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385" r:id="rId5"/>
    <p:sldId id="345" r:id="rId6"/>
    <p:sldId id="263" r:id="rId7"/>
    <p:sldId id="330" r:id="rId8"/>
    <p:sldId id="272" r:id="rId9"/>
    <p:sldId id="332" r:id="rId10"/>
    <p:sldId id="381" r:id="rId11"/>
    <p:sldId id="292" r:id="rId12"/>
    <p:sldId id="333" r:id="rId13"/>
    <p:sldId id="399" r:id="rId14"/>
    <p:sldId id="400" r:id="rId15"/>
    <p:sldId id="380"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福 敦也" userId="a4dadd50-510a-4045-ac2a-d2a5cccd63f2" providerId="ADAL" clId="{6F794605-3F71-4EA0-8C05-8F3917083145}"/>
    <pc:docChg chg="modSld">
      <pc:chgData name="今福 敦也" userId="a4dadd50-510a-4045-ac2a-d2a5cccd63f2" providerId="ADAL" clId="{6F794605-3F71-4EA0-8C05-8F3917083145}" dt="2023-03-24T10:25:48.643" v="3"/>
      <pc:docMkLst>
        <pc:docMk/>
      </pc:docMkLst>
      <pc:sldChg chg="modAnim">
        <pc:chgData name="今福 敦也" userId="a4dadd50-510a-4045-ac2a-d2a5cccd63f2" providerId="ADAL" clId="{6F794605-3F71-4EA0-8C05-8F3917083145}" dt="2023-03-24T08:44:45.983" v="2"/>
        <pc:sldMkLst>
          <pc:docMk/>
          <pc:sldMk cId="2108525345" sldId="263"/>
        </pc:sldMkLst>
      </pc:sldChg>
      <pc:sldChg chg="modAnim">
        <pc:chgData name="今福 敦也" userId="a4dadd50-510a-4045-ac2a-d2a5cccd63f2" providerId="ADAL" clId="{6F794605-3F71-4EA0-8C05-8F3917083145}" dt="2023-03-24T10:25:48.643" v="3"/>
        <pc:sldMkLst>
          <pc:docMk/>
          <pc:sldMk cId="1343328244"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6AC44-B03C-43AD-99B8-37A0CC84788E}"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E8C5E-7D57-4336-B023-9DB8E05A97AB}" type="slidenum">
              <a:rPr kumimoji="1" lang="ja-JP" altLang="en-US" smtClean="0"/>
              <a:t>‹#›</a:t>
            </a:fld>
            <a:endParaRPr kumimoji="1" lang="ja-JP" altLang="en-US"/>
          </a:p>
        </p:txBody>
      </p:sp>
    </p:spTree>
    <p:extLst>
      <p:ext uri="{BB962C8B-B14F-4D97-AF65-F5344CB8AC3E}">
        <p14:creationId xmlns:p14="http://schemas.microsoft.com/office/powerpoint/2010/main" val="1772691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4123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3924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80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165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4931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82104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7109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302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6154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385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3629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391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650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3862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2141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2226784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a:extLst>
              <a:ext uri="{FF2B5EF4-FFF2-40B4-BE49-F238E27FC236}">
                <a16:creationId xmlns:a16="http://schemas.microsoft.com/office/drawing/2014/main" id="{2B580505-B282-0A4C-96D9-CAE5E55F1408}"/>
              </a:ext>
            </a:extLst>
          </p:cNvPr>
          <p:cNvSpPr/>
          <p:nvPr/>
        </p:nvSpPr>
        <p:spPr>
          <a:xfrm>
            <a:off x="673326" y="4710699"/>
            <a:ext cx="7804849" cy="19705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7792B389-FACF-FB48-9670-F20B44F502D2}"/>
              </a:ext>
            </a:extLst>
          </p:cNvPr>
          <p:cNvSpPr txBox="1"/>
          <p:nvPr/>
        </p:nvSpPr>
        <p:spPr>
          <a:xfrm>
            <a:off x="1374173" y="5210242"/>
            <a:ext cx="6328231"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「自転車だから事故を起こしても大事には至らない」と思っていませんか。</a:t>
            </a:r>
          </a:p>
        </p:txBody>
      </p:sp>
      <p:sp>
        <p:nvSpPr>
          <p:cNvPr id="101" name="テキスト ボックス 100">
            <a:extLst>
              <a:ext uri="{FF2B5EF4-FFF2-40B4-BE49-F238E27FC236}">
                <a16:creationId xmlns:a16="http://schemas.microsoft.com/office/drawing/2014/main" id="{FDCB87A9-B10E-384B-B945-71D4BD0A68DB}"/>
              </a:ext>
            </a:extLst>
          </p:cNvPr>
          <p:cNvSpPr txBox="1"/>
          <p:nvPr/>
        </p:nvSpPr>
        <p:spPr>
          <a:xfrm>
            <a:off x="1374173" y="5914985"/>
            <a:ext cx="6499292"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近年は、法令に違反した危険な運転をして、歩行者にケガをさせたとして、高額な賠償を命じる判決が出ています。</a:t>
            </a:r>
          </a:p>
        </p:txBody>
      </p:sp>
      <p:sp>
        <p:nvSpPr>
          <p:cNvPr id="104" name="テキスト ボックス 103">
            <a:extLst>
              <a:ext uri="{FF2B5EF4-FFF2-40B4-BE49-F238E27FC236}">
                <a16:creationId xmlns:a16="http://schemas.microsoft.com/office/drawing/2014/main" id="{A13B9AC5-A52F-1F46-AB71-89EF967A8352}"/>
              </a:ext>
            </a:extLst>
          </p:cNvPr>
          <p:cNvSpPr txBox="1"/>
          <p:nvPr/>
        </p:nvSpPr>
        <p:spPr>
          <a:xfrm>
            <a:off x="628447" y="1874945"/>
            <a:ext cx="7849728" cy="120032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男子小学生（</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歳）が夜間自転車で走行中、歩行中の女性（</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62</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歳）と正面衝突。女性は頭蓋骨骨折などの傷害を負い、意識が戻らない状態になった。裁判所が加害者の親に言い渡した判決額として、正しいものに○をつけよう。</a:t>
            </a:r>
          </a:p>
        </p:txBody>
      </p:sp>
      <p:sp>
        <p:nvSpPr>
          <p:cNvPr id="117" name="テキスト ボックス 116">
            <a:extLst>
              <a:ext uri="{FF2B5EF4-FFF2-40B4-BE49-F238E27FC236}">
                <a16:creationId xmlns:a16="http://schemas.microsoft.com/office/drawing/2014/main" id="{4653630F-AB22-7C4D-A899-D379E271FE0B}"/>
              </a:ext>
            </a:extLst>
          </p:cNvPr>
          <p:cNvSpPr txBox="1"/>
          <p:nvPr/>
        </p:nvSpPr>
        <p:spPr>
          <a:xfrm>
            <a:off x="1786446" y="3145547"/>
            <a:ext cx="5571108" cy="120032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①数十万円程度</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（家族で海外旅行に行くために必要な費用）</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②数百万円程度（自動車１台程度）</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③数千万円程度（家１軒程度）</a:t>
            </a:r>
          </a:p>
        </p:txBody>
      </p:sp>
      <p:sp>
        <p:nvSpPr>
          <p:cNvPr id="118" name="正方形/長方形 117">
            <a:extLst>
              <a:ext uri="{FF2B5EF4-FFF2-40B4-BE49-F238E27FC236}">
                <a16:creationId xmlns:a16="http://schemas.microsoft.com/office/drawing/2014/main" id="{3188D06E-6B11-044C-B8CF-A6D3298E4726}"/>
              </a:ext>
            </a:extLst>
          </p:cNvPr>
          <p:cNvSpPr/>
          <p:nvPr/>
        </p:nvSpPr>
        <p:spPr>
          <a:xfrm>
            <a:off x="6701459" y="3755208"/>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9" name="正方形/長方形 138">
            <a:extLst>
              <a:ext uri="{FF2B5EF4-FFF2-40B4-BE49-F238E27FC236}">
                <a16:creationId xmlns:a16="http://schemas.microsoft.com/office/drawing/2014/main" id="{7C6AA6BB-51DA-A546-A944-F7F73836ACE6}"/>
              </a:ext>
            </a:extLst>
          </p:cNvPr>
          <p:cNvSpPr/>
          <p:nvPr/>
        </p:nvSpPr>
        <p:spPr>
          <a:xfrm>
            <a:off x="6701459" y="3220911"/>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1" name="正方形/長方形 140">
            <a:extLst>
              <a:ext uri="{FF2B5EF4-FFF2-40B4-BE49-F238E27FC236}">
                <a16:creationId xmlns:a16="http://schemas.microsoft.com/office/drawing/2014/main" id="{B10A987B-E4AE-CA45-BA8C-438EE583A5B4}"/>
              </a:ext>
            </a:extLst>
          </p:cNvPr>
          <p:cNvSpPr/>
          <p:nvPr/>
        </p:nvSpPr>
        <p:spPr>
          <a:xfrm>
            <a:off x="6701459" y="4020117"/>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42" name="図 141">
            <a:extLst>
              <a:ext uri="{FF2B5EF4-FFF2-40B4-BE49-F238E27FC236}">
                <a16:creationId xmlns:a16="http://schemas.microsoft.com/office/drawing/2014/main" id="{BBCDFC24-2177-B345-A645-2E938FF33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005" y="652246"/>
            <a:ext cx="4575987" cy="751998"/>
          </a:xfrm>
          <a:prstGeom prst="rect">
            <a:avLst/>
          </a:prstGeom>
        </p:spPr>
      </p:pic>
      <p:sp>
        <p:nvSpPr>
          <p:cNvPr id="38" name="正方形/長方形 37">
            <a:extLst>
              <a:ext uri="{FF2B5EF4-FFF2-40B4-BE49-F238E27FC236}">
                <a16:creationId xmlns:a16="http://schemas.microsoft.com/office/drawing/2014/main" id="{E375033C-2C68-4F70-BDBD-C22A78888A42}"/>
              </a:ext>
            </a:extLst>
          </p:cNvPr>
          <p:cNvSpPr/>
          <p:nvPr/>
        </p:nvSpPr>
        <p:spPr>
          <a:xfrm>
            <a:off x="6623815" y="4021717"/>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pic>
        <p:nvPicPr>
          <p:cNvPr id="3" name="図 2">
            <a:extLst>
              <a:ext uri="{FF2B5EF4-FFF2-40B4-BE49-F238E27FC236}">
                <a16:creationId xmlns:a16="http://schemas.microsoft.com/office/drawing/2014/main" id="{9E6F3E29-CC23-2FC3-9629-089A591DF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7938"/>
            <a:ext cx="9144000" cy="559091"/>
          </a:xfrm>
          <a:prstGeom prst="rect">
            <a:avLst/>
          </a:prstGeom>
        </p:spPr>
      </p:pic>
      <p:grpSp>
        <p:nvGrpSpPr>
          <p:cNvPr id="4" name="グループ化 3">
            <a:extLst>
              <a:ext uri="{FF2B5EF4-FFF2-40B4-BE49-F238E27FC236}">
                <a16:creationId xmlns:a16="http://schemas.microsoft.com/office/drawing/2014/main" id="{21256DC7-2EFF-8D38-7502-B6CCB066DCDD}"/>
              </a:ext>
            </a:extLst>
          </p:cNvPr>
          <p:cNvGrpSpPr>
            <a:grpSpLocks noChangeAspect="1"/>
          </p:cNvGrpSpPr>
          <p:nvPr/>
        </p:nvGrpSpPr>
        <p:grpSpPr>
          <a:xfrm>
            <a:off x="8035353" y="94006"/>
            <a:ext cx="924222" cy="967829"/>
            <a:chOff x="8030207" y="77898"/>
            <a:chExt cx="1026913" cy="1075365"/>
          </a:xfrm>
        </p:grpSpPr>
        <p:pic>
          <p:nvPicPr>
            <p:cNvPr id="5" name="図 4">
              <a:extLst>
                <a:ext uri="{FF2B5EF4-FFF2-40B4-BE49-F238E27FC236}">
                  <a16:creationId xmlns:a16="http://schemas.microsoft.com/office/drawing/2014/main" id="{91E6BEA9-9053-2BEB-BB17-4F800E398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6" name="図 5">
              <a:extLst>
                <a:ext uri="{FF2B5EF4-FFF2-40B4-BE49-F238E27FC236}">
                  <a16:creationId xmlns:a16="http://schemas.microsoft.com/office/drawing/2014/main" id="{56FBD98A-550C-B63A-AED6-54364F3097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2" name="正方形/長方形 1">
            <a:extLst>
              <a:ext uri="{FF2B5EF4-FFF2-40B4-BE49-F238E27FC236}">
                <a16:creationId xmlns:a16="http://schemas.microsoft.com/office/drawing/2014/main" id="{ABC3A9EE-7675-7684-FCF8-E930C78BD612}"/>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20963851-2093-9F96-FA95-4F5140A222F8}"/>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1</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BB794337-F460-371B-695C-711A451E9A65}"/>
              </a:ext>
            </a:extLst>
          </p:cNvPr>
          <p:cNvSpPr/>
          <p:nvPr/>
        </p:nvSpPr>
        <p:spPr>
          <a:xfrm>
            <a:off x="1374175" y="4978578"/>
            <a:ext cx="6328230"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06EC8AAE-63AD-FC8E-6A0F-C3634192A7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871" y="4542001"/>
            <a:ext cx="661418" cy="1266447"/>
          </a:xfrm>
          <a:prstGeom prst="rect">
            <a:avLst/>
          </a:prstGeom>
        </p:spPr>
      </p:pic>
    </p:spTree>
    <p:extLst>
      <p:ext uri="{BB962C8B-B14F-4D97-AF65-F5344CB8AC3E}">
        <p14:creationId xmlns:p14="http://schemas.microsoft.com/office/powerpoint/2010/main" val="2828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69DAEB4-4404-6CC4-EB39-0EEAD57F3A5B}"/>
              </a:ext>
            </a:extLst>
          </p:cNvPr>
          <p:cNvSpPr/>
          <p:nvPr/>
        </p:nvSpPr>
        <p:spPr>
          <a:xfrm>
            <a:off x="673326" y="4935984"/>
            <a:ext cx="7804849" cy="17452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77CD57D0-AE83-EFF7-704A-92F28EB6F932}"/>
              </a:ext>
            </a:extLst>
          </p:cNvPr>
          <p:cNvSpPr/>
          <p:nvPr/>
        </p:nvSpPr>
        <p:spPr>
          <a:xfrm>
            <a:off x="1411635" y="5127049"/>
            <a:ext cx="6328230"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3" name="テキスト ボックス 152">
            <a:extLst>
              <a:ext uri="{FF2B5EF4-FFF2-40B4-BE49-F238E27FC236}">
                <a16:creationId xmlns:a16="http://schemas.microsoft.com/office/drawing/2014/main" id="{E3E8E281-CB19-094A-819E-679C373CE876}"/>
              </a:ext>
            </a:extLst>
          </p:cNvPr>
          <p:cNvSpPr txBox="1"/>
          <p:nvPr/>
        </p:nvSpPr>
        <p:spPr>
          <a:xfrm>
            <a:off x="1645161" y="2955557"/>
            <a:ext cx="5853677" cy="361637"/>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①ほぼ同じ</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8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8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1.5</a:t>
            </a:r>
            <a:r>
              <a:rPr kumimoji="1" lang="ja-JP" altLang="en-US" sz="18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倍</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8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③</a:t>
            </a:r>
            <a:r>
              <a:rPr kumimoji="1" lang="ja-JP" altLang="en-US" sz="18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2.2</a:t>
            </a:r>
            <a:r>
              <a:rPr kumimoji="1" lang="ja-JP" altLang="en-US" sz="18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倍</a:t>
            </a:r>
            <a:endPar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73" name="テキスト ボックス 72">
            <a:extLst>
              <a:ext uri="{FF2B5EF4-FFF2-40B4-BE49-F238E27FC236}">
                <a16:creationId xmlns:a16="http://schemas.microsoft.com/office/drawing/2014/main" id="{09D2E439-40EC-E347-83E5-0060FFE20334}"/>
              </a:ext>
            </a:extLst>
          </p:cNvPr>
          <p:cNvSpPr txBox="1"/>
          <p:nvPr/>
        </p:nvSpPr>
        <p:spPr>
          <a:xfrm>
            <a:off x="632645" y="1860355"/>
            <a:ext cx="7845529"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自転車事故において、ヘルメットを着用していないときの致死率は着用時の何倍でしょう</a:t>
            </a:r>
            <a:r>
              <a:rPr kumimoji="1" lang="ja-JP" altLang="en-US" sz="18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か？　正しい</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ものに〇をつけよう。</a:t>
            </a:r>
          </a:p>
        </p:txBody>
      </p:sp>
      <p:sp>
        <p:nvSpPr>
          <p:cNvPr id="77" name="正方形/長方形 76">
            <a:extLst>
              <a:ext uri="{FF2B5EF4-FFF2-40B4-BE49-F238E27FC236}">
                <a16:creationId xmlns:a16="http://schemas.microsoft.com/office/drawing/2014/main" id="{7EC1E0A1-906D-C34A-A8FF-2A7056EDB66C}"/>
              </a:ext>
            </a:extLst>
          </p:cNvPr>
          <p:cNvSpPr/>
          <p:nvPr/>
        </p:nvSpPr>
        <p:spPr>
          <a:xfrm>
            <a:off x="2975387" y="2990946"/>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6" name="テキスト ボックス 95">
            <a:extLst>
              <a:ext uri="{FF2B5EF4-FFF2-40B4-BE49-F238E27FC236}">
                <a16:creationId xmlns:a16="http://schemas.microsoft.com/office/drawing/2014/main" id="{BDB42091-255C-2F4F-8641-0C924F95DEA2}"/>
              </a:ext>
            </a:extLst>
          </p:cNvPr>
          <p:cNvSpPr txBox="1"/>
          <p:nvPr/>
        </p:nvSpPr>
        <p:spPr>
          <a:xfrm>
            <a:off x="1346440" y="5283422"/>
            <a:ext cx="6054981"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自転車事故の死者の多くは、頭部を損傷しています。</a:t>
            </a:r>
          </a:p>
        </p:txBody>
      </p:sp>
      <p:sp>
        <p:nvSpPr>
          <p:cNvPr id="97" name="テキスト ボックス 96">
            <a:extLst>
              <a:ext uri="{FF2B5EF4-FFF2-40B4-BE49-F238E27FC236}">
                <a16:creationId xmlns:a16="http://schemas.microsoft.com/office/drawing/2014/main" id="{E61D8FC1-84AE-F341-B926-6413A97BFD6B}"/>
              </a:ext>
            </a:extLst>
          </p:cNvPr>
          <p:cNvSpPr txBox="1"/>
          <p:nvPr/>
        </p:nvSpPr>
        <p:spPr>
          <a:xfrm>
            <a:off x="1343977" y="5723370"/>
            <a:ext cx="6405796" cy="92333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死亡事故を防ぐためには、ヘルメットを着用することが効果的です。なお、</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2023</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月</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日から年齢を問わず、自転車に乗るすべての人にヘルメットの着用が努力義務化されました。</a:t>
            </a:r>
          </a:p>
        </p:txBody>
      </p:sp>
      <p:sp>
        <p:nvSpPr>
          <p:cNvPr id="103" name="テキスト ボックス 102">
            <a:extLst>
              <a:ext uri="{FF2B5EF4-FFF2-40B4-BE49-F238E27FC236}">
                <a16:creationId xmlns:a16="http://schemas.microsoft.com/office/drawing/2014/main" id="{F0C2B65C-AE68-B041-A844-4A93F39DBD98}"/>
              </a:ext>
            </a:extLst>
          </p:cNvPr>
          <p:cNvSpPr txBox="1"/>
          <p:nvPr/>
        </p:nvSpPr>
        <p:spPr>
          <a:xfrm>
            <a:off x="6312458" y="1463139"/>
            <a:ext cx="707694"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4</a:t>
            </a:r>
            <a:endParaRPr kumimoji="1" lang="ja-JP" altLang="en-US" sz="14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4" name="正方形/長方形 143">
            <a:extLst>
              <a:ext uri="{FF2B5EF4-FFF2-40B4-BE49-F238E27FC236}">
                <a16:creationId xmlns:a16="http://schemas.microsoft.com/office/drawing/2014/main" id="{52C08E5F-D1D9-2042-ADC9-4380B30C09D8}"/>
              </a:ext>
            </a:extLst>
          </p:cNvPr>
          <p:cNvSpPr/>
          <p:nvPr/>
        </p:nvSpPr>
        <p:spPr>
          <a:xfrm>
            <a:off x="6952008" y="2992601"/>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6" name="正方形/長方形 145">
            <a:extLst>
              <a:ext uri="{FF2B5EF4-FFF2-40B4-BE49-F238E27FC236}">
                <a16:creationId xmlns:a16="http://schemas.microsoft.com/office/drawing/2014/main" id="{3CB4B9A3-2840-FE45-9619-07625FD14C2E}"/>
              </a:ext>
            </a:extLst>
          </p:cNvPr>
          <p:cNvSpPr/>
          <p:nvPr/>
        </p:nvSpPr>
        <p:spPr>
          <a:xfrm>
            <a:off x="4944749" y="2990946"/>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47" name="図 146">
            <a:extLst>
              <a:ext uri="{FF2B5EF4-FFF2-40B4-BE49-F238E27FC236}">
                <a16:creationId xmlns:a16="http://schemas.microsoft.com/office/drawing/2014/main" id="{F38F7054-47DA-0141-959A-E48425486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005" y="652246"/>
            <a:ext cx="4575987" cy="751998"/>
          </a:xfrm>
          <a:prstGeom prst="rect">
            <a:avLst/>
          </a:prstGeom>
        </p:spPr>
      </p:pic>
      <p:sp>
        <p:nvSpPr>
          <p:cNvPr id="33" name="正方形/長方形 32">
            <a:extLst>
              <a:ext uri="{FF2B5EF4-FFF2-40B4-BE49-F238E27FC236}">
                <a16:creationId xmlns:a16="http://schemas.microsoft.com/office/drawing/2014/main" id="{56F1AD8A-0C63-4256-A61B-8BFDE6714D2E}"/>
              </a:ext>
            </a:extLst>
          </p:cNvPr>
          <p:cNvSpPr/>
          <p:nvPr/>
        </p:nvSpPr>
        <p:spPr>
          <a:xfrm>
            <a:off x="6896011" y="2990680"/>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pic>
        <p:nvPicPr>
          <p:cNvPr id="2" name="図 1">
            <a:extLst>
              <a:ext uri="{FF2B5EF4-FFF2-40B4-BE49-F238E27FC236}">
                <a16:creationId xmlns:a16="http://schemas.microsoft.com/office/drawing/2014/main" id="{56E117DE-448E-982B-8D7E-F25C66627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7938"/>
            <a:ext cx="9144000" cy="559091"/>
          </a:xfrm>
          <a:prstGeom prst="rect">
            <a:avLst/>
          </a:prstGeom>
        </p:spPr>
      </p:pic>
      <p:grpSp>
        <p:nvGrpSpPr>
          <p:cNvPr id="3" name="グループ化 2">
            <a:extLst>
              <a:ext uri="{FF2B5EF4-FFF2-40B4-BE49-F238E27FC236}">
                <a16:creationId xmlns:a16="http://schemas.microsoft.com/office/drawing/2014/main" id="{1303F018-7FA0-8A68-AE44-AB03246AA8E7}"/>
              </a:ext>
            </a:extLst>
          </p:cNvPr>
          <p:cNvGrpSpPr>
            <a:grpSpLocks noChangeAspect="1"/>
          </p:cNvGrpSpPr>
          <p:nvPr/>
        </p:nvGrpSpPr>
        <p:grpSpPr>
          <a:xfrm>
            <a:off x="8035353" y="94006"/>
            <a:ext cx="924222" cy="967829"/>
            <a:chOff x="8030207" y="77898"/>
            <a:chExt cx="1026913" cy="1075365"/>
          </a:xfrm>
        </p:grpSpPr>
        <p:pic>
          <p:nvPicPr>
            <p:cNvPr id="4" name="図 3">
              <a:extLst>
                <a:ext uri="{FF2B5EF4-FFF2-40B4-BE49-F238E27FC236}">
                  <a16:creationId xmlns:a16="http://schemas.microsoft.com/office/drawing/2014/main" id="{F049BBE8-02F3-8138-8A78-15B8D6E8C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559E7875-A6F3-65D4-EC1D-EBEDC19215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6" name="正方形/長方形 5">
            <a:extLst>
              <a:ext uri="{FF2B5EF4-FFF2-40B4-BE49-F238E27FC236}">
                <a16:creationId xmlns:a16="http://schemas.microsoft.com/office/drawing/2014/main" id="{C801FEA9-4F0E-A995-8A53-EA79900E466C}"/>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E5093DA6-B109-6B9C-3BB3-07E67FA6057B}"/>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2</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31945F5B-4097-E8A4-DAAB-72D70E4D95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8838" y="4837598"/>
            <a:ext cx="613399" cy="953147"/>
          </a:xfrm>
          <a:prstGeom prst="rect">
            <a:avLst/>
          </a:prstGeom>
        </p:spPr>
      </p:pic>
    </p:spTree>
    <p:extLst>
      <p:ext uri="{BB962C8B-B14F-4D97-AF65-F5344CB8AC3E}">
        <p14:creationId xmlns:p14="http://schemas.microsoft.com/office/powerpoint/2010/main" val="321797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4336C23-1D0F-C79A-CEC3-2D0433465E2B}"/>
              </a:ext>
            </a:extLst>
          </p:cNvPr>
          <p:cNvSpPr/>
          <p:nvPr/>
        </p:nvSpPr>
        <p:spPr>
          <a:xfrm>
            <a:off x="653124" y="4932607"/>
            <a:ext cx="7804849" cy="17485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8BB74EDB-74B2-B949-3B1D-3728158B8D45}"/>
              </a:ext>
            </a:extLst>
          </p:cNvPr>
          <p:cNvSpPr/>
          <p:nvPr/>
        </p:nvSpPr>
        <p:spPr>
          <a:xfrm>
            <a:off x="2015232" y="5217671"/>
            <a:ext cx="5292496"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88A38D1F-47B1-A543-9D3E-249ECF479CE7}"/>
              </a:ext>
            </a:extLst>
          </p:cNvPr>
          <p:cNvSpPr txBox="1"/>
          <p:nvPr/>
        </p:nvSpPr>
        <p:spPr>
          <a:xfrm>
            <a:off x="1945481" y="5406356"/>
            <a:ext cx="5625212"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個人賠償責任保険で注意しなければいけないこと</a:t>
            </a:r>
          </a:p>
        </p:txBody>
      </p:sp>
      <p:sp>
        <p:nvSpPr>
          <p:cNvPr id="101" name="テキスト ボックス 100">
            <a:extLst>
              <a:ext uri="{FF2B5EF4-FFF2-40B4-BE49-F238E27FC236}">
                <a16:creationId xmlns:a16="http://schemas.microsoft.com/office/drawing/2014/main" id="{90724DBD-4919-9940-BF13-21F78688F5A3}"/>
              </a:ext>
            </a:extLst>
          </p:cNvPr>
          <p:cNvSpPr txBox="1"/>
          <p:nvPr/>
        </p:nvSpPr>
        <p:spPr>
          <a:xfrm>
            <a:off x="1859703" y="5928977"/>
            <a:ext cx="5603553"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保険の対象となる人の範囲、対象とならない事故があります。契約の際は十分に確認しましょう。</a:t>
            </a:r>
          </a:p>
        </p:txBody>
      </p:sp>
      <p:sp>
        <p:nvSpPr>
          <p:cNvPr id="104" name="テキスト ボックス 103">
            <a:extLst>
              <a:ext uri="{FF2B5EF4-FFF2-40B4-BE49-F238E27FC236}">
                <a16:creationId xmlns:a16="http://schemas.microsoft.com/office/drawing/2014/main" id="{3A26EF03-C308-704F-8E19-673FF93D2FF0}"/>
              </a:ext>
            </a:extLst>
          </p:cNvPr>
          <p:cNvSpPr txBox="1"/>
          <p:nvPr/>
        </p:nvSpPr>
        <p:spPr>
          <a:xfrm>
            <a:off x="628447" y="1904407"/>
            <a:ext cx="784972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次の事故のうち、個人賠償責任保険で補償される事故に〇をつけよう。</a:t>
            </a:r>
          </a:p>
        </p:txBody>
      </p:sp>
      <p:sp>
        <p:nvSpPr>
          <p:cNvPr id="117" name="テキスト ボックス 116">
            <a:extLst>
              <a:ext uri="{FF2B5EF4-FFF2-40B4-BE49-F238E27FC236}">
                <a16:creationId xmlns:a16="http://schemas.microsoft.com/office/drawing/2014/main" id="{0F0AE949-B2FE-C84A-BAC5-8A5DB21B4468}"/>
              </a:ext>
            </a:extLst>
          </p:cNvPr>
          <p:cNvSpPr txBox="1"/>
          <p:nvPr/>
        </p:nvSpPr>
        <p:spPr>
          <a:xfrm>
            <a:off x="1496561" y="2472240"/>
            <a:ext cx="5436900" cy="1977464"/>
          </a:xfrm>
          <a:prstGeom prst="rect">
            <a:avLst/>
          </a:prstGeom>
          <a:noFill/>
        </p:spPr>
        <p:txBody>
          <a:bodyPr wrap="square" rtlCol="0">
            <a:spAutoFit/>
          </a:bodyPr>
          <a:lstStyle/>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デパートで展示商品を壊してしまった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友人から借りた高級カメラを紛失してしまった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飼い犬が他人にかみつき、ケガをさせた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賃貸マンションの自室で水漏れを起こして階下の部屋の天井にシミができた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自転車で歩行者にケガをさせた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ケンカをして相手にケガをさせた</a:t>
            </a:r>
          </a:p>
        </p:txBody>
      </p:sp>
      <p:sp>
        <p:nvSpPr>
          <p:cNvPr id="118" name="正方形/長方形 117">
            <a:extLst>
              <a:ext uri="{FF2B5EF4-FFF2-40B4-BE49-F238E27FC236}">
                <a16:creationId xmlns:a16="http://schemas.microsoft.com/office/drawing/2014/main" id="{64DA4849-1946-B84C-80D8-DCF366A5166C}"/>
              </a:ext>
            </a:extLst>
          </p:cNvPr>
          <p:cNvSpPr/>
          <p:nvPr/>
        </p:nvSpPr>
        <p:spPr>
          <a:xfrm>
            <a:off x="6851114" y="2781489"/>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9" name="正方形/長方形 138">
            <a:extLst>
              <a:ext uri="{FF2B5EF4-FFF2-40B4-BE49-F238E27FC236}">
                <a16:creationId xmlns:a16="http://schemas.microsoft.com/office/drawing/2014/main" id="{591F681C-2BFA-DC47-838F-D8BA68B88248}"/>
              </a:ext>
            </a:extLst>
          </p:cNvPr>
          <p:cNvSpPr/>
          <p:nvPr/>
        </p:nvSpPr>
        <p:spPr>
          <a:xfrm>
            <a:off x="6851114" y="3049093"/>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0" name="正方形/長方形 139">
            <a:extLst>
              <a:ext uri="{FF2B5EF4-FFF2-40B4-BE49-F238E27FC236}">
                <a16:creationId xmlns:a16="http://schemas.microsoft.com/office/drawing/2014/main" id="{061BA9AD-6C6E-FD49-8E77-AF41270E0FEF}"/>
              </a:ext>
            </a:extLst>
          </p:cNvPr>
          <p:cNvSpPr/>
          <p:nvPr/>
        </p:nvSpPr>
        <p:spPr>
          <a:xfrm>
            <a:off x="6851114" y="2513885"/>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1" name="正方形/長方形 140">
            <a:extLst>
              <a:ext uri="{FF2B5EF4-FFF2-40B4-BE49-F238E27FC236}">
                <a16:creationId xmlns:a16="http://schemas.microsoft.com/office/drawing/2014/main" id="{036980E2-76DF-8D46-8B68-0DCC7CA5D0FA}"/>
              </a:ext>
            </a:extLst>
          </p:cNvPr>
          <p:cNvSpPr/>
          <p:nvPr/>
        </p:nvSpPr>
        <p:spPr>
          <a:xfrm>
            <a:off x="6851114" y="4119511"/>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47" name="図 146">
            <a:extLst>
              <a:ext uri="{FF2B5EF4-FFF2-40B4-BE49-F238E27FC236}">
                <a16:creationId xmlns:a16="http://schemas.microsoft.com/office/drawing/2014/main" id="{F38F7054-47DA-0141-959A-E48425486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005" y="652246"/>
            <a:ext cx="4575987" cy="751998"/>
          </a:xfrm>
          <a:prstGeom prst="rect">
            <a:avLst/>
          </a:prstGeom>
        </p:spPr>
      </p:pic>
      <p:sp>
        <p:nvSpPr>
          <p:cNvPr id="149" name="正方形/長方形 148">
            <a:extLst>
              <a:ext uri="{FF2B5EF4-FFF2-40B4-BE49-F238E27FC236}">
                <a16:creationId xmlns:a16="http://schemas.microsoft.com/office/drawing/2014/main" id="{F73CCD15-2A97-D743-87D7-2D263F91DDB9}"/>
              </a:ext>
            </a:extLst>
          </p:cNvPr>
          <p:cNvSpPr/>
          <p:nvPr/>
        </p:nvSpPr>
        <p:spPr>
          <a:xfrm>
            <a:off x="6851114" y="3584301"/>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0" name="正方形/長方形 149">
            <a:extLst>
              <a:ext uri="{FF2B5EF4-FFF2-40B4-BE49-F238E27FC236}">
                <a16:creationId xmlns:a16="http://schemas.microsoft.com/office/drawing/2014/main" id="{DBF63EC3-CE32-0A48-83C7-675F03E17805}"/>
              </a:ext>
            </a:extLst>
          </p:cNvPr>
          <p:cNvSpPr/>
          <p:nvPr/>
        </p:nvSpPr>
        <p:spPr>
          <a:xfrm>
            <a:off x="6851114" y="3851905"/>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5BC7FCAB-DED9-47F8-83DD-B281BF968933}"/>
              </a:ext>
            </a:extLst>
          </p:cNvPr>
          <p:cNvSpPr/>
          <p:nvPr/>
        </p:nvSpPr>
        <p:spPr>
          <a:xfrm>
            <a:off x="6764592" y="2522690"/>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35" name="正方形/長方形 34">
            <a:extLst>
              <a:ext uri="{FF2B5EF4-FFF2-40B4-BE49-F238E27FC236}">
                <a16:creationId xmlns:a16="http://schemas.microsoft.com/office/drawing/2014/main" id="{2D11C0F5-AD56-47A6-ADB5-014F9E9E7BB8}"/>
              </a:ext>
            </a:extLst>
          </p:cNvPr>
          <p:cNvSpPr/>
          <p:nvPr/>
        </p:nvSpPr>
        <p:spPr>
          <a:xfrm>
            <a:off x="6768491" y="3063233"/>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36" name="正方形/長方形 35">
            <a:extLst>
              <a:ext uri="{FF2B5EF4-FFF2-40B4-BE49-F238E27FC236}">
                <a16:creationId xmlns:a16="http://schemas.microsoft.com/office/drawing/2014/main" id="{2B0034CE-F4C1-4B06-A8A6-657844FAC419}"/>
              </a:ext>
            </a:extLst>
          </p:cNvPr>
          <p:cNvSpPr/>
          <p:nvPr/>
        </p:nvSpPr>
        <p:spPr>
          <a:xfrm>
            <a:off x="6773586" y="3591372"/>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37" name="正方形/長方形 36">
            <a:extLst>
              <a:ext uri="{FF2B5EF4-FFF2-40B4-BE49-F238E27FC236}">
                <a16:creationId xmlns:a16="http://schemas.microsoft.com/office/drawing/2014/main" id="{D64427A3-1352-4C18-B4B9-6ED4503443BA}"/>
              </a:ext>
            </a:extLst>
          </p:cNvPr>
          <p:cNvSpPr/>
          <p:nvPr/>
        </p:nvSpPr>
        <p:spPr>
          <a:xfrm>
            <a:off x="6768407" y="3863925"/>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pic>
        <p:nvPicPr>
          <p:cNvPr id="2" name="図 1">
            <a:extLst>
              <a:ext uri="{FF2B5EF4-FFF2-40B4-BE49-F238E27FC236}">
                <a16:creationId xmlns:a16="http://schemas.microsoft.com/office/drawing/2014/main" id="{56E117DE-448E-982B-8D7E-F25C66627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7938"/>
            <a:ext cx="9144000" cy="559091"/>
          </a:xfrm>
          <a:prstGeom prst="rect">
            <a:avLst/>
          </a:prstGeom>
        </p:spPr>
      </p:pic>
      <p:grpSp>
        <p:nvGrpSpPr>
          <p:cNvPr id="3" name="グループ化 2">
            <a:extLst>
              <a:ext uri="{FF2B5EF4-FFF2-40B4-BE49-F238E27FC236}">
                <a16:creationId xmlns:a16="http://schemas.microsoft.com/office/drawing/2014/main" id="{1303F018-7FA0-8A68-AE44-AB03246AA8E7}"/>
              </a:ext>
            </a:extLst>
          </p:cNvPr>
          <p:cNvGrpSpPr>
            <a:grpSpLocks noChangeAspect="1"/>
          </p:cNvGrpSpPr>
          <p:nvPr/>
        </p:nvGrpSpPr>
        <p:grpSpPr>
          <a:xfrm>
            <a:off x="8035353" y="94006"/>
            <a:ext cx="924222" cy="967829"/>
            <a:chOff x="8030207" y="77898"/>
            <a:chExt cx="1026913" cy="1075365"/>
          </a:xfrm>
        </p:grpSpPr>
        <p:pic>
          <p:nvPicPr>
            <p:cNvPr id="4" name="図 3">
              <a:extLst>
                <a:ext uri="{FF2B5EF4-FFF2-40B4-BE49-F238E27FC236}">
                  <a16:creationId xmlns:a16="http://schemas.microsoft.com/office/drawing/2014/main" id="{F049BBE8-02F3-8138-8A78-15B8D6E8C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559E7875-A6F3-65D4-EC1D-EBEDC19215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6" name="正方形/長方形 5">
            <a:extLst>
              <a:ext uri="{FF2B5EF4-FFF2-40B4-BE49-F238E27FC236}">
                <a16:creationId xmlns:a16="http://schemas.microsoft.com/office/drawing/2014/main" id="{431C0AF8-78EF-2482-B85F-480FA1FDABC8}"/>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533FA7B4-2E51-A07B-2D88-89B11A20DD51}"/>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3</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384F5230-46DE-7205-7C0E-5F533C63C8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8768" y="4677128"/>
            <a:ext cx="573017" cy="1205063"/>
          </a:xfrm>
          <a:prstGeom prst="rect">
            <a:avLst/>
          </a:prstGeom>
        </p:spPr>
      </p:pic>
    </p:spTree>
    <p:extLst>
      <p:ext uri="{BB962C8B-B14F-4D97-AF65-F5344CB8AC3E}">
        <p14:creationId xmlns:p14="http://schemas.microsoft.com/office/powerpoint/2010/main" val="304861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C5597E67-1097-EA4A-A1B6-D221C5077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653" y="1076880"/>
            <a:ext cx="8226572" cy="5426180"/>
          </a:xfrm>
          <a:prstGeom prst="rect">
            <a:avLst/>
          </a:prstGeom>
        </p:spPr>
      </p:pic>
      <p:sp>
        <p:nvSpPr>
          <p:cNvPr id="86" name="テキスト ボックス 85">
            <a:extLst>
              <a:ext uri="{FF2B5EF4-FFF2-40B4-BE49-F238E27FC236}">
                <a16:creationId xmlns:a16="http://schemas.microsoft.com/office/drawing/2014/main" id="{74A1EEA4-554D-E84D-ADCF-FF1032C78ABE}"/>
              </a:ext>
            </a:extLst>
          </p:cNvPr>
          <p:cNvSpPr txBox="1"/>
          <p:nvPr/>
        </p:nvSpPr>
        <p:spPr>
          <a:xfrm>
            <a:off x="752813" y="1600113"/>
            <a:ext cx="1871118" cy="738664"/>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時間を気にせず、</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マイペースで</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楽しめるのがいいわ</a:t>
            </a:r>
          </a:p>
        </p:txBody>
      </p:sp>
      <p:sp>
        <p:nvSpPr>
          <p:cNvPr id="90" name="テキスト ボックス 89">
            <a:extLst>
              <a:ext uri="{FF2B5EF4-FFF2-40B4-BE49-F238E27FC236}">
                <a16:creationId xmlns:a16="http://schemas.microsoft.com/office/drawing/2014/main" id="{E5003558-9768-4241-BBF8-2F6D4101C737}"/>
              </a:ext>
            </a:extLst>
          </p:cNvPr>
          <p:cNvSpPr txBox="1"/>
          <p:nvPr/>
        </p:nvSpPr>
        <p:spPr>
          <a:xfrm>
            <a:off x="4992965" y="1391067"/>
            <a:ext cx="1620957" cy="738664"/>
          </a:xfrm>
          <a:prstGeom prst="rect">
            <a:avLst/>
          </a:prstGeom>
          <a:noFill/>
        </p:spPr>
        <p:txBody>
          <a:bodyPr wrap="non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風をきって</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走るのは気持ちが</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いいね</a:t>
            </a:r>
          </a:p>
        </p:txBody>
      </p:sp>
      <p:sp>
        <p:nvSpPr>
          <p:cNvPr id="91" name="テキスト ボックス 90">
            <a:extLst>
              <a:ext uri="{FF2B5EF4-FFF2-40B4-BE49-F238E27FC236}">
                <a16:creationId xmlns:a16="http://schemas.microsoft.com/office/drawing/2014/main" id="{A29CA628-C932-CA40-B265-89D196BBE9C6}"/>
              </a:ext>
            </a:extLst>
          </p:cNvPr>
          <p:cNvSpPr txBox="1"/>
          <p:nvPr/>
        </p:nvSpPr>
        <p:spPr>
          <a:xfrm>
            <a:off x="2254475" y="5679723"/>
            <a:ext cx="3847943" cy="553998"/>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友だちと一緒のサイクリングは楽しいよね。</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でも、事故にはくれぐれも気をつけてね！</a:t>
            </a:r>
            <a:endParaRPr kumimoji="1" lang="en-US" altLang="ja-JP"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3" name="図 2">
            <a:extLst>
              <a:ext uri="{FF2B5EF4-FFF2-40B4-BE49-F238E27FC236}">
                <a16:creationId xmlns:a16="http://schemas.microsoft.com/office/drawing/2014/main" id="{4F7BD5B9-8AC1-CEAE-351F-B64FC3528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2" name="グループ化 1">
            <a:extLst>
              <a:ext uri="{FF2B5EF4-FFF2-40B4-BE49-F238E27FC236}">
                <a16:creationId xmlns:a16="http://schemas.microsoft.com/office/drawing/2014/main" id="{43B6307D-6DA6-042D-2134-895E1438CE9B}"/>
              </a:ext>
            </a:extLst>
          </p:cNvPr>
          <p:cNvGrpSpPr>
            <a:grpSpLocks noChangeAspect="1"/>
          </p:cNvGrpSpPr>
          <p:nvPr/>
        </p:nvGrpSpPr>
        <p:grpSpPr>
          <a:xfrm>
            <a:off x="8035353" y="94006"/>
            <a:ext cx="924222" cy="967829"/>
            <a:chOff x="8030207" y="77898"/>
            <a:chExt cx="1026913" cy="1075365"/>
          </a:xfrm>
        </p:grpSpPr>
        <p:pic>
          <p:nvPicPr>
            <p:cNvPr id="6" name="図 5">
              <a:extLst>
                <a:ext uri="{FF2B5EF4-FFF2-40B4-BE49-F238E27FC236}">
                  <a16:creationId xmlns:a16="http://schemas.microsoft.com/office/drawing/2014/main" id="{A4DF532E-A219-46A3-D77B-634BD8FE49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7" name="図 6">
              <a:extLst>
                <a:ext uri="{FF2B5EF4-FFF2-40B4-BE49-F238E27FC236}">
                  <a16:creationId xmlns:a16="http://schemas.microsoft.com/office/drawing/2014/main" id="{D14FA3EC-C61F-43EB-A68E-F5B91A4BEE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210852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図 134">
            <a:extLst>
              <a:ext uri="{FF2B5EF4-FFF2-40B4-BE49-F238E27FC236}">
                <a16:creationId xmlns:a16="http://schemas.microsoft.com/office/drawing/2014/main" id="{8FEB51E6-9F20-0245-BBA0-BC55EAEF4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424" y="1347090"/>
            <a:ext cx="3524590" cy="1872845"/>
          </a:xfrm>
          <a:prstGeom prst="rect">
            <a:avLst/>
          </a:prstGeom>
        </p:spPr>
      </p:pic>
      <p:pic>
        <p:nvPicPr>
          <p:cNvPr id="43" name="図 42">
            <a:extLst>
              <a:ext uri="{FF2B5EF4-FFF2-40B4-BE49-F238E27FC236}">
                <a16:creationId xmlns:a16="http://schemas.microsoft.com/office/drawing/2014/main" id="{F7EAFDEE-9A51-DD45-A8AD-7CC718B78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0876" y="1839107"/>
            <a:ext cx="2081375" cy="1440952"/>
          </a:xfrm>
          <a:prstGeom prst="rect">
            <a:avLst/>
          </a:prstGeom>
        </p:spPr>
      </p:pic>
      <p:pic>
        <p:nvPicPr>
          <p:cNvPr id="139" name="図 138">
            <a:extLst>
              <a:ext uri="{FF2B5EF4-FFF2-40B4-BE49-F238E27FC236}">
                <a16:creationId xmlns:a16="http://schemas.microsoft.com/office/drawing/2014/main" id="{0D4A1795-88BB-8F4D-A713-87D324D5F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294" y="3441792"/>
            <a:ext cx="3524590" cy="1872845"/>
          </a:xfrm>
          <a:prstGeom prst="rect">
            <a:avLst/>
          </a:prstGeom>
        </p:spPr>
      </p:pic>
      <p:sp>
        <p:nvSpPr>
          <p:cNvPr id="140" name="テキスト ボックス 139">
            <a:extLst>
              <a:ext uri="{FF2B5EF4-FFF2-40B4-BE49-F238E27FC236}">
                <a16:creationId xmlns:a16="http://schemas.microsoft.com/office/drawing/2014/main" id="{01DB9722-4D17-DF46-8A4A-125FE2C9EFC2}"/>
              </a:ext>
            </a:extLst>
          </p:cNvPr>
          <p:cNvSpPr txBox="1"/>
          <p:nvPr/>
        </p:nvSpPr>
        <p:spPr>
          <a:xfrm>
            <a:off x="1449890" y="3564766"/>
            <a:ext cx="2790256"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転んで自分がケガをした。</a:t>
            </a:r>
          </a:p>
        </p:txBody>
      </p:sp>
      <p:sp>
        <p:nvSpPr>
          <p:cNvPr id="141" name="テキスト ボックス 140">
            <a:extLst>
              <a:ext uri="{FF2B5EF4-FFF2-40B4-BE49-F238E27FC236}">
                <a16:creationId xmlns:a16="http://schemas.microsoft.com/office/drawing/2014/main" id="{2F0E2490-61F9-9E4E-A726-A43E55163402}"/>
              </a:ext>
            </a:extLst>
          </p:cNvPr>
          <p:cNvSpPr txBox="1"/>
          <p:nvPr/>
        </p:nvSpPr>
        <p:spPr>
          <a:xfrm>
            <a:off x="988090" y="3478679"/>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43" name="図 142">
            <a:extLst>
              <a:ext uri="{FF2B5EF4-FFF2-40B4-BE49-F238E27FC236}">
                <a16:creationId xmlns:a16="http://schemas.microsoft.com/office/drawing/2014/main" id="{C94CD6E6-8064-D042-A40E-E74B80F93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358" y="3441791"/>
            <a:ext cx="3524590" cy="1872845"/>
          </a:xfrm>
          <a:prstGeom prst="rect">
            <a:avLst/>
          </a:prstGeom>
        </p:spPr>
      </p:pic>
      <p:sp>
        <p:nvSpPr>
          <p:cNvPr id="144" name="テキスト ボックス 143">
            <a:extLst>
              <a:ext uri="{FF2B5EF4-FFF2-40B4-BE49-F238E27FC236}">
                <a16:creationId xmlns:a16="http://schemas.microsoft.com/office/drawing/2014/main" id="{A6EBE878-D6DA-E847-9C13-5B12021D9F78}"/>
              </a:ext>
            </a:extLst>
          </p:cNvPr>
          <p:cNvSpPr txBox="1"/>
          <p:nvPr/>
        </p:nvSpPr>
        <p:spPr>
          <a:xfrm>
            <a:off x="5194954" y="3564765"/>
            <a:ext cx="2790256"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自転車が盗まれた。</a:t>
            </a:r>
          </a:p>
        </p:txBody>
      </p:sp>
      <p:sp>
        <p:nvSpPr>
          <p:cNvPr id="145" name="テキスト ボックス 144">
            <a:extLst>
              <a:ext uri="{FF2B5EF4-FFF2-40B4-BE49-F238E27FC236}">
                <a16:creationId xmlns:a16="http://schemas.microsoft.com/office/drawing/2014/main" id="{F00CF62E-D85F-A549-B17F-9A36E8B4B6C0}"/>
              </a:ext>
            </a:extLst>
          </p:cNvPr>
          <p:cNvSpPr txBox="1"/>
          <p:nvPr/>
        </p:nvSpPr>
        <p:spPr>
          <a:xfrm>
            <a:off x="4726148" y="3478678"/>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6" name="テキスト ボックス 135">
            <a:extLst>
              <a:ext uri="{FF2B5EF4-FFF2-40B4-BE49-F238E27FC236}">
                <a16:creationId xmlns:a16="http://schemas.microsoft.com/office/drawing/2014/main" id="{E34E3B5D-28C0-4F49-9D49-B79290E7A5FB}"/>
              </a:ext>
            </a:extLst>
          </p:cNvPr>
          <p:cNvSpPr txBox="1"/>
          <p:nvPr/>
        </p:nvSpPr>
        <p:spPr>
          <a:xfrm>
            <a:off x="5201020" y="1470064"/>
            <a:ext cx="2790256"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駐車中の自動車にぶつかり、</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サイドミラーを壊した。</a:t>
            </a:r>
          </a:p>
        </p:txBody>
      </p:sp>
      <p:sp>
        <p:nvSpPr>
          <p:cNvPr id="137" name="テキスト ボックス 136">
            <a:extLst>
              <a:ext uri="{FF2B5EF4-FFF2-40B4-BE49-F238E27FC236}">
                <a16:creationId xmlns:a16="http://schemas.microsoft.com/office/drawing/2014/main" id="{2EDB4F19-B663-2941-B9BC-9D01A3B79433}"/>
              </a:ext>
            </a:extLst>
          </p:cNvPr>
          <p:cNvSpPr txBox="1"/>
          <p:nvPr/>
        </p:nvSpPr>
        <p:spPr>
          <a:xfrm>
            <a:off x="4739220" y="1390983"/>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9" name="図 38">
            <a:extLst>
              <a:ext uri="{FF2B5EF4-FFF2-40B4-BE49-F238E27FC236}">
                <a16:creationId xmlns:a16="http://schemas.microsoft.com/office/drawing/2014/main" id="{C77BFAA8-EA43-2849-8C5C-7DB6B2D6B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294" y="1347091"/>
            <a:ext cx="3524590" cy="1872845"/>
          </a:xfrm>
          <a:prstGeom prst="rect">
            <a:avLst/>
          </a:prstGeom>
        </p:spPr>
      </p:pic>
      <p:sp>
        <p:nvSpPr>
          <p:cNvPr id="119" name="テキスト ボックス 118">
            <a:extLst>
              <a:ext uri="{FF2B5EF4-FFF2-40B4-BE49-F238E27FC236}">
                <a16:creationId xmlns:a16="http://schemas.microsoft.com/office/drawing/2014/main" id="{753177FB-621D-7247-AD92-6C48D5EA2956}"/>
              </a:ext>
            </a:extLst>
          </p:cNvPr>
          <p:cNvSpPr txBox="1"/>
          <p:nvPr/>
        </p:nvSpPr>
        <p:spPr>
          <a:xfrm>
            <a:off x="1449890" y="1470065"/>
            <a:ext cx="2336413"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歩行者にぶつかってケガを負わせた。</a:t>
            </a:r>
          </a:p>
        </p:txBody>
      </p:sp>
      <p:sp>
        <p:nvSpPr>
          <p:cNvPr id="133" name="テキスト ボックス 132">
            <a:extLst>
              <a:ext uri="{FF2B5EF4-FFF2-40B4-BE49-F238E27FC236}">
                <a16:creationId xmlns:a16="http://schemas.microsoft.com/office/drawing/2014/main" id="{8C61501E-3883-7649-BF88-823DB57CED5A}"/>
              </a:ext>
            </a:extLst>
          </p:cNvPr>
          <p:cNvSpPr txBox="1"/>
          <p:nvPr/>
        </p:nvSpPr>
        <p:spPr>
          <a:xfrm>
            <a:off x="991593" y="1394487"/>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86" name="図 85">
            <a:extLst>
              <a:ext uri="{FF2B5EF4-FFF2-40B4-BE49-F238E27FC236}">
                <a16:creationId xmlns:a16="http://schemas.microsoft.com/office/drawing/2014/main" id="{85A41B20-4625-CD49-AC08-7816F3AB6B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7395" y="5077734"/>
            <a:ext cx="2958131" cy="1514980"/>
          </a:xfrm>
          <a:prstGeom prst="rect">
            <a:avLst/>
          </a:prstGeom>
        </p:spPr>
      </p:pic>
      <p:sp>
        <p:nvSpPr>
          <p:cNvPr id="105" name="正方形/長方形 104">
            <a:extLst>
              <a:ext uri="{FF2B5EF4-FFF2-40B4-BE49-F238E27FC236}">
                <a16:creationId xmlns:a16="http://schemas.microsoft.com/office/drawing/2014/main" id="{AD41C9F0-9CEA-4B41-B997-3D4C42960BB9}"/>
              </a:ext>
            </a:extLst>
          </p:cNvPr>
          <p:cNvSpPr/>
          <p:nvPr/>
        </p:nvSpPr>
        <p:spPr>
          <a:xfrm>
            <a:off x="1819589" y="726393"/>
            <a:ext cx="5501468" cy="457200"/>
          </a:xfrm>
          <a:prstGeom prst="rect">
            <a:avLst/>
          </a:prstGeom>
          <a:solidFill>
            <a:srgbClr val="E05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6" name="テキスト ボックス 105">
            <a:extLst>
              <a:ext uri="{FF2B5EF4-FFF2-40B4-BE49-F238E27FC236}">
                <a16:creationId xmlns:a16="http://schemas.microsoft.com/office/drawing/2014/main" id="{93BDEF2A-273C-5D43-B268-DCE062E1253E}"/>
              </a:ext>
            </a:extLst>
          </p:cNvPr>
          <p:cNvSpPr txBox="1"/>
          <p:nvPr/>
        </p:nvSpPr>
        <p:spPr>
          <a:xfrm>
            <a:off x="1903234" y="801430"/>
            <a:ext cx="2113079"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楽しいサイクリングが一転！</a:t>
            </a:r>
          </a:p>
        </p:txBody>
      </p:sp>
      <p:sp>
        <p:nvSpPr>
          <p:cNvPr id="107" name="テキスト ボックス 106">
            <a:extLst>
              <a:ext uri="{FF2B5EF4-FFF2-40B4-BE49-F238E27FC236}">
                <a16:creationId xmlns:a16="http://schemas.microsoft.com/office/drawing/2014/main" id="{F16A7C31-A51B-7947-80A8-4EAA85684CA5}"/>
              </a:ext>
            </a:extLst>
          </p:cNvPr>
          <p:cNvSpPr txBox="1"/>
          <p:nvPr/>
        </p:nvSpPr>
        <p:spPr>
          <a:xfrm>
            <a:off x="4062703" y="709502"/>
            <a:ext cx="2986715"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見逃せないリスクとは？</a:t>
            </a:r>
          </a:p>
        </p:txBody>
      </p:sp>
      <p:sp>
        <p:nvSpPr>
          <p:cNvPr id="108" name="テキスト ボックス 107">
            <a:extLst>
              <a:ext uri="{FF2B5EF4-FFF2-40B4-BE49-F238E27FC236}">
                <a16:creationId xmlns:a16="http://schemas.microsoft.com/office/drawing/2014/main" id="{2120C7A6-4C40-224C-B723-0DAB998FB586}"/>
              </a:ext>
            </a:extLst>
          </p:cNvPr>
          <p:cNvSpPr txBox="1"/>
          <p:nvPr/>
        </p:nvSpPr>
        <p:spPr>
          <a:xfrm>
            <a:off x="6541576" y="5380353"/>
            <a:ext cx="1918249" cy="646331"/>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自転車はくるまの仲間。</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交通ルールはしっかり</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守ってね！</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26" name="テキスト ボックス 125">
            <a:extLst>
              <a:ext uri="{FF2B5EF4-FFF2-40B4-BE49-F238E27FC236}">
                <a16:creationId xmlns:a16="http://schemas.microsoft.com/office/drawing/2014/main" id="{DA111E4F-48AF-6C4F-8375-824C7666359B}"/>
              </a:ext>
            </a:extLst>
          </p:cNvPr>
          <p:cNvSpPr txBox="1"/>
          <p:nvPr/>
        </p:nvSpPr>
        <p:spPr>
          <a:xfrm>
            <a:off x="1044081" y="5526648"/>
            <a:ext cx="4409466" cy="800219"/>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万一の場合どんな備えがあるか</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考えてみよう</a:t>
            </a:r>
          </a:p>
        </p:txBody>
      </p:sp>
      <p:pic>
        <p:nvPicPr>
          <p:cNvPr id="41" name="図 40">
            <a:extLst>
              <a:ext uri="{FF2B5EF4-FFF2-40B4-BE49-F238E27FC236}">
                <a16:creationId xmlns:a16="http://schemas.microsoft.com/office/drawing/2014/main" id="{E5BF4210-DEAB-8847-84A7-58C4A0F2A5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8910" y="1809732"/>
            <a:ext cx="1930400" cy="1422400"/>
          </a:xfrm>
          <a:prstGeom prst="rect">
            <a:avLst/>
          </a:prstGeom>
        </p:spPr>
      </p:pic>
      <p:pic>
        <p:nvPicPr>
          <p:cNvPr id="78" name="図 77">
            <a:extLst>
              <a:ext uri="{FF2B5EF4-FFF2-40B4-BE49-F238E27FC236}">
                <a16:creationId xmlns:a16="http://schemas.microsoft.com/office/drawing/2014/main" id="{7D89DF0F-9DEB-A243-AA2C-8568317165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5863" y="3942132"/>
            <a:ext cx="2019300" cy="1333500"/>
          </a:xfrm>
          <a:prstGeom prst="rect">
            <a:avLst/>
          </a:prstGeom>
        </p:spPr>
      </p:pic>
      <p:pic>
        <p:nvPicPr>
          <p:cNvPr id="80" name="図 79">
            <a:extLst>
              <a:ext uri="{FF2B5EF4-FFF2-40B4-BE49-F238E27FC236}">
                <a16:creationId xmlns:a16="http://schemas.microsoft.com/office/drawing/2014/main" id="{777100F5-C44B-1A48-9383-103FABC4FA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180" y="3833272"/>
            <a:ext cx="2349500" cy="1295400"/>
          </a:xfrm>
          <a:prstGeom prst="rect">
            <a:avLst/>
          </a:prstGeom>
        </p:spPr>
      </p:pic>
      <p:pic>
        <p:nvPicPr>
          <p:cNvPr id="2" name="図 1">
            <a:extLst>
              <a:ext uri="{FF2B5EF4-FFF2-40B4-BE49-F238E27FC236}">
                <a16:creationId xmlns:a16="http://schemas.microsoft.com/office/drawing/2014/main" id="{7A04E031-2542-17C2-6543-3FF2514F61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5" name="グループ化 4">
            <a:extLst>
              <a:ext uri="{FF2B5EF4-FFF2-40B4-BE49-F238E27FC236}">
                <a16:creationId xmlns:a16="http://schemas.microsoft.com/office/drawing/2014/main" id="{63ACED8C-F378-501C-4F7B-C5573952720B}"/>
              </a:ext>
            </a:extLst>
          </p:cNvPr>
          <p:cNvGrpSpPr>
            <a:grpSpLocks noChangeAspect="1"/>
          </p:cNvGrpSpPr>
          <p:nvPr/>
        </p:nvGrpSpPr>
        <p:grpSpPr>
          <a:xfrm>
            <a:off x="8035353" y="94006"/>
            <a:ext cx="924222" cy="967829"/>
            <a:chOff x="8030207" y="77898"/>
            <a:chExt cx="1026913" cy="1075365"/>
          </a:xfrm>
        </p:grpSpPr>
        <p:pic>
          <p:nvPicPr>
            <p:cNvPr id="6" name="図 5">
              <a:extLst>
                <a:ext uri="{FF2B5EF4-FFF2-40B4-BE49-F238E27FC236}">
                  <a16:creationId xmlns:a16="http://schemas.microsoft.com/office/drawing/2014/main" id="{66D50450-76C8-DCB2-3DBA-543E5783030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7" name="図 6">
              <a:extLst>
                <a:ext uri="{FF2B5EF4-FFF2-40B4-BE49-F238E27FC236}">
                  <a16:creationId xmlns:a16="http://schemas.microsoft.com/office/drawing/2014/main" id="{6A21C78E-8981-073D-3AE9-D70BC2247A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04631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500"/>
                                        <p:tgtEl>
                                          <p:spTgt spid="119"/>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6"/>
                                        </p:tgtEl>
                                        <p:attrNameLst>
                                          <p:attrName>style.visibility</p:attrName>
                                        </p:attrNameLst>
                                      </p:cBhvr>
                                      <p:to>
                                        <p:strVal val="visible"/>
                                      </p:to>
                                    </p:set>
                                    <p:animEffect transition="in" filter="fade">
                                      <p:cBhvr>
                                        <p:cTn id="26" dur="500"/>
                                        <p:tgtEl>
                                          <p:spTgt spid="136"/>
                                        </p:tgtEl>
                                      </p:cBhvr>
                                    </p:animEffect>
                                  </p:childTnLst>
                                </p:cTn>
                              </p:par>
                              <p:par>
                                <p:cTn id="27" presetID="10"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0"/>
                                        </p:tgtEl>
                                        <p:attrNameLst>
                                          <p:attrName>style.visibility</p:attrName>
                                        </p:attrNameLst>
                                      </p:cBhvr>
                                      <p:to>
                                        <p:strVal val="visible"/>
                                      </p:to>
                                    </p:set>
                                    <p:animEffect transition="in" filter="fade">
                                      <p:cBhvr>
                                        <p:cTn id="34" dur="500"/>
                                        <p:tgtEl>
                                          <p:spTgt spid="140"/>
                                        </p:tgtEl>
                                      </p:cBhvr>
                                    </p:animEffect>
                                  </p:childTnLst>
                                </p:cTn>
                              </p:par>
                              <p:par>
                                <p:cTn id="35" presetID="10"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fade">
                                      <p:cBhvr>
                                        <p:cTn id="42" dur="500"/>
                                        <p:tgtEl>
                                          <p:spTgt spid="144"/>
                                        </p:tgtEl>
                                      </p:cBhvr>
                                    </p:animEffect>
                                  </p:childTnLst>
                                </p:cTn>
                              </p:par>
                              <p:par>
                                <p:cTn id="43" presetID="10"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500"/>
                                        <p:tgtEl>
                                          <p:spTgt spid="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6"/>
                                        </p:tgtEl>
                                        <p:attrNameLst>
                                          <p:attrName>style.visibility</p:attrName>
                                        </p:attrNameLst>
                                      </p:cBhvr>
                                      <p:to>
                                        <p:strVal val="visible"/>
                                      </p:to>
                                    </p:set>
                                    <p:animEffect transition="in" filter="fade">
                                      <p:cBhvr>
                                        <p:cTn id="50" dur="500"/>
                                        <p:tgtEl>
                                          <p:spTgt spid="126"/>
                                        </p:tgtEl>
                                      </p:cBhvr>
                                    </p:animEffect>
                                  </p:childTnLst>
                                </p:cTn>
                              </p:par>
                              <p:par>
                                <p:cTn id="51" presetID="10" presetClass="entr" presetSubtype="0" fill="hold"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8"/>
                                        </p:tgtEl>
                                        <p:attrNameLst>
                                          <p:attrName>style.visibility</p:attrName>
                                        </p:attrNameLst>
                                      </p:cBhvr>
                                      <p:to>
                                        <p:strVal val="visible"/>
                                      </p:to>
                                    </p:set>
                                    <p:animEffect transition="in" filter="fade">
                                      <p:cBhvr>
                                        <p:cTn id="56"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4" grpId="0"/>
      <p:bldP spid="136" grpId="0"/>
      <p:bldP spid="119" grpId="0"/>
      <p:bldP spid="105" grpId="0" animBg="1"/>
      <p:bldP spid="106" grpId="0"/>
      <p:bldP spid="107" grpId="0"/>
      <p:bldP spid="108" grpId="0"/>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51">
            <a:extLst>
              <a:ext uri="{FF2B5EF4-FFF2-40B4-BE49-F238E27FC236}">
                <a16:creationId xmlns:a16="http://schemas.microsoft.com/office/drawing/2014/main" id="{5A4DA95F-317F-E448-8747-D9026CAE5911}"/>
              </a:ext>
            </a:extLst>
          </p:cNvPr>
          <p:cNvSpPr/>
          <p:nvPr/>
        </p:nvSpPr>
        <p:spPr>
          <a:xfrm>
            <a:off x="637954" y="1187421"/>
            <a:ext cx="7857460" cy="134469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id="{872F322E-F880-444B-8050-5E2981C14C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76" y="1276764"/>
            <a:ext cx="1750970" cy="944185"/>
          </a:xfrm>
          <a:prstGeom prst="rect">
            <a:avLst/>
          </a:prstGeom>
        </p:spPr>
      </p:pic>
      <p:sp>
        <p:nvSpPr>
          <p:cNvPr id="55" name="角丸四角形 54">
            <a:extLst>
              <a:ext uri="{FF2B5EF4-FFF2-40B4-BE49-F238E27FC236}">
                <a16:creationId xmlns:a16="http://schemas.microsoft.com/office/drawing/2014/main" id="{6823707A-2FAB-AC4D-B6FF-C12A0803B416}"/>
              </a:ext>
            </a:extLst>
          </p:cNvPr>
          <p:cNvSpPr/>
          <p:nvPr/>
        </p:nvSpPr>
        <p:spPr>
          <a:xfrm>
            <a:off x="629227" y="629304"/>
            <a:ext cx="1031358" cy="36150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904E6FC5-A231-6843-B884-E13FFC4140C5}"/>
              </a:ext>
            </a:extLst>
          </p:cNvPr>
          <p:cNvSpPr txBox="1"/>
          <p:nvPr/>
        </p:nvSpPr>
        <p:spPr>
          <a:xfrm>
            <a:off x="629227" y="629304"/>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57" name="テキスト ボックス 56">
            <a:extLst>
              <a:ext uri="{FF2B5EF4-FFF2-40B4-BE49-F238E27FC236}">
                <a16:creationId xmlns:a16="http://schemas.microsoft.com/office/drawing/2014/main" id="{2AC01EA6-2B29-DA47-8CBB-98A71D2C4688}"/>
              </a:ext>
            </a:extLst>
          </p:cNvPr>
          <p:cNvSpPr txBox="1"/>
          <p:nvPr/>
        </p:nvSpPr>
        <p:spPr>
          <a:xfrm>
            <a:off x="1722228" y="615215"/>
            <a:ext cx="61154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個人賠償責任保険</a:t>
            </a:r>
            <a:r>
              <a:rPr kumimoji="1" lang="en-US" altLang="ja-JP"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自転車事故などに備える保険）</a:t>
            </a:r>
          </a:p>
        </p:txBody>
      </p:sp>
      <p:sp>
        <p:nvSpPr>
          <p:cNvPr id="77" name="テキスト ボックス 76">
            <a:extLst>
              <a:ext uri="{FF2B5EF4-FFF2-40B4-BE49-F238E27FC236}">
                <a16:creationId xmlns:a16="http://schemas.microsoft.com/office/drawing/2014/main" id="{E73C56AB-4A11-E44A-B700-D1D737BA2387}"/>
              </a:ext>
            </a:extLst>
          </p:cNvPr>
          <p:cNvSpPr txBox="1"/>
          <p:nvPr/>
        </p:nvSpPr>
        <p:spPr>
          <a:xfrm>
            <a:off x="2685860" y="1241865"/>
            <a:ext cx="5791064" cy="1310615"/>
          </a:xfrm>
          <a:prstGeom prst="rect">
            <a:avLst/>
          </a:prstGeom>
          <a:noFill/>
        </p:spPr>
        <p:txBody>
          <a:bodyPr wrap="square" rtlCol="0">
            <a:spAutoFit/>
          </a:bodyPr>
          <a:lstStyle/>
          <a:p>
            <a:pPr marL="0" marR="0" lvl="0" indent="0" algn="l" defTabSz="566654"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個人やその家族が、</a:t>
            </a:r>
            <a:r>
              <a:rPr kumimoji="1" lang="ja-JP" altLang="en-US" sz="1600" b="0" i="0" u="none" strike="noStrike" kern="1200" cap="none" spc="0" normalizeH="0" baseline="0" noProof="0" dirty="0">
                <a:ln>
                  <a:noFill/>
                </a:ln>
                <a:solidFill>
                  <a:prstClr val="black"/>
                </a:solidFill>
                <a:effectLst/>
                <a:uLnTx/>
                <a:uFill>
                  <a:solidFill>
                    <a:srgbClr val="FF0000"/>
                  </a:solidFill>
                </a:uFill>
                <a:latin typeface="游ゴシック Medium" panose="020B0500000000000000" pitchFamily="50" charset="-128"/>
                <a:ea typeface="游ゴシック Medium" panose="020B0500000000000000" pitchFamily="50" charset="-128"/>
                <a:cs typeface="+mn-cs"/>
              </a:rPr>
              <a:t>日常生活で誤って他人にケガをさせてしまったり、他人の財物を壊してしまったりして、法律上の損害賠償責任を負った場合の損害を補償する保険です。</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自転車による対人事故で高額賠償の事例もあり、自転車に乗る人には重要な保険となってきています。</a:t>
            </a:r>
          </a:p>
        </p:txBody>
      </p:sp>
      <p:sp>
        <p:nvSpPr>
          <p:cNvPr id="87" name="テキスト ボックス 86">
            <a:extLst>
              <a:ext uri="{FF2B5EF4-FFF2-40B4-BE49-F238E27FC236}">
                <a16:creationId xmlns:a16="http://schemas.microsoft.com/office/drawing/2014/main" id="{4159208E-CFA5-7B40-878F-B3718DC5CAB5}"/>
              </a:ext>
            </a:extLst>
          </p:cNvPr>
          <p:cNvSpPr txBox="1"/>
          <p:nvPr/>
        </p:nvSpPr>
        <p:spPr>
          <a:xfrm>
            <a:off x="4025286" y="6082152"/>
            <a:ext cx="2805654" cy="246221"/>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日本損害保険協会調べ（</a:t>
            </a: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月時点）</a:t>
            </a:r>
          </a:p>
        </p:txBody>
      </p:sp>
      <p:sp>
        <p:nvSpPr>
          <p:cNvPr id="92" name="角丸四角形 91">
            <a:extLst>
              <a:ext uri="{FF2B5EF4-FFF2-40B4-BE49-F238E27FC236}">
                <a16:creationId xmlns:a16="http://schemas.microsoft.com/office/drawing/2014/main" id="{F1351578-2A1A-7A4E-BC64-B3BBD1F8BA76}"/>
              </a:ext>
            </a:extLst>
          </p:cNvPr>
          <p:cNvSpPr>
            <a:spLocks noChangeAspect="1"/>
          </p:cNvSpPr>
          <p:nvPr/>
        </p:nvSpPr>
        <p:spPr>
          <a:xfrm>
            <a:off x="966683" y="2626921"/>
            <a:ext cx="7200000" cy="3797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3" name="テキスト ボックス 92">
            <a:extLst>
              <a:ext uri="{FF2B5EF4-FFF2-40B4-BE49-F238E27FC236}">
                <a16:creationId xmlns:a16="http://schemas.microsoft.com/office/drawing/2014/main" id="{0A0F9C4A-0FA5-1144-8CBE-28A5053B2A17}"/>
              </a:ext>
            </a:extLst>
          </p:cNvPr>
          <p:cNvSpPr txBox="1"/>
          <p:nvPr/>
        </p:nvSpPr>
        <p:spPr>
          <a:xfrm>
            <a:off x="1058767" y="2651659"/>
            <a:ext cx="4961861"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実際に起こった自転車事故とその高額賠償例</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4" name="テキスト ボックス 93">
            <a:extLst>
              <a:ext uri="{FF2B5EF4-FFF2-40B4-BE49-F238E27FC236}">
                <a16:creationId xmlns:a16="http://schemas.microsoft.com/office/drawing/2014/main" id="{E5205E5E-4F98-6D47-8948-08407EDBB7FB}"/>
              </a:ext>
            </a:extLst>
          </p:cNvPr>
          <p:cNvSpPr txBox="1"/>
          <p:nvPr/>
        </p:nvSpPr>
        <p:spPr>
          <a:xfrm>
            <a:off x="1044767" y="6376455"/>
            <a:ext cx="5669002" cy="400110"/>
          </a:xfrm>
          <a:prstGeom prst="rect">
            <a:avLst/>
          </a:prstGeom>
          <a:noFill/>
        </p:spPr>
        <p:txBody>
          <a:bodyPr wrap="square" rtlCol="0">
            <a:spAutoFit/>
          </a:bodyPr>
          <a:lstStyle/>
          <a:p>
            <a:pPr marL="177800" marR="0" lvl="0" indent="-173038" algn="l" defTabSz="566654"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判決認容額とは、裁判における判決文で加害者が支払いを命じられた金額（金額は概算額）。裁判後の上訴等により、加害者が実際に支払う金額とは異なる可能性があります。</a:t>
            </a:r>
          </a:p>
        </p:txBody>
      </p:sp>
      <p:pic>
        <p:nvPicPr>
          <p:cNvPr id="11" name="図 10">
            <a:extLst>
              <a:ext uri="{FF2B5EF4-FFF2-40B4-BE49-F238E27FC236}">
                <a16:creationId xmlns:a16="http://schemas.microsoft.com/office/drawing/2014/main" id="{CB9713B8-EA33-2948-9F08-2ACED0C929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364"/>
          <a:stretch/>
        </p:blipFill>
        <p:spPr>
          <a:xfrm>
            <a:off x="1152189" y="4013649"/>
            <a:ext cx="5516912" cy="2068503"/>
          </a:xfrm>
          <a:prstGeom prst="rect">
            <a:avLst/>
          </a:prstGeom>
        </p:spPr>
      </p:pic>
      <p:sp>
        <p:nvSpPr>
          <p:cNvPr id="95" name="テキスト ボックス 94">
            <a:extLst>
              <a:ext uri="{FF2B5EF4-FFF2-40B4-BE49-F238E27FC236}">
                <a16:creationId xmlns:a16="http://schemas.microsoft.com/office/drawing/2014/main" id="{0405C4B9-2AB8-4C4D-8791-390A9A79CBD0}"/>
              </a:ext>
            </a:extLst>
          </p:cNvPr>
          <p:cNvSpPr txBox="1"/>
          <p:nvPr/>
        </p:nvSpPr>
        <p:spPr>
          <a:xfrm>
            <a:off x="6707320" y="4396487"/>
            <a:ext cx="2557609" cy="212365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11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：休業損害</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交通事故の被害者の方がケガを</a:t>
            </a:r>
            <a:endPar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したことにより、治癒あるい</a:t>
            </a:r>
            <a:endPar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は症状固定までの期間、働くこ </a:t>
            </a:r>
            <a:endPar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とができずに収入が減少するこ</a:t>
            </a:r>
            <a:endPar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とによる損害のことです。</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11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：逸失利益</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交通事故の被害者の方が死亡や</a:t>
            </a:r>
            <a:endPar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後遺障害の場合に、事故がなけ</a:t>
            </a:r>
            <a:endPar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れば得られたであろう利益（給</a:t>
            </a:r>
            <a:endPar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与・収入）のことです。</a:t>
            </a:r>
          </a:p>
        </p:txBody>
      </p:sp>
      <p:sp>
        <p:nvSpPr>
          <p:cNvPr id="96" name="テキスト ボックス 95">
            <a:extLst>
              <a:ext uri="{FF2B5EF4-FFF2-40B4-BE49-F238E27FC236}">
                <a16:creationId xmlns:a16="http://schemas.microsoft.com/office/drawing/2014/main" id="{F6549C8F-D3FB-1C4A-A208-B094B5FCCF0A}"/>
              </a:ext>
            </a:extLst>
          </p:cNvPr>
          <p:cNvSpPr txBox="1"/>
          <p:nvPr/>
        </p:nvSpPr>
        <p:spPr>
          <a:xfrm>
            <a:off x="1044767" y="3020991"/>
            <a:ext cx="7121916" cy="95410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
                  <a:solidFill>
                    <a:srgbClr val="FF0000"/>
                  </a:solidFill>
                </a:uFill>
                <a:latin typeface="游ゴシック Medium" panose="020B0500000000000000" pitchFamily="50" charset="-128"/>
                <a:ea typeface="游ゴシック Medium" panose="020B0500000000000000" pitchFamily="50" charset="-128"/>
                <a:cs typeface="+mn-cs"/>
              </a:rPr>
              <a:t>自転車事故でも、被害の大きさによっては数千万円の賠償金を支払わなくてはならない場合もあります。</a:t>
            </a: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下記の事例のように、被害者の方に障がいが残った場合は、治療費や通院費、休業損害</a:t>
            </a:r>
            <a:r>
              <a:rPr kumimoji="1" lang="ja-JP" altLang="en-US" sz="1400" b="0" i="0" u="none" strike="noStrike" kern="1200" cap="none" spc="0" normalizeH="0" baseline="3000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1400" b="0" i="0" u="none" strike="noStrike" kern="1200" cap="none" spc="0" normalizeH="0" baseline="3000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だけでなく、逸失利益</a:t>
            </a:r>
            <a:r>
              <a:rPr kumimoji="1" lang="ja-JP" altLang="en-US" sz="1400" b="0" i="0" u="none" strike="noStrike" kern="1200" cap="none" spc="0" normalizeH="0" baseline="3000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1400" b="0" i="0" u="none" strike="noStrike" kern="1200" cap="none" spc="0" normalizeH="0" baseline="3000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も賠償する責任を負います。賠償責任は、未成年といえども責任を免れることはできません。</a:t>
            </a:r>
          </a:p>
        </p:txBody>
      </p:sp>
      <p:sp>
        <p:nvSpPr>
          <p:cNvPr id="98" name="テキスト ボックス 97">
            <a:extLst>
              <a:ext uri="{FF2B5EF4-FFF2-40B4-BE49-F238E27FC236}">
                <a16:creationId xmlns:a16="http://schemas.microsoft.com/office/drawing/2014/main" id="{ECB53AB2-4C73-5C4A-8A69-BC2A90D4326C}"/>
              </a:ext>
            </a:extLst>
          </p:cNvPr>
          <p:cNvSpPr txBox="1"/>
          <p:nvPr/>
        </p:nvSpPr>
        <p:spPr>
          <a:xfrm>
            <a:off x="1153263" y="4652016"/>
            <a:ext cx="955770" cy="338554"/>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9,521</a:t>
            </a:r>
            <a:endParaRPr kumimoji="1" lang="ja-JP" altLang="en-US"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9" name="テキスト ボックス 98">
            <a:extLst>
              <a:ext uri="{FF2B5EF4-FFF2-40B4-BE49-F238E27FC236}">
                <a16:creationId xmlns:a16="http://schemas.microsoft.com/office/drawing/2014/main" id="{1A902732-1211-1546-A58D-6867BAE7CE12}"/>
              </a:ext>
            </a:extLst>
          </p:cNvPr>
          <p:cNvSpPr txBox="1"/>
          <p:nvPr/>
        </p:nvSpPr>
        <p:spPr>
          <a:xfrm>
            <a:off x="1153263" y="5411959"/>
            <a:ext cx="955770" cy="338554"/>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9,266</a:t>
            </a:r>
            <a:endParaRPr kumimoji="1" lang="ja-JP" altLang="en-US"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01" name="テキスト ボックス 100">
            <a:extLst>
              <a:ext uri="{FF2B5EF4-FFF2-40B4-BE49-F238E27FC236}">
                <a16:creationId xmlns:a16="http://schemas.microsoft.com/office/drawing/2014/main" id="{F99D023D-81AE-7444-B41E-30CA0881C2DE}"/>
              </a:ext>
            </a:extLst>
          </p:cNvPr>
          <p:cNvSpPr txBox="1"/>
          <p:nvPr/>
        </p:nvSpPr>
        <p:spPr>
          <a:xfrm>
            <a:off x="2281819" y="4435870"/>
            <a:ext cx="4462409" cy="759182"/>
          </a:xfrm>
          <a:prstGeom prst="rect">
            <a:avLst/>
          </a:prstGeom>
          <a:noFill/>
        </p:spPr>
        <p:txBody>
          <a:bodyPr wrap="square" lIns="0" rIns="0" rtlCol="0">
            <a:spAutoFit/>
          </a:bodyPr>
          <a:lstStyle/>
          <a:p>
            <a:pPr marL="0" marR="0" lvl="0" indent="0" algn="l" defTabSz="566654"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男子小学生（</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11</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歳）が夜間、帰宅途中に自転車で走行中、歩道と車道の区別のない道路において歩行中の女性（</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62</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歳）と正面衝突。女性は頭蓋骨骨折等の傷害を負い、意識が戻らない状態となった。</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（神戸地方裁判所、</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2013</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日判決）</a:t>
            </a:r>
          </a:p>
        </p:txBody>
      </p:sp>
      <p:sp>
        <p:nvSpPr>
          <p:cNvPr id="105" name="テキスト ボックス 104">
            <a:extLst>
              <a:ext uri="{FF2B5EF4-FFF2-40B4-BE49-F238E27FC236}">
                <a16:creationId xmlns:a16="http://schemas.microsoft.com/office/drawing/2014/main" id="{82C360F9-EF20-CB40-BC22-3272BE05715A}"/>
              </a:ext>
            </a:extLst>
          </p:cNvPr>
          <p:cNvSpPr txBox="1"/>
          <p:nvPr/>
        </p:nvSpPr>
        <p:spPr>
          <a:xfrm>
            <a:off x="2281819" y="5258707"/>
            <a:ext cx="4462409" cy="759182"/>
          </a:xfrm>
          <a:prstGeom prst="rect">
            <a:avLst/>
          </a:prstGeom>
          <a:noFill/>
        </p:spPr>
        <p:txBody>
          <a:bodyPr wrap="square" lIns="0" rIns="0" rtlCol="0">
            <a:spAutoFit/>
          </a:bodyPr>
          <a:lstStyle/>
          <a:p>
            <a:pPr marL="0" marR="0" lvl="0" indent="0" algn="l" defTabSz="566654"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男子高校生が昼間、自転車横断帯のかなり手前の歩道から車道を斜めに横断し、対向車線を自転車で直進してきた男性会社員</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と衝突。男性会社員に重大な障がい</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言語機能の喪失等</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が残った。</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（東京地方裁判所、</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2008</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日判決）</a:t>
            </a:r>
          </a:p>
        </p:txBody>
      </p:sp>
      <p:sp>
        <p:nvSpPr>
          <p:cNvPr id="26" name="テキスト ボックス 25">
            <a:extLst>
              <a:ext uri="{FF2B5EF4-FFF2-40B4-BE49-F238E27FC236}">
                <a16:creationId xmlns:a16="http://schemas.microsoft.com/office/drawing/2014/main" id="{45686F66-B797-8C4D-BA63-7D66299496D5}"/>
              </a:ext>
            </a:extLst>
          </p:cNvPr>
          <p:cNvSpPr txBox="1"/>
          <p:nvPr/>
        </p:nvSpPr>
        <p:spPr>
          <a:xfrm>
            <a:off x="1221155" y="1483074"/>
            <a:ext cx="1123506" cy="605294"/>
          </a:xfrm>
          <a:prstGeom prst="rect">
            <a:avLst/>
          </a:prstGeom>
          <a:noFill/>
        </p:spPr>
        <p:txBody>
          <a:bodyPr wrap="square" rtlCol="0">
            <a:spAutoFit/>
          </a:bodyPr>
          <a:lstStyle/>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こんな</a:t>
            </a:r>
            <a:endPar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保険です</a:t>
            </a:r>
          </a:p>
        </p:txBody>
      </p:sp>
      <p:pic>
        <p:nvPicPr>
          <p:cNvPr id="2" name="図 1">
            <a:extLst>
              <a:ext uri="{FF2B5EF4-FFF2-40B4-BE49-F238E27FC236}">
                <a16:creationId xmlns:a16="http://schemas.microsoft.com/office/drawing/2014/main" id="{AE1C04CA-9D12-1A1C-ECDC-1F319EF1E2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5" name="グループ化 4">
            <a:extLst>
              <a:ext uri="{FF2B5EF4-FFF2-40B4-BE49-F238E27FC236}">
                <a16:creationId xmlns:a16="http://schemas.microsoft.com/office/drawing/2014/main" id="{C6D55026-F8DC-643E-559A-0B40F22C8BF8}"/>
              </a:ext>
            </a:extLst>
          </p:cNvPr>
          <p:cNvGrpSpPr>
            <a:grpSpLocks noChangeAspect="1"/>
          </p:cNvGrpSpPr>
          <p:nvPr/>
        </p:nvGrpSpPr>
        <p:grpSpPr>
          <a:xfrm>
            <a:off x="8035353" y="94006"/>
            <a:ext cx="924222" cy="967829"/>
            <a:chOff x="8030207" y="77898"/>
            <a:chExt cx="1026913" cy="1075365"/>
          </a:xfrm>
        </p:grpSpPr>
        <p:pic>
          <p:nvPicPr>
            <p:cNvPr id="6" name="図 5">
              <a:extLst>
                <a:ext uri="{FF2B5EF4-FFF2-40B4-BE49-F238E27FC236}">
                  <a16:creationId xmlns:a16="http://schemas.microsoft.com/office/drawing/2014/main" id="{63AAA98B-608B-7B05-833A-891B5FEFBF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7" name="図 6">
              <a:extLst>
                <a:ext uri="{FF2B5EF4-FFF2-40B4-BE49-F238E27FC236}">
                  <a16:creationId xmlns:a16="http://schemas.microsoft.com/office/drawing/2014/main" id="{55DA53C5-5920-FFFD-FAEE-6D508B7E9A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13433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a:extLst>
              <a:ext uri="{FF2B5EF4-FFF2-40B4-BE49-F238E27FC236}">
                <a16:creationId xmlns:a16="http://schemas.microsoft.com/office/drawing/2014/main" id="{6AD58240-F8CD-3945-8726-3EFBDAE1442E}"/>
              </a:ext>
            </a:extLst>
          </p:cNvPr>
          <p:cNvSpPr txBox="1"/>
          <p:nvPr/>
        </p:nvSpPr>
        <p:spPr>
          <a:xfrm>
            <a:off x="1044767" y="1608427"/>
            <a:ext cx="7200000" cy="2285241"/>
          </a:xfrm>
          <a:prstGeom prst="rect">
            <a:avLst/>
          </a:prstGeom>
          <a:noFill/>
        </p:spPr>
        <p:txBody>
          <a:bodyPr wrap="square" rtlCol="0">
            <a:spAutoFit/>
          </a:bodyPr>
          <a:lstStyle/>
          <a:p>
            <a:pPr marL="0" marR="0" lvl="0" indent="0" algn="l" defTabSz="566654"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自転車だから大丈夫。事故を起こしたとしても大事にはならない</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。そんな軽はずみな気持ちが、死傷者を出す重大な事故につながりかねません。道路交通法上、自転車は車両の一種（軽車両）です。</a:t>
            </a:r>
            <a:r>
              <a:rPr kumimoji="1" lang="ja-JP" altLang="en-US" sz="1600" b="0" i="0" u="heavy" strike="noStrike" kern="1200" cap="none" spc="0" normalizeH="0" baseline="0" noProof="0" dirty="0">
                <a:ln>
                  <a:noFill/>
                </a:ln>
                <a:solidFill>
                  <a:prstClr val="black"/>
                </a:solidFill>
                <a:effectLst/>
                <a:uLnTx/>
                <a:uFill>
                  <a:solidFill>
                    <a:srgbClr val="EC75A2"/>
                  </a:solidFill>
                </a:uFill>
                <a:latin typeface="游ゴシック Medium" panose="020B0500000000000000" pitchFamily="50" charset="-128"/>
                <a:ea typeface="游ゴシック Medium" panose="020B0500000000000000" pitchFamily="50" charset="-128"/>
                <a:cs typeface="+mn-cs"/>
              </a:rPr>
              <a:t>法律違反をして事故を起こすと、自転車利用者は刑事上の責任が問われます。相手にケガを負わせた場合や、相手の財物を壊した場合は、民事上の損害賠償責任も発生します。</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また、道路交通法が改正され、</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2015</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日から、信号無視や一時不停止、飲酒運転などの一定の違反行為（危険行為）を繰り返す自転車運転者に安全講習の受講が義務付けられました（反復して危険行為で検挙された</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歳以上の方が対象）。</a:t>
            </a:r>
          </a:p>
        </p:txBody>
      </p:sp>
      <p:pic>
        <p:nvPicPr>
          <p:cNvPr id="5" name="図 4">
            <a:extLst>
              <a:ext uri="{FF2B5EF4-FFF2-40B4-BE49-F238E27FC236}">
                <a16:creationId xmlns:a16="http://schemas.microsoft.com/office/drawing/2014/main" id="{98DAFD69-6468-0344-AE1B-E7DB9A2C67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482" y="4067881"/>
            <a:ext cx="7046570" cy="1396423"/>
          </a:xfrm>
          <a:prstGeom prst="rect">
            <a:avLst/>
          </a:prstGeom>
        </p:spPr>
      </p:pic>
      <p:sp>
        <p:nvSpPr>
          <p:cNvPr id="83" name="テキスト ボックス 82">
            <a:extLst>
              <a:ext uri="{FF2B5EF4-FFF2-40B4-BE49-F238E27FC236}">
                <a16:creationId xmlns:a16="http://schemas.microsoft.com/office/drawing/2014/main" id="{0A07665A-573B-4443-93A0-33E45C6FAE88}"/>
              </a:ext>
            </a:extLst>
          </p:cNvPr>
          <p:cNvSpPr txBox="1"/>
          <p:nvPr/>
        </p:nvSpPr>
        <p:spPr>
          <a:xfrm>
            <a:off x="1044767" y="5549241"/>
            <a:ext cx="7127233" cy="494046"/>
          </a:xfrm>
          <a:prstGeom prst="rect">
            <a:avLst/>
          </a:prstGeom>
          <a:noFill/>
        </p:spPr>
        <p:txBody>
          <a:bodyPr wrap="square" rtlCol="0">
            <a:spAutoFit/>
          </a:bodyPr>
          <a:lstStyle/>
          <a:p>
            <a:pPr marL="0" marR="0" lvl="0" indent="0" algn="l" defTabSz="566654" rtl="0" eaLnBrk="1" fontAlgn="auto" latinLnBrk="0" hangingPunct="1">
              <a:lnSpc>
                <a:spcPts val="16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交通事故を起こした場合には、上記２つの責任のほか、被害者を見舞い、誠実に謝罪するという「</a:t>
            </a:r>
            <a:r>
              <a:rPr kumimoji="1" lang="ja-JP" altLang="en-US" sz="12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道義的な責任</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」を果たすことが重要です。</a:t>
            </a:r>
          </a:p>
        </p:txBody>
      </p:sp>
      <p:pic>
        <p:nvPicPr>
          <p:cNvPr id="2" name="図 1">
            <a:extLst>
              <a:ext uri="{FF2B5EF4-FFF2-40B4-BE49-F238E27FC236}">
                <a16:creationId xmlns:a16="http://schemas.microsoft.com/office/drawing/2014/main" id="{AF65A715-E382-DA5A-9A30-BEBFC75E4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6" name="角丸四角形 91">
            <a:extLst>
              <a:ext uri="{FF2B5EF4-FFF2-40B4-BE49-F238E27FC236}">
                <a16:creationId xmlns:a16="http://schemas.microsoft.com/office/drawing/2014/main" id="{DEE959D7-FD78-83E2-BF16-316B8E46DB70}"/>
              </a:ext>
            </a:extLst>
          </p:cNvPr>
          <p:cNvSpPr>
            <a:spLocks noChangeAspect="1"/>
          </p:cNvSpPr>
          <p:nvPr/>
        </p:nvSpPr>
        <p:spPr>
          <a:xfrm>
            <a:off x="972000" y="1143715"/>
            <a:ext cx="7200000" cy="3797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2B23BCA1-828A-98B2-46DD-48F370F5E0F3}"/>
              </a:ext>
            </a:extLst>
          </p:cNvPr>
          <p:cNvSpPr txBox="1"/>
          <p:nvPr/>
        </p:nvSpPr>
        <p:spPr>
          <a:xfrm>
            <a:off x="1044767" y="1168422"/>
            <a:ext cx="4961861"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実際に起こった自転車事故とその高額賠償例</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3A00FB50-2108-05BF-D2BC-C2BE950B2D34}"/>
              </a:ext>
            </a:extLst>
          </p:cNvPr>
          <p:cNvSpPr txBox="1"/>
          <p:nvPr/>
        </p:nvSpPr>
        <p:spPr>
          <a:xfrm>
            <a:off x="655987" y="656621"/>
            <a:ext cx="87346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9" name="テキスト ボックス 8">
            <a:extLst>
              <a:ext uri="{FF2B5EF4-FFF2-40B4-BE49-F238E27FC236}">
                <a16:creationId xmlns:a16="http://schemas.microsoft.com/office/drawing/2014/main" id="{CB5F6715-FBFB-5853-D09D-A1014F6043E2}"/>
              </a:ext>
            </a:extLst>
          </p:cNvPr>
          <p:cNvSpPr txBox="1"/>
          <p:nvPr/>
        </p:nvSpPr>
        <p:spPr>
          <a:xfrm>
            <a:off x="1722228" y="615215"/>
            <a:ext cx="61154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個人賠償責任保険</a:t>
            </a:r>
            <a:r>
              <a:rPr kumimoji="1" lang="en-US" altLang="ja-JP"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自転車事故などに備える保険）</a:t>
            </a:r>
          </a:p>
        </p:txBody>
      </p:sp>
      <p:pic>
        <p:nvPicPr>
          <p:cNvPr id="10" name="図 9">
            <a:extLst>
              <a:ext uri="{FF2B5EF4-FFF2-40B4-BE49-F238E27FC236}">
                <a16:creationId xmlns:a16="http://schemas.microsoft.com/office/drawing/2014/main" id="{E882AD67-1446-0078-8175-8ED47F1557B1}"/>
              </a:ext>
            </a:extLst>
          </p:cNvPr>
          <p:cNvPicPr>
            <a:picLocks noChangeAspect="1"/>
          </p:cNvPicPr>
          <p:nvPr/>
        </p:nvPicPr>
        <p:blipFill>
          <a:blip r:embed="rId4"/>
          <a:stretch>
            <a:fillRect/>
          </a:stretch>
        </p:blipFill>
        <p:spPr>
          <a:xfrm>
            <a:off x="578308" y="638374"/>
            <a:ext cx="1047533" cy="377985"/>
          </a:xfrm>
          <a:prstGeom prst="rect">
            <a:avLst/>
          </a:prstGeom>
        </p:spPr>
      </p:pic>
      <p:grpSp>
        <p:nvGrpSpPr>
          <p:cNvPr id="11" name="グループ化 10">
            <a:extLst>
              <a:ext uri="{FF2B5EF4-FFF2-40B4-BE49-F238E27FC236}">
                <a16:creationId xmlns:a16="http://schemas.microsoft.com/office/drawing/2014/main" id="{0A61EEA8-DFAE-6B86-41AD-3EB0D31C8CC3}"/>
              </a:ext>
            </a:extLst>
          </p:cNvPr>
          <p:cNvGrpSpPr>
            <a:grpSpLocks noChangeAspect="1"/>
          </p:cNvGrpSpPr>
          <p:nvPr/>
        </p:nvGrpSpPr>
        <p:grpSpPr>
          <a:xfrm>
            <a:off x="8035353" y="94006"/>
            <a:ext cx="924222" cy="967829"/>
            <a:chOff x="8030207" y="77898"/>
            <a:chExt cx="1026913" cy="1075365"/>
          </a:xfrm>
        </p:grpSpPr>
        <p:pic>
          <p:nvPicPr>
            <p:cNvPr id="12" name="図 11">
              <a:extLst>
                <a:ext uri="{FF2B5EF4-FFF2-40B4-BE49-F238E27FC236}">
                  <a16:creationId xmlns:a16="http://schemas.microsoft.com/office/drawing/2014/main" id="{45D4F8C9-EC83-AEF7-AED0-D23078B264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3" name="図 12">
              <a:extLst>
                <a:ext uri="{FF2B5EF4-FFF2-40B4-BE49-F238E27FC236}">
                  <a16:creationId xmlns:a16="http://schemas.microsoft.com/office/drawing/2014/main" id="{383A5101-A6A6-8D23-31D8-C59BA3F40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82463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F2A9342-D25A-1AC6-88C4-256FC860FB8E}"/>
              </a:ext>
            </a:extLst>
          </p:cNvPr>
          <p:cNvSpPr txBox="1"/>
          <p:nvPr/>
        </p:nvSpPr>
        <p:spPr>
          <a:xfrm>
            <a:off x="916989" y="4090173"/>
            <a:ext cx="5621969" cy="27699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表中の</a:t>
            </a:r>
            <a:r>
              <a:rPr kumimoji="1" lang="ja-JP" altLang="en-US" sz="1200" b="0" i="0" u="none" strike="noStrike" kern="1200" cap="none" spc="0" normalizeH="0" baseline="0" noProof="0" dirty="0">
                <a:ln>
                  <a:noFill/>
                </a:ln>
                <a:solidFill>
                  <a:srgbClr val="0070C0"/>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数字は「見逃せないリスク」の番号を示しています。</a:t>
            </a:r>
          </a:p>
        </p:txBody>
      </p:sp>
      <p:sp>
        <p:nvSpPr>
          <p:cNvPr id="4" name="テキスト ボックス 3">
            <a:extLst>
              <a:ext uri="{FF2B5EF4-FFF2-40B4-BE49-F238E27FC236}">
                <a16:creationId xmlns:a16="http://schemas.microsoft.com/office/drawing/2014/main" id="{DB613A78-052C-2A4D-8FBF-97B2242E2DE4}"/>
              </a:ext>
            </a:extLst>
          </p:cNvPr>
          <p:cNvSpPr txBox="1"/>
          <p:nvPr/>
        </p:nvSpPr>
        <p:spPr>
          <a:xfrm>
            <a:off x="955359" y="5096347"/>
            <a:ext cx="4925371" cy="132343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転車をすまいの敷地内に置いていて盗難された場合は、家財の火災保険で補償の対象となります。ただし、施錠を怠っていたり、すまいの敷地外に置いていたりした場合などは補償の対象となりませんので、注意してください。</a:t>
            </a:r>
          </a:p>
        </p:txBody>
      </p:sp>
      <p:pic>
        <p:nvPicPr>
          <p:cNvPr id="12" name="図 11">
            <a:extLst>
              <a:ext uri="{FF2B5EF4-FFF2-40B4-BE49-F238E27FC236}">
                <a16:creationId xmlns:a16="http://schemas.microsoft.com/office/drawing/2014/main" id="{FA66C552-C049-FB88-F21B-1290C3F21A40}"/>
              </a:ext>
            </a:extLst>
          </p:cNvPr>
          <p:cNvPicPr>
            <a:picLocks noChangeAspect="1"/>
          </p:cNvPicPr>
          <p:nvPr/>
        </p:nvPicPr>
        <p:blipFill rotWithShape="1">
          <a:blip r:embed="rId2"/>
          <a:srcRect t="37127" r="36969" b="11647"/>
          <a:stretch/>
        </p:blipFill>
        <p:spPr>
          <a:xfrm>
            <a:off x="648586" y="2364855"/>
            <a:ext cx="7375908" cy="1616499"/>
          </a:xfrm>
          <a:prstGeom prst="rect">
            <a:avLst/>
          </a:prstGeom>
        </p:spPr>
      </p:pic>
      <p:pic>
        <p:nvPicPr>
          <p:cNvPr id="16" name="図 15">
            <a:extLst>
              <a:ext uri="{FF2B5EF4-FFF2-40B4-BE49-F238E27FC236}">
                <a16:creationId xmlns:a16="http://schemas.microsoft.com/office/drawing/2014/main" id="{0EBC38C8-E79E-42AC-3124-B1DE1DD99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8" name="角丸四角形 91">
            <a:extLst>
              <a:ext uri="{FF2B5EF4-FFF2-40B4-BE49-F238E27FC236}">
                <a16:creationId xmlns:a16="http://schemas.microsoft.com/office/drawing/2014/main" id="{8501CA76-1012-9C24-F194-1466B149C0F6}"/>
              </a:ext>
            </a:extLst>
          </p:cNvPr>
          <p:cNvSpPr>
            <a:spLocks noChangeAspect="1"/>
          </p:cNvSpPr>
          <p:nvPr/>
        </p:nvSpPr>
        <p:spPr>
          <a:xfrm>
            <a:off x="916989" y="1214651"/>
            <a:ext cx="7200000" cy="3797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D604E67D-58D0-D5BE-26FA-6E3C400639E4}"/>
              </a:ext>
            </a:extLst>
          </p:cNvPr>
          <p:cNvSpPr txBox="1"/>
          <p:nvPr/>
        </p:nvSpPr>
        <p:spPr>
          <a:xfrm>
            <a:off x="989756" y="1239358"/>
            <a:ext cx="4961861"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自転車事故に備えるための保険</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3B1CC03D-8395-EA72-83C5-EEEA00BA62CA}"/>
              </a:ext>
            </a:extLst>
          </p:cNvPr>
          <p:cNvSpPr txBox="1"/>
          <p:nvPr/>
        </p:nvSpPr>
        <p:spPr>
          <a:xfrm>
            <a:off x="989756" y="1665683"/>
            <a:ext cx="7237255"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自転車事故による損害賠償責任は「個人賠償責任保険」で、自分自身の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ケガは「傷害保険」でそれぞれ補償されます。</a:t>
            </a:r>
          </a:p>
        </p:txBody>
      </p:sp>
      <p:sp>
        <p:nvSpPr>
          <p:cNvPr id="15" name="テキスト ボックス 14">
            <a:extLst>
              <a:ext uri="{FF2B5EF4-FFF2-40B4-BE49-F238E27FC236}">
                <a16:creationId xmlns:a16="http://schemas.microsoft.com/office/drawing/2014/main" id="{33FE3D4A-ECF6-917D-ECDB-3DCBFFF8D4FD}"/>
              </a:ext>
            </a:extLst>
          </p:cNvPr>
          <p:cNvSpPr txBox="1"/>
          <p:nvPr/>
        </p:nvSpPr>
        <p:spPr>
          <a:xfrm>
            <a:off x="1373827" y="4759790"/>
            <a:ext cx="960651"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盗 難</a:t>
            </a:r>
          </a:p>
        </p:txBody>
      </p:sp>
      <p:pic>
        <p:nvPicPr>
          <p:cNvPr id="10" name="図 9">
            <a:extLst>
              <a:ext uri="{FF2B5EF4-FFF2-40B4-BE49-F238E27FC236}">
                <a16:creationId xmlns:a16="http://schemas.microsoft.com/office/drawing/2014/main" id="{9751EFC1-A742-F366-47DE-28B578A63AEA}"/>
              </a:ext>
            </a:extLst>
          </p:cNvPr>
          <p:cNvPicPr>
            <a:picLocks noChangeAspect="1"/>
          </p:cNvPicPr>
          <p:nvPr/>
        </p:nvPicPr>
        <p:blipFill>
          <a:blip r:embed="rId4"/>
          <a:stretch>
            <a:fillRect/>
          </a:stretch>
        </p:blipFill>
        <p:spPr>
          <a:xfrm>
            <a:off x="5913247" y="4968252"/>
            <a:ext cx="2275394" cy="1249698"/>
          </a:xfrm>
          <a:prstGeom prst="rect">
            <a:avLst/>
          </a:prstGeom>
        </p:spPr>
      </p:pic>
      <p:sp>
        <p:nvSpPr>
          <p:cNvPr id="2" name="テキスト ボックス 1">
            <a:extLst>
              <a:ext uri="{FF2B5EF4-FFF2-40B4-BE49-F238E27FC236}">
                <a16:creationId xmlns:a16="http://schemas.microsoft.com/office/drawing/2014/main" id="{920CD8DF-BE27-8C8F-CCCF-DDDED06163D5}"/>
              </a:ext>
            </a:extLst>
          </p:cNvPr>
          <p:cNvSpPr txBox="1"/>
          <p:nvPr/>
        </p:nvSpPr>
        <p:spPr>
          <a:xfrm>
            <a:off x="1722228" y="615215"/>
            <a:ext cx="61154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個人賠償責任保険</a:t>
            </a:r>
            <a:r>
              <a:rPr kumimoji="1" lang="en-US" altLang="ja-JP"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自転車事故などに備える保険</a:t>
            </a:r>
            <a:r>
              <a:rPr kumimoji="1" lang="en-US" altLang="ja-JP"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pic>
        <p:nvPicPr>
          <p:cNvPr id="14" name="図 13">
            <a:extLst>
              <a:ext uri="{FF2B5EF4-FFF2-40B4-BE49-F238E27FC236}">
                <a16:creationId xmlns:a16="http://schemas.microsoft.com/office/drawing/2014/main" id="{0E252809-5C3E-2A38-16DA-B603535C1703}"/>
              </a:ext>
            </a:extLst>
          </p:cNvPr>
          <p:cNvPicPr>
            <a:picLocks noChangeAspect="1"/>
          </p:cNvPicPr>
          <p:nvPr/>
        </p:nvPicPr>
        <p:blipFill>
          <a:blip r:embed="rId5"/>
          <a:stretch>
            <a:fillRect/>
          </a:stretch>
        </p:blipFill>
        <p:spPr>
          <a:xfrm>
            <a:off x="600455" y="617986"/>
            <a:ext cx="1047533" cy="377985"/>
          </a:xfrm>
          <a:prstGeom prst="rect">
            <a:avLst/>
          </a:prstGeom>
        </p:spPr>
      </p:pic>
      <p:sp>
        <p:nvSpPr>
          <p:cNvPr id="20" name="テキスト ボックス 19">
            <a:extLst>
              <a:ext uri="{FF2B5EF4-FFF2-40B4-BE49-F238E27FC236}">
                <a16:creationId xmlns:a16="http://schemas.microsoft.com/office/drawing/2014/main" id="{3F4B60D6-133B-98E0-62BA-972DEE4702B0}"/>
              </a:ext>
            </a:extLst>
          </p:cNvPr>
          <p:cNvSpPr txBox="1"/>
          <p:nvPr/>
        </p:nvSpPr>
        <p:spPr>
          <a:xfrm>
            <a:off x="648586" y="640791"/>
            <a:ext cx="87346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cxnSp>
        <p:nvCxnSpPr>
          <p:cNvPr id="22" name="直線コネクタ 21">
            <a:extLst>
              <a:ext uri="{FF2B5EF4-FFF2-40B4-BE49-F238E27FC236}">
                <a16:creationId xmlns:a16="http://schemas.microsoft.com/office/drawing/2014/main" id="{83875608-F9E4-9B6A-0767-72BA3071B1A6}"/>
              </a:ext>
            </a:extLst>
          </p:cNvPr>
          <p:cNvCxnSpPr/>
          <p:nvPr/>
        </p:nvCxnSpPr>
        <p:spPr>
          <a:xfrm>
            <a:off x="955359" y="4695183"/>
            <a:ext cx="7069135" cy="0"/>
          </a:xfrm>
          <a:prstGeom prst="line">
            <a:avLst/>
          </a:prstGeom>
          <a:ln w="12700">
            <a:solidFill>
              <a:srgbClr val="FF99CC"/>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EEB76E9-6A07-C292-F56D-4B15A495A7CF}"/>
              </a:ext>
            </a:extLst>
          </p:cNvPr>
          <p:cNvCxnSpPr/>
          <p:nvPr/>
        </p:nvCxnSpPr>
        <p:spPr>
          <a:xfrm>
            <a:off x="955359" y="6426080"/>
            <a:ext cx="7069135" cy="0"/>
          </a:xfrm>
          <a:prstGeom prst="line">
            <a:avLst/>
          </a:prstGeom>
          <a:ln w="12700">
            <a:solidFill>
              <a:srgbClr val="FF99CC"/>
            </a:solidFill>
          </a:ln>
        </p:spPr>
        <p:style>
          <a:lnRef idx="1">
            <a:schemeClr val="accent1"/>
          </a:lnRef>
          <a:fillRef idx="0">
            <a:schemeClr val="accent1"/>
          </a:fillRef>
          <a:effectRef idx="0">
            <a:schemeClr val="accent1"/>
          </a:effectRef>
          <a:fontRef idx="minor">
            <a:schemeClr val="tx1"/>
          </a:fontRef>
        </p:style>
      </p:cxnSp>
      <p:sp>
        <p:nvSpPr>
          <p:cNvPr id="25" name="フローチャート: 結合子 24">
            <a:extLst>
              <a:ext uri="{FF2B5EF4-FFF2-40B4-BE49-F238E27FC236}">
                <a16:creationId xmlns:a16="http://schemas.microsoft.com/office/drawing/2014/main" id="{1F562ED8-A713-10C9-A9C3-4DED9732A03B}"/>
              </a:ext>
            </a:extLst>
          </p:cNvPr>
          <p:cNvSpPr/>
          <p:nvPr/>
        </p:nvSpPr>
        <p:spPr>
          <a:xfrm>
            <a:off x="1051933" y="4768467"/>
            <a:ext cx="333050" cy="2769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43BF97F1-D053-2579-F06E-6CFBBCCBF58E}"/>
              </a:ext>
            </a:extLst>
          </p:cNvPr>
          <p:cNvSpPr txBox="1"/>
          <p:nvPr/>
        </p:nvSpPr>
        <p:spPr>
          <a:xfrm>
            <a:off x="1051933" y="4737355"/>
            <a:ext cx="341170"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4</a:t>
            </a: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5" name="グループ化 4">
            <a:extLst>
              <a:ext uri="{FF2B5EF4-FFF2-40B4-BE49-F238E27FC236}">
                <a16:creationId xmlns:a16="http://schemas.microsoft.com/office/drawing/2014/main" id="{6B26FFBD-0FD1-81DD-E6D6-952AB52B322F}"/>
              </a:ext>
            </a:extLst>
          </p:cNvPr>
          <p:cNvGrpSpPr>
            <a:grpSpLocks noChangeAspect="1"/>
          </p:cNvGrpSpPr>
          <p:nvPr/>
        </p:nvGrpSpPr>
        <p:grpSpPr>
          <a:xfrm>
            <a:off x="8035353" y="94006"/>
            <a:ext cx="924222" cy="967829"/>
            <a:chOff x="8030207" y="77898"/>
            <a:chExt cx="1026913" cy="1075365"/>
          </a:xfrm>
        </p:grpSpPr>
        <p:pic>
          <p:nvPicPr>
            <p:cNvPr id="6" name="図 5">
              <a:extLst>
                <a:ext uri="{FF2B5EF4-FFF2-40B4-BE49-F238E27FC236}">
                  <a16:creationId xmlns:a16="http://schemas.microsoft.com/office/drawing/2014/main" id="{93CFED1B-BF68-9D91-2AF4-EC2B7A6E74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7" name="図 6">
              <a:extLst>
                <a:ext uri="{FF2B5EF4-FFF2-40B4-BE49-F238E27FC236}">
                  <a16:creationId xmlns:a16="http://schemas.microsoft.com/office/drawing/2014/main" id="{CA79E63A-7AA5-2A10-8BFA-B0798B00C8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15483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角丸四角形 200">
            <a:extLst>
              <a:ext uri="{FF2B5EF4-FFF2-40B4-BE49-F238E27FC236}">
                <a16:creationId xmlns:a16="http://schemas.microsoft.com/office/drawing/2014/main" id="{5937988D-8A83-6E4A-A09A-237FF9104813}"/>
              </a:ext>
            </a:extLst>
          </p:cNvPr>
          <p:cNvSpPr>
            <a:spLocks noChangeAspect="1"/>
          </p:cNvSpPr>
          <p:nvPr/>
        </p:nvSpPr>
        <p:spPr>
          <a:xfrm>
            <a:off x="916989" y="1145511"/>
            <a:ext cx="7200000" cy="37548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2" name="テキスト ボックス 201">
            <a:extLst>
              <a:ext uri="{FF2B5EF4-FFF2-40B4-BE49-F238E27FC236}">
                <a16:creationId xmlns:a16="http://schemas.microsoft.com/office/drawing/2014/main" id="{06D9D104-8EBC-0348-B526-0DE13BF289D8}"/>
              </a:ext>
            </a:extLst>
          </p:cNvPr>
          <p:cNvSpPr txBox="1"/>
          <p:nvPr/>
        </p:nvSpPr>
        <p:spPr>
          <a:xfrm>
            <a:off x="916989" y="1161851"/>
            <a:ext cx="6596994"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自転車乗用時はヘルメットを着用する</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3" name="テキスト ボックス 202">
            <a:extLst>
              <a:ext uri="{FF2B5EF4-FFF2-40B4-BE49-F238E27FC236}">
                <a16:creationId xmlns:a16="http://schemas.microsoft.com/office/drawing/2014/main" id="{D9408C94-399D-674E-A702-ED4C4A05EAC0}"/>
              </a:ext>
            </a:extLst>
          </p:cNvPr>
          <p:cNvSpPr txBox="1"/>
          <p:nvPr/>
        </p:nvSpPr>
        <p:spPr>
          <a:xfrm>
            <a:off x="1050083" y="1589627"/>
            <a:ext cx="7043833" cy="1310615"/>
          </a:xfrm>
          <a:prstGeom prst="rect">
            <a:avLst/>
          </a:prstGeom>
          <a:noFill/>
        </p:spPr>
        <p:txBody>
          <a:bodyPr wrap="square" rtlCol="0">
            <a:spAutoFit/>
          </a:bodyPr>
          <a:lstStyle/>
          <a:p>
            <a:pPr marL="0" marR="0" lvl="0" indent="0" algn="l" defTabSz="566654"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自転車乗用中の交通事故で亡くなった人は、その６割以上が頭部に致命傷を負っています。また、自転車乗用中の交通事故においてヘルメットを着用していなかった人の致死率</a:t>
            </a:r>
            <a:r>
              <a:rPr kumimoji="1" lang="ja-JP" altLang="en-US" sz="16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は、着用していた人</a:t>
            </a:r>
            <a:r>
              <a:rPr kumimoji="1" lang="ja-JP" altLang="en-US" sz="16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の</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2.2</a:t>
            </a:r>
            <a:r>
              <a:rPr kumimoji="1" lang="ja-JP" altLang="en-US" sz="16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倍</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以上に跳ね上がります。 </a:t>
            </a:r>
            <a:r>
              <a:rPr kumimoji="1" lang="ja-JP" altLang="en-US" sz="1600" b="0" i="0" u="none" strike="noStrike" kern="1200" cap="none" spc="0" normalizeH="0" baseline="0" noProof="0" dirty="0">
                <a:ln>
                  <a:noFill/>
                </a:ln>
                <a:solidFill>
                  <a:prstClr val="black"/>
                </a:solidFill>
                <a:effectLst/>
                <a:uLnTx/>
                <a:uFill>
                  <a:solidFill>
                    <a:srgbClr val="FF0000"/>
                  </a:solidFill>
                </a:uFill>
                <a:latin typeface="游ゴシック Medium" panose="020B0500000000000000" pitchFamily="50" charset="-128"/>
                <a:ea typeface="游ゴシック Medium" panose="020B0500000000000000" pitchFamily="50" charset="-128"/>
                <a:cs typeface="+mn-cs"/>
              </a:rPr>
              <a:t>このように、万が一事故にあった場合の備えをしておくことで被害を小さくすることが可能です。</a:t>
            </a:r>
          </a:p>
        </p:txBody>
      </p:sp>
      <p:sp>
        <p:nvSpPr>
          <p:cNvPr id="214" name="テキスト ボックス 213">
            <a:extLst>
              <a:ext uri="{FF2B5EF4-FFF2-40B4-BE49-F238E27FC236}">
                <a16:creationId xmlns:a16="http://schemas.microsoft.com/office/drawing/2014/main" id="{CC9E6BBE-7695-7C49-A848-864008F171DD}"/>
              </a:ext>
            </a:extLst>
          </p:cNvPr>
          <p:cNvSpPr txBox="1"/>
          <p:nvPr/>
        </p:nvSpPr>
        <p:spPr>
          <a:xfrm>
            <a:off x="1050083" y="2988580"/>
            <a:ext cx="7200000" cy="338554"/>
          </a:xfrm>
          <a:prstGeom prst="rect">
            <a:avLst/>
          </a:prstGeom>
          <a:noFill/>
        </p:spPr>
        <p:txBody>
          <a:bodyPr wrap="square" rtlCol="0">
            <a:spAutoFit/>
          </a:bodyPr>
          <a:lstStyle/>
          <a:p>
            <a:pPr marL="533400" marR="0" lvl="0" indent="-53340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自転車乗用中死者の人身損傷主部位</a:t>
            </a:r>
            <a:r>
              <a:rPr kumimoji="1" lang="en-US" altLang="ja-JP"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致命傷の部位</a:t>
            </a:r>
            <a:r>
              <a:rPr kumimoji="1" lang="en-US" altLang="ja-JP" sz="1600" b="1" i="0" u="none" strike="noStrike" kern="1200" cap="none" spc="-70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（平成</a:t>
            </a:r>
            <a:r>
              <a:rPr kumimoji="1" lang="en-US" altLang="ja-JP"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29〜</a:t>
            </a: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令和</a:t>
            </a:r>
            <a:r>
              <a:rPr kumimoji="1" lang="en-US" altLang="ja-JP"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3</a:t>
            </a: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年 合計）</a:t>
            </a:r>
            <a:endParaRPr kumimoji="1" lang="ja-JP" altLang="en-US" sz="16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sp>
        <p:nvSpPr>
          <p:cNvPr id="216" name="テキスト ボックス 215">
            <a:extLst>
              <a:ext uri="{FF2B5EF4-FFF2-40B4-BE49-F238E27FC236}">
                <a16:creationId xmlns:a16="http://schemas.microsoft.com/office/drawing/2014/main" id="{2EF19D4E-1CB0-8340-9EE9-845735B64FB6}"/>
              </a:ext>
            </a:extLst>
          </p:cNvPr>
          <p:cNvSpPr txBox="1"/>
          <p:nvPr/>
        </p:nvSpPr>
        <p:spPr>
          <a:xfrm>
            <a:off x="5079388" y="6244085"/>
            <a:ext cx="3476866" cy="24622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出典：警察庁ウェブサイト（参照日：</a:t>
            </a: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a:t>
            </a:r>
          </a:p>
        </p:txBody>
      </p:sp>
      <p:pic>
        <p:nvPicPr>
          <p:cNvPr id="2" name="図 1">
            <a:extLst>
              <a:ext uri="{FF2B5EF4-FFF2-40B4-BE49-F238E27FC236}">
                <a16:creationId xmlns:a16="http://schemas.microsoft.com/office/drawing/2014/main" id="{A77CA3EC-F93D-6D8E-DE90-0985C357BD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6" name="テキスト ボックス 5">
            <a:extLst>
              <a:ext uri="{FF2B5EF4-FFF2-40B4-BE49-F238E27FC236}">
                <a16:creationId xmlns:a16="http://schemas.microsoft.com/office/drawing/2014/main" id="{AD805DF6-79A9-F90C-6294-566F56C2E70F}"/>
              </a:ext>
            </a:extLst>
          </p:cNvPr>
          <p:cNvSpPr txBox="1"/>
          <p:nvPr/>
        </p:nvSpPr>
        <p:spPr>
          <a:xfrm>
            <a:off x="1722228" y="615215"/>
            <a:ext cx="61154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個人賠償責任保険</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（自転車事故などに備える保険）</a:t>
            </a:r>
          </a:p>
        </p:txBody>
      </p:sp>
      <p:pic>
        <p:nvPicPr>
          <p:cNvPr id="7" name="図 6">
            <a:extLst>
              <a:ext uri="{FF2B5EF4-FFF2-40B4-BE49-F238E27FC236}">
                <a16:creationId xmlns:a16="http://schemas.microsoft.com/office/drawing/2014/main" id="{825C79FC-A384-6727-7570-9EC46D505BA1}"/>
              </a:ext>
            </a:extLst>
          </p:cNvPr>
          <p:cNvPicPr>
            <a:picLocks noChangeAspect="1"/>
          </p:cNvPicPr>
          <p:nvPr/>
        </p:nvPicPr>
        <p:blipFill>
          <a:blip r:embed="rId3"/>
          <a:stretch>
            <a:fillRect/>
          </a:stretch>
        </p:blipFill>
        <p:spPr>
          <a:xfrm>
            <a:off x="578308" y="638374"/>
            <a:ext cx="1047533" cy="377985"/>
          </a:xfrm>
          <a:prstGeom prst="rect">
            <a:avLst/>
          </a:prstGeom>
        </p:spPr>
      </p:pic>
      <p:sp>
        <p:nvSpPr>
          <p:cNvPr id="8" name="テキスト ボックス 7">
            <a:extLst>
              <a:ext uri="{FF2B5EF4-FFF2-40B4-BE49-F238E27FC236}">
                <a16:creationId xmlns:a16="http://schemas.microsoft.com/office/drawing/2014/main" id="{25B83472-8A19-3C64-AC2B-767321A437CF}"/>
              </a:ext>
            </a:extLst>
          </p:cNvPr>
          <p:cNvSpPr txBox="1"/>
          <p:nvPr/>
        </p:nvSpPr>
        <p:spPr>
          <a:xfrm>
            <a:off x="648586" y="640791"/>
            <a:ext cx="87346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9" name="テキスト ボックス 8">
            <a:extLst>
              <a:ext uri="{FF2B5EF4-FFF2-40B4-BE49-F238E27FC236}">
                <a16:creationId xmlns:a16="http://schemas.microsoft.com/office/drawing/2014/main" id="{465E45CA-48FF-070B-BAC8-142292AA2586}"/>
              </a:ext>
            </a:extLst>
          </p:cNvPr>
          <p:cNvSpPr txBox="1"/>
          <p:nvPr/>
        </p:nvSpPr>
        <p:spPr>
          <a:xfrm>
            <a:off x="6086688" y="5678727"/>
            <a:ext cx="2681238" cy="41549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「その他」とは、顔部、腹部等</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をいいます。</a:t>
            </a:r>
          </a:p>
        </p:txBody>
      </p:sp>
      <p:pic>
        <p:nvPicPr>
          <p:cNvPr id="11" name="図 10">
            <a:extLst>
              <a:ext uri="{FF2B5EF4-FFF2-40B4-BE49-F238E27FC236}">
                <a16:creationId xmlns:a16="http://schemas.microsoft.com/office/drawing/2014/main" id="{39DB9119-4165-7B54-6298-FFD39E34C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1469" y="3432696"/>
            <a:ext cx="3955219" cy="2991060"/>
          </a:xfrm>
          <a:prstGeom prst="rect">
            <a:avLst/>
          </a:prstGeom>
        </p:spPr>
      </p:pic>
      <p:sp>
        <p:nvSpPr>
          <p:cNvPr id="10" name="テキスト ボックス 9">
            <a:extLst>
              <a:ext uri="{FF2B5EF4-FFF2-40B4-BE49-F238E27FC236}">
                <a16:creationId xmlns:a16="http://schemas.microsoft.com/office/drawing/2014/main" id="{EE8DC22E-851C-BD4D-499C-7AF72099B6EB}"/>
              </a:ext>
            </a:extLst>
          </p:cNvPr>
          <p:cNvSpPr txBox="1"/>
          <p:nvPr/>
        </p:nvSpPr>
        <p:spPr>
          <a:xfrm>
            <a:off x="1102074" y="6549954"/>
            <a:ext cx="4572000" cy="263918"/>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「致死率」とは、死傷者数に占める死者数の割合です。</a:t>
            </a:r>
          </a:p>
        </p:txBody>
      </p:sp>
      <p:sp>
        <p:nvSpPr>
          <p:cNvPr id="3" name="四角形: 角を丸くする 2">
            <a:extLst>
              <a:ext uri="{FF2B5EF4-FFF2-40B4-BE49-F238E27FC236}">
                <a16:creationId xmlns:a16="http://schemas.microsoft.com/office/drawing/2014/main" id="{72FF4D72-A173-7BB8-0303-9212CE02B6F1}"/>
              </a:ext>
            </a:extLst>
          </p:cNvPr>
          <p:cNvSpPr/>
          <p:nvPr/>
        </p:nvSpPr>
        <p:spPr>
          <a:xfrm>
            <a:off x="1003664" y="2953838"/>
            <a:ext cx="7200000" cy="3561374"/>
          </a:xfrm>
          <a:prstGeom prst="roundRect">
            <a:avLst>
              <a:gd name="adj" fmla="val 5879"/>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013A511B-4A9E-ED29-A8D7-7B4B14D676AC}"/>
              </a:ext>
            </a:extLst>
          </p:cNvPr>
          <p:cNvGrpSpPr>
            <a:grpSpLocks noChangeAspect="1"/>
          </p:cNvGrpSpPr>
          <p:nvPr/>
        </p:nvGrpSpPr>
        <p:grpSpPr>
          <a:xfrm>
            <a:off x="8035353" y="94006"/>
            <a:ext cx="924222" cy="967829"/>
            <a:chOff x="8030207" y="77898"/>
            <a:chExt cx="1026913" cy="1075365"/>
          </a:xfrm>
        </p:grpSpPr>
        <p:pic>
          <p:nvPicPr>
            <p:cNvPr id="13" name="図 12">
              <a:extLst>
                <a:ext uri="{FF2B5EF4-FFF2-40B4-BE49-F238E27FC236}">
                  <a16:creationId xmlns:a16="http://schemas.microsoft.com/office/drawing/2014/main" id="{D5B8CF3E-5B75-2D44-A33C-01FD3F9A7B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4" name="図 13">
              <a:extLst>
                <a:ext uri="{FF2B5EF4-FFF2-40B4-BE49-F238E27FC236}">
                  <a16:creationId xmlns:a16="http://schemas.microsoft.com/office/drawing/2014/main" id="{409AE8B3-E6AE-B62D-35F5-DC8E5C90B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6254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3032761-B536-FA2E-14E0-7D9362B93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459" y="5174296"/>
            <a:ext cx="1406877" cy="1322204"/>
          </a:xfrm>
          <a:prstGeom prst="rect">
            <a:avLst/>
          </a:prstGeom>
        </p:spPr>
      </p:pic>
      <p:grpSp>
        <p:nvGrpSpPr>
          <p:cNvPr id="20" name="グループ化 19">
            <a:extLst>
              <a:ext uri="{FF2B5EF4-FFF2-40B4-BE49-F238E27FC236}">
                <a16:creationId xmlns:a16="http://schemas.microsoft.com/office/drawing/2014/main" id="{F91C7EDB-9B7B-3FE7-785C-39381F5672D1}"/>
              </a:ext>
            </a:extLst>
          </p:cNvPr>
          <p:cNvGrpSpPr/>
          <p:nvPr/>
        </p:nvGrpSpPr>
        <p:grpSpPr>
          <a:xfrm>
            <a:off x="821386" y="5199892"/>
            <a:ext cx="6244045" cy="1410842"/>
            <a:chOff x="851556" y="5152198"/>
            <a:chExt cx="6244045" cy="1410842"/>
          </a:xfrm>
        </p:grpSpPr>
        <p:pic>
          <p:nvPicPr>
            <p:cNvPr id="9" name="図 8">
              <a:extLst>
                <a:ext uri="{FF2B5EF4-FFF2-40B4-BE49-F238E27FC236}">
                  <a16:creationId xmlns:a16="http://schemas.microsoft.com/office/drawing/2014/main" id="{A2EBD546-0212-2573-824C-761341FC5C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56" y="5152198"/>
              <a:ext cx="6244045" cy="1410842"/>
            </a:xfrm>
            <a:prstGeom prst="rect">
              <a:avLst/>
            </a:prstGeom>
          </p:spPr>
        </p:pic>
        <p:sp>
          <p:nvSpPr>
            <p:cNvPr id="11" name="テキスト ボックス 10">
              <a:extLst>
                <a:ext uri="{FF2B5EF4-FFF2-40B4-BE49-F238E27FC236}">
                  <a16:creationId xmlns:a16="http://schemas.microsoft.com/office/drawing/2014/main" id="{2B7FD687-0699-A72E-158F-0AA2E3E163B6}"/>
                </a:ext>
              </a:extLst>
            </p:cNvPr>
            <p:cNvSpPr txBox="1"/>
            <p:nvPr/>
          </p:nvSpPr>
          <p:spPr>
            <a:xfrm>
              <a:off x="1251588" y="5184582"/>
              <a:ext cx="950212" cy="32316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支払額</a:t>
              </a:r>
            </a:p>
          </p:txBody>
        </p:sp>
        <p:sp>
          <p:nvSpPr>
            <p:cNvPr id="16" name="テキスト ボックス 15">
              <a:extLst>
                <a:ext uri="{FF2B5EF4-FFF2-40B4-BE49-F238E27FC236}">
                  <a16:creationId xmlns:a16="http://schemas.microsoft.com/office/drawing/2014/main" id="{81911C54-6C3E-78E9-FF39-513539C402A7}"/>
                </a:ext>
              </a:extLst>
            </p:cNvPr>
            <p:cNvSpPr txBox="1"/>
            <p:nvPr/>
          </p:nvSpPr>
          <p:spPr>
            <a:xfrm>
              <a:off x="4074671" y="5161864"/>
              <a:ext cx="2443276" cy="32316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事故例（内容）</a:t>
              </a:r>
            </a:p>
          </p:txBody>
        </p:sp>
      </p:grpSp>
      <p:pic>
        <p:nvPicPr>
          <p:cNvPr id="18" name="図 17">
            <a:extLst>
              <a:ext uri="{FF2B5EF4-FFF2-40B4-BE49-F238E27FC236}">
                <a16:creationId xmlns:a16="http://schemas.microsoft.com/office/drawing/2014/main" id="{41409899-5C39-559D-415A-22C8996847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557" y="2517364"/>
            <a:ext cx="7541672" cy="2273775"/>
          </a:xfrm>
          <a:prstGeom prst="rect">
            <a:avLst/>
          </a:prstGeom>
        </p:spPr>
      </p:pic>
      <p:sp>
        <p:nvSpPr>
          <p:cNvPr id="203" name="テキスト ボックス 202">
            <a:extLst>
              <a:ext uri="{FF2B5EF4-FFF2-40B4-BE49-F238E27FC236}">
                <a16:creationId xmlns:a16="http://schemas.microsoft.com/office/drawing/2014/main" id="{547C2C72-775E-6243-A043-19324C775227}"/>
              </a:ext>
            </a:extLst>
          </p:cNvPr>
          <p:cNvSpPr txBox="1"/>
          <p:nvPr/>
        </p:nvSpPr>
        <p:spPr>
          <a:xfrm>
            <a:off x="972000" y="1626274"/>
            <a:ext cx="7200000"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個人賠償責任保険が補償するのは、自転車乗用中の事故だけではありません。以下のような日常生活のリスクも補償します。</a:t>
            </a:r>
          </a:p>
        </p:txBody>
      </p:sp>
      <p:sp>
        <p:nvSpPr>
          <p:cNvPr id="212" name="テキスト ボックス 211">
            <a:extLst>
              <a:ext uri="{FF2B5EF4-FFF2-40B4-BE49-F238E27FC236}">
                <a16:creationId xmlns:a16="http://schemas.microsoft.com/office/drawing/2014/main" id="{CA9725D4-63E8-774F-898F-C0DB9BB95F51}"/>
              </a:ext>
            </a:extLst>
          </p:cNvPr>
          <p:cNvSpPr txBox="1"/>
          <p:nvPr/>
        </p:nvSpPr>
        <p:spPr>
          <a:xfrm>
            <a:off x="821386" y="2198839"/>
            <a:ext cx="5856039" cy="338554"/>
          </a:xfrm>
          <a:prstGeom prst="rect">
            <a:avLst/>
          </a:prstGeom>
          <a:noFill/>
        </p:spPr>
        <p:txBody>
          <a:bodyPr wrap="square" rtlCol="0">
            <a:spAutoFit/>
          </a:bodyPr>
          <a:lstStyle/>
          <a:p>
            <a:pPr marL="533400" marR="0" lvl="0" indent="-53340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保険金が支払われる主なケースと支払われない主なケース</a:t>
            </a:r>
            <a:endParaRPr kumimoji="1" lang="ja-JP" altLang="en-US" sz="16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sp>
        <p:nvSpPr>
          <p:cNvPr id="216" name="テキスト ボックス 215">
            <a:extLst>
              <a:ext uri="{FF2B5EF4-FFF2-40B4-BE49-F238E27FC236}">
                <a16:creationId xmlns:a16="http://schemas.microsoft.com/office/drawing/2014/main" id="{D7574C2C-F0D9-684C-9A0C-8AD4E2DBA547}"/>
              </a:ext>
            </a:extLst>
          </p:cNvPr>
          <p:cNvSpPr txBox="1"/>
          <p:nvPr/>
        </p:nvSpPr>
        <p:spPr>
          <a:xfrm>
            <a:off x="782042" y="4884106"/>
            <a:ext cx="1864905" cy="338554"/>
          </a:xfrm>
          <a:prstGeom prst="rect">
            <a:avLst/>
          </a:prstGeom>
          <a:noFill/>
        </p:spPr>
        <p:txBody>
          <a:bodyPr wrap="square" rtlCol="0">
            <a:spAutoFit/>
          </a:bodyPr>
          <a:lstStyle/>
          <a:p>
            <a:pPr marL="533400" marR="0" lvl="0" indent="-53340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実際の賠償事例</a:t>
            </a:r>
          </a:p>
        </p:txBody>
      </p:sp>
      <p:sp>
        <p:nvSpPr>
          <p:cNvPr id="219" name="テキスト ボックス 218">
            <a:extLst>
              <a:ext uri="{FF2B5EF4-FFF2-40B4-BE49-F238E27FC236}">
                <a16:creationId xmlns:a16="http://schemas.microsoft.com/office/drawing/2014/main" id="{60436812-D011-3949-80B2-A0CA9289BFB8}"/>
              </a:ext>
            </a:extLst>
          </p:cNvPr>
          <p:cNvSpPr txBox="1"/>
          <p:nvPr/>
        </p:nvSpPr>
        <p:spPr>
          <a:xfrm>
            <a:off x="851557" y="5896815"/>
            <a:ext cx="2003280"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198,240</a:t>
            </a:r>
            <a:r>
              <a:rPr kumimoji="1" lang="ja-JP" altLang="en-US" sz="1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円</a:t>
            </a:r>
          </a:p>
        </p:txBody>
      </p:sp>
      <p:pic>
        <p:nvPicPr>
          <p:cNvPr id="2" name="図 1">
            <a:extLst>
              <a:ext uri="{FF2B5EF4-FFF2-40B4-BE49-F238E27FC236}">
                <a16:creationId xmlns:a16="http://schemas.microsoft.com/office/drawing/2014/main" id="{20E6A31B-7275-CDBF-217A-E2288BD07C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6" name="角丸四角形 91">
            <a:extLst>
              <a:ext uri="{FF2B5EF4-FFF2-40B4-BE49-F238E27FC236}">
                <a16:creationId xmlns:a16="http://schemas.microsoft.com/office/drawing/2014/main" id="{0E6E4343-27DE-C42C-409F-246934D1420D}"/>
              </a:ext>
            </a:extLst>
          </p:cNvPr>
          <p:cNvSpPr>
            <a:spLocks noChangeAspect="1"/>
          </p:cNvSpPr>
          <p:nvPr/>
        </p:nvSpPr>
        <p:spPr>
          <a:xfrm>
            <a:off x="916989" y="1179311"/>
            <a:ext cx="7200000" cy="3797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D083CE7-31AD-C4FF-3F68-3632FC08327E}"/>
              </a:ext>
            </a:extLst>
          </p:cNvPr>
          <p:cNvSpPr txBox="1"/>
          <p:nvPr/>
        </p:nvSpPr>
        <p:spPr>
          <a:xfrm>
            <a:off x="989756" y="1204018"/>
            <a:ext cx="604714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個人賠償責任保険は日常生活のリスクも補償します</a:t>
            </a:r>
          </a:p>
        </p:txBody>
      </p:sp>
      <p:sp>
        <p:nvSpPr>
          <p:cNvPr id="223" name="テキスト ボックス 222">
            <a:extLst>
              <a:ext uri="{FF2B5EF4-FFF2-40B4-BE49-F238E27FC236}">
                <a16:creationId xmlns:a16="http://schemas.microsoft.com/office/drawing/2014/main" id="{0E442ADD-55DC-A643-BC30-321FDFFB4588}"/>
              </a:ext>
            </a:extLst>
          </p:cNvPr>
          <p:cNvSpPr txBox="1"/>
          <p:nvPr/>
        </p:nvSpPr>
        <p:spPr>
          <a:xfrm>
            <a:off x="2960364" y="5650650"/>
            <a:ext cx="4153540" cy="323165"/>
          </a:xfrm>
          <a:prstGeom prst="rect">
            <a:avLst/>
          </a:prstGeom>
          <a:noFill/>
        </p:spPr>
        <p:txBody>
          <a:bodyPr wrap="square" lIns="0" rIns="0" rtlCol="0">
            <a:spAutoFit/>
          </a:bodyPr>
          <a:lstStyle/>
          <a:p>
            <a:pPr marL="0" marR="0" lvl="0" indent="0" algn="l" defTabSz="566654" rtl="0" eaLnBrk="1" fontAlgn="auto" latinLnBrk="0" hangingPunct="1">
              <a:lnSpc>
                <a:spcPts val="18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水漏れをして階下の部屋の天井にシミができた</a:t>
            </a:r>
          </a:p>
        </p:txBody>
      </p:sp>
      <p:sp>
        <p:nvSpPr>
          <p:cNvPr id="226" name="テキスト ボックス 225">
            <a:extLst>
              <a:ext uri="{FF2B5EF4-FFF2-40B4-BE49-F238E27FC236}">
                <a16:creationId xmlns:a16="http://schemas.microsoft.com/office/drawing/2014/main" id="{77194A0B-E914-B64A-9157-83FA07795600}"/>
              </a:ext>
            </a:extLst>
          </p:cNvPr>
          <p:cNvSpPr txBox="1"/>
          <p:nvPr/>
        </p:nvSpPr>
        <p:spPr>
          <a:xfrm>
            <a:off x="3018114" y="5924563"/>
            <a:ext cx="4683336" cy="591187"/>
          </a:xfrm>
          <a:prstGeom prst="rect">
            <a:avLst/>
          </a:prstGeom>
          <a:noFill/>
        </p:spPr>
        <p:txBody>
          <a:bodyPr wrap="square" lIns="0" rIns="0"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（マンションの下の階の家の浴室天井にシミができて</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いた。調べてみると自分の家の水漏れが原因だった）</a:t>
            </a:r>
          </a:p>
        </p:txBody>
      </p:sp>
      <p:sp>
        <p:nvSpPr>
          <p:cNvPr id="13" name="テキスト ボックス 12">
            <a:extLst>
              <a:ext uri="{FF2B5EF4-FFF2-40B4-BE49-F238E27FC236}">
                <a16:creationId xmlns:a16="http://schemas.microsoft.com/office/drawing/2014/main" id="{CC738E7F-FE3E-217D-84B4-4D12E3E4F470}"/>
              </a:ext>
            </a:extLst>
          </p:cNvPr>
          <p:cNvSpPr txBox="1"/>
          <p:nvPr/>
        </p:nvSpPr>
        <p:spPr>
          <a:xfrm>
            <a:off x="888114" y="2539552"/>
            <a:ext cx="3158622" cy="323165"/>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保険金が支払われる主なケース</a:t>
            </a:r>
          </a:p>
        </p:txBody>
      </p:sp>
      <p:sp>
        <p:nvSpPr>
          <p:cNvPr id="15" name="テキスト ボックス 14">
            <a:extLst>
              <a:ext uri="{FF2B5EF4-FFF2-40B4-BE49-F238E27FC236}">
                <a16:creationId xmlns:a16="http://schemas.microsoft.com/office/drawing/2014/main" id="{31F99669-0E43-056E-3531-B225A824B1DC}"/>
              </a:ext>
            </a:extLst>
          </p:cNvPr>
          <p:cNvSpPr txBox="1"/>
          <p:nvPr/>
        </p:nvSpPr>
        <p:spPr>
          <a:xfrm>
            <a:off x="831011" y="2955834"/>
            <a:ext cx="3308948" cy="170816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日常生活に起因する偶然の事故や、個人賠償責任保険の記名被保険者</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が住んでいる住宅の所有･使用･管理に起因する偶然の事故により、他人にケガをさせたり、他人の財物に損害を与えたりして、法律上の損害賠償責任を負ったとき　など</a:t>
            </a:r>
          </a:p>
        </p:txBody>
      </p:sp>
      <p:sp>
        <p:nvSpPr>
          <p:cNvPr id="17" name="テキスト ボックス 16">
            <a:extLst>
              <a:ext uri="{FF2B5EF4-FFF2-40B4-BE49-F238E27FC236}">
                <a16:creationId xmlns:a16="http://schemas.microsoft.com/office/drawing/2014/main" id="{A714DBB7-BE55-2D3F-278B-B1A0671ACF22}"/>
              </a:ext>
            </a:extLst>
          </p:cNvPr>
          <p:cNvSpPr txBox="1"/>
          <p:nvPr/>
        </p:nvSpPr>
        <p:spPr>
          <a:xfrm>
            <a:off x="4130334" y="2539552"/>
            <a:ext cx="4262895" cy="323165"/>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保険金が支払われない主なケース</a:t>
            </a:r>
          </a:p>
        </p:txBody>
      </p:sp>
      <p:sp>
        <p:nvSpPr>
          <p:cNvPr id="19" name="テキスト ボックス 18">
            <a:extLst>
              <a:ext uri="{FF2B5EF4-FFF2-40B4-BE49-F238E27FC236}">
                <a16:creationId xmlns:a16="http://schemas.microsoft.com/office/drawing/2014/main" id="{B768F366-386E-BF40-0996-4012A2308C9B}"/>
              </a:ext>
            </a:extLst>
          </p:cNvPr>
          <p:cNvSpPr txBox="1"/>
          <p:nvPr/>
        </p:nvSpPr>
        <p:spPr>
          <a:xfrm>
            <a:off x="4130334" y="2854626"/>
            <a:ext cx="4586128" cy="1938992"/>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 </a:t>
            </a: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故意によって生じた賠償責任</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地震・噴火・津波・暴動などに起因する</a:t>
            </a:r>
            <a:endParaRPr kumimoji="1" lang="en-US" altLang="ja-JP"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1" lang="ja-JP" altLang="en-US" sz="1500" b="0" i="0" u="none" strike="noStrike" kern="120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賠償</a:t>
            </a: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責任</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仕事上の賠償責任</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同居の親族に対する賠償責任</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 </a:t>
            </a: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借用している物に対する賠償責任</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飛行機、船舶、自動車などの所有・使用・</a:t>
            </a:r>
            <a:endParaRPr kumimoji="1" lang="en-US" altLang="ja-JP"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1" lang="ja-JP" altLang="en-US" sz="1500" b="0" i="0" u="none" strike="noStrike" kern="120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管理</a:t>
            </a:r>
            <a:r>
              <a:rPr kumimoji="1" lang="ja-JP" alt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に起因する賠償責任　など</a:t>
            </a:r>
          </a:p>
        </p:txBody>
      </p:sp>
      <p:sp>
        <p:nvSpPr>
          <p:cNvPr id="10" name="テキスト ボックス 9">
            <a:extLst>
              <a:ext uri="{FF2B5EF4-FFF2-40B4-BE49-F238E27FC236}">
                <a16:creationId xmlns:a16="http://schemas.microsoft.com/office/drawing/2014/main" id="{79EDBBD6-9629-6465-AE75-68A01777D47B}"/>
              </a:ext>
            </a:extLst>
          </p:cNvPr>
          <p:cNvSpPr txBox="1"/>
          <p:nvPr/>
        </p:nvSpPr>
        <p:spPr>
          <a:xfrm>
            <a:off x="1722228" y="663340"/>
            <a:ext cx="61154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個人賠償責任保険</a:t>
            </a:r>
            <a:r>
              <a:rPr kumimoji="1" lang="en-US" altLang="ja-JP"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自転車事故などに備える保険</a:t>
            </a:r>
            <a:r>
              <a:rPr kumimoji="1" lang="en-US" altLang="ja-JP"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E3AAC444-BCE6-4BC2-1A44-8E9F0B67CA42}"/>
              </a:ext>
            </a:extLst>
          </p:cNvPr>
          <p:cNvPicPr>
            <a:picLocks noChangeAspect="1"/>
          </p:cNvPicPr>
          <p:nvPr/>
        </p:nvPicPr>
        <p:blipFill>
          <a:blip r:embed="rId7"/>
          <a:stretch>
            <a:fillRect/>
          </a:stretch>
        </p:blipFill>
        <p:spPr>
          <a:xfrm>
            <a:off x="578308" y="686499"/>
            <a:ext cx="1047533" cy="377985"/>
          </a:xfrm>
          <a:prstGeom prst="rect">
            <a:avLst/>
          </a:prstGeom>
        </p:spPr>
      </p:pic>
      <p:sp>
        <p:nvSpPr>
          <p:cNvPr id="14" name="テキスト ボックス 13">
            <a:extLst>
              <a:ext uri="{FF2B5EF4-FFF2-40B4-BE49-F238E27FC236}">
                <a16:creationId xmlns:a16="http://schemas.microsoft.com/office/drawing/2014/main" id="{246BE39C-F197-E9C4-BAD6-F8AC0DD5E653}"/>
              </a:ext>
            </a:extLst>
          </p:cNvPr>
          <p:cNvSpPr txBox="1"/>
          <p:nvPr/>
        </p:nvSpPr>
        <p:spPr>
          <a:xfrm>
            <a:off x="648586" y="688916"/>
            <a:ext cx="87346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25" name="テキスト ボックス 24">
            <a:extLst>
              <a:ext uri="{FF2B5EF4-FFF2-40B4-BE49-F238E27FC236}">
                <a16:creationId xmlns:a16="http://schemas.microsoft.com/office/drawing/2014/main" id="{54320472-7E1D-D648-95A0-2926919FC2A0}"/>
              </a:ext>
            </a:extLst>
          </p:cNvPr>
          <p:cNvSpPr txBox="1"/>
          <p:nvPr/>
        </p:nvSpPr>
        <p:spPr>
          <a:xfrm>
            <a:off x="1501832" y="6627464"/>
            <a:ext cx="6244046" cy="246221"/>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出典：セゾン自動車火災保険ウェブサイト「保険金のお支払い事例」（ 参照日：</a:t>
            </a: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a:t>
            </a:r>
          </a:p>
        </p:txBody>
      </p:sp>
      <p:grpSp>
        <p:nvGrpSpPr>
          <p:cNvPr id="3" name="グループ化 2">
            <a:extLst>
              <a:ext uri="{FF2B5EF4-FFF2-40B4-BE49-F238E27FC236}">
                <a16:creationId xmlns:a16="http://schemas.microsoft.com/office/drawing/2014/main" id="{142696CE-1155-6972-E0ED-BBC20C1422A0}"/>
              </a:ext>
            </a:extLst>
          </p:cNvPr>
          <p:cNvGrpSpPr>
            <a:grpSpLocks noChangeAspect="1"/>
          </p:cNvGrpSpPr>
          <p:nvPr/>
        </p:nvGrpSpPr>
        <p:grpSpPr>
          <a:xfrm>
            <a:off x="8035353" y="94006"/>
            <a:ext cx="924222" cy="967829"/>
            <a:chOff x="8030207" y="77898"/>
            <a:chExt cx="1026913" cy="1075365"/>
          </a:xfrm>
        </p:grpSpPr>
        <p:pic>
          <p:nvPicPr>
            <p:cNvPr id="8" name="図 7">
              <a:extLst>
                <a:ext uri="{FF2B5EF4-FFF2-40B4-BE49-F238E27FC236}">
                  <a16:creationId xmlns:a16="http://schemas.microsoft.com/office/drawing/2014/main" id="{5B271D34-CD49-DD7C-062B-BDE1D90277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21" name="図 20">
              <a:extLst>
                <a:ext uri="{FF2B5EF4-FFF2-40B4-BE49-F238E27FC236}">
                  <a16:creationId xmlns:a16="http://schemas.microsoft.com/office/drawing/2014/main" id="{03535125-3049-85BB-B7AB-DDF2C0A2B0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79718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287828-53A0-4AF8-93B9-01E4CB859044}">
  <ds:schemaRefs>
    <ds:schemaRef ds:uri="http://schemas.microsoft.com/sharepoint/v3/contenttype/forms"/>
  </ds:schemaRefs>
</ds:datastoreItem>
</file>

<file path=customXml/itemProps2.xml><?xml version="1.0" encoding="utf-8"?>
<ds:datastoreItem xmlns:ds="http://schemas.openxmlformats.org/officeDocument/2006/customXml" ds:itemID="{8B3350E4-2031-4C66-B83B-5C782A297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6C555E-9060-4B97-B18D-2058E73A9BD3}">
  <ds:schemaRefs>
    <ds:schemaRef ds:uri="5b8f1f48-a59c-4316-9b4f-c8925e5a6422"/>
    <ds:schemaRef ds:uri="http://purl.org/dc/dcmitype/"/>
    <ds:schemaRef ds:uri="http://schemas.microsoft.com/office/infopath/2007/PartnerControls"/>
    <ds:schemaRef ds:uri="http://purl.org/dc/terms/"/>
    <ds:schemaRef ds:uri="54d7915c-8155-41e6-8583-0bf1714184ae"/>
    <ds:schemaRef ds:uri="2b94cecb-f9b5-4a2a-ba2e-d30f9cb9bfaa"/>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1755</Words>
  <Application>Microsoft Office PowerPoint</Application>
  <PresentationFormat>画面に合わせる (4:3)</PresentationFormat>
  <Paragraphs>140</Paragraphs>
  <Slides>13</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BIZ UDPゴシック</vt:lpstr>
      <vt:lpstr>HGP創英角ﾎﾟｯﾌﾟ体</vt:lpstr>
      <vt:lpstr>HG丸ｺﾞｼｯｸM-PRO</vt:lpstr>
      <vt:lpstr>ＭＳ Ｐゴシック</vt:lpstr>
      <vt:lpstr>メイリオ</vt:lpstr>
      <vt:lpstr>游ゴシック</vt:lpstr>
      <vt:lpstr>游ゴシック Medium</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1</cp:revision>
  <dcterms:created xsi:type="dcterms:W3CDTF">2023-03-24T07:27:18Z</dcterms:created>
  <dcterms:modified xsi:type="dcterms:W3CDTF">2023-03-24T10:25:50Z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