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25"/>
  </p:notesMasterIdLst>
  <p:sldIdLst>
    <p:sldId id="385" r:id="rId5"/>
    <p:sldId id="345" r:id="rId6"/>
    <p:sldId id="452" r:id="rId7"/>
    <p:sldId id="392" r:id="rId8"/>
    <p:sldId id="408" r:id="rId9"/>
    <p:sldId id="409" r:id="rId10"/>
    <p:sldId id="410" r:id="rId11"/>
    <p:sldId id="411" r:id="rId12"/>
    <p:sldId id="412" r:id="rId13"/>
    <p:sldId id="413" r:id="rId14"/>
    <p:sldId id="445" r:id="rId15"/>
    <p:sldId id="415" r:id="rId16"/>
    <p:sldId id="416" r:id="rId17"/>
    <p:sldId id="417" r:id="rId18"/>
    <p:sldId id="418" r:id="rId19"/>
    <p:sldId id="419" r:id="rId20"/>
    <p:sldId id="420" r:id="rId21"/>
    <p:sldId id="421" r:id="rId22"/>
    <p:sldId id="422" r:id="rId23"/>
    <p:sldId id="423" r:id="rId24"/>
    <p:sldId id="424" r:id="rId25"/>
    <p:sldId id="394" r:id="rId26"/>
    <p:sldId id="425" r:id="rId27"/>
    <p:sldId id="426" r:id="rId28"/>
    <p:sldId id="453" r:id="rId29"/>
    <p:sldId id="427" r:id="rId30"/>
    <p:sldId id="428" r:id="rId31"/>
    <p:sldId id="429" r:id="rId32"/>
    <p:sldId id="430" r:id="rId33"/>
    <p:sldId id="431" r:id="rId34"/>
    <p:sldId id="432" r:id="rId35"/>
    <p:sldId id="433" r:id="rId36"/>
    <p:sldId id="434" r:id="rId37"/>
    <p:sldId id="435" r:id="rId38"/>
    <p:sldId id="436" r:id="rId39"/>
    <p:sldId id="437" r:id="rId40"/>
    <p:sldId id="438" r:id="rId41"/>
    <p:sldId id="439" r:id="rId42"/>
    <p:sldId id="440" r:id="rId43"/>
    <p:sldId id="441" r:id="rId44"/>
    <p:sldId id="442" r:id="rId45"/>
    <p:sldId id="443" r:id="rId46"/>
    <p:sldId id="444" r:id="rId47"/>
    <p:sldId id="346" r:id="rId48"/>
    <p:sldId id="347" r:id="rId49"/>
    <p:sldId id="348" r:id="rId50"/>
    <p:sldId id="349" r:id="rId51"/>
    <p:sldId id="378" r:id="rId52"/>
    <p:sldId id="350" r:id="rId53"/>
    <p:sldId id="387" r:id="rId54"/>
    <p:sldId id="446" r:id="rId55"/>
    <p:sldId id="447" r:id="rId56"/>
    <p:sldId id="395" r:id="rId57"/>
    <p:sldId id="354" r:id="rId58"/>
    <p:sldId id="355" r:id="rId59"/>
    <p:sldId id="356" r:id="rId60"/>
    <p:sldId id="379" r:id="rId61"/>
    <p:sldId id="357" r:id="rId62"/>
    <p:sldId id="358" r:id="rId63"/>
    <p:sldId id="359" r:id="rId64"/>
    <p:sldId id="396" r:id="rId65"/>
    <p:sldId id="397" r:id="rId66"/>
    <p:sldId id="398" r:id="rId67"/>
    <p:sldId id="263" r:id="rId68"/>
    <p:sldId id="330" r:id="rId69"/>
    <p:sldId id="272" r:id="rId70"/>
    <p:sldId id="332" r:id="rId71"/>
    <p:sldId id="381" r:id="rId72"/>
    <p:sldId id="292" r:id="rId73"/>
    <p:sldId id="333" r:id="rId74"/>
    <p:sldId id="399" r:id="rId75"/>
    <p:sldId id="400" r:id="rId76"/>
    <p:sldId id="380" r:id="rId77"/>
    <p:sldId id="370" r:id="rId78"/>
    <p:sldId id="371" r:id="rId79"/>
    <p:sldId id="372" r:id="rId80"/>
    <p:sldId id="373" r:id="rId81"/>
    <p:sldId id="374" r:id="rId82"/>
    <p:sldId id="382" r:id="rId83"/>
    <p:sldId id="388" r:id="rId84"/>
    <p:sldId id="375" r:id="rId85"/>
    <p:sldId id="401" r:id="rId86"/>
    <p:sldId id="402" r:id="rId87"/>
    <p:sldId id="362" r:id="rId88"/>
    <p:sldId id="363" r:id="rId89"/>
    <p:sldId id="364" r:id="rId90"/>
    <p:sldId id="365" r:id="rId91"/>
    <p:sldId id="366" r:id="rId92"/>
    <p:sldId id="386" r:id="rId93"/>
    <p:sldId id="367" r:id="rId94"/>
    <p:sldId id="403" r:id="rId95"/>
    <p:sldId id="404" r:id="rId96"/>
    <p:sldId id="405" r:id="rId97"/>
    <p:sldId id="265" r:id="rId98"/>
    <p:sldId id="338" r:id="rId99"/>
    <p:sldId id="274" r:id="rId100"/>
    <p:sldId id="340" r:id="rId101"/>
    <p:sldId id="383" r:id="rId102"/>
    <p:sldId id="294" r:id="rId103"/>
    <p:sldId id="406" r:id="rId104"/>
    <p:sldId id="407" r:id="rId105"/>
    <p:sldId id="262" r:id="rId106"/>
    <p:sldId id="326" r:id="rId107"/>
    <p:sldId id="271" r:id="rId108"/>
    <p:sldId id="327" r:id="rId109"/>
    <p:sldId id="291" r:id="rId110"/>
    <p:sldId id="384" r:id="rId111"/>
    <p:sldId id="448" r:id="rId112"/>
    <p:sldId id="449" r:id="rId113"/>
    <p:sldId id="264" r:id="rId114"/>
    <p:sldId id="334" r:id="rId115"/>
    <p:sldId id="454" r:id="rId116"/>
    <p:sldId id="335" r:id="rId117"/>
    <p:sldId id="450" r:id="rId118"/>
    <p:sldId id="284" r:id="rId119"/>
    <p:sldId id="336" r:id="rId120"/>
    <p:sldId id="293" r:id="rId121"/>
    <p:sldId id="337" r:id="rId122"/>
    <p:sldId id="451" r:id="rId123"/>
    <p:sldId id="276" r:id="rId124"/>
  </p:sldIdLst>
  <p:sldSz cx="9144000" cy="6858000" type="screen4x3"/>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表紙" id="{7AD7BD03-790C-49FB-BFB9-0E3546DCB4DE}">
          <p14:sldIdLst>
            <p14:sldId id="385"/>
          </p14:sldIdLst>
        </p14:section>
        <p14:section name="冊子教材の目次" id="{6012A0C5-03A4-49B0-8764-2D5C1251FC4A}">
          <p14:sldIdLst>
            <p14:sldId id="345"/>
          </p14:sldIdLst>
        </p14:section>
        <p14:section name="家庭科用" id="{58C6F36B-54EB-4DF3-A935-08B8DCE90EA0}">
          <p14:sldIdLst>
            <p14:sldId id="452"/>
            <p14:sldId id="392"/>
            <p14:sldId id="408"/>
            <p14:sldId id="409"/>
            <p14:sldId id="410"/>
            <p14:sldId id="411"/>
            <p14:sldId id="412"/>
            <p14:sldId id="413"/>
            <p14:sldId id="445"/>
            <p14:sldId id="415"/>
            <p14:sldId id="416"/>
            <p14:sldId id="417"/>
            <p14:sldId id="418"/>
            <p14:sldId id="419"/>
            <p14:sldId id="420"/>
            <p14:sldId id="421"/>
            <p14:sldId id="422"/>
            <p14:sldId id="423"/>
            <p14:sldId id="424"/>
          </p14:sldIdLst>
        </p14:section>
        <p14:section name="公民科用" id="{8FF8D912-0092-4F44-A2EC-CF6B22AA95F9}">
          <p14:sldIdLst>
            <p14:sldId id="394"/>
            <p14:sldId id="425"/>
            <p14:sldId id="426"/>
            <p14:sldId id="453"/>
            <p14:sldId id="427"/>
            <p14:sldId id="428"/>
            <p14:sldId id="429"/>
            <p14:sldId id="430"/>
            <p14:sldId id="431"/>
            <p14:sldId id="432"/>
            <p14:sldId id="433"/>
            <p14:sldId id="434"/>
            <p14:sldId id="435"/>
            <p14:sldId id="436"/>
            <p14:sldId id="437"/>
            <p14:sldId id="438"/>
            <p14:sldId id="439"/>
            <p14:sldId id="440"/>
            <p14:sldId id="441"/>
            <p14:sldId id="442"/>
            <p14:sldId id="443"/>
            <p14:sldId id="444"/>
          </p14:sldIdLst>
        </p14:section>
        <p14:section name="保険の役割" id="{A1E98E99-6293-4A69-BC0D-743E619DA6F3}">
          <p14:sldIdLst>
            <p14:sldId id="346"/>
            <p14:sldId id="347"/>
            <p14:sldId id="348"/>
            <p14:sldId id="349"/>
            <p14:sldId id="378"/>
            <p14:sldId id="350"/>
            <p14:sldId id="387"/>
            <p14:sldId id="446"/>
            <p14:sldId id="447"/>
            <p14:sldId id="395"/>
          </p14:sldIdLst>
        </p14:section>
        <p14:section name="社会保険と民間保険" id="{C7661A0B-34E8-47FD-8B72-F85DAB8C9FFA}">
          <p14:sldIdLst>
            <p14:sldId id="354"/>
            <p14:sldId id="355"/>
            <p14:sldId id="356"/>
            <p14:sldId id="379"/>
            <p14:sldId id="357"/>
            <p14:sldId id="358"/>
            <p14:sldId id="359"/>
            <p14:sldId id="396"/>
            <p14:sldId id="397"/>
            <p14:sldId id="398"/>
          </p14:sldIdLst>
        </p14:section>
        <p14:section name="週末はサイクリングを楽しみたい！" id="{01EFBDC4-F17A-4E46-A349-7ED77F25A6F0}">
          <p14:sldIdLst>
            <p14:sldId id="263"/>
            <p14:sldId id="330"/>
            <p14:sldId id="272"/>
            <p14:sldId id="332"/>
            <p14:sldId id="381"/>
            <p14:sldId id="292"/>
            <p14:sldId id="333"/>
            <p14:sldId id="399"/>
            <p14:sldId id="400"/>
            <p14:sldId id="380"/>
          </p14:sldIdLst>
        </p14:section>
        <p14:section name="憧れのひとり暮らしがしたい！" id="{E2F1248B-D2EB-4F47-B706-F490E9492939}">
          <p14:sldIdLst>
            <p14:sldId id="370"/>
            <p14:sldId id="371"/>
            <p14:sldId id="372"/>
            <p14:sldId id="373"/>
            <p14:sldId id="374"/>
            <p14:sldId id="382"/>
            <p14:sldId id="388"/>
            <p14:sldId id="375"/>
            <p14:sldId id="401"/>
            <p14:sldId id="402"/>
          </p14:sldIdLst>
        </p14:section>
        <p14:section name="友だちとドライブに行きたい！" id="{0A4B926A-5095-4EB2-A708-3C8CFD69B58E}">
          <p14:sldIdLst>
            <p14:sldId id="362"/>
            <p14:sldId id="363"/>
            <p14:sldId id="364"/>
            <p14:sldId id="365"/>
            <p14:sldId id="366"/>
            <p14:sldId id="386"/>
            <p14:sldId id="367"/>
            <p14:sldId id="403"/>
            <p14:sldId id="404"/>
            <p14:sldId id="405"/>
          </p14:sldIdLst>
        </p14:section>
        <p14:section name="高校生活を思いきり楽しみたい！" id="{793B0D08-8DF3-48F3-A2B8-FC9B2E060D0D}">
          <p14:sldIdLst>
            <p14:sldId id="265"/>
            <p14:sldId id="338"/>
            <p14:sldId id="274"/>
            <p14:sldId id="340"/>
            <p14:sldId id="383"/>
            <p14:sldId id="294"/>
            <p14:sldId id="406"/>
            <p14:sldId id="407"/>
          </p14:sldIdLst>
        </p14:section>
        <p14:section name="友だちと海外旅行に行きたい！" id="{87ADD873-B596-4AFC-8FEF-9FF0D20E8081}">
          <p14:sldIdLst>
            <p14:sldId id="262"/>
            <p14:sldId id="326"/>
            <p14:sldId id="271"/>
            <p14:sldId id="327"/>
            <p14:sldId id="291"/>
            <p14:sldId id="384"/>
            <p14:sldId id="448"/>
            <p14:sldId id="449"/>
          </p14:sldIdLst>
        </p14:section>
        <p14:section name="ペットを飼いたい！" id="{723E83FB-7E34-4DFC-9A88-C4F77431D7E0}">
          <p14:sldIdLst>
            <p14:sldId id="264"/>
            <p14:sldId id="334"/>
            <p14:sldId id="454"/>
            <p14:sldId id="335"/>
            <p14:sldId id="450"/>
          </p14:sldIdLst>
        </p14:section>
        <p14:section name="ボランティア活動をしたい！" id="{CE7A0F1F-CFD7-4DEF-B356-22A9C1FB4A75}">
          <p14:sldIdLst>
            <p14:sldId id="284"/>
            <p14:sldId id="336"/>
            <p14:sldId id="293"/>
            <p14:sldId id="337"/>
            <p14:sldId id="451"/>
          </p14:sldIdLst>
        </p14:section>
        <p14:section name="一般社団法人日本損害保険協会" id="{571DF2B5-BEA4-4DA4-9CFB-8D53BDCB799E}">
          <p14:sldIdLst>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0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70662" autoAdjust="0"/>
  </p:normalViewPr>
  <p:slideViewPr>
    <p:cSldViewPr snapToGrid="0">
      <p:cViewPr varScale="1">
        <p:scale>
          <a:sx n="56" d="100"/>
          <a:sy n="56" d="100"/>
        </p:scale>
        <p:origin x="1962" y="7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今福 敦也" userId="a4dadd50-510a-4045-ac2a-d2a5cccd63f2" providerId="ADAL" clId="{B46A9E0E-F7AC-41DB-B860-BD3179C24665}"/>
    <pc:docChg chg="modSld">
      <pc:chgData name="今福 敦也" userId="a4dadd50-510a-4045-ac2a-d2a5cccd63f2" providerId="ADAL" clId="{B46A9E0E-F7AC-41DB-B860-BD3179C24665}" dt="2023-03-24T07:13:02.965" v="9" actId="1035"/>
      <pc:docMkLst>
        <pc:docMk/>
      </pc:docMkLst>
      <pc:sldChg chg="modAnim">
        <pc:chgData name="今福 敦也" userId="a4dadd50-510a-4045-ac2a-d2a5cccd63f2" providerId="ADAL" clId="{B46A9E0E-F7AC-41DB-B860-BD3179C24665}" dt="2023-03-24T07:11:59.141" v="0"/>
        <pc:sldMkLst>
          <pc:docMk/>
          <pc:sldMk cId="1258297988" sldId="347"/>
        </pc:sldMkLst>
      </pc:sldChg>
      <pc:sldChg chg="modAnim">
        <pc:chgData name="今福 敦也" userId="a4dadd50-510a-4045-ac2a-d2a5cccd63f2" providerId="ADAL" clId="{B46A9E0E-F7AC-41DB-B860-BD3179C24665}" dt="2023-03-24T07:12:13.114" v="1"/>
        <pc:sldMkLst>
          <pc:docMk/>
          <pc:sldMk cId="2589169898" sldId="349"/>
        </pc:sldMkLst>
      </pc:sldChg>
      <pc:sldChg chg="modSp mod">
        <pc:chgData name="今福 敦也" userId="a4dadd50-510a-4045-ac2a-d2a5cccd63f2" providerId="ADAL" clId="{B46A9E0E-F7AC-41DB-B860-BD3179C24665}" dt="2023-03-24T07:13:02.965" v="9" actId="1035"/>
        <pc:sldMkLst>
          <pc:docMk/>
          <pc:sldMk cId="154831379" sldId="381"/>
        </pc:sldMkLst>
        <pc:spChg chg="mod">
          <ac:chgData name="今福 敦也" userId="a4dadd50-510a-4045-ac2a-d2a5cccd63f2" providerId="ADAL" clId="{B46A9E0E-F7AC-41DB-B860-BD3179C24665}" dt="2023-03-24T07:12:58.857" v="4" actId="1076"/>
          <ac:spMkLst>
            <pc:docMk/>
            <pc:sldMk cId="154831379" sldId="381"/>
            <ac:spMk id="3" creationId="{9F2A9342-D25A-1AC6-88C4-256FC860FB8E}"/>
          </ac:spMkLst>
        </pc:spChg>
        <pc:spChg chg="mod">
          <ac:chgData name="今福 敦也" userId="a4dadd50-510a-4045-ac2a-d2a5cccd63f2" providerId="ADAL" clId="{B46A9E0E-F7AC-41DB-B860-BD3179C24665}" dt="2023-03-24T07:13:02.965" v="9" actId="1035"/>
          <ac:spMkLst>
            <pc:docMk/>
            <pc:sldMk cId="154831379" sldId="381"/>
            <ac:spMk id="4" creationId="{DB613A78-052C-2A4D-8FBF-97B2242E2DE4}"/>
          </ac:spMkLst>
        </pc:spChg>
        <pc:spChg chg="mod">
          <ac:chgData name="今福 敦也" userId="a4dadd50-510a-4045-ac2a-d2a5cccd63f2" providerId="ADAL" clId="{B46A9E0E-F7AC-41DB-B860-BD3179C24665}" dt="2023-03-24T07:12:55.619" v="3" actId="1036"/>
          <ac:spMkLst>
            <pc:docMk/>
            <pc:sldMk cId="154831379" sldId="381"/>
            <ac:spMk id="8" creationId="{8501CA76-1012-9C24-F194-1466B149C0F6}"/>
          </ac:spMkLst>
        </pc:spChg>
        <pc:spChg chg="mod">
          <ac:chgData name="今福 敦也" userId="a4dadd50-510a-4045-ac2a-d2a5cccd63f2" providerId="ADAL" clId="{B46A9E0E-F7AC-41DB-B860-BD3179C24665}" dt="2023-03-24T07:12:55.619" v="3" actId="1036"/>
          <ac:spMkLst>
            <pc:docMk/>
            <pc:sldMk cId="154831379" sldId="381"/>
            <ac:spMk id="9" creationId="{D604E67D-58D0-D5BE-26FA-6E3C400639E4}"/>
          </ac:spMkLst>
        </pc:spChg>
        <pc:spChg chg="mod">
          <ac:chgData name="今福 敦也" userId="a4dadd50-510a-4045-ac2a-d2a5cccd63f2" providerId="ADAL" clId="{B46A9E0E-F7AC-41DB-B860-BD3179C24665}" dt="2023-03-24T07:12:55.619" v="3" actId="1036"/>
          <ac:spMkLst>
            <pc:docMk/>
            <pc:sldMk cId="154831379" sldId="381"/>
            <ac:spMk id="13" creationId="{3B1CC03D-8395-EA72-83C5-EEEA00BA62CA}"/>
          </ac:spMkLst>
        </pc:spChg>
        <pc:spChg chg="mod">
          <ac:chgData name="今福 敦也" userId="a4dadd50-510a-4045-ac2a-d2a5cccd63f2" providerId="ADAL" clId="{B46A9E0E-F7AC-41DB-B860-BD3179C24665}" dt="2023-03-24T07:13:02.965" v="9" actId="1035"/>
          <ac:spMkLst>
            <pc:docMk/>
            <pc:sldMk cId="154831379" sldId="381"/>
            <ac:spMk id="15" creationId="{33FE3D4A-ECF6-917D-ECDB-3DCBFFF8D4FD}"/>
          </ac:spMkLst>
        </pc:spChg>
        <pc:spChg chg="mod">
          <ac:chgData name="今福 敦也" userId="a4dadd50-510a-4045-ac2a-d2a5cccd63f2" providerId="ADAL" clId="{B46A9E0E-F7AC-41DB-B860-BD3179C24665}" dt="2023-03-24T07:13:02.965" v="9" actId="1035"/>
          <ac:spMkLst>
            <pc:docMk/>
            <pc:sldMk cId="154831379" sldId="381"/>
            <ac:spMk id="24" creationId="{43BF97F1-D053-2579-F06E-6CFBBCCBF58E}"/>
          </ac:spMkLst>
        </pc:spChg>
        <pc:spChg chg="mod">
          <ac:chgData name="今福 敦也" userId="a4dadd50-510a-4045-ac2a-d2a5cccd63f2" providerId="ADAL" clId="{B46A9E0E-F7AC-41DB-B860-BD3179C24665}" dt="2023-03-24T07:13:02.965" v="9" actId="1035"/>
          <ac:spMkLst>
            <pc:docMk/>
            <pc:sldMk cId="154831379" sldId="381"/>
            <ac:spMk id="25" creationId="{1F562ED8-A713-10C9-A9C3-4DED9732A03B}"/>
          </ac:spMkLst>
        </pc:spChg>
        <pc:picChg chg="mod">
          <ac:chgData name="今福 敦也" userId="a4dadd50-510a-4045-ac2a-d2a5cccd63f2" providerId="ADAL" clId="{B46A9E0E-F7AC-41DB-B860-BD3179C24665}" dt="2023-03-24T07:13:02.965" v="9" actId="1035"/>
          <ac:picMkLst>
            <pc:docMk/>
            <pc:sldMk cId="154831379" sldId="381"/>
            <ac:picMk id="10" creationId="{9751EFC1-A742-F366-47DE-28B578A63AEA}"/>
          </ac:picMkLst>
        </pc:picChg>
        <pc:picChg chg="mod">
          <ac:chgData name="今福 敦也" userId="a4dadd50-510a-4045-ac2a-d2a5cccd63f2" providerId="ADAL" clId="{B46A9E0E-F7AC-41DB-B860-BD3179C24665}" dt="2023-03-24T07:12:55.619" v="3" actId="1036"/>
          <ac:picMkLst>
            <pc:docMk/>
            <pc:sldMk cId="154831379" sldId="381"/>
            <ac:picMk id="12" creationId="{FA66C552-C049-FB88-F21B-1290C3F21A40}"/>
          </ac:picMkLst>
        </pc:picChg>
        <pc:cxnChg chg="mod">
          <ac:chgData name="今福 敦也" userId="a4dadd50-510a-4045-ac2a-d2a5cccd63f2" providerId="ADAL" clId="{B46A9E0E-F7AC-41DB-B860-BD3179C24665}" dt="2023-03-24T07:13:02.965" v="9" actId="1035"/>
          <ac:cxnSpMkLst>
            <pc:docMk/>
            <pc:sldMk cId="154831379" sldId="381"/>
            <ac:cxnSpMk id="22" creationId="{83875608-F9E4-9B6A-0767-72BA3071B1A6}"/>
          </ac:cxnSpMkLst>
        </pc:cxnChg>
        <pc:cxnChg chg="mod">
          <ac:chgData name="今福 敦也" userId="a4dadd50-510a-4045-ac2a-d2a5cccd63f2" providerId="ADAL" clId="{B46A9E0E-F7AC-41DB-B860-BD3179C24665}" dt="2023-03-24T07:13:02.965" v="9" actId="1035"/>
          <ac:cxnSpMkLst>
            <pc:docMk/>
            <pc:sldMk cId="154831379" sldId="381"/>
            <ac:cxnSpMk id="23" creationId="{DEEB76E9-6A07-C292-F56D-4B15A495A7CF}"/>
          </ac:cxnSpMkLst>
        </pc:cxnChg>
      </pc:sldChg>
    </pc:docChg>
  </pc:docChgLst>
  <pc:docChgLst>
    <pc:chgData name="今福 敦也" userId="a4dadd50-510a-4045-ac2a-d2a5cccd63f2" providerId="ADAL" clId="{5C81614A-CEA6-4C0A-833F-7EA80EBE2C41}"/>
    <pc:docChg chg="undo custSel addSld delSld modSld sldOrd addSection modSection modNotesMaster">
      <pc:chgData name="今福 敦也" userId="a4dadd50-510a-4045-ac2a-d2a5cccd63f2" providerId="ADAL" clId="{5C81614A-CEA6-4C0A-833F-7EA80EBE2C41}" dt="2023-03-24T10:52:40.868" v="145"/>
      <pc:docMkLst>
        <pc:docMk/>
      </pc:docMkLst>
      <pc:sldChg chg="modAnim">
        <pc:chgData name="今福 敦也" userId="a4dadd50-510a-4045-ac2a-d2a5cccd63f2" providerId="ADAL" clId="{5C81614A-CEA6-4C0A-833F-7EA80EBE2C41}" dt="2023-03-24T08:50:57.854" v="72"/>
        <pc:sldMkLst>
          <pc:docMk/>
          <pc:sldMk cId="1581787094" sldId="262"/>
        </pc:sldMkLst>
      </pc:sldChg>
      <pc:sldChg chg="modAnim">
        <pc:chgData name="今福 敦也" userId="a4dadd50-510a-4045-ac2a-d2a5cccd63f2" providerId="ADAL" clId="{5C81614A-CEA6-4C0A-833F-7EA80EBE2C41}" dt="2023-03-24T08:44:14.879" v="59"/>
        <pc:sldMkLst>
          <pc:docMk/>
          <pc:sldMk cId="2108525345" sldId="263"/>
        </pc:sldMkLst>
      </pc:sldChg>
      <pc:sldChg chg="modAnim">
        <pc:chgData name="今福 敦也" userId="a4dadd50-510a-4045-ac2a-d2a5cccd63f2" providerId="ADAL" clId="{5C81614A-CEA6-4C0A-833F-7EA80EBE2C41}" dt="2023-03-24T08:51:15.494" v="74"/>
        <pc:sldMkLst>
          <pc:docMk/>
          <pc:sldMk cId="342911239" sldId="264"/>
        </pc:sldMkLst>
      </pc:sldChg>
      <pc:sldChg chg="modAnim">
        <pc:chgData name="今福 敦也" userId="a4dadd50-510a-4045-ac2a-d2a5cccd63f2" providerId="ADAL" clId="{5C81614A-CEA6-4C0A-833F-7EA80EBE2C41}" dt="2023-03-24T08:48:38.842" v="69"/>
        <pc:sldMkLst>
          <pc:docMk/>
          <pc:sldMk cId="828276952" sldId="265"/>
        </pc:sldMkLst>
      </pc:sldChg>
      <pc:sldChg chg="modAnim">
        <pc:chgData name="今福 敦也" userId="a4dadd50-510a-4045-ac2a-d2a5cccd63f2" providerId="ADAL" clId="{5C81614A-CEA6-4C0A-833F-7EA80EBE2C41}" dt="2023-03-24T10:19:11.821" v="102"/>
        <pc:sldMkLst>
          <pc:docMk/>
          <pc:sldMk cId="1773776522" sldId="271"/>
        </pc:sldMkLst>
      </pc:sldChg>
      <pc:sldChg chg="modAnim">
        <pc:chgData name="今福 敦也" userId="a4dadd50-510a-4045-ac2a-d2a5cccd63f2" providerId="ADAL" clId="{5C81614A-CEA6-4C0A-833F-7EA80EBE2C41}" dt="2023-03-24T10:25:22.168" v="107"/>
        <pc:sldMkLst>
          <pc:docMk/>
          <pc:sldMk cId="1343328244" sldId="272"/>
        </pc:sldMkLst>
      </pc:sldChg>
      <pc:sldChg chg="del">
        <pc:chgData name="今福 敦也" userId="a4dadd50-510a-4045-ac2a-d2a5cccd63f2" providerId="ADAL" clId="{5C81614A-CEA6-4C0A-833F-7EA80EBE2C41}" dt="2023-03-24T10:20:43.718" v="103" actId="47"/>
        <pc:sldMkLst>
          <pc:docMk/>
          <pc:sldMk cId="892485313" sldId="273"/>
        </pc:sldMkLst>
      </pc:sldChg>
      <pc:sldChg chg="modAnim">
        <pc:chgData name="今福 敦也" userId="a4dadd50-510a-4045-ac2a-d2a5cccd63f2" providerId="ADAL" clId="{5C81614A-CEA6-4C0A-833F-7EA80EBE2C41}" dt="2023-03-24T10:17:58.672" v="101"/>
        <pc:sldMkLst>
          <pc:docMk/>
          <pc:sldMk cId="901484348" sldId="274"/>
        </pc:sldMkLst>
      </pc:sldChg>
      <pc:sldChg chg="modNotes">
        <pc:chgData name="今福 敦也" userId="a4dadd50-510a-4045-ac2a-d2a5cccd63f2" providerId="ADAL" clId="{5C81614A-CEA6-4C0A-833F-7EA80EBE2C41}" dt="2023-03-24T10:52:40.868" v="145"/>
        <pc:sldMkLst>
          <pc:docMk/>
          <pc:sldMk cId="1318624883" sldId="276"/>
        </pc:sldMkLst>
      </pc:sldChg>
      <pc:sldChg chg="modAnim">
        <pc:chgData name="今福 敦也" userId="a4dadd50-510a-4045-ac2a-d2a5cccd63f2" providerId="ADAL" clId="{5C81614A-CEA6-4C0A-833F-7EA80EBE2C41}" dt="2023-03-24T08:52:17.823" v="79"/>
        <pc:sldMkLst>
          <pc:docMk/>
          <pc:sldMk cId="2031903998" sldId="284"/>
        </pc:sldMkLst>
      </pc:sldChg>
      <pc:sldChg chg="modAnim">
        <pc:chgData name="今福 敦也" userId="a4dadd50-510a-4045-ac2a-d2a5cccd63f2" providerId="ADAL" clId="{5C81614A-CEA6-4C0A-833F-7EA80EBE2C41}" dt="2023-03-24T10:22:07.215" v="105"/>
        <pc:sldMkLst>
          <pc:docMk/>
          <pc:sldMk cId="2001695297" sldId="293"/>
        </pc:sldMkLst>
      </pc:sldChg>
      <pc:sldChg chg="modAnim">
        <pc:chgData name="今福 敦也" userId="a4dadd50-510a-4045-ac2a-d2a5cccd63f2" providerId="ADAL" clId="{5C81614A-CEA6-4C0A-833F-7EA80EBE2C41}" dt="2023-03-24T10:21:12.532" v="104"/>
        <pc:sldMkLst>
          <pc:docMk/>
          <pc:sldMk cId="1904917820" sldId="335"/>
        </pc:sldMkLst>
      </pc:sldChg>
      <pc:sldChg chg="ord">
        <pc:chgData name="今福 敦也" userId="a4dadd50-510a-4045-ac2a-d2a5cccd63f2" providerId="ADAL" clId="{5C81614A-CEA6-4C0A-833F-7EA80EBE2C41}" dt="2023-03-24T07:47:52.376" v="32"/>
        <pc:sldMkLst>
          <pc:docMk/>
          <pc:sldMk cId="587097162" sldId="345"/>
        </pc:sldMkLst>
      </pc:sldChg>
      <pc:sldChg chg="modAnim modNotes">
        <pc:chgData name="今福 敦也" userId="a4dadd50-510a-4045-ac2a-d2a5cccd63f2" providerId="ADAL" clId="{5C81614A-CEA6-4C0A-833F-7EA80EBE2C41}" dt="2023-03-24T10:52:40.868" v="145"/>
        <pc:sldMkLst>
          <pc:docMk/>
          <pc:sldMk cId="3666545938" sldId="350"/>
        </pc:sldMkLst>
      </pc:sldChg>
      <pc:sldChg chg="modAnim">
        <pc:chgData name="今福 敦也" userId="a4dadd50-510a-4045-ac2a-d2a5cccd63f2" providerId="ADAL" clId="{5C81614A-CEA6-4C0A-833F-7EA80EBE2C41}" dt="2023-03-24T07:56:39.546" v="49"/>
        <pc:sldMkLst>
          <pc:docMk/>
          <pc:sldMk cId="165015966" sldId="355"/>
        </pc:sldMkLst>
      </pc:sldChg>
      <pc:sldChg chg="modAnim">
        <pc:chgData name="今福 敦也" userId="a4dadd50-510a-4045-ac2a-d2a5cccd63f2" providerId="ADAL" clId="{5C81614A-CEA6-4C0A-833F-7EA80EBE2C41}" dt="2023-03-24T08:48:17.971" v="66"/>
        <pc:sldMkLst>
          <pc:docMk/>
          <pc:sldMk cId="2477179468" sldId="362"/>
        </pc:sldMkLst>
      </pc:sldChg>
      <pc:sldChg chg="modAnim">
        <pc:chgData name="今福 敦也" userId="a4dadd50-510a-4045-ac2a-d2a5cccd63f2" providerId="ADAL" clId="{5C81614A-CEA6-4C0A-833F-7EA80EBE2C41}" dt="2023-03-24T10:15:28.774" v="91"/>
        <pc:sldMkLst>
          <pc:docMk/>
          <pc:sldMk cId="3498580190" sldId="364"/>
        </pc:sldMkLst>
      </pc:sldChg>
      <pc:sldChg chg="modAnim modNotes">
        <pc:chgData name="今福 敦也" userId="a4dadd50-510a-4045-ac2a-d2a5cccd63f2" providerId="ADAL" clId="{5C81614A-CEA6-4C0A-833F-7EA80EBE2C41}" dt="2023-03-24T10:52:40.868" v="145"/>
        <pc:sldMkLst>
          <pc:docMk/>
          <pc:sldMk cId="1453068563" sldId="367"/>
        </pc:sldMkLst>
      </pc:sldChg>
      <pc:sldChg chg="modAnim">
        <pc:chgData name="今福 敦也" userId="a4dadd50-510a-4045-ac2a-d2a5cccd63f2" providerId="ADAL" clId="{5C81614A-CEA6-4C0A-833F-7EA80EBE2C41}" dt="2023-03-24T08:46:58.792" v="62"/>
        <pc:sldMkLst>
          <pc:docMk/>
          <pc:sldMk cId="4009359417" sldId="370"/>
        </pc:sldMkLst>
      </pc:sldChg>
      <pc:sldChg chg="modAnim modNotes">
        <pc:chgData name="今福 敦也" userId="a4dadd50-510a-4045-ac2a-d2a5cccd63f2" providerId="ADAL" clId="{5C81614A-CEA6-4C0A-833F-7EA80EBE2C41}" dt="2023-03-24T10:52:40.868" v="145"/>
        <pc:sldMkLst>
          <pc:docMk/>
          <pc:sldMk cId="2534480433" sldId="372"/>
        </pc:sldMkLst>
      </pc:sldChg>
      <pc:sldChg chg="modNotes">
        <pc:chgData name="今福 敦也" userId="a4dadd50-510a-4045-ac2a-d2a5cccd63f2" providerId="ADAL" clId="{5C81614A-CEA6-4C0A-833F-7EA80EBE2C41}" dt="2023-03-24T10:52:40.868" v="145"/>
        <pc:sldMkLst>
          <pc:docMk/>
          <pc:sldMk cId="596992589" sldId="375"/>
        </pc:sldMkLst>
      </pc:sldChg>
      <pc:sldChg chg="ord">
        <pc:chgData name="今福 敦也" userId="a4dadd50-510a-4045-ac2a-d2a5cccd63f2" providerId="ADAL" clId="{5C81614A-CEA6-4C0A-833F-7EA80EBE2C41}" dt="2023-03-24T07:47:52.376" v="32"/>
        <pc:sldMkLst>
          <pc:docMk/>
          <pc:sldMk cId="4212039456" sldId="385"/>
        </pc:sldMkLst>
      </pc:sldChg>
      <pc:sldChg chg="modAnim modNotes">
        <pc:chgData name="今福 敦也" userId="a4dadd50-510a-4045-ac2a-d2a5cccd63f2" providerId="ADAL" clId="{5C81614A-CEA6-4C0A-833F-7EA80EBE2C41}" dt="2023-03-24T10:52:40.868" v="145"/>
        <pc:sldMkLst>
          <pc:docMk/>
          <pc:sldMk cId="1837938217" sldId="387"/>
        </pc:sldMkLst>
      </pc:sldChg>
      <pc:sldChg chg="ord">
        <pc:chgData name="今福 敦也" userId="a4dadd50-510a-4045-ac2a-d2a5cccd63f2" providerId="ADAL" clId="{5C81614A-CEA6-4C0A-833F-7EA80EBE2C41}" dt="2023-03-24T07:47:52.376" v="32"/>
        <pc:sldMkLst>
          <pc:docMk/>
          <pc:sldMk cId="1221575298" sldId="392"/>
        </pc:sldMkLst>
      </pc:sldChg>
      <pc:sldChg chg="modNotes">
        <pc:chgData name="今福 敦也" userId="a4dadd50-510a-4045-ac2a-d2a5cccd63f2" providerId="ADAL" clId="{5C81614A-CEA6-4C0A-833F-7EA80EBE2C41}" dt="2023-03-24T10:52:40.868" v="145"/>
        <pc:sldMkLst>
          <pc:docMk/>
          <pc:sldMk cId="969352813" sldId="403"/>
        </pc:sldMkLst>
      </pc:sldChg>
      <pc:sldChg chg="modNotes">
        <pc:chgData name="今福 敦也" userId="a4dadd50-510a-4045-ac2a-d2a5cccd63f2" providerId="ADAL" clId="{5C81614A-CEA6-4C0A-833F-7EA80EBE2C41}" dt="2023-03-24T10:52:40.868" v="145"/>
        <pc:sldMkLst>
          <pc:docMk/>
          <pc:sldMk cId="3517722859" sldId="404"/>
        </pc:sldMkLst>
      </pc:sldChg>
      <pc:sldChg chg="modNotes">
        <pc:chgData name="今福 敦也" userId="a4dadd50-510a-4045-ac2a-d2a5cccd63f2" providerId="ADAL" clId="{5C81614A-CEA6-4C0A-833F-7EA80EBE2C41}" dt="2023-03-24T10:52:40.868" v="145"/>
        <pc:sldMkLst>
          <pc:docMk/>
          <pc:sldMk cId="3319390459" sldId="405"/>
        </pc:sldMkLst>
      </pc:sldChg>
      <pc:sldChg chg="ord">
        <pc:chgData name="今福 敦也" userId="a4dadd50-510a-4045-ac2a-d2a5cccd63f2" providerId="ADAL" clId="{5C81614A-CEA6-4C0A-833F-7EA80EBE2C41}" dt="2023-03-24T07:47:52.376" v="32"/>
        <pc:sldMkLst>
          <pc:docMk/>
          <pc:sldMk cId="1626363489" sldId="408"/>
        </pc:sldMkLst>
      </pc:sldChg>
      <pc:sldChg chg="ord">
        <pc:chgData name="今福 敦也" userId="a4dadd50-510a-4045-ac2a-d2a5cccd63f2" providerId="ADAL" clId="{5C81614A-CEA6-4C0A-833F-7EA80EBE2C41}" dt="2023-03-24T07:47:52.376" v="32"/>
        <pc:sldMkLst>
          <pc:docMk/>
          <pc:sldMk cId="1429743485" sldId="409"/>
        </pc:sldMkLst>
      </pc:sldChg>
      <pc:sldChg chg="ord">
        <pc:chgData name="今福 敦也" userId="a4dadd50-510a-4045-ac2a-d2a5cccd63f2" providerId="ADAL" clId="{5C81614A-CEA6-4C0A-833F-7EA80EBE2C41}" dt="2023-03-24T07:47:52.376" v="32"/>
        <pc:sldMkLst>
          <pc:docMk/>
          <pc:sldMk cId="3316030928" sldId="410"/>
        </pc:sldMkLst>
      </pc:sldChg>
      <pc:sldChg chg="ord">
        <pc:chgData name="今福 敦也" userId="a4dadd50-510a-4045-ac2a-d2a5cccd63f2" providerId="ADAL" clId="{5C81614A-CEA6-4C0A-833F-7EA80EBE2C41}" dt="2023-03-24T07:47:52.376" v="32"/>
        <pc:sldMkLst>
          <pc:docMk/>
          <pc:sldMk cId="3158624406" sldId="411"/>
        </pc:sldMkLst>
      </pc:sldChg>
      <pc:sldChg chg="ord">
        <pc:chgData name="今福 敦也" userId="a4dadd50-510a-4045-ac2a-d2a5cccd63f2" providerId="ADAL" clId="{5C81614A-CEA6-4C0A-833F-7EA80EBE2C41}" dt="2023-03-24T07:47:52.376" v="32"/>
        <pc:sldMkLst>
          <pc:docMk/>
          <pc:sldMk cId="288213984" sldId="412"/>
        </pc:sldMkLst>
      </pc:sldChg>
      <pc:sldChg chg="modSp mod ord">
        <pc:chgData name="今福 敦也" userId="a4dadd50-510a-4045-ac2a-d2a5cccd63f2" providerId="ADAL" clId="{5C81614A-CEA6-4C0A-833F-7EA80EBE2C41}" dt="2023-03-24T10:34:17.187" v="128" actId="554"/>
        <pc:sldMkLst>
          <pc:docMk/>
          <pc:sldMk cId="22705292" sldId="413"/>
        </pc:sldMkLst>
        <pc:spChg chg="mod">
          <ac:chgData name="今福 敦也" userId="a4dadd50-510a-4045-ac2a-d2a5cccd63f2" providerId="ADAL" clId="{5C81614A-CEA6-4C0A-833F-7EA80EBE2C41}" dt="2023-03-24T10:34:17.187" v="128" actId="554"/>
          <ac:spMkLst>
            <pc:docMk/>
            <pc:sldMk cId="22705292" sldId="413"/>
            <ac:spMk id="12" creationId="{3BCFC0CC-7AFA-DA4F-AB53-12DA8229434F}"/>
          </ac:spMkLst>
        </pc:spChg>
        <pc:spChg chg="mod">
          <ac:chgData name="今福 敦也" userId="a4dadd50-510a-4045-ac2a-d2a5cccd63f2" providerId="ADAL" clId="{5C81614A-CEA6-4C0A-833F-7EA80EBE2C41}" dt="2023-03-24T10:33:57.024" v="127" actId="1038"/>
          <ac:spMkLst>
            <pc:docMk/>
            <pc:sldMk cId="22705292" sldId="413"/>
            <ac:spMk id="13" creationId="{27A0C5DB-22B9-E243-9A6A-FDDC09CB26F4}"/>
          </ac:spMkLst>
        </pc:spChg>
        <pc:spChg chg="mod">
          <ac:chgData name="今福 敦也" userId="a4dadd50-510a-4045-ac2a-d2a5cccd63f2" providerId="ADAL" clId="{5C81614A-CEA6-4C0A-833F-7EA80EBE2C41}" dt="2023-03-24T10:34:17.187" v="128" actId="554"/>
          <ac:spMkLst>
            <pc:docMk/>
            <pc:sldMk cId="22705292" sldId="413"/>
            <ac:spMk id="14" creationId="{832EFE37-428F-F14D-8CA2-D263A0F13189}"/>
          </ac:spMkLst>
        </pc:spChg>
        <pc:spChg chg="mod">
          <ac:chgData name="今福 敦也" userId="a4dadd50-510a-4045-ac2a-d2a5cccd63f2" providerId="ADAL" clId="{5C81614A-CEA6-4C0A-833F-7EA80EBE2C41}" dt="2023-03-24T10:33:57.024" v="127" actId="1038"/>
          <ac:spMkLst>
            <pc:docMk/>
            <pc:sldMk cId="22705292" sldId="413"/>
            <ac:spMk id="15" creationId="{CD39D93D-770F-DE42-A8BF-D56ADE465AA3}"/>
          </ac:spMkLst>
        </pc:spChg>
        <pc:spChg chg="mod">
          <ac:chgData name="今福 敦也" userId="a4dadd50-510a-4045-ac2a-d2a5cccd63f2" providerId="ADAL" clId="{5C81614A-CEA6-4C0A-833F-7EA80EBE2C41}" dt="2023-03-24T10:34:17.187" v="128" actId="554"/>
          <ac:spMkLst>
            <pc:docMk/>
            <pc:sldMk cId="22705292" sldId="413"/>
            <ac:spMk id="16" creationId="{6A7D4D96-EF79-2148-B304-50A2404D0CAA}"/>
          </ac:spMkLst>
        </pc:spChg>
        <pc:spChg chg="mod">
          <ac:chgData name="今福 敦也" userId="a4dadd50-510a-4045-ac2a-d2a5cccd63f2" providerId="ADAL" clId="{5C81614A-CEA6-4C0A-833F-7EA80EBE2C41}" dt="2023-03-24T10:33:57.024" v="127" actId="1038"/>
          <ac:spMkLst>
            <pc:docMk/>
            <pc:sldMk cId="22705292" sldId="413"/>
            <ac:spMk id="17" creationId="{031DBC4D-FFD7-1742-8058-1DDC0262BAF8}"/>
          </ac:spMkLst>
        </pc:spChg>
        <pc:spChg chg="mod">
          <ac:chgData name="今福 敦也" userId="a4dadd50-510a-4045-ac2a-d2a5cccd63f2" providerId="ADAL" clId="{5C81614A-CEA6-4C0A-833F-7EA80EBE2C41}" dt="2023-03-24T10:33:52.367" v="112" actId="1038"/>
          <ac:spMkLst>
            <pc:docMk/>
            <pc:sldMk cId="22705292" sldId="413"/>
            <ac:spMk id="20" creationId="{A327B50D-E9EF-B94E-A8F7-98FE5C264FE7}"/>
          </ac:spMkLst>
        </pc:spChg>
        <pc:picChg chg="mod">
          <ac:chgData name="今福 敦也" userId="a4dadd50-510a-4045-ac2a-d2a5cccd63f2" providerId="ADAL" clId="{5C81614A-CEA6-4C0A-833F-7EA80EBE2C41}" dt="2023-03-24T10:33:57.024" v="127" actId="1038"/>
          <ac:picMkLst>
            <pc:docMk/>
            <pc:sldMk cId="22705292" sldId="413"/>
            <ac:picMk id="23" creationId="{3C6E8957-A7EE-8C4B-82F6-C22D6EC5A13F}"/>
          </ac:picMkLst>
        </pc:picChg>
        <pc:picChg chg="mod">
          <ac:chgData name="今福 敦也" userId="a4dadd50-510a-4045-ac2a-d2a5cccd63f2" providerId="ADAL" clId="{5C81614A-CEA6-4C0A-833F-7EA80EBE2C41}" dt="2023-03-24T10:33:57.024" v="127" actId="1038"/>
          <ac:picMkLst>
            <pc:docMk/>
            <pc:sldMk cId="22705292" sldId="413"/>
            <ac:picMk id="25" creationId="{3A02694E-ABC6-C240-AC26-AD7314938DCE}"/>
          </ac:picMkLst>
        </pc:picChg>
        <pc:picChg chg="mod">
          <ac:chgData name="今福 敦也" userId="a4dadd50-510a-4045-ac2a-d2a5cccd63f2" providerId="ADAL" clId="{5C81614A-CEA6-4C0A-833F-7EA80EBE2C41}" dt="2023-03-24T10:33:57.024" v="127" actId="1038"/>
          <ac:picMkLst>
            <pc:docMk/>
            <pc:sldMk cId="22705292" sldId="413"/>
            <ac:picMk id="27" creationId="{DED90454-87CA-C044-9734-EBF5E9D3037B}"/>
          </ac:picMkLst>
        </pc:picChg>
      </pc:sldChg>
      <pc:sldChg chg="ord">
        <pc:chgData name="今福 敦也" userId="a4dadd50-510a-4045-ac2a-d2a5cccd63f2" providerId="ADAL" clId="{5C81614A-CEA6-4C0A-833F-7EA80EBE2C41}" dt="2023-03-24T07:47:52.376" v="32"/>
        <pc:sldMkLst>
          <pc:docMk/>
          <pc:sldMk cId="3269338954" sldId="415"/>
        </pc:sldMkLst>
      </pc:sldChg>
      <pc:sldChg chg="ord modNotesTx">
        <pc:chgData name="今福 敦也" userId="a4dadd50-510a-4045-ac2a-d2a5cccd63f2" providerId="ADAL" clId="{5C81614A-CEA6-4C0A-833F-7EA80EBE2C41}" dt="2023-03-24T10:46:47.597" v="143"/>
        <pc:sldMkLst>
          <pc:docMk/>
          <pc:sldMk cId="1996647488" sldId="416"/>
        </pc:sldMkLst>
      </pc:sldChg>
      <pc:sldChg chg="ord">
        <pc:chgData name="今福 敦也" userId="a4dadd50-510a-4045-ac2a-d2a5cccd63f2" providerId="ADAL" clId="{5C81614A-CEA6-4C0A-833F-7EA80EBE2C41}" dt="2023-03-24T07:47:52.376" v="32"/>
        <pc:sldMkLst>
          <pc:docMk/>
          <pc:sldMk cId="4169597460" sldId="417"/>
        </pc:sldMkLst>
      </pc:sldChg>
      <pc:sldChg chg="ord">
        <pc:chgData name="今福 敦也" userId="a4dadd50-510a-4045-ac2a-d2a5cccd63f2" providerId="ADAL" clId="{5C81614A-CEA6-4C0A-833F-7EA80EBE2C41}" dt="2023-03-24T07:47:52.376" v="32"/>
        <pc:sldMkLst>
          <pc:docMk/>
          <pc:sldMk cId="3759891009" sldId="418"/>
        </pc:sldMkLst>
      </pc:sldChg>
      <pc:sldChg chg="ord">
        <pc:chgData name="今福 敦也" userId="a4dadd50-510a-4045-ac2a-d2a5cccd63f2" providerId="ADAL" clId="{5C81614A-CEA6-4C0A-833F-7EA80EBE2C41}" dt="2023-03-24T07:47:52.376" v="32"/>
        <pc:sldMkLst>
          <pc:docMk/>
          <pc:sldMk cId="2377147765" sldId="419"/>
        </pc:sldMkLst>
      </pc:sldChg>
      <pc:sldChg chg="ord">
        <pc:chgData name="今福 敦也" userId="a4dadd50-510a-4045-ac2a-d2a5cccd63f2" providerId="ADAL" clId="{5C81614A-CEA6-4C0A-833F-7EA80EBE2C41}" dt="2023-03-24T07:47:52.376" v="32"/>
        <pc:sldMkLst>
          <pc:docMk/>
          <pc:sldMk cId="3599193476" sldId="420"/>
        </pc:sldMkLst>
      </pc:sldChg>
      <pc:sldChg chg="ord">
        <pc:chgData name="今福 敦也" userId="a4dadd50-510a-4045-ac2a-d2a5cccd63f2" providerId="ADAL" clId="{5C81614A-CEA6-4C0A-833F-7EA80EBE2C41}" dt="2023-03-24T07:47:52.376" v="32"/>
        <pc:sldMkLst>
          <pc:docMk/>
          <pc:sldMk cId="184174085" sldId="421"/>
        </pc:sldMkLst>
      </pc:sldChg>
      <pc:sldChg chg="ord">
        <pc:chgData name="今福 敦也" userId="a4dadd50-510a-4045-ac2a-d2a5cccd63f2" providerId="ADAL" clId="{5C81614A-CEA6-4C0A-833F-7EA80EBE2C41}" dt="2023-03-24T07:47:52.376" v="32"/>
        <pc:sldMkLst>
          <pc:docMk/>
          <pc:sldMk cId="1655314631" sldId="422"/>
        </pc:sldMkLst>
      </pc:sldChg>
      <pc:sldChg chg="ord">
        <pc:chgData name="今福 敦也" userId="a4dadd50-510a-4045-ac2a-d2a5cccd63f2" providerId="ADAL" clId="{5C81614A-CEA6-4C0A-833F-7EA80EBE2C41}" dt="2023-03-24T07:47:52.376" v="32"/>
        <pc:sldMkLst>
          <pc:docMk/>
          <pc:sldMk cId="2413716641" sldId="423"/>
        </pc:sldMkLst>
      </pc:sldChg>
      <pc:sldChg chg="ord">
        <pc:chgData name="今福 敦也" userId="a4dadd50-510a-4045-ac2a-d2a5cccd63f2" providerId="ADAL" clId="{5C81614A-CEA6-4C0A-833F-7EA80EBE2C41}" dt="2023-03-24T07:47:52.376" v="32"/>
        <pc:sldMkLst>
          <pc:docMk/>
          <pc:sldMk cId="831264093" sldId="424"/>
        </pc:sldMkLst>
      </pc:sldChg>
      <pc:sldChg chg="modNotesTx">
        <pc:chgData name="今福 敦也" userId="a4dadd50-510a-4045-ac2a-d2a5cccd63f2" providerId="ADAL" clId="{5C81614A-CEA6-4C0A-833F-7EA80EBE2C41}" dt="2023-03-24T10:41:53.544" v="142" actId="20577"/>
        <pc:sldMkLst>
          <pc:docMk/>
          <pc:sldMk cId="3893999331" sldId="428"/>
        </pc:sldMkLst>
      </pc:sldChg>
      <pc:sldChg chg="modSp add del mod">
        <pc:chgData name="今福 敦也" userId="a4dadd50-510a-4045-ac2a-d2a5cccd63f2" providerId="ADAL" clId="{5C81614A-CEA6-4C0A-833F-7EA80EBE2C41}" dt="2023-03-24T10:37:45.523" v="134" actId="47"/>
        <pc:sldMkLst>
          <pc:docMk/>
          <pc:sldMk cId="4244134327" sldId="429"/>
        </pc:sldMkLst>
        <pc:spChg chg="ord">
          <ac:chgData name="今福 敦也" userId="a4dadd50-510a-4045-ac2a-d2a5cccd63f2" providerId="ADAL" clId="{5C81614A-CEA6-4C0A-833F-7EA80EBE2C41}" dt="2023-03-24T10:36:30.368" v="131" actId="167"/>
          <ac:spMkLst>
            <pc:docMk/>
            <pc:sldMk cId="4244134327" sldId="429"/>
            <ac:spMk id="4" creationId="{E4C0AC6E-1E3C-6A96-9409-AE9961FB823B}"/>
          </ac:spMkLst>
        </pc:spChg>
        <pc:spChg chg="mod ord">
          <ac:chgData name="今福 敦也" userId="a4dadd50-510a-4045-ac2a-d2a5cccd63f2" providerId="ADAL" clId="{5C81614A-CEA6-4C0A-833F-7EA80EBE2C41}" dt="2023-03-24T10:36:33.191" v="132" actId="167"/>
          <ac:spMkLst>
            <pc:docMk/>
            <pc:sldMk cId="4244134327" sldId="429"/>
            <ac:spMk id="9" creationId="{C035919F-ADBE-B164-E746-3D0AE846121A}"/>
          </ac:spMkLst>
        </pc:spChg>
      </pc:sldChg>
      <pc:sldChg chg="modAnim">
        <pc:chgData name="今福 敦也" userId="a4dadd50-510a-4045-ac2a-d2a5cccd63f2" providerId="ADAL" clId="{5C81614A-CEA6-4C0A-833F-7EA80EBE2C41}" dt="2023-03-24T10:38:38.802" v="137"/>
        <pc:sldMkLst>
          <pc:docMk/>
          <pc:sldMk cId="4261935879" sldId="433"/>
        </pc:sldMkLst>
      </pc:sldChg>
      <pc:sldChg chg="modNotesTx">
        <pc:chgData name="今福 敦也" userId="a4dadd50-510a-4045-ac2a-d2a5cccd63f2" providerId="ADAL" clId="{5C81614A-CEA6-4C0A-833F-7EA80EBE2C41}" dt="2023-03-24T10:40:09.132" v="139" actId="20577"/>
        <pc:sldMkLst>
          <pc:docMk/>
          <pc:sldMk cId="1278121701" sldId="435"/>
        </pc:sldMkLst>
      </pc:sldChg>
      <pc:sldChg chg="ord modTransition">
        <pc:chgData name="今福 敦也" userId="a4dadd50-510a-4045-ac2a-d2a5cccd63f2" providerId="ADAL" clId="{5C81614A-CEA6-4C0A-833F-7EA80EBE2C41}" dt="2023-03-24T07:54:24.403" v="48"/>
        <pc:sldMkLst>
          <pc:docMk/>
          <pc:sldMk cId="4671206" sldId="445"/>
        </pc:sldMkLst>
      </pc:sldChg>
      <pc:sldChg chg="modNotes">
        <pc:chgData name="今福 敦也" userId="a4dadd50-510a-4045-ac2a-d2a5cccd63f2" providerId="ADAL" clId="{5C81614A-CEA6-4C0A-833F-7EA80EBE2C41}" dt="2023-03-24T10:52:40.868" v="145"/>
        <pc:sldMkLst>
          <pc:docMk/>
          <pc:sldMk cId="911855600" sldId="446"/>
        </pc:sldMkLst>
      </pc:sldChg>
      <pc:sldChg chg="modNotes">
        <pc:chgData name="今福 敦也" userId="a4dadd50-510a-4045-ac2a-d2a5cccd63f2" providerId="ADAL" clId="{5C81614A-CEA6-4C0A-833F-7EA80EBE2C41}" dt="2023-03-24T10:52:40.868" v="145"/>
        <pc:sldMkLst>
          <pc:docMk/>
          <pc:sldMk cId="2736666921" sldId="447"/>
        </pc:sldMkLst>
      </pc:sldChg>
      <pc:sldChg chg="ord">
        <pc:chgData name="今福 敦也" userId="a4dadd50-510a-4045-ac2a-d2a5cccd63f2" providerId="ADAL" clId="{5C81614A-CEA6-4C0A-833F-7EA80EBE2C41}" dt="2023-03-24T07:47:52.376" v="32"/>
        <pc:sldMkLst>
          <pc:docMk/>
          <pc:sldMk cId="414187163" sldId="452"/>
        </pc:sldMkLst>
      </pc:sldChg>
      <pc:sldChg chg="new del">
        <pc:chgData name="今福 敦也" userId="a4dadd50-510a-4045-ac2a-d2a5cccd63f2" providerId="ADAL" clId="{5C81614A-CEA6-4C0A-833F-7EA80EBE2C41}" dt="2023-03-24T07:47:07.676" v="22" actId="680"/>
        <pc:sldMkLst>
          <pc:docMk/>
          <pc:sldMk cId="1315386040" sldId="454"/>
        </pc:sldMkLst>
      </pc:sldChg>
      <pc:sldChg chg="del">
        <pc:chgData name="今福 敦也" userId="a4dadd50-510a-4045-ac2a-d2a5cccd63f2" providerId="ADAL" clId="{5C81614A-CEA6-4C0A-833F-7EA80EBE2C41}" dt="2023-03-24T10:37:49.188" v="135" actId="47"/>
        <pc:sldMkLst>
          <pc:docMk/>
          <pc:sldMk cId="1280939813" sldId="4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7047" cy="34154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992" y="0"/>
            <a:ext cx="4307047" cy="341542"/>
          </a:xfrm>
          <a:prstGeom prst="rect">
            <a:avLst/>
          </a:prstGeom>
        </p:spPr>
        <p:txBody>
          <a:bodyPr vert="horz" lIns="91440" tIns="45720" rIns="91440" bIns="45720" rtlCol="0"/>
          <a:lstStyle>
            <a:lvl1pPr algn="r">
              <a:defRPr sz="1200"/>
            </a:lvl1pPr>
          </a:lstStyle>
          <a:p>
            <a:fld id="{E9617DC1-FD25-48BF-A6BD-B06A45C4BF04}" type="datetimeFigureOut">
              <a:rPr kumimoji="1" lang="ja-JP" altLang="en-US" smtClean="0"/>
              <a:t>2023/3/24</a:t>
            </a:fld>
            <a:endParaRPr kumimoji="1" lang="ja-JP" altLang="en-US"/>
          </a:p>
        </p:txBody>
      </p:sp>
      <p:sp>
        <p:nvSpPr>
          <p:cNvPr id="4" name="スライド イメージ プレースホルダー 3"/>
          <p:cNvSpPr>
            <a:spLocks noGrp="1" noRot="1" noChangeAspect="1"/>
          </p:cNvSpPr>
          <p:nvPr>
            <p:ph type="sldImg" idx="2"/>
          </p:nvPr>
        </p:nvSpPr>
        <p:spPr>
          <a:xfrm>
            <a:off x="3438525" y="850900"/>
            <a:ext cx="3062288" cy="2297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3934" y="3275965"/>
            <a:ext cx="7951470" cy="268033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465659"/>
            <a:ext cx="4307047" cy="34154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992" y="6465659"/>
            <a:ext cx="4307047" cy="341541"/>
          </a:xfrm>
          <a:prstGeom prst="rect">
            <a:avLst/>
          </a:prstGeom>
        </p:spPr>
        <p:txBody>
          <a:bodyPr vert="horz" lIns="91440" tIns="45720" rIns="91440" bIns="45720" rtlCol="0" anchor="b"/>
          <a:lstStyle>
            <a:lvl1pPr algn="r">
              <a:defRPr sz="1200"/>
            </a:lvl1pPr>
          </a:lstStyle>
          <a:p>
            <a:fld id="{1F51D2A7-5489-46E8-BB55-DEF4B23390DB}" type="slidenum">
              <a:rPr kumimoji="1" lang="ja-JP" altLang="en-US" smtClean="0"/>
              <a:t>‹#›</a:t>
            </a:fld>
            <a:endParaRPr kumimoji="1" lang="ja-JP" altLang="en-US"/>
          </a:p>
        </p:txBody>
      </p:sp>
    </p:spTree>
    <p:extLst>
      <p:ext uri="{BB962C8B-B14F-4D97-AF65-F5344CB8AC3E}">
        <p14:creationId xmlns:p14="http://schemas.microsoft.com/office/powerpoint/2010/main" val="24605108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566654"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566654"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97684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投資リスクは、長期投資・積立投資・分散投資で、ある程度コントロールできます。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12</a:t>
            </a:fld>
            <a:endParaRPr kumimoji="1" lang="ja-JP" altLang="en-US"/>
          </a:p>
        </p:txBody>
      </p:sp>
    </p:spTree>
    <p:extLst>
      <p:ext uri="{BB962C8B-B14F-4D97-AF65-F5344CB8AC3E}">
        <p14:creationId xmlns:p14="http://schemas.microsoft.com/office/powerpoint/2010/main" val="698672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株式や投資信託など投資で得た運用益を手にする際には、原則として</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20.315</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％の税金が引かれますが、</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NISA</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a:t>
            </a:r>
            <a:r>
              <a:rPr kumimoji="1" lang="en-US" altLang="ja-JP"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iDeCo</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の制度を利用すればこの税金は引かれません（非課税）。</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NISA</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（少額投資非課税制度）とは投資で得た運用益が非課税になる制度。</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年以降、非課税期間や非課税投資枠などが拡充されます。</a:t>
            </a:r>
          </a:p>
          <a:p>
            <a:r>
              <a:rPr kumimoji="1" lang="en-US" altLang="ja-JP"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iDeCo</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（個人型確定拠出年金）とは毎月掛け金を払い、将来の年金を自分で準備する制度で運用益は非課税です。また掛け金は全額所得控除の対象で節税効果もあります。得た運用益が非課税になる制度。</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年以降、非課税期間や非課税投資枠などが拡充されます。</a:t>
            </a:r>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13</a:t>
            </a:fld>
            <a:endParaRPr kumimoji="1" lang="ja-JP" altLang="en-US"/>
          </a:p>
        </p:txBody>
      </p:sp>
    </p:spTree>
    <p:extLst>
      <p:ext uri="{BB962C8B-B14F-4D97-AF65-F5344CB8AC3E}">
        <p14:creationId xmlns:p14="http://schemas.microsoft.com/office/powerpoint/2010/main" val="3992795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次の</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つの目的を達成するために、必要なお金はどの方法で準備すればよいと思いますか？（複数選択も可）</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また、選んだ理由も考えてみましょう。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14</a:t>
            </a:fld>
            <a:endParaRPr kumimoji="1" lang="ja-JP" altLang="en-US"/>
          </a:p>
        </p:txBody>
      </p:sp>
    </p:spTree>
    <p:extLst>
      <p:ext uri="{BB962C8B-B14F-4D97-AF65-F5344CB8AC3E}">
        <p14:creationId xmlns:p14="http://schemas.microsoft.com/office/powerpoint/2010/main" val="2491100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人生には病気やケガ、事故、火災、自然災害など予測不能なリスクが潜んでいます。これらのリスクへの備えとして保険があります。保険は、リスクに備えて、すべての加入者が少しずつお金（保険料）を出し合い、加入者のなかで困っている人にお金（保険金）を支払うという相互扶助の仕組み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15</a:t>
            </a:fld>
            <a:endParaRPr kumimoji="1" lang="ja-JP" altLang="en-US"/>
          </a:p>
        </p:txBody>
      </p:sp>
    </p:spTree>
    <p:extLst>
      <p:ext uri="{BB962C8B-B14F-4D97-AF65-F5344CB8AC3E}">
        <p14:creationId xmlns:p14="http://schemas.microsoft.com/office/powerpoint/2010/main" val="1435916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保険には、国が運営する社会保険と民間の保険会社が取り扱う民間保険があります。</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社会保険だけでは保障されない部分や保障が十分ではない部分、貯蓄だけでは備えられないリスクには、民間保険で備えることができます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16</a:t>
            </a:fld>
            <a:endParaRPr kumimoji="1" lang="ja-JP" altLang="en-US"/>
          </a:p>
        </p:txBody>
      </p:sp>
    </p:spTree>
    <p:extLst>
      <p:ext uri="{BB962C8B-B14F-4D97-AF65-F5344CB8AC3E}">
        <p14:creationId xmlns:p14="http://schemas.microsoft.com/office/powerpoint/2010/main" val="2731867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民間保険は生命保険と損害保険に大別されます。</a:t>
            </a:r>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17</a:t>
            </a:fld>
            <a:endParaRPr kumimoji="1" lang="ja-JP" altLang="en-US"/>
          </a:p>
        </p:txBody>
      </p:sp>
    </p:spTree>
    <p:extLst>
      <p:ext uri="{BB962C8B-B14F-4D97-AF65-F5344CB8AC3E}">
        <p14:creationId xmlns:p14="http://schemas.microsoft.com/office/powerpoint/2010/main" val="2359024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貯蓄と保険の違いを表すときに、よく「貯蓄は三角、保険は四角」と例えられます。</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貯蓄は、お金をためている途中で事故にあった場合、そのときにたまっている金額しか損失をカバーできません。</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一方、保険は加入の直後から、保険期間中であれば、保険金を受け取ることができるので、不測の出費に備えられます。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18</a:t>
            </a:fld>
            <a:endParaRPr kumimoji="1" lang="ja-JP" altLang="en-US"/>
          </a:p>
        </p:txBody>
      </p:sp>
    </p:spTree>
    <p:extLst>
      <p:ext uri="{BB962C8B-B14F-4D97-AF65-F5344CB8AC3E}">
        <p14:creationId xmlns:p14="http://schemas.microsoft.com/office/powerpoint/2010/main" val="391290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貯蓄と保険には、それぞれメリット・デメリットがあります。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19</a:t>
            </a:fld>
            <a:endParaRPr kumimoji="1" lang="ja-JP" altLang="en-US"/>
          </a:p>
        </p:txBody>
      </p:sp>
    </p:spTree>
    <p:extLst>
      <p:ext uri="{BB962C8B-B14F-4D97-AF65-F5344CB8AC3E}">
        <p14:creationId xmlns:p14="http://schemas.microsoft.com/office/powerpoint/2010/main" val="2893665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❶</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P2</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を参考に、自分の人生で実現したい夢や目標、ライフイベントをワークシートに記入しよう。</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❷　①で記入した夢や目標、ライフイベントを実現するうえで発生しうるリスクは、どのようなものがあるか考えてみよう。</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❸　②のリスクに対して、どのように備えればよいか考えてみよう。</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20</a:t>
            </a:fld>
            <a:endParaRPr kumimoji="1" lang="ja-JP" altLang="en-US"/>
          </a:p>
        </p:txBody>
      </p:sp>
    </p:spTree>
    <p:extLst>
      <p:ext uri="{BB962C8B-B14F-4D97-AF65-F5344CB8AC3E}">
        <p14:creationId xmlns:p14="http://schemas.microsoft.com/office/powerpoint/2010/main" val="3473025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21</a:t>
            </a:fld>
            <a:endParaRPr kumimoji="1" lang="ja-JP" altLang="en-US"/>
          </a:p>
        </p:txBody>
      </p:sp>
    </p:spTree>
    <p:extLst>
      <p:ext uri="{BB962C8B-B14F-4D97-AF65-F5344CB8AC3E}">
        <p14:creationId xmlns:p14="http://schemas.microsoft.com/office/powerpoint/2010/main" val="3771383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566654"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566654"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1941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日本の社会保障制度は、社会保険、公的扶助、社会福祉、公衆衛生の４つからなります。</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共助</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は生活のリスクを相互に分散する社会保険で、「公助」は国が政策・施策としておこなう支援です。基本的にこの</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つが社会保障にあたります。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しかし、これだけでは不十分な場合もあり、それを補うのが自分で備える</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自助</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足りない分は自助でカバーしようというのが現在の国の考え方です。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23</a:t>
            </a:fld>
            <a:endParaRPr kumimoji="1" lang="ja-JP" altLang="en-US"/>
          </a:p>
        </p:txBody>
      </p:sp>
    </p:spTree>
    <p:extLst>
      <p:ext uri="{BB962C8B-B14F-4D97-AF65-F5344CB8AC3E}">
        <p14:creationId xmlns:p14="http://schemas.microsoft.com/office/powerpoint/2010/main" val="1931105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24</a:t>
            </a:fld>
            <a:endParaRPr kumimoji="1" lang="ja-JP" altLang="en-US"/>
          </a:p>
        </p:txBody>
      </p:sp>
    </p:spTree>
    <p:extLst>
      <p:ext uri="{BB962C8B-B14F-4D97-AF65-F5344CB8AC3E}">
        <p14:creationId xmlns:p14="http://schemas.microsoft.com/office/powerpoint/2010/main" val="3995263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第二次世界大戦後、急速に整備された日本の社会保障制度は、少子高齢化などにより、さまざまな課題に直面しています。</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給付と負担のバランスをとり、社会保障制度を持続可能な仕組みにすることが課題です。</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経済成長の鈍化と少子高齢化の進展の中で、社会保障給付費は、経済成長を上回って増えています。そのため、保険料収入だけでは給付がまかなえず、公費で補填しています。これらは世代間の公平という観点で問題があり、負担の適正化が求めら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27</a:t>
            </a:fld>
            <a:endParaRPr kumimoji="1" lang="ja-JP" altLang="en-US"/>
          </a:p>
        </p:txBody>
      </p:sp>
    </p:spTree>
    <p:extLst>
      <p:ext uri="{BB962C8B-B14F-4D97-AF65-F5344CB8AC3E}">
        <p14:creationId xmlns:p14="http://schemas.microsoft.com/office/powerpoint/2010/main" val="720482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社会保障を支えているのは、主に現在働いている現役世代です。今後、少子高齢化が進み、働く人が減ってしまうと、将来世代の負担が大きくなり、給付水準の維持が難しくなるかもしれません。</a:t>
            </a:r>
          </a:p>
          <a:p>
            <a:r>
              <a:rPr lang="ja-JP" altLang="en-US" dirty="0"/>
              <a:t>これまでの給付水準を維持するためには、働く人を増やすことが大切です。そのためには、高齢者や女性が働く環境の整備、非正規労働者の処遇の改善などを進めていくことが重要です。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28</a:t>
            </a:fld>
            <a:endParaRPr kumimoji="1" lang="ja-JP" altLang="en-US"/>
          </a:p>
        </p:txBody>
      </p:sp>
    </p:spTree>
    <p:extLst>
      <p:ext uri="{BB962C8B-B14F-4D97-AF65-F5344CB8AC3E}">
        <p14:creationId xmlns:p14="http://schemas.microsoft.com/office/powerpoint/2010/main" val="2625519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財源は、保険料だけではまかないきれず、公費で補填しています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29</a:t>
            </a:fld>
            <a:endParaRPr kumimoji="1" lang="ja-JP" altLang="en-US"/>
          </a:p>
        </p:txBody>
      </p:sp>
    </p:spTree>
    <p:extLst>
      <p:ext uri="{BB962C8B-B14F-4D97-AF65-F5344CB8AC3E}">
        <p14:creationId xmlns:p14="http://schemas.microsoft.com/office/powerpoint/2010/main" val="1792380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少子高齢化が進んで働く世代が減っていくと、今後は年金の給付水準を維持することが難しくなってくるかもしれません。しかも、社会保障給付費は、今現在でも保険料だけではまかないきれず、公費で補填している状態です。将来の生活を考えれば、共助・公助だけでなく、自助を組み合わせることも必要かもしれません。</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30</a:t>
            </a:fld>
            <a:endParaRPr kumimoji="1" lang="ja-JP" altLang="en-US"/>
          </a:p>
        </p:txBody>
      </p:sp>
    </p:spTree>
    <p:extLst>
      <p:ext uri="{BB962C8B-B14F-4D97-AF65-F5344CB8AC3E}">
        <p14:creationId xmlns:p14="http://schemas.microsoft.com/office/powerpoint/2010/main" val="705078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保険とは生涯で起こりうるリスクに備える仕組みで、 国が運営する社会保険と民間の保険会社が運営する民間保険があります。社会保険でカバーできないリスクには、自分で備える必要があります。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31</a:t>
            </a:fld>
            <a:endParaRPr kumimoji="1" lang="ja-JP" altLang="en-US"/>
          </a:p>
        </p:txBody>
      </p:sp>
    </p:spTree>
    <p:extLst>
      <p:ext uri="{BB962C8B-B14F-4D97-AF65-F5344CB8AC3E}">
        <p14:creationId xmlns:p14="http://schemas.microsoft.com/office/powerpoint/2010/main" val="992647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保険は、さまざまなリスクに備えて、すべての加入者が少しずつお金（保険料）を出し合い、加入者のなかで困っている人にお金（保険金）を支払うという相互扶助の仕組みです。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32</a:t>
            </a:fld>
            <a:endParaRPr kumimoji="1" lang="ja-JP" altLang="en-US"/>
          </a:p>
        </p:txBody>
      </p:sp>
    </p:spTree>
    <p:extLst>
      <p:ext uri="{BB962C8B-B14F-4D97-AF65-F5344CB8AC3E}">
        <p14:creationId xmlns:p14="http://schemas.microsoft.com/office/powerpoint/2010/main" val="3731692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保険は社会保険と民間保険の</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種類に大きく分けられます。国が運営する社会保険は原則として加入が義務です。保険会社が運営する民間保険は各自の任意加入となります。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33</a:t>
            </a:fld>
            <a:endParaRPr kumimoji="1" lang="ja-JP" altLang="en-US"/>
          </a:p>
        </p:txBody>
      </p:sp>
    </p:spTree>
    <p:extLst>
      <p:ext uri="{BB962C8B-B14F-4D97-AF65-F5344CB8AC3E}">
        <p14:creationId xmlns:p14="http://schemas.microsoft.com/office/powerpoint/2010/main" val="3409669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社会保険だけでは保障されない部分や保障が十分ではない部分、また、銀行などにお金を預ける貯蓄だけでは備えられないことがあります。そうしたリスクには、民間保険で備えることができます。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34</a:t>
            </a:fld>
            <a:endParaRPr kumimoji="1" lang="ja-JP" altLang="en-US"/>
          </a:p>
        </p:txBody>
      </p:sp>
    </p:spTree>
    <p:extLst>
      <p:ext uri="{BB962C8B-B14F-4D97-AF65-F5344CB8AC3E}">
        <p14:creationId xmlns:p14="http://schemas.microsoft.com/office/powerpoint/2010/main" val="2711431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将来の生活設計を考えるうえで、計画を立てることは大切です。今後の人生の大きな出費として、子どもの教育費・住宅取得費・老後の生活費などが予測できます。こうした出費に備えるためには、計画的な貯蓄などの備えが必要です。</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また、事故や病気、災害など予測できないリスクに備える手段として、貯蓄のほかに保険があります。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4</a:t>
            </a:fld>
            <a:endParaRPr kumimoji="1" lang="ja-JP" altLang="en-US"/>
          </a:p>
        </p:txBody>
      </p:sp>
    </p:spTree>
    <p:extLst>
      <p:ext uri="{BB962C8B-B14F-4D97-AF65-F5344CB8AC3E}">
        <p14:creationId xmlns:p14="http://schemas.microsoft.com/office/powerpoint/2010/main" val="2295568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民間保険は生命保険と損害保険に大別されます。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35</a:t>
            </a:fld>
            <a:endParaRPr kumimoji="1" lang="ja-JP" altLang="en-US"/>
          </a:p>
        </p:txBody>
      </p:sp>
    </p:spTree>
    <p:extLst>
      <p:ext uri="{BB962C8B-B14F-4D97-AF65-F5344CB8AC3E}">
        <p14:creationId xmlns:p14="http://schemas.microsoft.com/office/powerpoint/2010/main" val="2506198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貯蓄と保険の違いをわかりやすく表す言葉です。</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貯蓄は、お金をためている途中で事故にあった場合、そのときにたまっている金額しか損失をカバーできません。</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一方、保険は加入の直後から、保険期間中であれば、保険金を受け取ることができるので、不測の出費に備えられます。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36</a:t>
            </a:fld>
            <a:endParaRPr kumimoji="1" lang="ja-JP" altLang="en-US"/>
          </a:p>
        </p:txBody>
      </p:sp>
    </p:spTree>
    <p:extLst>
      <p:ext uri="{BB962C8B-B14F-4D97-AF65-F5344CB8AC3E}">
        <p14:creationId xmlns:p14="http://schemas.microsoft.com/office/powerpoint/2010/main" val="2213963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共助、公助にあたる社会保険と自助にあたる民間保険には、国民が安心して生活していくうえでそれぞれ役割があります。また、自助・共助・公助のどれを重視するかは国によって異なっています。</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医療保険、年金保険、雇用保険、労災保険、介護保険の</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つの保険からなる社会保険は、一定の収入がある国民全員から収入に応じた金額を徴収し、困っている人々に分配する仕組みで、 「共助」にあたります。</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一方の「公助」は、国や地方自治体が困っている㆟々に生活保護（公的扶助）として現金を支給したり、児童・母子・老齢者・障害者のために施設を提供するなどのサービスをおこなったりするものです。また、国民の健康維持・増進や感染症対策も「公助」のひとつです。</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生活保護の支給にあたっては、その人が本当に生活に活用できる所得や資産がないかを調査することになっています </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37</a:t>
            </a:fld>
            <a:endParaRPr kumimoji="1" lang="ja-JP" altLang="en-US"/>
          </a:p>
        </p:txBody>
      </p:sp>
    </p:spTree>
    <p:extLst>
      <p:ext uri="{BB962C8B-B14F-4D97-AF65-F5344CB8AC3E}">
        <p14:creationId xmlns:p14="http://schemas.microsoft.com/office/powerpoint/2010/main" val="2749905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民間保険は、社会保険ではカバーしきれないリスクに備えるために、自分の意思で加入する「自助」です。</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民間保険のなかには、身体にかかわるリスクに備えるものだけでなく、自然災害や交通事故などのリスクに備えるためのものもあります。</a:t>
            </a:r>
            <a:endParaRPr lang="ja-JP" altLang="en-US"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38</a:t>
            </a:fld>
            <a:endParaRPr kumimoji="1" lang="ja-JP" altLang="en-US"/>
          </a:p>
        </p:txBody>
      </p:sp>
    </p:spTree>
    <p:extLst>
      <p:ext uri="{BB962C8B-B14F-4D97-AF65-F5344CB8AC3E}">
        <p14:creationId xmlns:p14="http://schemas.microsoft.com/office/powerpoint/2010/main" val="2029520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40</a:t>
            </a:fld>
            <a:endParaRPr kumimoji="1" lang="ja-JP" altLang="en-US"/>
          </a:p>
        </p:txBody>
      </p:sp>
    </p:spTree>
    <p:extLst>
      <p:ext uri="{BB962C8B-B14F-4D97-AF65-F5344CB8AC3E}">
        <p14:creationId xmlns:p14="http://schemas.microsoft.com/office/powerpoint/2010/main" val="201131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41</a:t>
            </a:fld>
            <a:endParaRPr kumimoji="1" lang="ja-JP" altLang="en-US"/>
          </a:p>
        </p:txBody>
      </p:sp>
    </p:spTree>
    <p:extLst>
      <p:ext uri="{BB962C8B-B14F-4D97-AF65-F5344CB8AC3E}">
        <p14:creationId xmlns:p14="http://schemas.microsoft.com/office/powerpoint/2010/main" val="2807205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566654"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566654"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17376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30650" y="382588"/>
            <a:ext cx="1377950" cy="10334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15240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30650" y="382588"/>
            <a:ext cx="1377950" cy="10334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1624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30650" y="382588"/>
            <a:ext cx="1377950" cy="10334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27676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家計を管理する際には、長期と短期の両面で考えることが大切です。生活環境や家族構成などを想定しながら将来の具体的な目標に向けた計画を立てましょう。</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また家計簿をつけて現状の収入・支出・資産・負債を把握し、定期的に計画を見直すとよいでしょう。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5</a:t>
            </a:fld>
            <a:endParaRPr kumimoji="1" lang="ja-JP" altLang="en-US"/>
          </a:p>
        </p:txBody>
      </p:sp>
    </p:spTree>
    <p:extLst>
      <p:ext uri="{BB962C8B-B14F-4D97-AF65-F5344CB8AC3E}">
        <p14:creationId xmlns:p14="http://schemas.microsoft.com/office/powerpoint/2010/main" val="3077092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30650" y="382588"/>
            <a:ext cx="1377950" cy="10334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58698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566654"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566654"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62413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566654"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566654"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2356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41239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566654"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566654"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392419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9801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51654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30650" y="382588"/>
            <a:ext cx="1377950" cy="103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231295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30650" y="382588"/>
            <a:ext cx="1377950" cy="103346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0346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84</a:t>
            </a:fld>
            <a:endParaRPr kumimoji="1" lang="ja-JP" altLang="en-US"/>
          </a:p>
        </p:txBody>
      </p:sp>
    </p:spTree>
    <p:extLst>
      <p:ext uri="{BB962C8B-B14F-4D97-AF65-F5344CB8AC3E}">
        <p14:creationId xmlns:p14="http://schemas.microsoft.com/office/powerpoint/2010/main" val="1611770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2200"/>
              </a:lnSpc>
            </a:pPr>
            <a:r>
              <a:rPr lang="ja-JP" altLang="en-US" dirty="0"/>
              <a:t>　スマートフォンで簡単に家計簿を入力、管理することができる家計簿アプリが公開されています。</a:t>
            </a:r>
          </a:p>
          <a:p>
            <a:pPr>
              <a:lnSpc>
                <a:spcPts val="2200"/>
              </a:lnSpc>
            </a:pPr>
            <a:r>
              <a:rPr lang="ja-JP" altLang="en-US" dirty="0"/>
              <a:t>　アプリのなかには、銀行や、キャッシュレス決済のクレジットカード、電子マネーなどと連携しているものもあります。アプリなども活用して支出状況を把握し、使い過ぎを防止しましょう。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6</a:t>
            </a:fld>
            <a:endParaRPr kumimoji="1" lang="ja-JP" altLang="en-US"/>
          </a:p>
        </p:txBody>
      </p:sp>
    </p:spTree>
    <p:extLst>
      <p:ext uri="{BB962C8B-B14F-4D97-AF65-F5344CB8AC3E}">
        <p14:creationId xmlns:p14="http://schemas.microsoft.com/office/powerpoint/2010/main" val="111187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930650" y="382588"/>
            <a:ext cx="1377950" cy="1033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90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74035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0538" y="447675"/>
            <a:ext cx="1612900" cy="12096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91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171524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0538" y="447675"/>
            <a:ext cx="1612900" cy="12096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25519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0538" y="447675"/>
            <a:ext cx="1612900" cy="12096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15609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94</a:t>
            </a:fld>
            <a:endParaRPr kumimoji="1" lang="ja-JP" altLang="en-US"/>
          </a:p>
        </p:txBody>
      </p:sp>
    </p:spTree>
    <p:extLst>
      <p:ext uri="{BB962C8B-B14F-4D97-AF65-F5344CB8AC3E}">
        <p14:creationId xmlns:p14="http://schemas.microsoft.com/office/powerpoint/2010/main" val="629008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108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56677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566654"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566654" rtl="0" eaLnBrk="1" fontAlgn="auto" latinLnBrk="0" hangingPunct="1">
                <a:lnSpc>
                  <a:spcPct val="100000"/>
                </a:lnSpc>
                <a:spcBef>
                  <a:spcPts val="0"/>
                </a:spcBef>
                <a:spcAft>
                  <a:spcPts val="0"/>
                </a:spcAft>
                <a:buClrTx/>
                <a:buSzTx/>
                <a:buFontTx/>
                <a:buNone/>
                <a:tabLst/>
                <a:defRPr/>
              </a:pPr>
              <a:t>112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960957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113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169477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566654"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566654" rtl="0" eaLnBrk="1" fontAlgn="auto" latinLnBrk="0" hangingPunct="1">
                <a:lnSpc>
                  <a:spcPct val="100000"/>
                </a:lnSpc>
                <a:spcBef>
                  <a:spcPts val="0"/>
                </a:spcBef>
                <a:spcAft>
                  <a:spcPts val="0"/>
                </a:spcAft>
                <a:buClrTx/>
                <a:buSzTx/>
                <a:buFontTx/>
                <a:buNone/>
                <a:tabLst/>
                <a:defRPr/>
              </a:pPr>
              <a:t>119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46445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0538" y="447675"/>
            <a:ext cx="1612900" cy="12096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367532" rtl="0" eaLnBrk="1" fontAlgn="auto" latinLnBrk="0" hangingPunct="1">
              <a:lnSpc>
                <a:spcPct val="100000"/>
              </a:lnSpc>
              <a:spcBef>
                <a:spcPts val="0"/>
              </a:spcBef>
              <a:spcAft>
                <a:spcPts val="0"/>
              </a:spcAft>
              <a:buClrTx/>
              <a:buSzTx/>
              <a:buFontTx/>
              <a:buNone/>
              <a:tabLst/>
              <a:defRPr/>
            </a:pPr>
            <a:fld id="{1D6217D6-AB70-C14C-B805-9E89516FEDD7}"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367532" rtl="0" eaLnBrk="1" fontAlgn="auto" latinLnBrk="0" hangingPunct="1">
                <a:lnSpc>
                  <a:spcPct val="100000"/>
                </a:lnSpc>
                <a:spcBef>
                  <a:spcPts val="0"/>
                </a:spcBef>
                <a:spcAft>
                  <a:spcPts val="0"/>
                </a:spcAft>
                <a:buClrTx/>
                <a:buSzTx/>
                <a:buFontTx/>
                <a:buNone/>
                <a:tabLst/>
                <a:defRPr/>
              </a:pPr>
              <a:t>120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404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さまざまなライフイベントには多くのお金がかかります。</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「子どもの教育費」「住宅購入費」「老後の生活費」は特に多くの資金が必要で、</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大資金と呼ばれます。</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これらに備えるひとつの方法として、銀行などにお金を預ける貯蓄があります。</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多額の資金は短期間でためることが難しいので、大まかなライフプランを立てて貯蓄をしたり、給料から一定の金額を先に銀行に預けるようにしたりすると、計画的にお金をためることができます。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7</a:t>
            </a:fld>
            <a:endParaRPr kumimoji="1" lang="ja-JP" altLang="en-US"/>
          </a:p>
        </p:txBody>
      </p:sp>
    </p:spTree>
    <p:extLst>
      <p:ext uri="{BB962C8B-B14F-4D97-AF65-F5344CB8AC3E}">
        <p14:creationId xmlns:p14="http://schemas.microsoft.com/office/powerpoint/2010/main" val="624922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代表的な貯蓄先として銀行預金があります。預けたお金は銀行で安全に管理してもらえます。</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口座には普通預金と定期預金があり、それぞれ特徴があります。銀行を選ぶときには、利用しやすさや、</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ATM</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の利用手数料、金利、振込手数料など各々の銀行のサービス内容を比較し、参考にすることも大切です。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8</a:t>
            </a:fld>
            <a:endParaRPr kumimoji="1" lang="ja-JP" altLang="en-US"/>
          </a:p>
        </p:txBody>
      </p:sp>
    </p:spTree>
    <p:extLst>
      <p:ext uri="{BB962C8B-B14F-4D97-AF65-F5344CB8AC3E}">
        <p14:creationId xmlns:p14="http://schemas.microsoft.com/office/powerpoint/2010/main" val="1805359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「預金」と「貯金」という言葉を聞きますが、この</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つの言葉の使い分けを知っていますか？</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「預金」は銀行、信用金庫、信用組合、信託銀行などにお金を預けること。「貯金」はゆうちょ銀行（郵便局）、</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JA</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バンクなどにお金を預けることで、預ける金融機関によって呼び方が異なります。なぜ呼び方が変わったのかは、各金融機関の成り立ちが関係します。</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銀行は</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1873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年に渋沢栄一が商人や企業を顧客として設立した、日本初の銀行が起源。このとき英語の</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deposit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（預かり金）を訳して、お金を預けることを「預金」としました。</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一方の郵便貯金制度は</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1875</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年に庶民を対象にして作られ、誰でもお金を預けることができました。「貯金」という言葉の由来は、英語の貯えという意味の</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savings</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からといわれています。</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9</a:t>
            </a:fld>
            <a:endParaRPr kumimoji="1" lang="ja-JP" altLang="en-US"/>
          </a:p>
        </p:txBody>
      </p:sp>
    </p:spTree>
    <p:extLst>
      <p:ext uri="{BB962C8B-B14F-4D97-AF65-F5344CB8AC3E}">
        <p14:creationId xmlns:p14="http://schemas.microsoft.com/office/powerpoint/2010/main" val="3087825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資産運用とは自分の資産（お金）を貯蓄や投資をして増やすことです。将来のライフイベントに備え、長期的な視点に立った資産運用を考えていくことが重要です。</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金融商品を選ぶ際には自分のライフプランに合わせて、それぞれ比較・検討をします。金融商品の判断基準は「安全性」「流動性」「収益性」の</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つですが、すべての基準を満たす商品はありません。</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各商品のメリット・デメリットを知り、組み合わせることが大切です。また、経済状況によって各金融商品の状況も変化しますので、見直しが必要です。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F51D2A7-5489-46E8-BB55-DEF4B23390DB}" type="slidenum">
              <a:rPr kumimoji="1" lang="ja-JP" altLang="en-US" smtClean="0"/>
              <a:t>10</a:t>
            </a:fld>
            <a:endParaRPr kumimoji="1" lang="ja-JP" altLang="en-US"/>
          </a:p>
        </p:txBody>
      </p:sp>
    </p:spTree>
    <p:extLst>
      <p:ext uri="{BB962C8B-B14F-4D97-AF65-F5344CB8AC3E}">
        <p14:creationId xmlns:p14="http://schemas.microsoft.com/office/powerpoint/2010/main" val="3662777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6530408-FF1D-2349-B5D7-DB14C4DB8B6E}" type="datetime1">
              <a:rPr lang="ja-JP" altLang="en-US" smtClean="0"/>
              <a:t>2023/3/24</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2001950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A8FA5B-4BFF-0E42-B012-FFEDE2599485}" type="datetime1">
              <a:rPr lang="ja-JP" altLang="en-US" smtClean="0"/>
              <a:t>2023/3/24</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2953260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74AA3C1-D2AC-EB47-9C4A-969EA931B2B4}" type="datetime1">
              <a:rPr lang="ja-JP" altLang="en-US" smtClean="0"/>
              <a:t>2023/3/24</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1828268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D82E432-3763-C34A-870F-C7FAEFB45272}" type="datetime1">
              <a:rPr lang="ja-JP" altLang="en-US" smtClean="0"/>
              <a:t>2023/3/24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823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637CED-D144-A64D-A3C2-C382524D6187}" type="datetime1">
              <a:rPr lang="ja-JP" altLang="en-US" smtClean="0"/>
              <a:t>2023/3/24</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1086752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363D5AD-B01F-F242-A53D-CF56495F5A8C}" type="datetime1">
              <a:rPr lang="ja-JP" altLang="en-US" smtClean="0"/>
              <a:t>2023/3/24</a:t>
            </a:fld>
            <a:endParaRPr 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188107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58CE7C4-5BF1-894C-B2D8-678AFF78E3B1}" type="datetime1">
              <a:rPr lang="ja-JP" altLang="en-US" smtClean="0"/>
              <a:t>2023/3/24</a:t>
            </a:fld>
            <a:endParaRPr 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2234705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60BADFD-1157-0042-B3AA-D3B96E029C6A}" type="datetime1">
              <a:rPr lang="ja-JP" altLang="en-US" smtClean="0"/>
              <a:t>2023/3/24</a:t>
            </a:fld>
            <a:endParaRPr lang="en-US"/>
          </a:p>
        </p:txBody>
      </p:sp>
      <p:sp>
        <p:nvSpPr>
          <p:cNvPr id="8" name="Footer Placeholder 7"/>
          <p:cNvSpPr>
            <a:spLocks noGrp="1"/>
          </p:cNvSpPr>
          <p:nvPr>
            <p:ph type="ftr" sz="quarter" idx="11"/>
          </p:nvPr>
        </p:nvSpPr>
        <p:spPr/>
        <p:txBody>
          <a:bodyPr/>
          <a:lstStyle/>
          <a:p>
            <a:endParaRPr lang="ja-JP" altLang="en-US"/>
          </a:p>
        </p:txBody>
      </p:sp>
      <p:sp>
        <p:nvSpPr>
          <p:cNvPr id="9" name="Slide Number Placeholder 8"/>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92529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9123066-459D-9242-9420-CD0EB46AFA6E}" type="datetime1">
              <a:rPr lang="ja-JP" altLang="en-US" smtClean="0"/>
              <a:t>2023/3/24</a:t>
            </a:fld>
            <a:endParaRPr lang="en-US"/>
          </a:p>
        </p:txBody>
      </p:sp>
      <p:sp>
        <p:nvSpPr>
          <p:cNvPr id="4" name="Footer Placeholder 3"/>
          <p:cNvSpPr>
            <a:spLocks noGrp="1"/>
          </p:cNvSpPr>
          <p:nvPr>
            <p:ph type="ftr" sz="quarter" idx="11"/>
          </p:nvPr>
        </p:nvSpPr>
        <p:spPr/>
        <p:txBody>
          <a:bodyPr/>
          <a:lstStyle/>
          <a:p>
            <a:endParaRPr lang="ja-JP" altLang="en-US"/>
          </a:p>
        </p:txBody>
      </p:sp>
      <p:sp>
        <p:nvSpPr>
          <p:cNvPr id="5" name="Slide Number Placeholder 4"/>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2864453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7A1AD5-0991-AB40-A574-0026582FD395}" type="datetime1">
              <a:rPr lang="ja-JP" altLang="en-US" smtClean="0"/>
              <a:t>2023/3/24</a:t>
            </a:fld>
            <a:endParaRPr lang="en-US"/>
          </a:p>
        </p:txBody>
      </p:sp>
      <p:sp>
        <p:nvSpPr>
          <p:cNvPr id="3" name="Footer Placeholder 2"/>
          <p:cNvSpPr>
            <a:spLocks noGrp="1"/>
          </p:cNvSpPr>
          <p:nvPr>
            <p:ph type="ftr" sz="quarter" idx="11"/>
          </p:nvPr>
        </p:nvSpPr>
        <p:spPr/>
        <p:txBody>
          <a:bodyPr/>
          <a:lstStyle/>
          <a:p>
            <a:endParaRPr lang="ja-JP" altLang="en-US"/>
          </a:p>
        </p:txBody>
      </p:sp>
      <p:sp>
        <p:nvSpPr>
          <p:cNvPr id="4" name="Slide Number Placeholder 3"/>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430474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07B3223-078D-0349-AADD-1BD8F2C8853B}" type="datetime1">
              <a:rPr lang="ja-JP" altLang="en-US" smtClean="0"/>
              <a:t>2023/3/24</a:t>
            </a:fld>
            <a:endParaRPr 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2215514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AB1E134-579D-F343-84BF-0A9F83248EB8}" type="datetime1">
              <a:rPr lang="ja-JP" altLang="en-US" smtClean="0"/>
              <a:t>2023/3/24</a:t>
            </a:fld>
            <a:endParaRPr 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B6F15528-21DE-4FAA-801E-634DDDAF4B2B}" type="slidenum">
              <a:rPr lang="en-US" altLang="ja-JP" smtClean="0"/>
              <a:t>‹#›</a:t>
            </a:fld>
            <a:endParaRPr lang="ja-JP" altLang="en-US"/>
          </a:p>
        </p:txBody>
      </p:sp>
    </p:spTree>
    <p:extLst>
      <p:ext uri="{BB962C8B-B14F-4D97-AF65-F5344CB8AC3E}">
        <p14:creationId xmlns:p14="http://schemas.microsoft.com/office/powerpoint/2010/main" val="2808567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EB2C9-1175-2144-9CBC-5EF5A6593ACE}" type="datetime1">
              <a:rPr kumimoji="1" lang="ja-JP" altLang="en-US" smtClean="0"/>
              <a:t>2023/3/24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363D88-3025-4DD8-9BF8-ABA7AC58231B}" type="slidenum">
              <a:rPr kumimoji="1" lang="ja-JP" altLang="en-US" smtClean="0"/>
              <a:t>‹#›</a:t>
            </a:fld>
            <a:endParaRPr kumimoji="1" lang="ja-JP" altLang="en-US"/>
          </a:p>
        </p:txBody>
      </p:sp>
    </p:spTree>
    <p:extLst>
      <p:ext uri="{BB962C8B-B14F-4D97-AF65-F5344CB8AC3E}">
        <p14:creationId xmlns:p14="http://schemas.microsoft.com/office/powerpoint/2010/main" val="1967815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8.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37.emf"/><Relationship Id="rId4" Type="http://schemas.openxmlformats.org/officeDocument/2006/relationships/image" Target="../media/image69.png"/><Relationship Id="rId9" Type="http://schemas.openxmlformats.org/officeDocument/2006/relationships/image" Target="../media/image74.png"/></Relationships>
</file>

<file path=ppt/slides/_rels/slide100.xml.rels><?xml version="1.0" encoding="UTF-8" standalone="yes"?>
<Relationships xmlns="http://schemas.openxmlformats.org/package/2006/relationships"><Relationship Id="rId3" Type="http://schemas.openxmlformats.org/officeDocument/2006/relationships/image" Target="../media/image258.png"/><Relationship Id="rId7" Type="http://schemas.openxmlformats.org/officeDocument/2006/relationships/image" Target="../media/image222.png"/><Relationship Id="rId2" Type="http://schemas.openxmlformats.org/officeDocument/2006/relationships/image" Target="../media/image309.png"/><Relationship Id="rId1" Type="http://schemas.openxmlformats.org/officeDocument/2006/relationships/slideLayout" Target="../slideLayouts/slideLayout1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323.png"/></Relationships>
</file>

<file path=ppt/slides/_rels/slide101.xml.rels><?xml version="1.0" encoding="UTF-8" standalone="yes"?>
<Relationships xmlns="http://schemas.openxmlformats.org/package/2006/relationships"><Relationship Id="rId3" Type="http://schemas.openxmlformats.org/officeDocument/2006/relationships/image" Target="../media/image258.png"/><Relationship Id="rId7" Type="http://schemas.openxmlformats.org/officeDocument/2006/relationships/image" Target="../media/image324.png"/><Relationship Id="rId2" Type="http://schemas.openxmlformats.org/officeDocument/2006/relationships/image" Target="../media/image309.png"/><Relationship Id="rId1" Type="http://schemas.openxmlformats.org/officeDocument/2006/relationships/slideLayout" Target="../slideLayouts/slideLayout1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323.png"/></Relationships>
</file>

<file path=ppt/slides/_rels/slide10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12.xml"/><Relationship Id="rId5" Type="http://schemas.openxmlformats.org/officeDocument/2006/relationships/image" Target="../media/image221.png"/><Relationship Id="rId4" Type="http://schemas.openxmlformats.org/officeDocument/2006/relationships/image" Target="../media/image220.png"/></Relationships>
</file>

<file path=ppt/slides/_rels/slide103.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242.png"/><Relationship Id="rId7" Type="http://schemas.openxmlformats.org/officeDocument/2006/relationships/image" Target="../media/image330.png"/><Relationship Id="rId2" Type="http://schemas.openxmlformats.org/officeDocument/2006/relationships/image" Target="../media/image326.png"/><Relationship Id="rId1" Type="http://schemas.openxmlformats.org/officeDocument/2006/relationships/slideLayout" Target="../slideLayouts/slideLayout12.xml"/><Relationship Id="rId6" Type="http://schemas.openxmlformats.org/officeDocument/2006/relationships/image" Target="../media/image329.png"/><Relationship Id="rId5" Type="http://schemas.openxmlformats.org/officeDocument/2006/relationships/image" Target="../media/image328.png"/><Relationship Id="rId10" Type="http://schemas.openxmlformats.org/officeDocument/2006/relationships/image" Target="../media/image221.png"/><Relationship Id="rId4" Type="http://schemas.openxmlformats.org/officeDocument/2006/relationships/image" Target="../media/image327.png"/><Relationship Id="rId9" Type="http://schemas.openxmlformats.org/officeDocument/2006/relationships/image" Target="../media/image220.png"/></Relationships>
</file>

<file path=ppt/slides/_rels/slide104.xml.rels><?xml version="1.0" encoding="UTF-8" standalone="yes"?>
<Relationships xmlns="http://schemas.openxmlformats.org/package/2006/relationships"><Relationship Id="rId3" Type="http://schemas.openxmlformats.org/officeDocument/2006/relationships/image" Target="../media/image326.png"/><Relationship Id="rId7" Type="http://schemas.openxmlformats.org/officeDocument/2006/relationships/image" Target="../media/image221.png"/><Relationship Id="rId2" Type="http://schemas.openxmlformats.org/officeDocument/2006/relationships/image" Target="../media/image332.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334.png"/><Relationship Id="rId4" Type="http://schemas.openxmlformats.org/officeDocument/2006/relationships/image" Target="../media/image333.png"/></Relationships>
</file>

<file path=ppt/slides/_rels/slide105.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326.png"/></Relationships>
</file>

<file path=ppt/slides/_rels/slide106.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26.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107.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37.png"/><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20.png"/></Relationships>
</file>

<file path=ppt/slides/_rels/slide108.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338.png"/><Relationship Id="rId7" Type="http://schemas.openxmlformats.org/officeDocument/2006/relationships/image" Target="../media/image221.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220.png"/><Relationship Id="rId5" Type="http://schemas.openxmlformats.org/officeDocument/2006/relationships/image" Target="../media/image326.png"/><Relationship Id="rId4" Type="http://schemas.openxmlformats.org/officeDocument/2006/relationships/image" Target="../media/image339.png"/></Relationships>
</file>

<file path=ppt/slides/_rels/slide109.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39.png"/><Relationship Id="rId1" Type="http://schemas.openxmlformats.org/officeDocument/2006/relationships/slideLayout" Target="../slideLayouts/slideLayout12.xml"/><Relationship Id="rId6" Type="http://schemas.openxmlformats.org/officeDocument/2006/relationships/image" Target="../media/image260.png"/><Relationship Id="rId5" Type="http://schemas.openxmlformats.org/officeDocument/2006/relationships/image" Target="../media/image221.png"/><Relationship Id="rId4" Type="http://schemas.openxmlformats.org/officeDocument/2006/relationships/image" Target="../media/image220.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76.png"/></Relationships>
</file>

<file path=ppt/slides/_rels/slide110.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12.xml"/><Relationship Id="rId5" Type="http://schemas.openxmlformats.org/officeDocument/2006/relationships/image" Target="../media/image221.png"/><Relationship Id="rId4" Type="http://schemas.openxmlformats.org/officeDocument/2006/relationships/image" Target="../media/image220.png"/></Relationships>
</file>

<file path=ppt/slides/_rels/slide111.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343.png"/><Relationship Id="rId7" Type="http://schemas.openxmlformats.org/officeDocument/2006/relationships/image" Target="../media/image341.png"/><Relationship Id="rId2" Type="http://schemas.openxmlformats.org/officeDocument/2006/relationships/image" Target="../media/image342.png"/><Relationship Id="rId1" Type="http://schemas.openxmlformats.org/officeDocument/2006/relationships/slideLayout" Target="../slideLayouts/slideLayout12.xml"/><Relationship Id="rId6" Type="http://schemas.openxmlformats.org/officeDocument/2006/relationships/image" Target="../media/image346.png"/><Relationship Id="rId5" Type="http://schemas.openxmlformats.org/officeDocument/2006/relationships/image" Target="../media/image345.png"/><Relationship Id="rId4" Type="http://schemas.openxmlformats.org/officeDocument/2006/relationships/image" Target="../media/image344.png"/><Relationship Id="rId9" Type="http://schemas.openxmlformats.org/officeDocument/2006/relationships/image" Target="../media/image221.png"/></Relationships>
</file>

<file path=ppt/slides/_rels/slide112.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347.png"/><Relationship Id="rId7" Type="http://schemas.openxmlformats.org/officeDocument/2006/relationships/image" Target="../media/image22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49.png"/><Relationship Id="rId5" Type="http://schemas.openxmlformats.org/officeDocument/2006/relationships/image" Target="../media/image341.png"/><Relationship Id="rId4" Type="http://schemas.openxmlformats.org/officeDocument/2006/relationships/image" Target="../media/image348.png"/></Relationships>
</file>

<file path=ppt/slides/_rels/slide11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341.png"/></Relationships>
</file>

<file path=ppt/slides/_rels/slide114.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115.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352.png"/><Relationship Id="rId1" Type="http://schemas.openxmlformats.org/officeDocument/2006/relationships/slideLayout" Target="../slideLayouts/slideLayout1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354.png"/></Relationships>
</file>

<file path=ppt/slides/_rels/slide116.xml.rels><?xml version="1.0" encoding="UTF-8" standalone="yes"?>
<Relationships xmlns="http://schemas.openxmlformats.org/package/2006/relationships"><Relationship Id="rId8" Type="http://schemas.openxmlformats.org/officeDocument/2006/relationships/image" Target="../media/image354.png"/><Relationship Id="rId3" Type="http://schemas.openxmlformats.org/officeDocument/2006/relationships/image" Target="../media/image355.png"/><Relationship Id="rId7" Type="http://schemas.openxmlformats.org/officeDocument/2006/relationships/image" Target="../media/image359.png"/><Relationship Id="rId2" Type="http://schemas.openxmlformats.org/officeDocument/2006/relationships/image" Target="../media/image242.png"/><Relationship Id="rId1" Type="http://schemas.openxmlformats.org/officeDocument/2006/relationships/slideLayout" Target="../slideLayouts/slideLayout12.xml"/><Relationship Id="rId6" Type="http://schemas.openxmlformats.org/officeDocument/2006/relationships/image" Target="../media/image358.png"/><Relationship Id="rId5" Type="http://schemas.openxmlformats.org/officeDocument/2006/relationships/image" Target="../media/image357.png"/><Relationship Id="rId10" Type="http://schemas.openxmlformats.org/officeDocument/2006/relationships/image" Target="../media/image221.png"/><Relationship Id="rId4" Type="http://schemas.openxmlformats.org/officeDocument/2006/relationships/image" Target="../media/image356.png"/><Relationship Id="rId9" Type="http://schemas.openxmlformats.org/officeDocument/2006/relationships/image" Target="../media/image220.png"/></Relationships>
</file>

<file path=ppt/slides/_rels/slide117.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354.png"/></Relationships>
</file>

<file path=ppt/slides/_rels/slide118.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62.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119.xml.rels><?xml version="1.0" encoding="UTF-8" standalone="yes"?>
<Relationships xmlns="http://schemas.openxmlformats.org/package/2006/relationships"><Relationship Id="rId3" Type="http://schemas.openxmlformats.org/officeDocument/2006/relationships/image" Target="../media/image363.png"/><Relationship Id="rId7" Type="http://schemas.openxmlformats.org/officeDocument/2006/relationships/image" Target="../media/image260.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354.png"/></Relationships>
</file>

<file path=ppt/slides/_rels/slide12.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78.png"/><Relationship Id="rId4" Type="http://schemas.openxmlformats.org/officeDocument/2006/relationships/image" Target="../media/image48.png"/></Relationships>
</file>

<file path=ppt/slides/_rels/slide120.xml.rels><?xml version="1.0" encoding="UTF-8" standalone="yes"?>
<Relationships xmlns="http://schemas.openxmlformats.org/package/2006/relationships"><Relationship Id="rId8" Type="http://schemas.openxmlformats.org/officeDocument/2006/relationships/image" Target="../media/image369.png"/><Relationship Id="rId13" Type="http://schemas.openxmlformats.org/officeDocument/2006/relationships/image" Target="../media/image374.jpeg"/><Relationship Id="rId3" Type="http://schemas.openxmlformats.org/officeDocument/2006/relationships/image" Target="../media/image364.png"/><Relationship Id="rId7" Type="http://schemas.openxmlformats.org/officeDocument/2006/relationships/image" Target="../media/image368.png"/><Relationship Id="rId12" Type="http://schemas.openxmlformats.org/officeDocument/2006/relationships/image" Target="../media/image37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67.png"/><Relationship Id="rId11" Type="http://schemas.openxmlformats.org/officeDocument/2006/relationships/image" Target="../media/image372.png"/><Relationship Id="rId5" Type="http://schemas.openxmlformats.org/officeDocument/2006/relationships/image" Target="../media/image366.png"/><Relationship Id="rId10" Type="http://schemas.openxmlformats.org/officeDocument/2006/relationships/image" Target="../media/image371.png"/><Relationship Id="rId4" Type="http://schemas.openxmlformats.org/officeDocument/2006/relationships/image" Target="../media/image365.png"/><Relationship Id="rId9" Type="http://schemas.openxmlformats.org/officeDocument/2006/relationships/image" Target="../media/image370.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81.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7.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48.png"/><Relationship Id="rId9" Type="http://schemas.openxmlformats.org/officeDocument/2006/relationships/image" Target="../media/image92.png"/><Relationship Id="rId14" Type="http://schemas.openxmlformats.org/officeDocument/2006/relationships/image" Target="../media/image37.emf"/></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48.png"/><Relationship Id="rId7" Type="http://schemas.openxmlformats.org/officeDocument/2006/relationships/image" Target="../media/image79.png"/><Relationship Id="rId12" Type="http://schemas.openxmlformats.org/officeDocument/2006/relationships/image" Target="../media/image103.png"/><Relationship Id="rId2" Type="http://schemas.openxmlformats.org/officeDocument/2006/relationships/notesSlide" Target="../notesSlides/notesSlide14.xml"/><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2.png"/><Relationship Id="rId5" Type="http://schemas.openxmlformats.org/officeDocument/2006/relationships/image" Target="../media/image37.emf"/><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7.png"/><Relationship Id="rId9" Type="http://schemas.openxmlformats.org/officeDocument/2006/relationships/image" Target="../media/image100.png"/><Relationship Id="rId14" Type="http://schemas.openxmlformats.org/officeDocument/2006/relationships/image" Target="../media/image10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109.png"/><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111.png"/><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1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114.png"/><Relationship Id="rId4" Type="http://schemas.openxmlformats.org/officeDocument/2006/relationships/image" Target="../media/image113.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115.png"/><Relationship Id="rId4" Type="http://schemas.openxmlformats.org/officeDocument/2006/relationships/image" Target="../media/image113.png"/></Relationships>
</file>

<file path=ppt/slides/_rels/slide22.xml.rels><?xml version="1.0" encoding="UTF-8" standalone="yes"?>
<Relationships xmlns="http://schemas.openxmlformats.org/package/2006/relationships"><Relationship Id="rId8" Type="http://schemas.openxmlformats.org/officeDocument/2006/relationships/image" Target="../media/image122.emf"/><Relationship Id="rId13" Type="http://schemas.openxmlformats.org/officeDocument/2006/relationships/image" Target="../media/image127.emf"/><Relationship Id="rId18" Type="http://schemas.openxmlformats.org/officeDocument/2006/relationships/image" Target="../media/image132.emf"/><Relationship Id="rId3" Type="http://schemas.openxmlformats.org/officeDocument/2006/relationships/image" Target="../media/image117.jpeg"/><Relationship Id="rId21" Type="http://schemas.openxmlformats.org/officeDocument/2006/relationships/image" Target="../media/image135.emf"/><Relationship Id="rId7" Type="http://schemas.openxmlformats.org/officeDocument/2006/relationships/image" Target="../media/image121.emf"/><Relationship Id="rId12" Type="http://schemas.openxmlformats.org/officeDocument/2006/relationships/image" Target="../media/image126.emf"/><Relationship Id="rId17" Type="http://schemas.openxmlformats.org/officeDocument/2006/relationships/image" Target="../media/image131.emf"/><Relationship Id="rId2" Type="http://schemas.openxmlformats.org/officeDocument/2006/relationships/image" Target="../media/image116.emf"/><Relationship Id="rId16" Type="http://schemas.openxmlformats.org/officeDocument/2006/relationships/image" Target="../media/image130.emf"/><Relationship Id="rId20" Type="http://schemas.openxmlformats.org/officeDocument/2006/relationships/image" Target="../media/image134.emf"/><Relationship Id="rId1" Type="http://schemas.openxmlformats.org/officeDocument/2006/relationships/slideLayout" Target="../slideLayouts/slideLayout7.xml"/><Relationship Id="rId6" Type="http://schemas.openxmlformats.org/officeDocument/2006/relationships/image" Target="../media/image120.emf"/><Relationship Id="rId11" Type="http://schemas.openxmlformats.org/officeDocument/2006/relationships/image" Target="../media/image125.emf"/><Relationship Id="rId5" Type="http://schemas.openxmlformats.org/officeDocument/2006/relationships/image" Target="../media/image119.emf"/><Relationship Id="rId15" Type="http://schemas.openxmlformats.org/officeDocument/2006/relationships/image" Target="../media/image129.emf"/><Relationship Id="rId23" Type="http://schemas.openxmlformats.org/officeDocument/2006/relationships/image" Target="../media/image136.emf"/><Relationship Id="rId10" Type="http://schemas.openxmlformats.org/officeDocument/2006/relationships/image" Target="../media/image124.emf"/><Relationship Id="rId19" Type="http://schemas.openxmlformats.org/officeDocument/2006/relationships/image" Target="../media/image133.emf"/><Relationship Id="rId4" Type="http://schemas.openxmlformats.org/officeDocument/2006/relationships/image" Target="../media/image118.emf"/><Relationship Id="rId9" Type="http://schemas.openxmlformats.org/officeDocument/2006/relationships/image" Target="../media/image123.emf"/><Relationship Id="rId14" Type="http://schemas.openxmlformats.org/officeDocument/2006/relationships/image" Target="../media/image128.emf"/><Relationship Id="rId22"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139.png"/><Relationship Id="rId4" Type="http://schemas.openxmlformats.org/officeDocument/2006/relationships/image" Target="../media/image138.png"/></Relationships>
</file>

<file path=ppt/slides/_rels/slide2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144.png"/></Relationships>
</file>

<file path=ppt/slides/_rels/slide27.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138.png"/><Relationship Id="rId7" Type="http://schemas.openxmlformats.org/officeDocument/2006/relationships/image" Target="../media/image1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37.emf"/></Relationships>
</file>

<file path=ppt/slides/_rels/slide2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151.png"/><Relationship Id="rId4" Type="http://schemas.openxmlformats.org/officeDocument/2006/relationships/image" Target="../media/image150.png"/></Relationships>
</file>

<file path=ppt/slides/_rels/slide3.xml.rels><?xml version="1.0" encoding="UTF-8" standalone="yes"?>
<Relationships xmlns="http://schemas.openxmlformats.org/package/2006/relationships"><Relationship Id="rId13" Type="http://schemas.openxmlformats.org/officeDocument/2006/relationships/image" Target="../media/image14.emf"/><Relationship Id="rId18" Type="http://schemas.openxmlformats.org/officeDocument/2006/relationships/image" Target="../media/image19.emf"/><Relationship Id="rId26" Type="http://schemas.openxmlformats.org/officeDocument/2006/relationships/image" Target="../media/image27.emf"/><Relationship Id="rId39" Type="http://schemas.openxmlformats.org/officeDocument/2006/relationships/image" Target="../media/image40.emf"/><Relationship Id="rId21" Type="http://schemas.openxmlformats.org/officeDocument/2006/relationships/image" Target="../media/image22.emf"/><Relationship Id="rId34" Type="http://schemas.openxmlformats.org/officeDocument/2006/relationships/image" Target="../media/image35.emf"/><Relationship Id="rId42" Type="http://schemas.openxmlformats.org/officeDocument/2006/relationships/image" Target="../media/image43.emf"/><Relationship Id="rId7" Type="http://schemas.openxmlformats.org/officeDocument/2006/relationships/image" Target="../media/image8.emf"/><Relationship Id="rId2" Type="http://schemas.openxmlformats.org/officeDocument/2006/relationships/image" Target="../media/image3.emf"/><Relationship Id="rId16" Type="http://schemas.openxmlformats.org/officeDocument/2006/relationships/image" Target="../media/image17.emf"/><Relationship Id="rId29" Type="http://schemas.openxmlformats.org/officeDocument/2006/relationships/image" Target="../media/image30.emf"/><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image" Target="../media/image12.emf"/><Relationship Id="rId24" Type="http://schemas.openxmlformats.org/officeDocument/2006/relationships/image" Target="../media/image25.emf"/><Relationship Id="rId32" Type="http://schemas.openxmlformats.org/officeDocument/2006/relationships/image" Target="../media/image33.emf"/><Relationship Id="rId37" Type="http://schemas.openxmlformats.org/officeDocument/2006/relationships/image" Target="../media/image38.emf"/><Relationship Id="rId40" Type="http://schemas.openxmlformats.org/officeDocument/2006/relationships/image" Target="../media/image41.emf"/><Relationship Id="rId45" Type="http://schemas.openxmlformats.org/officeDocument/2006/relationships/image" Target="../media/image46.png"/><Relationship Id="rId5" Type="http://schemas.openxmlformats.org/officeDocument/2006/relationships/image" Target="../media/image6.emf"/><Relationship Id="rId15" Type="http://schemas.openxmlformats.org/officeDocument/2006/relationships/image" Target="../media/image16.emf"/><Relationship Id="rId23" Type="http://schemas.openxmlformats.org/officeDocument/2006/relationships/image" Target="../media/image24.emf"/><Relationship Id="rId28" Type="http://schemas.openxmlformats.org/officeDocument/2006/relationships/image" Target="../media/image29.emf"/><Relationship Id="rId36" Type="http://schemas.openxmlformats.org/officeDocument/2006/relationships/image" Target="../media/image37.emf"/><Relationship Id="rId10" Type="http://schemas.openxmlformats.org/officeDocument/2006/relationships/image" Target="../media/image11.emf"/><Relationship Id="rId19" Type="http://schemas.openxmlformats.org/officeDocument/2006/relationships/image" Target="../media/image20.emf"/><Relationship Id="rId31" Type="http://schemas.openxmlformats.org/officeDocument/2006/relationships/image" Target="../media/image32.emf"/><Relationship Id="rId44" Type="http://schemas.openxmlformats.org/officeDocument/2006/relationships/image" Target="../media/image45.emf"/><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15.emf"/><Relationship Id="rId22" Type="http://schemas.openxmlformats.org/officeDocument/2006/relationships/image" Target="../media/image23.emf"/><Relationship Id="rId27" Type="http://schemas.openxmlformats.org/officeDocument/2006/relationships/image" Target="../media/image28.emf"/><Relationship Id="rId30" Type="http://schemas.openxmlformats.org/officeDocument/2006/relationships/image" Target="../media/image31.emf"/><Relationship Id="rId35" Type="http://schemas.openxmlformats.org/officeDocument/2006/relationships/image" Target="../media/image36.emf"/><Relationship Id="rId43" Type="http://schemas.openxmlformats.org/officeDocument/2006/relationships/image" Target="../media/image44.emf"/><Relationship Id="rId8" Type="http://schemas.openxmlformats.org/officeDocument/2006/relationships/image" Target="../media/image9.emf"/><Relationship Id="rId3" Type="http://schemas.openxmlformats.org/officeDocument/2006/relationships/image" Target="../media/image4.emf"/><Relationship Id="rId12" Type="http://schemas.openxmlformats.org/officeDocument/2006/relationships/image" Target="../media/image13.emf"/><Relationship Id="rId17" Type="http://schemas.openxmlformats.org/officeDocument/2006/relationships/image" Target="../media/image18.emf"/><Relationship Id="rId25" Type="http://schemas.openxmlformats.org/officeDocument/2006/relationships/image" Target="../media/image26.emf"/><Relationship Id="rId33" Type="http://schemas.openxmlformats.org/officeDocument/2006/relationships/image" Target="../media/image34.emf"/><Relationship Id="rId38" Type="http://schemas.openxmlformats.org/officeDocument/2006/relationships/image" Target="../media/image39.emf"/><Relationship Id="rId20" Type="http://schemas.openxmlformats.org/officeDocument/2006/relationships/image" Target="../media/image21.emf"/><Relationship Id="rId41" Type="http://schemas.openxmlformats.org/officeDocument/2006/relationships/image" Target="../media/image42.emf"/></Relationships>
</file>

<file path=ppt/slides/_rels/slide3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65.png"/><Relationship Id="rId4" Type="http://schemas.openxmlformats.org/officeDocument/2006/relationships/image" Target="../media/image138.png"/></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54.png"/><Relationship Id="rId3" Type="http://schemas.openxmlformats.org/officeDocument/2006/relationships/image" Target="../media/image138.png"/><Relationship Id="rId7" Type="http://schemas.openxmlformats.org/officeDocument/2006/relationships/image" Target="../media/image92.png"/><Relationship Id="rId12" Type="http://schemas.openxmlformats.org/officeDocument/2006/relationships/image" Target="../media/image15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88.png"/><Relationship Id="rId10" Type="http://schemas.openxmlformats.org/officeDocument/2006/relationships/image" Target="../media/image95.png"/><Relationship Id="rId4" Type="http://schemas.openxmlformats.org/officeDocument/2006/relationships/image" Target="../media/image87.png"/><Relationship Id="rId9" Type="http://schemas.openxmlformats.org/officeDocument/2006/relationships/image" Target="../media/image94.png"/><Relationship Id="rId14" Type="http://schemas.openxmlformats.org/officeDocument/2006/relationships/image" Target="../media/image37.emf"/></Relationships>
</file>

<file path=ppt/slides/_rels/slide3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38.png"/><Relationship Id="rId7" Type="http://schemas.openxmlformats.org/officeDocument/2006/relationships/image" Target="../media/image15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10" Type="http://schemas.openxmlformats.org/officeDocument/2006/relationships/image" Target="../media/image37.emf"/><Relationship Id="rId4" Type="http://schemas.openxmlformats.org/officeDocument/2006/relationships/image" Target="../media/image155.png"/><Relationship Id="rId9" Type="http://schemas.openxmlformats.org/officeDocument/2006/relationships/image" Target="../media/image160.png"/></Relationships>
</file>

<file path=ppt/slides/_rels/slide33.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37.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34.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3" Type="http://schemas.openxmlformats.org/officeDocument/2006/relationships/image" Target="../media/image138.png"/><Relationship Id="rId7" Type="http://schemas.openxmlformats.org/officeDocument/2006/relationships/image" Target="../media/image165.png"/><Relationship Id="rId12" Type="http://schemas.openxmlformats.org/officeDocument/2006/relationships/image" Target="../media/image170.png"/><Relationship Id="rId2" Type="http://schemas.openxmlformats.org/officeDocument/2006/relationships/notesSlide" Target="../notesSlides/notesSlide29.xml"/><Relationship Id="rId16"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169.png"/><Relationship Id="rId5" Type="http://schemas.openxmlformats.org/officeDocument/2006/relationships/image" Target="../media/image37.emf"/><Relationship Id="rId15" Type="http://schemas.openxmlformats.org/officeDocument/2006/relationships/image" Target="../media/image173.png"/><Relationship Id="rId10" Type="http://schemas.openxmlformats.org/officeDocument/2006/relationships/image" Target="../media/image168.png"/><Relationship Id="rId4" Type="http://schemas.openxmlformats.org/officeDocument/2006/relationships/image" Target="../media/image164.png"/><Relationship Id="rId9" Type="http://schemas.openxmlformats.org/officeDocument/2006/relationships/image" Target="../media/image167.png"/><Relationship Id="rId14" Type="http://schemas.openxmlformats.org/officeDocument/2006/relationships/image" Target="../media/image172.png"/></Relationships>
</file>

<file path=ppt/slides/_rels/slide3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109.png"/><Relationship Id="rId4" Type="http://schemas.openxmlformats.org/officeDocument/2006/relationships/image" Target="../media/image138.png"/></Relationships>
</file>

<file path=ppt/slides/_rels/slide36.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37.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138.png"/><Relationship Id="rId7" Type="http://schemas.openxmlformats.org/officeDocument/2006/relationships/image" Target="../media/image18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38.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37.e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88.png"/><Relationship Id="rId2" Type="http://schemas.openxmlformats.org/officeDocument/2006/relationships/image" Target="../media/image185.pn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37.emf"/><Relationship Id="rId4" Type="http://schemas.openxmlformats.org/officeDocument/2006/relationships/image" Target="../media/image186.png"/></Relationships>
</file>

<file path=ppt/slides/_rels/slide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90.jpg"/><Relationship Id="rId5" Type="http://schemas.openxmlformats.org/officeDocument/2006/relationships/image" Target="../media/image189.png"/><Relationship Id="rId4" Type="http://schemas.openxmlformats.org/officeDocument/2006/relationships/image" Target="../media/image37.emf"/></Relationships>
</file>

<file path=ppt/slides/_rels/slide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91.jpg"/><Relationship Id="rId4" Type="http://schemas.openxmlformats.org/officeDocument/2006/relationships/image" Target="../media/image37.emf"/></Relationships>
</file>

<file path=ppt/slides/_rels/slide4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4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image" Target="../media/image194.png"/><Relationship Id="rId4" Type="http://schemas.openxmlformats.org/officeDocument/2006/relationships/image" Target="../media/image193.png"/></Relationships>
</file>

<file path=ppt/slides/_rels/slide44.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10" Type="http://schemas.openxmlformats.org/officeDocument/2006/relationships/image" Target="../media/image37.emf"/><Relationship Id="rId4" Type="http://schemas.openxmlformats.org/officeDocument/2006/relationships/image" Target="../media/image197.png"/><Relationship Id="rId9" Type="http://schemas.openxmlformats.org/officeDocument/2006/relationships/image" Target="../media/image202.png"/></Relationships>
</file>

<file path=ppt/slides/_rels/slide4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4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4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5.png"/><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206.png"/></Relationships>
</file>

<file path=ppt/slides/_rels/slide4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207.png"/><Relationship Id="rId4" Type="http://schemas.openxmlformats.org/officeDocument/2006/relationships/image" Target="../media/image206.png"/></Relationships>
</file>

<file path=ppt/slides/_rels/slide49.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11.png"/><Relationship Id="rId11" Type="http://schemas.openxmlformats.org/officeDocument/2006/relationships/image" Target="../media/image37.emf"/><Relationship Id="rId5" Type="http://schemas.openxmlformats.org/officeDocument/2006/relationships/image" Target="../media/image210.png"/><Relationship Id="rId10" Type="http://schemas.openxmlformats.org/officeDocument/2006/relationships/image" Target="../media/image213.png"/><Relationship Id="rId4" Type="http://schemas.openxmlformats.org/officeDocument/2006/relationships/image" Target="../media/image209.png"/><Relationship Id="rId9" Type="http://schemas.openxmlformats.org/officeDocument/2006/relationships/image" Target="../media/image206.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7.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8.png"/><Relationship Id="rId4" Type="http://schemas.openxmlformats.org/officeDocument/2006/relationships/image" Target="../media/image53.png"/></Relationships>
</file>

<file path=ppt/slides/_rels/slide50.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14.png"/><Relationship Id="rId7" Type="http://schemas.openxmlformats.org/officeDocument/2006/relationships/image" Target="../media/image20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10" Type="http://schemas.openxmlformats.org/officeDocument/2006/relationships/image" Target="../media/image37.emf"/><Relationship Id="rId4" Type="http://schemas.openxmlformats.org/officeDocument/2006/relationships/image" Target="../media/image215.png"/><Relationship Id="rId9" Type="http://schemas.openxmlformats.org/officeDocument/2006/relationships/image" Target="../media/image218.png"/></Relationships>
</file>

<file path=ppt/slides/_rels/slide51.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2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52.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2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53.xml.rels><?xml version="1.0" encoding="UTF-8" standalone="yes"?>
<Relationships xmlns="http://schemas.openxmlformats.org/package/2006/relationships"><Relationship Id="rId3" Type="http://schemas.openxmlformats.org/officeDocument/2006/relationships/image" Target="../media/image219.png"/><Relationship Id="rId7" Type="http://schemas.openxmlformats.org/officeDocument/2006/relationships/image" Target="../media/image22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01.png"/></Relationships>
</file>

<file path=ppt/slides/_rels/slide54.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27.png"/><Relationship Id="rId11" Type="http://schemas.openxmlformats.org/officeDocument/2006/relationships/image" Target="../media/image221.png"/><Relationship Id="rId5" Type="http://schemas.openxmlformats.org/officeDocument/2006/relationships/image" Target="../media/image226.png"/><Relationship Id="rId10" Type="http://schemas.openxmlformats.org/officeDocument/2006/relationships/image" Target="../media/image220.png"/><Relationship Id="rId4" Type="http://schemas.openxmlformats.org/officeDocument/2006/relationships/image" Target="../media/image225.png"/><Relationship Id="rId9" Type="http://schemas.openxmlformats.org/officeDocument/2006/relationships/image" Target="../media/image230.png"/></Relationships>
</file>

<file path=ppt/slides/_rels/slide5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1.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56.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21.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33.png"/><Relationship Id="rId4" Type="http://schemas.openxmlformats.org/officeDocument/2006/relationships/image" Target="../media/image206.png"/></Relationships>
</file>

<file path=ppt/slides/_rels/slide57.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21.png"/><Relationship Id="rId2"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image" Target="../media/image234.png"/><Relationship Id="rId4" Type="http://schemas.openxmlformats.org/officeDocument/2006/relationships/image" Target="../media/image206.png"/></Relationships>
</file>

<file path=ppt/slides/_rels/slide58.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21.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35.png"/><Relationship Id="rId4" Type="http://schemas.openxmlformats.org/officeDocument/2006/relationships/image" Target="../media/image206.png"/></Relationships>
</file>

<file path=ppt/slides/_rels/slide59.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21.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36.png"/><Relationship Id="rId4" Type="http://schemas.openxmlformats.org/officeDocument/2006/relationships/image" Target="../media/image206.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7.emf"/></Relationships>
</file>

<file path=ppt/slides/_rels/slide60.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30.png"/><Relationship Id="rId7" Type="http://schemas.openxmlformats.org/officeDocument/2006/relationships/image" Target="../media/image22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06.png"/><Relationship Id="rId4" Type="http://schemas.openxmlformats.org/officeDocument/2006/relationships/image" Target="../media/image232.png"/></Relationships>
</file>

<file path=ppt/slides/_rels/slide6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6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39.png"/><Relationship Id="rId5" Type="http://schemas.openxmlformats.org/officeDocument/2006/relationships/image" Target="../media/image221.png"/><Relationship Id="rId4" Type="http://schemas.openxmlformats.org/officeDocument/2006/relationships/image" Target="../media/image220.png"/></Relationships>
</file>

<file path=ppt/slides/_rels/slide6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6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12.xml"/><Relationship Id="rId5" Type="http://schemas.openxmlformats.org/officeDocument/2006/relationships/image" Target="../media/image221.png"/><Relationship Id="rId4" Type="http://schemas.openxmlformats.org/officeDocument/2006/relationships/image" Target="../media/image220.png"/></Relationships>
</file>

<file path=ppt/slides/_rels/slide65.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245.png"/><Relationship Id="rId11" Type="http://schemas.openxmlformats.org/officeDocument/2006/relationships/image" Target="../media/image221.png"/><Relationship Id="rId5" Type="http://schemas.openxmlformats.org/officeDocument/2006/relationships/image" Target="../media/image244.png"/><Relationship Id="rId10" Type="http://schemas.openxmlformats.org/officeDocument/2006/relationships/image" Target="../media/image220.png"/><Relationship Id="rId4" Type="http://schemas.openxmlformats.org/officeDocument/2006/relationships/image" Target="../media/image243.png"/><Relationship Id="rId9" Type="http://schemas.openxmlformats.org/officeDocument/2006/relationships/image" Target="../media/image241.png"/></Relationships>
</file>

<file path=ppt/slides/_rels/slide6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41.png"/></Relationships>
</file>

<file path=ppt/slides/_rels/slide6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51.png"/></Relationships>
</file>

<file path=ppt/slides/_rels/slide68.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21.png"/><Relationship Id="rId2" Type="http://schemas.openxmlformats.org/officeDocument/2006/relationships/image" Target="../media/image252.png"/><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image" Target="../media/image251.png"/><Relationship Id="rId4" Type="http://schemas.openxmlformats.org/officeDocument/2006/relationships/image" Target="../media/image253.png"/></Relationships>
</file>

<file path=ppt/slides/_rels/slide6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54.png"/></Relationships>
</file>

<file path=ppt/slides/_rels/slide7.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8.pn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0.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55.png"/><Relationship Id="rId7" Type="http://schemas.openxmlformats.org/officeDocument/2006/relationships/image" Target="../media/image25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57.png"/><Relationship Id="rId4" Type="http://schemas.openxmlformats.org/officeDocument/2006/relationships/image" Target="../media/image256.png"/><Relationship Id="rId9" Type="http://schemas.openxmlformats.org/officeDocument/2006/relationships/image" Target="../media/image221.png"/></Relationships>
</file>

<file path=ppt/slides/_rels/slide7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58.png"/><Relationship Id="rId1" Type="http://schemas.openxmlformats.org/officeDocument/2006/relationships/slideLayout" Target="../slideLayouts/slideLayout12.xml"/><Relationship Id="rId6" Type="http://schemas.openxmlformats.org/officeDocument/2006/relationships/image" Target="../media/image259.png"/><Relationship Id="rId5" Type="http://schemas.openxmlformats.org/officeDocument/2006/relationships/image" Target="../media/image221.png"/><Relationship Id="rId4" Type="http://schemas.openxmlformats.org/officeDocument/2006/relationships/image" Target="../media/image220.png"/></Relationships>
</file>

<file path=ppt/slides/_rels/slide72.xml.rels><?xml version="1.0" encoding="UTF-8" standalone="yes"?>
<Relationships xmlns="http://schemas.openxmlformats.org/package/2006/relationships"><Relationship Id="rId3" Type="http://schemas.openxmlformats.org/officeDocument/2006/relationships/image" Target="../media/image258.png"/><Relationship Id="rId7" Type="http://schemas.openxmlformats.org/officeDocument/2006/relationships/image" Target="../media/image222.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41.png"/></Relationships>
</file>

<file path=ppt/slides/_rels/slide73.xml.rels><?xml version="1.0" encoding="UTF-8" standalone="yes"?>
<Relationships xmlns="http://schemas.openxmlformats.org/package/2006/relationships"><Relationship Id="rId3" Type="http://schemas.openxmlformats.org/officeDocument/2006/relationships/image" Target="../media/image258.png"/><Relationship Id="rId7" Type="http://schemas.openxmlformats.org/officeDocument/2006/relationships/image" Target="../media/image260.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41.png"/></Relationships>
</file>

<file path=ppt/slides/_rels/slide7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12.xml"/><Relationship Id="rId5" Type="http://schemas.openxmlformats.org/officeDocument/2006/relationships/image" Target="../media/image221.png"/><Relationship Id="rId4" Type="http://schemas.openxmlformats.org/officeDocument/2006/relationships/image" Target="../media/image220.png"/></Relationships>
</file>

<file path=ppt/slides/_rels/slide75.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20.png"/><Relationship Id="rId3" Type="http://schemas.openxmlformats.org/officeDocument/2006/relationships/image" Target="../media/image264.png"/><Relationship Id="rId7" Type="http://schemas.openxmlformats.org/officeDocument/2006/relationships/image" Target="../media/image268.png"/><Relationship Id="rId12" Type="http://schemas.openxmlformats.org/officeDocument/2006/relationships/image" Target="../media/image262.png"/><Relationship Id="rId2" Type="http://schemas.openxmlformats.org/officeDocument/2006/relationships/image" Target="../media/image263.png"/><Relationship Id="rId1" Type="http://schemas.openxmlformats.org/officeDocument/2006/relationships/slideLayout" Target="../slideLayouts/slideLayout12.xml"/><Relationship Id="rId6" Type="http://schemas.openxmlformats.org/officeDocument/2006/relationships/image" Target="../media/image267.png"/><Relationship Id="rId11" Type="http://schemas.openxmlformats.org/officeDocument/2006/relationships/image" Target="../media/image272.png"/><Relationship Id="rId5" Type="http://schemas.openxmlformats.org/officeDocument/2006/relationships/image" Target="../media/image266.png"/><Relationship Id="rId10" Type="http://schemas.openxmlformats.org/officeDocument/2006/relationships/image" Target="../media/image271.png"/><Relationship Id="rId4" Type="http://schemas.openxmlformats.org/officeDocument/2006/relationships/image" Target="../media/image265.png"/><Relationship Id="rId9" Type="http://schemas.openxmlformats.org/officeDocument/2006/relationships/image" Target="../media/image270.png"/><Relationship Id="rId14" Type="http://schemas.openxmlformats.org/officeDocument/2006/relationships/image" Target="../media/image221.png"/></Relationships>
</file>

<file path=ppt/slides/_rels/slide76.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22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74.png"/><Relationship Id="rId4" Type="http://schemas.openxmlformats.org/officeDocument/2006/relationships/image" Target="../media/image262.png"/></Relationships>
</file>

<file path=ppt/slides/_rels/slide7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75.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7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76.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79.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62.png"/><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20.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64.png"/><Relationship Id="rId4" Type="http://schemas.openxmlformats.org/officeDocument/2006/relationships/image" Target="../media/image63.png"/></Relationships>
</file>

<file path=ppt/slides/_rels/slide8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78.png"/><Relationship Id="rId1" Type="http://schemas.openxmlformats.org/officeDocument/2006/relationships/slideLayout" Target="../slideLayouts/slideLayout7.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79.png"/></Relationships>
</file>

<file path=ppt/slides/_rels/slide8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80.png"/></Relationships>
</file>

<file path=ppt/slides/_rels/slide8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81.png"/><Relationship Id="rId1" Type="http://schemas.openxmlformats.org/officeDocument/2006/relationships/slideLayout" Target="../slideLayouts/slideLayout1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8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81.png"/><Relationship Id="rId1" Type="http://schemas.openxmlformats.org/officeDocument/2006/relationships/slideLayout" Target="../slideLayouts/slideLayout1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84.xml.rels><?xml version="1.0" encoding="UTF-8" standalone="yes"?>
<Relationships xmlns="http://schemas.openxmlformats.org/package/2006/relationships"><Relationship Id="rId3" Type="http://schemas.openxmlformats.org/officeDocument/2006/relationships/image" Target="../media/image282.png"/><Relationship Id="rId7" Type="http://schemas.openxmlformats.org/officeDocument/2006/relationships/image" Target="../media/image221.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220.png"/><Relationship Id="rId5" Type="http://schemas.openxmlformats.org/officeDocument/2006/relationships/image" Target="../media/image284.png"/><Relationship Id="rId4" Type="http://schemas.openxmlformats.org/officeDocument/2006/relationships/image" Target="../media/image283.png"/></Relationships>
</file>

<file path=ppt/slides/_rels/slide85.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220.png"/><Relationship Id="rId3" Type="http://schemas.openxmlformats.org/officeDocument/2006/relationships/image" Target="../media/image264.png"/><Relationship Id="rId7" Type="http://schemas.openxmlformats.org/officeDocument/2006/relationships/image" Target="../media/image289.png"/><Relationship Id="rId12" Type="http://schemas.openxmlformats.org/officeDocument/2006/relationships/image" Target="../media/image284.png"/><Relationship Id="rId2" Type="http://schemas.openxmlformats.org/officeDocument/2006/relationships/image" Target="../media/image285.png"/><Relationship Id="rId1" Type="http://schemas.openxmlformats.org/officeDocument/2006/relationships/slideLayout" Target="../slideLayouts/slideLayout12.xml"/><Relationship Id="rId6" Type="http://schemas.openxmlformats.org/officeDocument/2006/relationships/image" Target="../media/image288.png"/><Relationship Id="rId11" Type="http://schemas.openxmlformats.org/officeDocument/2006/relationships/image" Target="../media/image293.png"/><Relationship Id="rId5" Type="http://schemas.openxmlformats.org/officeDocument/2006/relationships/image" Target="../media/image287.png"/><Relationship Id="rId10" Type="http://schemas.openxmlformats.org/officeDocument/2006/relationships/image" Target="../media/image292.png"/><Relationship Id="rId4" Type="http://schemas.openxmlformats.org/officeDocument/2006/relationships/image" Target="../media/image286.png"/><Relationship Id="rId9" Type="http://schemas.openxmlformats.org/officeDocument/2006/relationships/image" Target="../media/image291.png"/><Relationship Id="rId14" Type="http://schemas.openxmlformats.org/officeDocument/2006/relationships/image" Target="../media/image221.png"/></Relationships>
</file>

<file path=ppt/slides/_rels/slide86.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84.png"/><Relationship Id="rId7" Type="http://schemas.openxmlformats.org/officeDocument/2006/relationships/image" Target="../media/image220.png"/><Relationship Id="rId2" Type="http://schemas.openxmlformats.org/officeDocument/2006/relationships/image" Target="../media/image294.png"/><Relationship Id="rId1" Type="http://schemas.openxmlformats.org/officeDocument/2006/relationships/slideLayout" Target="../slideLayouts/slideLayout2.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87.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84.png"/></Relationships>
</file>

<file path=ppt/slides/_rels/slide88.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300.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8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302.png"/></Relationships>
</file>

<file path=ppt/slides/_rels/slide9.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8.pn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90.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303.png"/><Relationship Id="rId7" Type="http://schemas.openxmlformats.org/officeDocument/2006/relationships/image" Target="../media/image22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05.png"/><Relationship Id="rId5" Type="http://schemas.openxmlformats.org/officeDocument/2006/relationships/image" Target="../media/image304.png"/><Relationship Id="rId4" Type="http://schemas.openxmlformats.org/officeDocument/2006/relationships/image" Target="../media/image284.png"/></Relationships>
</file>

<file path=ppt/slides/_rels/slide91.xml.rels><?xml version="1.0" encoding="UTF-8" standalone="yes"?>
<Relationships xmlns="http://schemas.openxmlformats.org/package/2006/relationships"><Relationship Id="rId3" Type="http://schemas.openxmlformats.org/officeDocument/2006/relationships/image" Target="../media/image306.png"/><Relationship Id="rId7" Type="http://schemas.openxmlformats.org/officeDocument/2006/relationships/image" Target="../media/image222.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84.png"/></Relationships>
</file>

<file path=ppt/slides/_rels/slide92.xml.rels><?xml version="1.0" encoding="UTF-8" standalone="yes"?>
<Relationships xmlns="http://schemas.openxmlformats.org/package/2006/relationships"><Relationship Id="rId3" Type="http://schemas.openxmlformats.org/officeDocument/2006/relationships/image" Target="../media/image306.png"/><Relationship Id="rId7" Type="http://schemas.openxmlformats.org/officeDocument/2006/relationships/image" Target="../media/image307.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84.png"/></Relationships>
</file>

<file path=ppt/slides/_rels/slide93.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84.png"/></Relationships>
</file>

<file path=ppt/slides/_rels/slide94.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309.png"/></Relationships>
</file>

<file path=ppt/slides/_rels/slide95.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242.png"/><Relationship Id="rId7" Type="http://schemas.openxmlformats.org/officeDocument/2006/relationships/image" Target="../media/image313.png"/><Relationship Id="rId2" Type="http://schemas.openxmlformats.org/officeDocument/2006/relationships/image" Target="../media/image309.png"/><Relationship Id="rId1" Type="http://schemas.openxmlformats.org/officeDocument/2006/relationships/slideLayout" Target="../slideLayouts/slideLayout12.xml"/><Relationship Id="rId6" Type="http://schemas.openxmlformats.org/officeDocument/2006/relationships/image" Target="../media/image312.png"/><Relationship Id="rId5" Type="http://schemas.openxmlformats.org/officeDocument/2006/relationships/image" Target="../media/image311.png"/><Relationship Id="rId10" Type="http://schemas.openxmlformats.org/officeDocument/2006/relationships/image" Target="../media/image221.png"/><Relationship Id="rId4" Type="http://schemas.openxmlformats.org/officeDocument/2006/relationships/image" Target="../media/image310.png"/><Relationship Id="rId9" Type="http://schemas.openxmlformats.org/officeDocument/2006/relationships/image" Target="../media/image220.png"/></Relationships>
</file>

<file path=ppt/slides/_rels/slide96.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309.png"/><Relationship Id="rId7" Type="http://schemas.openxmlformats.org/officeDocument/2006/relationships/image" Target="../media/image319.png"/><Relationship Id="rId2" Type="http://schemas.openxmlformats.org/officeDocument/2006/relationships/image" Target="../media/image315.png"/><Relationship Id="rId1" Type="http://schemas.openxmlformats.org/officeDocument/2006/relationships/slideLayout" Target="../slideLayouts/slideLayout2.xml"/><Relationship Id="rId6" Type="http://schemas.openxmlformats.org/officeDocument/2006/relationships/image" Target="../media/image318.png"/><Relationship Id="rId5" Type="http://schemas.openxmlformats.org/officeDocument/2006/relationships/image" Target="../media/image317.png"/><Relationship Id="rId4" Type="http://schemas.openxmlformats.org/officeDocument/2006/relationships/image" Target="../media/image316.png"/><Relationship Id="rId9" Type="http://schemas.openxmlformats.org/officeDocument/2006/relationships/image" Target="../media/image221.png"/></Relationships>
</file>

<file path=ppt/slides/_rels/slide97.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20.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98.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21.png"/><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20.png"/></Relationships>
</file>

<file path=ppt/slides/_rels/slide99.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22.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971D770-9A8B-CBEC-B468-319FBA8F2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0" y="0"/>
            <a:ext cx="9138780" cy="6858000"/>
          </a:xfrm>
          <a:prstGeom prst="rect">
            <a:avLst/>
          </a:prstGeom>
        </p:spPr>
      </p:pic>
    </p:spTree>
    <p:extLst>
      <p:ext uri="{BB962C8B-B14F-4D97-AF65-F5344CB8AC3E}">
        <p14:creationId xmlns:p14="http://schemas.microsoft.com/office/powerpoint/2010/main" val="421203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E06E9F7-DA76-EF4F-966E-D6C940779A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sp>
        <p:nvSpPr>
          <p:cNvPr id="12" name="テキスト ボックス 11">
            <a:extLst>
              <a:ext uri="{FF2B5EF4-FFF2-40B4-BE49-F238E27FC236}">
                <a16:creationId xmlns:a16="http://schemas.microsoft.com/office/drawing/2014/main" id="{3BCFC0CC-7AFA-DA4F-AB53-12DA8229434F}"/>
              </a:ext>
            </a:extLst>
          </p:cNvPr>
          <p:cNvSpPr txBox="1"/>
          <p:nvPr/>
        </p:nvSpPr>
        <p:spPr>
          <a:xfrm>
            <a:off x="749651" y="3732252"/>
            <a:ext cx="2381721"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金融商品の購入にあてた資金（元手）が減らないか</a:t>
            </a:r>
          </a:p>
        </p:txBody>
      </p:sp>
      <p:sp>
        <p:nvSpPr>
          <p:cNvPr id="13" name="テキスト ボックス 12">
            <a:extLst>
              <a:ext uri="{FF2B5EF4-FFF2-40B4-BE49-F238E27FC236}">
                <a16:creationId xmlns:a16="http://schemas.microsoft.com/office/drawing/2014/main" id="{27A0C5DB-22B9-E243-9A6A-FDDC09CB26F4}"/>
              </a:ext>
            </a:extLst>
          </p:cNvPr>
          <p:cNvSpPr txBox="1"/>
          <p:nvPr/>
        </p:nvSpPr>
        <p:spPr>
          <a:xfrm>
            <a:off x="1073586" y="3046370"/>
            <a:ext cx="1635351" cy="461665"/>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安全性</a:t>
            </a:r>
          </a:p>
        </p:txBody>
      </p:sp>
      <p:sp>
        <p:nvSpPr>
          <p:cNvPr id="14" name="テキスト ボックス 13">
            <a:extLst>
              <a:ext uri="{FF2B5EF4-FFF2-40B4-BE49-F238E27FC236}">
                <a16:creationId xmlns:a16="http://schemas.microsoft.com/office/drawing/2014/main" id="{832EFE37-428F-F14D-8CA2-D263A0F13189}"/>
              </a:ext>
            </a:extLst>
          </p:cNvPr>
          <p:cNvSpPr txBox="1"/>
          <p:nvPr/>
        </p:nvSpPr>
        <p:spPr>
          <a:xfrm>
            <a:off x="3369204" y="3732252"/>
            <a:ext cx="2604216"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必要なときにお金を引き出しやすいか</a:t>
            </a:r>
          </a:p>
        </p:txBody>
      </p:sp>
      <p:sp>
        <p:nvSpPr>
          <p:cNvPr id="15" name="テキスト ボックス 14">
            <a:extLst>
              <a:ext uri="{FF2B5EF4-FFF2-40B4-BE49-F238E27FC236}">
                <a16:creationId xmlns:a16="http://schemas.microsoft.com/office/drawing/2014/main" id="{CD39D93D-770F-DE42-A8BF-D56ADE465AA3}"/>
              </a:ext>
            </a:extLst>
          </p:cNvPr>
          <p:cNvSpPr txBox="1"/>
          <p:nvPr/>
        </p:nvSpPr>
        <p:spPr>
          <a:xfrm>
            <a:off x="3663363" y="3065469"/>
            <a:ext cx="1635351" cy="461665"/>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5B9BD5"/>
                </a:solidFill>
                <a:effectLst/>
                <a:uLnTx/>
                <a:uFillTx/>
                <a:latin typeface="Calibri" panose="020F0502020204030204"/>
                <a:ea typeface="游ゴシック" panose="020B0400000000000000" pitchFamily="50" charset="-128"/>
                <a:cs typeface="+mn-cs"/>
              </a:rPr>
              <a:t>流動性</a:t>
            </a:r>
          </a:p>
        </p:txBody>
      </p:sp>
      <p:sp>
        <p:nvSpPr>
          <p:cNvPr id="16" name="テキスト ボックス 15">
            <a:extLst>
              <a:ext uri="{FF2B5EF4-FFF2-40B4-BE49-F238E27FC236}">
                <a16:creationId xmlns:a16="http://schemas.microsoft.com/office/drawing/2014/main" id="{6A7D4D96-EF79-2148-B304-50A2404D0CAA}"/>
              </a:ext>
            </a:extLst>
          </p:cNvPr>
          <p:cNvSpPr txBox="1"/>
          <p:nvPr/>
        </p:nvSpPr>
        <p:spPr>
          <a:xfrm>
            <a:off x="6224016" y="3732252"/>
            <a:ext cx="2292969"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どのくらい利益が期待できるか</a:t>
            </a:r>
          </a:p>
        </p:txBody>
      </p:sp>
      <p:sp>
        <p:nvSpPr>
          <p:cNvPr id="17" name="テキスト ボックス 16">
            <a:extLst>
              <a:ext uri="{FF2B5EF4-FFF2-40B4-BE49-F238E27FC236}">
                <a16:creationId xmlns:a16="http://schemas.microsoft.com/office/drawing/2014/main" id="{031DBC4D-FFD7-1742-8058-1DDC0262BAF8}"/>
              </a:ext>
            </a:extLst>
          </p:cNvPr>
          <p:cNvSpPr txBox="1"/>
          <p:nvPr/>
        </p:nvSpPr>
        <p:spPr>
          <a:xfrm>
            <a:off x="6367941" y="3029278"/>
            <a:ext cx="1635351" cy="461665"/>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収益性</a:t>
            </a:r>
          </a:p>
        </p:txBody>
      </p:sp>
      <p:pic>
        <p:nvPicPr>
          <p:cNvPr id="19" name="図 18">
            <a:extLst>
              <a:ext uri="{FF2B5EF4-FFF2-40B4-BE49-F238E27FC236}">
                <a16:creationId xmlns:a16="http://schemas.microsoft.com/office/drawing/2014/main" id="{CDA39090-F86A-8B41-8EAC-A571340180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121" y="2396506"/>
            <a:ext cx="2954113" cy="324000"/>
          </a:xfrm>
          <a:prstGeom prst="rect">
            <a:avLst/>
          </a:prstGeom>
        </p:spPr>
      </p:pic>
      <p:pic>
        <p:nvPicPr>
          <p:cNvPr id="18" name="図 17">
            <a:extLst>
              <a:ext uri="{FF2B5EF4-FFF2-40B4-BE49-F238E27FC236}">
                <a16:creationId xmlns:a16="http://schemas.microsoft.com/office/drawing/2014/main" id="{EC83B9CA-173B-C446-BB05-6DA1E4C16E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699" y="1164953"/>
            <a:ext cx="6832600" cy="393700"/>
          </a:xfrm>
          <a:prstGeom prst="rect">
            <a:avLst/>
          </a:prstGeom>
        </p:spPr>
      </p:pic>
      <p:pic>
        <p:nvPicPr>
          <p:cNvPr id="9" name="図 8">
            <a:extLst>
              <a:ext uri="{FF2B5EF4-FFF2-40B4-BE49-F238E27FC236}">
                <a16:creationId xmlns:a16="http://schemas.microsoft.com/office/drawing/2014/main" id="{C4FAF417-FEC6-4345-AACB-FC3D92DA29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896" y="917303"/>
            <a:ext cx="2362200" cy="1282700"/>
          </a:xfrm>
          <a:prstGeom prst="rect">
            <a:avLst/>
          </a:prstGeom>
        </p:spPr>
      </p:pic>
      <p:pic>
        <p:nvPicPr>
          <p:cNvPr id="23" name="図 22">
            <a:extLst>
              <a:ext uri="{FF2B5EF4-FFF2-40B4-BE49-F238E27FC236}">
                <a16:creationId xmlns:a16="http://schemas.microsoft.com/office/drawing/2014/main" id="{3C6E8957-A7EE-8C4B-82F6-C22D6EC5A1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5862" y="4351374"/>
            <a:ext cx="1834933" cy="1834933"/>
          </a:xfrm>
          <a:prstGeom prst="rect">
            <a:avLst/>
          </a:prstGeom>
        </p:spPr>
      </p:pic>
      <p:pic>
        <p:nvPicPr>
          <p:cNvPr id="25" name="図 24">
            <a:extLst>
              <a:ext uri="{FF2B5EF4-FFF2-40B4-BE49-F238E27FC236}">
                <a16:creationId xmlns:a16="http://schemas.microsoft.com/office/drawing/2014/main" id="{3A02694E-ABC6-C240-AC26-AD7314938D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6641" y="4401021"/>
            <a:ext cx="1936849" cy="1826172"/>
          </a:xfrm>
          <a:prstGeom prst="rect">
            <a:avLst/>
          </a:prstGeom>
        </p:spPr>
      </p:pic>
      <p:pic>
        <p:nvPicPr>
          <p:cNvPr id="27" name="図 26">
            <a:extLst>
              <a:ext uri="{FF2B5EF4-FFF2-40B4-BE49-F238E27FC236}">
                <a16:creationId xmlns:a16="http://schemas.microsoft.com/office/drawing/2014/main" id="{DED90454-87CA-C044-9734-EBF5E9D303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272" y="4364830"/>
            <a:ext cx="1890580" cy="1862363"/>
          </a:xfrm>
          <a:prstGeom prst="rect">
            <a:avLst/>
          </a:prstGeom>
        </p:spPr>
      </p:pic>
      <p:sp>
        <p:nvSpPr>
          <p:cNvPr id="20" name="角丸四角形 19">
            <a:extLst>
              <a:ext uri="{FF2B5EF4-FFF2-40B4-BE49-F238E27FC236}">
                <a16:creationId xmlns:a16="http://schemas.microsoft.com/office/drawing/2014/main" id="{A327B50D-E9EF-B94E-A8F7-98FE5C264FE7}"/>
              </a:ext>
            </a:extLst>
          </p:cNvPr>
          <p:cNvSpPr/>
          <p:nvPr/>
        </p:nvSpPr>
        <p:spPr>
          <a:xfrm>
            <a:off x="563035" y="2917009"/>
            <a:ext cx="8017930" cy="3402757"/>
          </a:xfrm>
          <a:prstGeom prst="roundRect">
            <a:avLst/>
          </a:prstGeom>
          <a:noFill/>
          <a:ln w="28575">
            <a:solidFill>
              <a:srgbClr val="6AB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5073B344-DD51-05DE-6F4F-2B01A7767B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2270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D27EF6E-1D01-0F90-0379-75FE00ECA1B9}"/>
              </a:ext>
            </a:extLst>
          </p:cNvPr>
          <p:cNvSpPr/>
          <p:nvPr/>
        </p:nvSpPr>
        <p:spPr>
          <a:xfrm>
            <a:off x="680833" y="4429124"/>
            <a:ext cx="7804849" cy="225187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B0C0BA2E-DF07-4EF4-F49C-72AB06967C36}"/>
              </a:ext>
            </a:extLst>
          </p:cNvPr>
          <p:cNvSpPr/>
          <p:nvPr/>
        </p:nvSpPr>
        <p:spPr>
          <a:xfrm>
            <a:off x="1172506" y="4678253"/>
            <a:ext cx="6760211" cy="10800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7E7A9432-63BC-3BC2-662B-9E70DA2878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704"/>
            <a:ext cx="9144000" cy="559091"/>
          </a:xfrm>
          <a:prstGeom prst="rect">
            <a:avLst/>
          </a:prstGeom>
        </p:spPr>
      </p:pic>
      <p:sp>
        <p:nvSpPr>
          <p:cNvPr id="65" name="テキスト ボックス 64">
            <a:extLst>
              <a:ext uri="{FF2B5EF4-FFF2-40B4-BE49-F238E27FC236}">
                <a16:creationId xmlns:a16="http://schemas.microsoft.com/office/drawing/2014/main" id="{7D0C544D-C949-DC4E-89C5-1C3E0A7E69F7}"/>
              </a:ext>
            </a:extLst>
          </p:cNvPr>
          <p:cNvSpPr txBox="1"/>
          <p:nvPr/>
        </p:nvSpPr>
        <p:spPr>
          <a:xfrm>
            <a:off x="641992" y="1906328"/>
            <a:ext cx="7849728"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下記の①</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⑤のリスクのなかで</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「災害共済給付制度」で補償されると思うものに○をつけよう。</a:t>
            </a:r>
          </a:p>
        </p:txBody>
      </p:sp>
      <p:sp>
        <p:nvSpPr>
          <p:cNvPr id="66" name="テキスト ボックス 65">
            <a:extLst>
              <a:ext uri="{FF2B5EF4-FFF2-40B4-BE49-F238E27FC236}">
                <a16:creationId xmlns:a16="http://schemas.microsoft.com/office/drawing/2014/main" id="{E00E4BA8-444F-DB43-B5DE-917E68BF96F3}"/>
              </a:ext>
            </a:extLst>
          </p:cNvPr>
          <p:cNvSpPr txBox="1"/>
          <p:nvPr/>
        </p:nvSpPr>
        <p:spPr>
          <a:xfrm>
            <a:off x="2248952" y="2663874"/>
            <a:ext cx="4608718" cy="1428340"/>
          </a:xfrm>
          <a:prstGeom prst="rect">
            <a:avLst/>
          </a:prstGeom>
          <a:noFill/>
        </p:spPr>
        <p:txBody>
          <a:bodyPr wrap="square" rtlCol="0">
            <a:spAutoFit/>
          </a:bodyPr>
          <a:lstStyle/>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休み時間に階段で転んでケガをした</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部活動中に骨折をした</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自転車通学中に転んでケガをした　</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授業中にカッターナイフで手を切った</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調理実習中にやけどをした</a:t>
            </a:r>
          </a:p>
        </p:txBody>
      </p:sp>
      <p:sp>
        <p:nvSpPr>
          <p:cNvPr id="67" name="正方形/長方形 66">
            <a:extLst>
              <a:ext uri="{FF2B5EF4-FFF2-40B4-BE49-F238E27FC236}">
                <a16:creationId xmlns:a16="http://schemas.microsoft.com/office/drawing/2014/main" id="{0AD41975-5F0F-2941-943A-1B19001644BC}"/>
              </a:ext>
            </a:extLst>
          </p:cNvPr>
          <p:cNvSpPr/>
          <p:nvPr/>
        </p:nvSpPr>
        <p:spPr>
          <a:xfrm>
            <a:off x="6202849" y="3777567"/>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8" name="正方形/長方形 67">
            <a:extLst>
              <a:ext uri="{FF2B5EF4-FFF2-40B4-BE49-F238E27FC236}">
                <a16:creationId xmlns:a16="http://schemas.microsoft.com/office/drawing/2014/main" id="{EC2A4CCB-264F-A043-AE32-E444056A0065}"/>
              </a:ext>
            </a:extLst>
          </p:cNvPr>
          <p:cNvSpPr/>
          <p:nvPr/>
        </p:nvSpPr>
        <p:spPr>
          <a:xfrm>
            <a:off x="6194968" y="2718067"/>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9" name="テキスト ボックス 68">
            <a:extLst>
              <a:ext uri="{FF2B5EF4-FFF2-40B4-BE49-F238E27FC236}">
                <a16:creationId xmlns:a16="http://schemas.microsoft.com/office/drawing/2014/main" id="{3B17982E-B6CB-014D-9137-1B0B96C31255}"/>
              </a:ext>
            </a:extLst>
          </p:cNvPr>
          <p:cNvSpPr txBox="1"/>
          <p:nvPr/>
        </p:nvSpPr>
        <p:spPr>
          <a:xfrm>
            <a:off x="1172506" y="4848144"/>
            <a:ext cx="6310932"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「災害共済給付制度」は、基本的に学校の管理下で生じたケガや病気を補償するものです。</a:t>
            </a:r>
          </a:p>
        </p:txBody>
      </p:sp>
      <p:sp>
        <p:nvSpPr>
          <p:cNvPr id="70" name="テキスト ボックス 69">
            <a:extLst>
              <a:ext uri="{FF2B5EF4-FFF2-40B4-BE49-F238E27FC236}">
                <a16:creationId xmlns:a16="http://schemas.microsoft.com/office/drawing/2014/main" id="{A4D6FC86-BF7A-7142-904B-654B222D597D}"/>
              </a:ext>
            </a:extLst>
          </p:cNvPr>
          <p:cNvSpPr txBox="1"/>
          <p:nvPr/>
        </p:nvSpPr>
        <p:spPr>
          <a:xfrm>
            <a:off x="1072916" y="5559593"/>
            <a:ext cx="7290034" cy="10772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「災害共済給付制度」とは、独立行政法人日本スポーツ振興センターと</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学校の設置者との契約（災害共済給付契約）により、学校の管理下にお</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ける児童生徒等の災害（負傷、疾病、障がい又は死亡）に対して災害共</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済給付（医療費、障害見舞金又は死亡見舞金の支給）をおこなうものです。</a:t>
            </a:r>
          </a:p>
        </p:txBody>
      </p:sp>
      <p:pic>
        <p:nvPicPr>
          <p:cNvPr id="83" name="図 82">
            <a:extLst>
              <a:ext uri="{FF2B5EF4-FFF2-40B4-BE49-F238E27FC236}">
                <a16:creationId xmlns:a16="http://schemas.microsoft.com/office/drawing/2014/main" id="{92E8B98E-AEC4-5F49-9961-7D09DA8ED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005" y="652246"/>
            <a:ext cx="4575987" cy="751998"/>
          </a:xfrm>
          <a:prstGeom prst="rect">
            <a:avLst/>
          </a:prstGeom>
        </p:spPr>
      </p:pic>
      <p:sp>
        <p:nvSpPr>
          <p:cNvPr id="85" name="正方形/長方形 84">
            <a:extLst>
              <a:ext uri="{FF2B5EF4-FFF2-40B4-BE49-F238E27FC236}">
                <a16:creationId xmlns:a16="http://schemas.microsoft.com/office/drawing/2014/main" id="{47668D00-4020-5740-AFD6-7EA567A3106D}"/>
              </a:ext>
            </a:extLst>
          </p:cNvPr>
          <p:cNvSpPr/>
          <p:nvPr/>
        </p:nvSpPr>
        <p:spPr>
          <a:xfrm>
            <a:off x="6202971" y="3246329"/>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8" name="正方形/長方形 87">
            <a:extLst>
              <a:ext uri="{FF2B5EF4-FFF2-40B4-BE49-F238E27FC236}">
                <a16:creationId xmlns:a16="http://schemas.microsoft.com/office/drawing/2014/main" id="{6EFA5B54-C6C6-4442-AB8A-AA7A00EA9E42}"/>
              </a:ext>
            </a:extLst>
          </p:cNvPr>
          <p:cNvSpPr/>
          <p:nvPr/>
        </p:nvSpPr>
        <p:spPr>
          <a:xfrm>
            <a:off x="6202527" y="3514435"/>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0" name="正方形/長方形 89">
            <a:extLst>
              <a:ext uri="{FF2B5EF4-FFF2-40B4-BE49-F238E27FC236}">
                <a16:creationId xmlns:a16="http://schemas.microsoft.com/office/drawing/2014/main" id="{396676A0-A056-5348-A476-7D7D25571151}"/>
              </a:ext>
            </a:extLst>
          </p:cNvPr>
          <p:cNvSpPr/>
          <p:nvPr/>
        </p:nvSpPr>
        <p:spPr>
          <a:xfrm>
            <a:off x="6202971" y="2981640"/>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92" name="図 91">
            <a:extLst>
              <a:ext uri="{FF2B5EF4-FFF2-40B4-BE49-F238E27FC236}">
                <a16:creationId xmlns:a16="http://schemas.microsoft.com/office/drawing/2014/main" id="{A8D9D3C4-2B60-104E-9704-7CE1B44291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2422" y="664046"/>
            <a:ext cx="4577569" cy="736252"/>
          </a:xfrm>
          <a:prstGeom prst="rect">
            <a:avLst/>
          </a:prstGeom>
        </p:spPr>
      </p:pic>
      <p:sp>
        <p:nvSpPr>
          <p:cNvPr id="31" name="正方形/長方形 30">
            <a:extLst>
              <a:ext uri="{FF2B5EF4-FFF2-40B4-BE49-F238E27FC236}">
                <a16:creationId xmlns:a16="http://schemas.microsoft.com/office/drawing/2014/main" id="{4D67B962-3AC8-415A-B64E-72259E0D41B9}"/>
              </a:ext>
            </a:extLst>
          </p:cNvPr>
          <p:cNvSpPr/>
          <p:nvPr/>
        </p:nvSpPr>
        <p:spPr>
          <a:xfrm>
            <a:off x="6133271" y="2711218"/>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32" name="正方形/長方形 31">
            <a:extLst>
              <a:ext uri="{FF2B5EF4-FFF2-40B4-BE49-F238E27FC236}">
                <a16:creationId xmlns:a16="http://schemas.microsoft.com/office/drawing/2014/main" id="{A21DB3F4-A59A-4AC1-8D67-494072152DC9}"/>
              </a:ext>
            </a:extLst>
          </p:cNvPr>
          <p:cNvSpPr/>
          <p:nvPr/>
        </p:nvSpPr>
        <p:spPr>
          <a:xfrm>
            <a:off x="6142178" y="2984715"/>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33" name="正方形/長方形 32">
            <a:extLst>
              <a:ext uri="{FF2B5EF4-FFF2-40B4-BE49-F238E27FC236}">
                <a16:creationId xmlns:a16="http://schemas.microsoft.com/office/drawing/2014/main" id="{F49F388A-8533-488B-9FFF-25A1D991FFB8}"/>
              </a:ext>
            </a:extLst>
          </p:cNvPr>
          <p:cNvSpPr/>
          <p:nvPr/>
        </p:nvSpPr>
        <p:spPr>
          <a:xfrm>
            <a:off x="6151259" y="3249404"/>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34" name="正方形/長方形 33">
            <a:extLst>
              <a:ext uri="{FF2B5EF4-FFF2-40B4-BE49-F238E27FC236}">
                <a16:creationId xmlns:a16="http://schemas.microsoft.com/office/drawing/2014/main" id="{9FE50F29-75FE-4F12-88BB-E74F8EC675E9}"/>
              </a:ext>
            </a:extLst>
          </p:cNvPr>
          <p:cNvSpPr/>
          <p:nvPr/>
        </p:nvSpPr>
        <p:spPr>
          <a:xfrm>
            <a:off x="6150815" y="3510394"/>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35" name="正方形/長方形 34">
            <a:extLst>
              <a:ext uri="{FF2B5EF4-FFF2-40B4-BE49-F238E27FC236}">
                <a16:creationId xmlns:a16="http://schemas.microsoft.com/office/drawing/2014/main" id="{5505CA85-3A2E-45D8-BD2D-136703BF1FBF}"/>
              </a:ext>
            </a:extLst>
          </p:cNvPr>
          <p:cNvSpPr/>
          <p:nvPr/>
        </p:nvSpPr>
        <p:spPr>
          <a:xfrm>
            <a:off x="6151703" y="3772876"/>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grpSp>
        <p:nvGrpSpPr>
          <p:cNvPr id="8" name="グループ化 7">
            <a:extLst>
              <a:ext uri="{FF2B5EF4-FFF2-40B4-BE49-F238E27FC236}">
                <a16:creationId xmlns:a16="http://schemas.microsoft.com/office/drawing/2014/main" id="{0D67E593-BA20-F890-1ACF-5F0E8DC06B9A}"/>
              </a:ext>
            </a:extLst>
          </p:cNvPr>
          <p:cNvGrpSpPr>
            <a:grpSpLocks noChangeAspect="1"/>
          </p:cNvGrpSpPr>
          <p:nvPr/>
        </p:nvGrpSpPr>
        <p:grpSpPr>
          <a:xfrm>
            <a:off x="8035353" y="94006"/>
            <a:ext cx="924222" cy="967829"/>
            <a:chOff x="8030207" y="77898"/>
            <a:chExt cx="1026913" cy="1075365"/>
          </a:xfrm>
        </p:grpSpPr>
        <p:pic>
          <p:nvPicPr>
            <p:cNvPr id="9" name="図 8">
              <a:extLst>
                <a:ext uri="{FF2B5EF4-FFF2-40B4-BE49-F238E27FC236}">
                  <a16:creationId xmlns:a16="http://schemas.microsoft.com/office/drawing/2014/main" id="{987D6BE7-E465-71FD-262D-E21149DB83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0" name="図 9">
              <a:extLst>
                <a:ext uri="{FF2B5EF4-FFF2-40B4-BE49-F238E27FC236}">
                  <a16:creationId xmlns:a16="http://schemas.microsoft.com/office/drawing/2014/main" id="{726C714F-9822-DF82-6739-B90B1079A0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6" name="正方形/長方形 5">
            <a:extLst>
              <a:ext uri="{FF2B5EF4-FFF2-40B4-BE49-F238E27FC236}">
                <a16:creationId xmlns:a16="http://schemas.microsoft.com/office/drawing/2014/main" id="{A60C15F2-C1CC-2E6B-1BB0-C41982935D2A}"/>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609772A-D63B-6852-B369-0CCFC2C418C9}"/>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1</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6C609C5B-1048-112C-B351-89306CD87F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9653" y="4305342"/>
            <a:ext cx="613399" cy="953147"/>
          </a:xfrm>
          <a:prstGeom prst="rect">
            <a:avLst/>
          </a:prstGeom>
        </p:spPr>
      </p:pic>
    </p:spTree>
    <p:extLst>
      <p:ext uri="{BB962C8B-B14F-4D97-AF65-F5344CB8AC3E}">
        <p14:creationId xmlns:p14="http://schemas.microsoft.com/office/powerpoint/2010/main" val="96037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1989802-A572-7F6D-B47E-2E8694882760}"/>
              </a:ext>
            </a:extLst>
          </p:cNvPr>
          <p:cNvSpPr/>
          <p:nvPr/>
        </p:nvSpPr>
        <p:spPr>
          <a:xfrm>
            <a:off x="680833" y="5046722"/>
            <a:ext cx="7804849" cy="16342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06BF3BE9-ADFB-5127-1221-38DEB83F1EFC}"/>
              </a:ext>
            </a:extLst>
          </p:cNvPr>
          <p:cNvSpPr/>
          <p:nvPr/>
        </p:nvSpPr>
        <p:spPr>
          <a:xfrm>
            <a:off x="2235133" y="5314172"/>
            <a:ext cx="3765246" cy="10800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7E7A9432-63BC-3BC2-662B-9E70DA2878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704"/>
            <a:ext cx="9144000" cy="559091"/>
          </a:xfrm>
          <a:prstGeom prst="rect">
            <a:avLst/>
          </a:prstGeom>
        </p:spPr>
      </p:pic>
      <p:sp>
        <p:nvSpPr>
          <p:cNvPr id="77" name="テキスト ボックス 76">
            <a:extLst>
              <a:ext uri="{FF2B5EF4-FFF2-40B4-BE49-F238E27FC236}">
                <a16:creationId xmlns:a16="http://schemas.microsoft.com/office/drawing/2014/main" id="{940DCEFE-712E-FB46-9E59-4D832AE6D379}"/>
              </a:ext>
            </a:extLst>
          </p:cNvPr>
          <p:cNvSpPr txBox="1"/>
          <p:nvPr/>
        </p:nvSpPr>
        <p:spPr>
          <a:xfrm>
            <a:off x="528921" y="1900011"/>
            <a:ext cx="7949253"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次の中で、傷害保険で支払い対象となるケガに〇をつけよう。</a:t>
            </a:r>
          </a:p>
        </p:txBody>
      </p:sp>
      <p:sp>
        <p:nvSpPr>
          <p:cNvPr id="78" name="テキスト ボックス 77">
            <a:extLst>
              <a:ext uri="{FF2B5EF4-FFF2-40B4-BE49-F238E27FC236}">
                <a16:creationId xmlns:a16="http://schemas.microsoft.com/office/drawing/2014/main" id="{5BA8F8EF-9E56-8B48-90A4-61C81499BBB9}"/>
              </a:ext>
            </a:extLst>
          </p:cNvPr>
          <p:cNvSpPr txBox="1"/>
          <p:nvPr/>
        </p:nvSpPr>
        <p:spPr>
          <a:xfrm>
            <a:off x="1844197" y="2541902"/>
            <a:ext cx="4909027" cy="1169551"/>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①テニスひじや野球肩などの慢性的なケガ</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②脳卒中で意識を失い、転倒したときのケガ</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③雪道で滑って骨折するといった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突発的な事故が原因のケガ</a:t>
            </a:r>
          </a:p>
        </p:txBody>
      </p:sp>
      <p:sp>
        <p:nvSpPr>
          <p:cNvPr id="79" name="正方形/長方形 78">
            <a:extLst>
              <a:ext uri="{FF2B5EF4-FFF2-40B4-BE49-F238E27FC236}">
                <a16:creationId xmlns:a16="http://schemas.microsoft.com/office/drawing/2014/main" id="{9EEF688A-043E-7740-A960-018BE60E34AC}"/>
              </a:ext>
            </a:extLst>
          </p:cNvPr>
          <p:cNvSpPr/>
          <p:nvPr/>
        </p:nvSpPr>
        <p:spPr>
          <a:xfrm>
            <a:off x="6573224" y="2848887"/>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0" name="正方形/長方形 79">
            <a:extLst>
              <a:ext uri="{FF2B5EF4-FFF2-40B4-BE49-F238E27FC236}">
                <a16:creationId xmlns:a16="http://schemas.microsoft.com/office/drawing/2014/main" id="{E01C2BA9-4659-9A43-B20C-A20E847A4C30}"/>
              </a:ext>
            </a:extLst>
          </p:cNvPr>
          <p:cNvSpPr/>
          <p:nvPr/>
        </p:nvSpPr>
        <p:spPr>
          <a:xfrm>
            <a:off x="6573224" y="3116792"/>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1" name="正方形/長方形 80">
            <a:extLst>
              <a:ext uri="{FF2B5EF4-FFF2-40B4-BE49-F238E27FC236}">
                <a16:creationId xmlns:a16="http://schemas.microsoft.com/office/drawing/2014/main" id="{01AB17A7-D9FF-6F4C-BD80-75BAFA110E8C}"/>
              </a:ext>
            </a:extLst>
          </p:cNvPr>
          <p:cNvSpPr/>
          <p:nvPr/>
        </p:nvSpPr>
        <p:spPr>
          <a:xfrm>
            <a:off x="6573224" y="2586287"/>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83" name="図 82">
            <a:extLst>
              <a:ext uri="{FF2B5EF4-FFF2-40B4-BE49-F238E27FC236}">
                <a16:creationId xmlns:a16="http://schemas.microsoft.com/office/drawing/2014/main" id="{92E8B98E-AEC4-5F49-9961-7D09DA8ED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005" y="652246"/>
            <a:ext cx="4575987" cy="751998"/>
          </a:xfrm>
          <a:prstGeom prst="rect">
            <a:avLst/>
          </a:prstGeom>
        </p:spPr>
      </p:pic>
      <p:pic>
        <p:nvPicPr>
          <p:cNvPr id="92" name="図 91">
            <a:extLst>
              <a:ext uri="{FF2B5EF4-FFF2-40B4-BE49-F238E27FC236}">
                <a16:creationId xmlns:a16="http://schemas.microsoft.com/office/drawing/2014/main" id="{A8D9D3C4-2B60-104E-9704-7CE1B44291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2422" y="664046"/>
            <a:ext cx="4577569" cy="736252"/>
          </a:xfrm>
          <a:prstGeom prst="rect">
            <a:avLst/>
          </a:prstGeom>
        </p:spPr>
      </p:pic>
      <p:sp>
        <p:nvSpPr>
          <p:cNvPr id="38" name="正方形/長方形 37">
            <a:extLst>
              <a:ext uri="{FF2B5EF4-FFF2-40B4-BE49-F238E27FC236}">
                <a16:creationId xmlns:a16="http://schemas.microsoft.com/office/drawing/2014/main" id="{4CDE8C52-58D3-483F-B225-498645BAAD1E}"/>
              </a:ext>
            </a:extLst>
          </p:cNvPr>
          <p:cNvSpPr/>
          <p:nvPr/>
        </p:nvSpPr>
        <p:spPr>
          <a:xfrm>
            <a:off x="6486153" y="3112797"/>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3" name="テキスト ボックス 2">
            <a:extLst>
              <a:ext uri="{FF2B5EF4-FFF2-40B4-BE49-F238E27FC236}">
                <a16:creationId xmlns:a16="http://schemas.microsoft.com/office/drawing/2014/main" id="{8D4D4236-0B73-D5E7-2EE0-2B3D01866F39}"/>
              </a:ext>
            </a:extLst>
          </p:cNvPr>
          <p:cNvSpPr txBox="1"/>
          <p:nvPr/>
        </p:nvSpPr>
        <p:spPr>
          <a:xfrm>
            <a:off x="2235133" y="5556359"/>
            <a:ext cx="3734988" cy="92333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傷害保険の支払い対象となる事故とケガには３つの条件を満たす必要があります。</a:t>
            </a:r>
          </a:p>
        </p:txBody>
      </p:sp>
      <p:grpSp>
        <p:nvGrpSpPr>
          <p:cNvPr id="8" name="グループ化 7">
            <a:extLst>
              <a:ext uri="{FF2B5EF4-FFF2-40B4-BE49-F238E27FC236}">
                <a16:creationId xmlns:a16="http://schemas.microsoft.com/office/drawing/2014/main" id="{0D67E593-BA20-F890-1ACF-5F0E8DC06B9A}"/>
              </a:ext>
            </a:extLst>
          </p:cNvPr>
          <p:cNvGrpSpPr>
            <a:grpSpLocks noChangeAspect="1"/>
          </p:cNvGrpSpPr>
          <p:nvPr/>
        </p:nvGrpSpPr>
        <p:grpSpPr>
          <a:xfrm>
            <a:off x="8035353" y="94006"/>
            <a:ext cx="924222" cy="967829"/>
            <a:chOff x="8030207" y="77898"/>
            <a:chExt cx="1026913" cy="1075365"/>
          </a:xfrm>
        </p:grpSpPr>
        <p:pic>
          <p:nvPicPr>
            <p:cNvPr id="9" name="図 8">
              <a:extLst>
                <a:ext uri="{FF2B5EF4-FFF2-40B4-BE49-F238E27FC236}">
                  <a16:creationId xmlns:a16="http://schemas.microsoft.com/office/drawing/2014/main" id="{987D6BE7-E465-71FD-262D-E21149DB83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0" name="図 9">
              <a:extLst>
                <a:ext uri="{FF2B5EF4-FFF2-40B4-BE49-F238E27FC236}">
                  <a16:creationId xmlns:a16="http://schemas.microsoft.com/office/drawing/2014/main" id="{726C714F-9822-DF82-6739-B90B1079A0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6" name="正方形/長方形 5">
            <a:extLst>
              <a:ext uri="{FF2B5EF4-FFF2-40B4-BE49-F238E27FC236}">
                <a16:creationId xmlns:a16="http://schemas.microsoft.com/office/drawing/2014/main" id="{5D2FDA07-B828-FE14-4D3E-73F2391E627E}"/>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C4FBC093-FE7C-F939-ACD8-96C5EE205F98}"/>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2</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2120C203-F8FC-A4D9-64B0-0027102888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3984" y="4682472"/>
            <a:ext cx="606553" cy="1263399"/>
          </a:xfrm>
          <a:prstGeom prst="rect">
            <a:avLst/>
          </a:prstGeom>
        </p:spPr>
      </p:pic>
    </p:spTree>
    <p:extLst>
      <p:ext uri="{BB962C8B-B14F-4D97-AF65-F5344CB8AC3E}">
        <p14:creationId xmlns:p14="http://schemas.microsoft.com/office/powerpoint/2010/main" val="80378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図 95">
            <a:extLst>
              <a:ext uri="{FF2B5EF4-FFF2-40B4-BE49-F238E27FC236}">
                <a16:creationId xmlns:a16="http://schemas.microsoft.com/office/drawing/2014/main" id="{E6F8167C-EBC0-0344-A940-F9C98F2E60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716" y="1071314"/>
            <a:ext cx="8451595" cy="5345618"/>
          </a:xfrm>
          <a:prstGeom prst="rect">
            <a:avLst/>
          </a:prstGeom>
        </p:spPr>
      </p:pic>
      <p:sp>
        <p:nvSpPr>
          <p:cNvPr id="783" name="テキスト ボックス 782">
            <a:extLst>
              <a:ext uri="{FF2B5EF4-FFF2-40B4-BE49-F238E27FC236}">
                <a16:creationId xmlns:a16="http://schemas.microsoft.com/office/drawing/2014/main" id="{DCFBE62C-841D-944C-9805-B0361D09D9B3}"/>
              </a:ext>
            </a:extLst>
          </p:cNvPr>
          <p:cNvSpPr txBox="1"/>
          <p:nvPr/>
        </p:nvSpPr>
        <p:spPr>
          <a:xfrm>
            <a:off x="2838280" y="1651325"/>
            <a:ext cx="2367529" cy="600164"/>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どこに行こうか、何をしようか、</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考える</a:t>
            </a:r>
            <a:r>
              <a:rPr kumimoji="1" lang="ja-JP" altLang="en-US" sz="1100" b="1"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だけで</a:t>
            </a:r>
            <a:endPar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ワクワクするな</a:t>
            </a:r>
            <a:r>
              <a:rPr kumimoji="1" lang="en-US" altLang="ja-JP"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784" name="テキスト ボックス 783">
            <a:extLst>
              <a:ext uri="{FF2B5EF4-FFF2-40B4-BE49-F238E27FC236}">
                <a16:creationId xmlns:a16="http://schemas.microsoft.com/office/drawing/2014/main" id="{05297A5F-5B39-F14B-80FF-0DEE2E45C033}"/>
              </a:ext>
            </a:extLst>
          </p:cNvPr>
          <p:cNvSpPr txBox="1"/>
          <p:nvPr/>
        </p:nvSpPr>
        <p:spPr>
          <a:xfrm>
            <a:off x="7016112" y="4019674"/>
            <a:ext cx="1172116" cy="600164"/>
          </a:xfrm>
          <a:prstGeom prst="rect">
            <a:avLst/>
          </a:prstGeom>
          <a:noFill/>
        </p:spPr>
        <p:txBody>
          <a:bodyPr wrap="non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話題のお店に</a:t>
            </a:r>
            <a:endParaRPr kumimoji="1" lang="en-US" altLang="ja-JP"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行ったり</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買物も楽しみ！</a:t>
            </a:r>
          </a:p>
        </p:txBody>
      </p:sp>
      <p:sp>
        <p:nvSpPr>
          <p:cNvPr id="785" name="テキスト ボックス 784">
            <a:extLst>
              <a:ext uri="{FF2B5EF4-FFF2-40B4-BE49-F238E27FC236}">
                <a16:creationId xmlns:a16="http://schemas.microsoft.com/office/drawing/2014/main" id="{827CD545-A84E-F540-84F6-61C0D0CDFBC5}"/>
              </a:ext>
            </a:extLst>
          </p:cNvPr>
          <p:cNvSpPr txBox="1"/>
          <p:nvPr/>
        </p:nvSpPr>
        <p:spPr>
          <a:xfrm>
            <a:off x="294248" y="3414578"/>
            <a:ext cx="2235991" cy="1169551"/>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治安が良いと言われる</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日本と違って、</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危険な目に</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遭うこともあるから</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気をつけて</a:t>
            </a:r>
            <a:r>
              <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p>
        </p:txBody>
      </p:sp>
      <p:pic>
        <p:nvPicPr>
          <p:cNvPr id="3" name="図 2">
            <a:extLst>
              <a:ext uri="{FF2B5EF4-FFF2-40B4-BE49-F238E27FC236}">
                <a16:creationId xmlns:a16="http://schemas.microsoft.com/office/drawing/2014/main" id="{0BFD8D54-4234-F686-97F8-AF93C90E15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95"/>
            <a:ext cx="9144000" cy="559091"/>
          </a:xfrm>
          <a:prstGeom prst="rect">
            <a:avLst/>
          </a:prstGeom>
        </p:spPr>
      </p:pic>
      <p:grpSp>
        <p:nvGrpSpPr>
          <p:cNvPr id="2" name="グループ化 1">
            <a:extLst>
              <a:ext uri="{FF2B5EF4-FFF2-40B4-BE49-F238E27FC236}">
                <a16:creationId xmlns:a16="http://schemas.microsoft.com/office/drawing/2014/main" id="{D8A43D0E-C9CE-4566-4532-EE7C2F4884D8}"/>
              </a:ext>
            </a:extLst>
          </p:cNvPr>
          <p:cNvGrpSpPr>
            <a:grpSpLocks noChangeAspect="1"/>
          </p:cNvGrpSpPr>
          <p:nvPr/>
        </p:nvGrpSpPr>
        <p:grpSpPr>
          <a:xfrm>
            <a:off x="8035353" y="94006"/>
            <a:ext cx="924222" cy="967829"/>
            <a:chOff x="8030207" y="77898"/>
            <a:chExt cx="1026913" cy="1075365"/>
          </a:xfrm>
        </p:grpSpPr>
        <p:pic>
          <p:nvPicPr>
            <p:cNvPr id="6" name="図 5">
              <a:extLst>
                <a:ext uri="{FF2B5EF4-FFF2-40B4-BE49-F238E27FC236}">
                  <a16:creationId xmlns:a16="http://schemas.microsoft.com/office/drawing/2014/main" id="{916BE66E-89F1-2082-0286-AB6F19662B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7" name="図 6">
              <a:extLst>
                <a:ext uri="{FF2B5EF4-FFF2-40B4-BE49-F238E27FC236}">
                  <a16:creationId xmlns:a16="http://schemas.microsoft.com/office/drawing/2014/main" id="{25C8A667-6245-B11A-5C80-04AA460031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15817870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正方形/長方形 794">
            <a:extLst>
              <a:ext uri="{FF2B5EF4-FFF2-40B4-BE49-F238E27FC236}">
                <a16:creationId xmlns:a16="http://schemas.microsoft.com/office/drawing/2014/main" id="{35117070-A652-C745-8194-67807A0A3364}"/>
              </a:ext>
            </a:extLst>
          </p:cNvPr>
          <p:cNvSpPr/>
          <p:nvPr/>
        </p:nvSpPr>
        <p:spPr>
          <a:xfrm>
            <a:off x="1915889" y="675593"/>
            <a:ext cx="5306781" cy="457200"/>
          </a:xfrm>
          <a:prstGeom prst="rect">
            <a:avLst/>
          </a:prstGeom>
          <a:solidFill>
            <a:srgbClr val="E05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96" name="テキスト ボックス 795">
            <a:extLst>
              <a:ext uri="{FF2B5EF4-FFF2-40B4-BE49-F238E27FC236}">
                <a16:creationId xmlns:a16="http://schemas.microsoft.com/office/drawing/2014/main" id="{85F9552B-4783-9E46-8F2C-318761C1BC16}"/>
              </a:ext>
            </a:extLst>
          </p:cNvPr>
          <p:cNvSpPr txBox="1"/>
          <p:nvPr/>
        </p:nvSpPr>
        <p:spPr>
          <a:xfrm>
            <a:off x="2011258" y="750630"/>
            <a:ext cx="2048959"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楽しい海外旅行が一転！</a:t>
            </a:r>
            <a:endParaRPr kumimoji="1" lang="ja-JP" altLang="en-US" sz="1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97" name="テキスト ボックス 796">
            <a:extLst>
              <a:ext uri="{FF2B5EF4-FFF2-40B4-BE49-F238E27FC236}">
                <a16:creationId xmlns:a16="http://schemas.microsoft.com/office/drawing/2014/main" id="{9C9473BC-689C-2846-8455-6C95C587111F}"/>
              </a:ext>
            </a:extLst>
          </p:cNvPr>
          <p:cNvSpPr txBox="1"/>
          <p:nvPr/>
        </p:nvSpPr>
        <p:spPr>
          <a:xfrm>
            <a:off x="3994881" y="658702"/>
            <a:ext cx="2986715" cy="46166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見逃せないリスクとは？</a:t>
            </a:r>
          </a:p>
        </p:txBody>
      </p:sp>
      <p:sp>
        <p:nvSpPr>
          <p:cNvPr id="799" name="テキスト ボックス 798">
            <a:extLst>
              <a:ext uri="{FF2B5EF4-FFF2-40B4-BE49-F238E27FC236}">
                <a16:creationId xmlns:a16="http://schemas.microsoft.com/office/drawing/2014/main" id="{7C7FE71B-BACC-8347-903E-DA55924B7195}"/>
              </a:ext>
            </a:extLst>
          </p:cNvPr>
          <p:cNvSpPr txBox="1"/>
          <p:nvPr/>
        </p:nvSpPr>
        <p:spPr>
          <a:xfrm>
            <a:off x="689314" y="1319723"/>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800" name="テキスト ボックス 799">
            <a:extLst>
              <a:ext uri="{FF2B5EF4-FFF2-40B4-BE49-F238E27FC236}">
                <a16:creationId xmlns:a16="http://schemas.microsoft.com/office/drawing/2014/main" id="{B9362F6D-FC48-804A-B24B-D4ADD6563373}"/>
              </a:ext>
            </a:extLst>
          </p:cNvPr>
          <p:cNvSpPr txBox="1"/>
          <p:nvPr/>
        </p:nvSpPr>
        <p:spPr>
          <a:xfrm>
            <a:off x="2707110" y="1319723"/>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803" name="テキスト ボックス 802">
            <a:extLst>
              <a:ext uri="{FF2B5EF4-FFF2-40B4-BE49-F238E27FC236}">
                <a16:creationId xmlns:a16="http://schemas.microsoft.com/office/drawing/2014/main" id="{F3E36296-9405-C448-9C4E-6BAE854748C6}"/>
              </a:ext>
            </a:extLst>
          </p:cNvPr>
          <p:cNvSpPr txBox="1"/>
          <p:nvPr/>
        </p:nvSpPr>
        <p:spPr>
          <a:xfrm>
            <a:off x="674330" y="3277813"/>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5</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804" name="テキスト ボックス 803">
            <a:extLst>
              <a:ext uri="{FF2B5EF4-FFF2-40B4-BE49-F238E27FC236}">
                <a16:creationId xmlns:a16="http://schemas.microsoft.com/office/drawing/2014/main" id="{6B9D0182-0134-7047-8C47-5D1B5DFD5DE2}"/>
              </a:ext>
            </a:extLst>
          </p:cNvPr>
          <p:cNvSpPr txBox="1"/>
          <p:nvPr/>
        </p:nvSpPr>
        <p:spPr>
          <a:xfrm>
            <a:off x="2711874" y="3277813"/>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6</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806" name="テキスト ボックス 805">
            <a:extLst>
              <a:ext uri="{FF2B5EF4-FFF2-40B4-BE49-F238E27FC236}">
                <a16:creationId xmlns:a16="http://schemas.microsoft.com/office/drawing/2014/main" id="{A5148B0F-9AE4-284F-91E2-3D8482B47272}"/>
              </a:ext>
            </a:extLst>
          </p:cNvPr>
          <p:cNvSpPr txBox="1"/>
          <p:nvPr/>
        </p:nvSpPr>
        <p:spPr>
          <a:xfrm>
            <a:off x="6737667" y="3274375"/>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8</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815" name="テキスト ボックス 814">
            <a:extLst>
              <a:ext uri="{FF2B5EF4-FFF2-40B4-BE49-F238E27FC236}">
                <a16:creationId xmlns:a16="http://schemas.microsoft.com/office/drawing/2014/main" id="{61095264-1C3C-394A-B58C-B5788F652743}"/>
              </a:ext>
            </a:extLst>
          </p:cNvPr>
          <p:cNvSpPr txBox="1"/>
          <p:nvPr/>
        </p:nvSpPr>
        <p:spPr>
          <a:xfrm>
            <a:off x="943271" y="5580141"/>
            <a:ext cx="4409466" cy="800219"/>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万一の場合どんな備えがあるか</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考えてみよう</a:t>
            </a:r>
          </a:p>
        </p:txBody>
      </p:sp>
      <p:pic>
        <p:nvPicPr>
          <p:cNvPr id="2" name="図 1">
            <a:extLst>
              <a:ext uri="{FF2B5EF4-FFF2-40B4-BE49-F238E27FC236}">
                <a16:creationId xmlns:a16="http://schemas.microsoft.com/office/drawing/2014/main" id="{5DA5643F-6BE3-2E6D-7062-8AB3D51E57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95"/>
            <a:ext cx="9144000" cy="559091"/>
          </a:xfrm>
          <a:prstGeom prst="rect">
            <a:avLst/>
          </a:prstGeom>
        </p:spPr>
      </p:pic>
      <p:pic>
        <p:nvPicPr>
          <p:cNvPr id="5" name="図 4">
            <a:extLst>
              <a:ext uri="{FF2B5EF4-FFF2-40B4-BE49-F238E27FC236}">
                <a16:creationId xmlns:a16="http://schemas.microsoft.com/office/drawing/2014/main" id="{A8B7C941-DE6A-C1FB-4F03-ED4BD4965C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294" y="3441792"/>
            <a:ext cx="3524590" cy="1872845"/>
          </a:xfrm>
          <a:prstGeom prst="rect">
            <a:avLst/>
          </a:prstGeom>
        </p:spPr>
      </p:pic>
      <p:sp>
        <p:nvSpPr>
          <p:cNvPr id="6" name="テキスト ボックス 5">
            <a:extLst>
              <a:ext uri="{FF2B5EF4-FFF2-40B4-BE49-F238E27FC236}">
                <a16:creationId xmlns:a16="http://schemas.microsoft.com/office/drawing/2014/main" id="{4E55EA6C-2320-2FBA-1F01-5C853A19F34C}"/>
              </a:ext>
            </a:extLst>
          </p:cNvPr>
          <p:cNvSpPr txBox="1"/>
          <p:nvPr/>
        </p:nvSpPr>
        <p:spPr>
          <a:xfrm>
            <a:off x="987437" y="3483726"/>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7" name="図 6">
            <a:extLst>
              <a:ext uri="{FF2B5EF4-FFF2-40B4-BE49-F238E27FC236}">
                <a16:creationId xmlns:a16="http://schemas.microsoft.com/office/drawing/2014/main" id="{345B76C4-B1D3-9366-124B-A4E503B11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470" y="3434232"/>
            <a:ext cx="3524590" cy="1872845"/>
          </a:xfrm>
          <a:prstGeom prst="rect">
            <a:avLst/>
          </a:prstGeom>
        </p:spPr>
      </p:pic>
      <p:sp>
        <p:nvSpPr>
          <p:cNvPr id="8" name="テキスト ボックス 7">
            <a:extLst>
              <a:ext uri="{FF2B5EF4-FFF2-40B4-BE49-F238E27FC236}">
                <a16:creationId xmlns:a16="http://schemas.microsoft.com/office/drawing/2014/main" id="{30DBFCA4-A4CA-F62C-E2FB-2A8D761ECCA6}"/>
              </a:ext>
            </a:extLst>
          </p:cNvPr>
          <p:cNvSpPr txBox="1"/>
          <p:nvPr/>
        </p:nvSpPr>
        <p:spPr>
          <a:xfrm>
            <a:off x="4728345" y="3479569"/>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4</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9" name="図 8">
            <a:extLst>
              <a:ext uri="{FF2B5EF4-FFF2-40B4-BE49-F238E27FC236}">
                <a16:creationId xmlns:a16="http://schemas.microsoft.com/office/drawing/2014/main" id="{48A1750D-9A13-B09E-C461-B4E49B42E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424" y="1347090"/>
            <a:ext cx="3524590" cy="1872845"/>
          </a:xfrm>
          <a:prstGeom prst="rect">
            <a:avLst/>
          </a:prstGeom>
        </p:spPr>
      </p:pic>
      <p:sp>
        <p:nvSpPr>
          <p:cNvPr id="10" name="テキスト ボックス 9">
            <a:extLst>
              <a:ext uri="{FF2B5EF4-FFF2-40B4-BE49-F238E27FC236}">
                <a16:creationId xmlns:a16="http://schemas.microsoft.com/office/drawing/2014/main" id="{5BB9CD15-FC4C-EC5C-95E7-AB254786D312}"/>
              </a:ext>
            </a:extLst>
          </p:cNvPr>
          <p:cNvSpPr txBox="1"/>
          <p:nvPr/>
        </p:nvSpPr>
        <p:spPr>
          <a:xfrm>
            <a:off x="4734411" y="1389024"/>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1" name="図 10">
            <a:extLst>
              <a:ext uri="{FF2B5EF4-FFF2-40B4-BE49-F238E27FC236}">
                <a16:creationId xmlns:a16="http://schemas.microsoft.com/office/drawing/2014/main" id="{4D71A7CF-6835-24CE-F9FB-24E5B1B54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294" y="1347091"/>
            <a:ext cx="3524590" cy="1872845"/>
          </a:xfrm>
          <a:prstGeom prst="rect">
            <a:avLst/>
          </a:prstGeom>
        </p:spPr>
      </p:pic>
      <p:sp>
        <p:nvSpPr>
          <p:cNvPr id="12" name="テキスト ボックス 11">
            <a:extLst>
              <a:ext uri="{FF2B5EF4-FFF2-40B4-BE49-F238E27FC236}">
                <a16:creationId xmlns:a16="http://schemas.microsoft.com/office/drawing/2014/main" id="{A4173463-CA7A-EBD3-3FF9-4D31F4E1C19F}"/>
              </a:ext>
            </a:extLst>
          </p:cNvPr>
          <p:cNvSpPr txBox="1"/>
          <p:nvPr/>
        </p:nvSpPr>
        <p:spPr>
          <a:xfrm>
            <a:off x="995749" y="1389025"/>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CF82FD43-8636-5F20-80AE-0941FEE3813B}"/>
              </a:ext>
            </a:extLst>
          </p:cNvPr>
          <p:cNvSpPr txBox="1"/>
          <p:nvPr/>
        </p:nvSpPr>
        <p:spPr>
          <a:xfrm>
            <a:off x="1256377" y="1361351"/>
            <a:ext cx="3161255"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ケガをした。</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食中毒や水あたり、病気にかかった。</a:t>
            </a:r>
          </a:p>
        </p:txBody>
      </p:sp>
      <p:sp>
        <p:nvSpPr>
          <p:cNvPr id="14" name="テキスト ボックス 13">
            <a:extLst>
              <a:ext uri="{FF2B5EF4-FFF2-40B4-BE49-F238E27FC236}">
                <a16:creationId xmlns:a16="http://schemas.microsoft.com/office/drawing/2014/main" id="{5A8E1424-03D8-F7F5-2AA7-4FA18DA67B29}"/>
              </a:ext>
            </a:extLst>
          </p:cNvPr>
          <p:cNvSpPr txBox="1"/>
          <p:nvPr/>
        </p:nvSpPr>
        <p:spPr>
          <a:xfrm>
            <a:off x="5021545" y="3457399"/>
            <a:ext cx="3161255"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自分の持ち物を落としたり、事故にあって壊れてしまった。</a:t>
            </a:r>
          </a:p>
        </p:txBody>
      </p:sp>
      <p:sp>
        <p:nvSpPr>
          <p:cNvPr id="15" name="テキスト ボックス 14">
            <a:extLst>
              <a:ext uri="{FF2B5EF4-FFF2-40B4-BE49-F238E27FC236}">
                <a16:creationId xmlns:a16="http://schemas.microsoft.com/office/drawing/2014/main" id="{97EBF8CE-38AB-57B2-73F7-735F37533B6D}"/>
              </a:ext>
            </a:extLst>
          </p:cNvPr>
          <p:cNvSpPr txBox="1"/>
          <p:nvPr/>
        </p:nvSpPr>
        <p:spPr>
          <a:xfrm>
            <a:off x="1256377" y="3500875"/>
            <a:ext cx="3161255"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手荷物が盗難にあった。</a:t>
            </a:r>
          </a:p>
        </p:txBody>
      </p:sp>
      <p:sp>
        <p:nvSpPr>
          <p:cNvPr id="16" name="テキスト ボックス 15">
            <a:extLst>
              <a:ext uri="{FF2B5EF4-FFF2-40B4-BE49-F238E27FC236}">
                <a16:creationId xmlns:a16="http://schemas.microsoft.com/office/drawing/2014/main" id="{DEBC0688-802D-5387-2007-B96186AED10C}"/>
              </a:ext>
            </a:extLst>
          </p:cNvPr>
          <p:cNvSpPr txBox="1"/>
          <p:nvPr/>
        </p:nvSpPr>
        <p:spPr>
          <a:xfrm>
            <a:off x="5021545" y="1409567"/>
            <a:ext cx="3291286"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お店の物や他人の物を壊してしまった。</a:t>
            </a:r>
          </a:p>
        </p:txBody>
      </p:sp>
      <p:pic>
        <p:nvPicPr>
          <p:cNvPr id="17" name="図 16">
            <a:extLst>
              <a:ext uri="{FF2B5EF4-FFF2-40B4-BE49-F238E27FC236}">
                <a16:creationId xmlns:a16="http://schemas.microsoft.com/office/drawing/2014/main" id="{B0F0B4EC-4A2A-80F7-A288-631D0ECF27D5}"/>
              </a:ext>
            </a:extLst>
          </p:cNvPr>
          <p:cNvPicPr>
            <a:picLocks noChangeAspect="1"/>
          </p:cNvPicPr>
          <p:nvPr/>
        </p:nvPicPr>
        <p:blipFill>
          <a:blip r:embed="rId4"/>
          <a:stretch>
            <a:fillRect/>
          </a:stretch>
        </p:blipFill>
        <p:spPr>
          <a:xfrm>
            <a:off x="1620365" y="1984301"/>
            <a:ext cx="2065518" cy="1335126"/>
          </a:xfrm>
          <a:prstGeom prst="rect">
            <a:avLst/>
          </a:prstGeom>
        </p:spPr>
      </p:pic>
      <p:pic>
        <p:nvPicPr>
          <p:cNvPr id="18" name="図 17">
            <a:extLst>
              <a:ext uri="{FF2B5EF4-FFF2-40B4-BE49-F238E27FC236}">
                <a16:creationId xmlns:a16="http://schemas.microsoft.com/office/drawing/2014/main" id="{5B6EBEB3-2845-FF52-2B3E-8C10F4394F92}"/>
              </a:ext>
            </a:extLst>
          </p:cNvPr>
          <p:cNvPicPr>
            <a:picLocks noChangeAspect="1"/>
          </p:cNvPicPr>
          <p:nvPr/>
        </p:nvPicPr>
        <p:blipFill>
          <a:blip r:embed="rId5"/>
          <a:stretch>
            <a:fillRect/>
          </a:stretch>
        </p:blipFill>
        <p:spPr>
          <a:xfrm>
            <a:off x="5723427" y="1913666"/>
            <a:ext cx="1599818" cy="1397023"/>
          </a:xfrm>
          <a:prstGeom prst="rect">
            <a:avLst/>
          </a:prstGeom>
        </p:spPr>
      </p:pic>
      <p:pic>
        <p:nvPicPr>
          <p:cNvPr id="19" name="図 18">
            <a:extLst>
              <a:ext uri="{FF2B5EF4-FFF2-40B4-BE49-F238E27FC236}">
                <a16:creationId xmlns:a16="http://schemas.microsoft.com/office/drawing/2014/main" id="{04324DDB-7120-3DA6-E0E0-37FA0C4912FC}"/>
              </a:ext>
            </a:extLst>
          </p:cNvPr>
          <p:cNvPicPr>
            <a:picLocks noChangeAspect="1"/>
          </p:cNvPicPr>
          <p:nvPr/>
        </p:nvPicPr>
        <p:blipFill>
          <a:blip r:embed="rId6"/>
          <a:stretch>
            <a:fillRect/>
          </a:stretch>
        </p:blipFill>
        <p:spPr>
          <a:xfrm>
            <a:off x="1667584" y="3890353"/>
            <a:ext cx="2022708" cy="1411929"/>
          </a:xfrm>
          <a:prstGeom prst="rect">
            <a:avLst/>
          </a:prstGeom>
        </p:spPr>
      </p:pic>
      <p:pic>
        <p:nvPicPr>
          <p:cNvPr id="20" name="図 19">
            <a:extLst>
              <a:ext uri="{FF2B5EF4-FFF2-40B4-BE49-F238E27FC236}">
                <a16:creationId xmlns:a16="http://schemas.microsoft.com/office/drawing/2014/main" id="{C0DC7CF3-B0BC-3DAF-C172-7181A208985F}"/>
              </a:ext>
            </a:extLst>
          </p:cNvPr>
          <p:cNvPicPr>
            <a:picLocks noChangeAspect="1"/>
          </p:cNvPicPr>
          <p:nvPr/>
        </p:nvPicPr>
        <p:blipFill>
          <a:blip r:embed="rId7"/>
          <a:stretch>
            <a:fillRect/>
          </a:stretch>
        </p:blipFill>
        <p:spPr>
          <a:xfrm>
            <a:off x="5723427" y="3937875"/>
            <a:ext cx="1746871" cy="1412190"/>
          </a:xfrm>
          <a:prstGeom prst="rect">
            <a:avLst/>
          </a:prstGeom>
        </p:spPr>
      </p:pic>
      <p:pic>
        <p:nvPicPr>
          <p:cNvPr id="97" name="図 96">
            <a:extLst>
              <a:ext uri="{FF2B5EF4-FFF2-40B4-BE49-F238E27FC236}">
                <a16:creationId xmlns:a16="http://schemas.microsoft.com/office/drawing/2014/main" id="{F666673E-E99A-8D48-9E4C-086AE89564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60298" y="5255751"/>
            <a:ext cx="2465617" cy="1487987"/>
          </a:xfrm>
          <a:prstGeom prst="rect">
            <a:avLst/>
          </a:prstGeom>
        </p:spPr>
      </p:pic>
      <p:sp>
        <p:nvSpPr>
          <p:cNvPr id="798" name="テキスト ボックス 797">
            <a:extLst>
              <a:ext uri="{FF2B5EF4-FFF2-40B4-BE49-F238E27FC236}">
                <a16:creationId xmlns:a16="http://schemas.microsoft.com/office/drawing/2014/main" id="{A645F562-BA5B-5347-AC8C-6E58E7664FBB}"/>
              </a:ext>
            </a:extLst>
          </p:cNvPr>
          <p:cNvSpPr txBox="1"/>
          <p:nvPr/>
        </p:nvSpPr>
        <p:spPr>
          <a:xfrm>
            <a:off x="6363634" y="5507375"/>
            <a:ext cx="1604230" cy="646331"/>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危険な国を</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調べてみるのも</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大切よ</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grpSp>
        <p:nvGrpSpPr>
          <p:cNvPr id="21" name="グループ化 20">
            <a:extLst>
              <a:ext uri="{FF2B5EF4-FFF2-40B4-BE49-F238E27FC236}">
                <a16:creationId xmlns:a16="http://schemas.microsoft.com/office/drawing/2014/main" id="{A6990B2B-CF4F-A508-03A9-A385761E63B3}"/>
              </a:ext>
            </a:extLst>
          </p:cNvPr>
          <p:cNvGrpSpPr>
            <a:grpSpLocks noChangeAspect="1"/>
          </p:cNvGrpSpPr>
          <p:nvPr/>
        </p:nvGrpSpPr>
        <p:grpSpPr>
          <a:xfrm>
            <a:off x="8035353" y="94006"/>
            <a:ext cx="924222" cy="967829"/>
            <a:chOff x="8030207" y="77898"/>
            <a:chExt cx="1026913" cy="1075365"/>
          </a:xfrm>
        </p:grpSpPr>
        <p:pic>
          <p:nvPicPr>
            <p:cNvPr id="22" name="図 21">
              <a:extLst>
                <a:ext uri="{FF2B5EF4-FFF2-40B4-BE49-F238E27FC236}">
                  <a16:creationId xmlns:a16="http://schemas.microsoft.com/office/drawing/2014/main" id="{40F88303-C87A-A587-90D2-B09EFF1EBE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23" name="図 22">
              <a:extLst>
                <a:ext uri="{FF2B5EF4-FFF2-40B4-BE49-F238E27FC236}">
                  <a16:creationId xmlns:a16="http://schemas.microsoft.com/office/drawing/2014/main" id="{9DD26FD7-EAE2-F01B-6BF9-1E8740069B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62665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5"/>
                                        </p:tgtEl>
                                        <p:attrNameLst>
                                          <p:attrName>style.visibility</p:attrName>
                                        </p:attrNameLst>
                                      </p:cBhvr>
                                      <p:to>
                                        <p:strVal val="visible"/>
                                      </p:to>
                                    </p:set>
                                    <p:animEffect transition="in" filter="fade">
                                      <p:cBhvr>
                                        <p:cTn id="7" dur="500"/>
                                        <p:tgtEl>
                                          <p:spTgt spid="7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6"/>
                                        </p:tgtEl>
                                        <p:attrNameLst>
                                          <p:attrName>style.visibility</p:attrName>
                                        </p:attrNameLst>
                                      </p:cBhvr>
                                      <p:to>
                                        <p:strVal val="visible"/>
                                      </p:to>
                                    </p:set>
                                    <p:animEffect transition="in" filter="fade">
                                      <p:cBhvr>
                                        <p:cTn id="10" dur="500"/>
                                        <p:tgtEl>
                                          <p:spTgt spid="7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7"/>
                                        </p:tgtEl>
                                        <p:attrNameLst>
                                          <p:attrName>style.visibility</p:attrName>
                                        </p:attrNameLst>
                                      </p:cBhvr>
                                      <p:to>
                                        <p:strVal val="visible"/>
                                      </p:to>
                                    </p:set>
                                    <p:animEffect transition="in" filter="fade">
                                      <p:cBhvr>
                                        <p:cTn id="13" dur="500"/>
                                        <p:tgtEl>
                                          <p:spTgt spid="79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15"/>
                                        </p:tgtEl>
                                        <p:attrNameLst>
                                          <p:attrName>style.visibility</p:attrName>
                                        </p:attrNameLst>
                                      </p:cBhvr>
                                      <p:to>
                                        <p:strVal val="visible"/>
                                      </p:to>
                                    </p:set>
                                    <p:animEffect transition="in" filter="fade">
                                      <p:cBhvr>
                                        <p:cTn id="50" dur="500"/>
                                        <p:tgtEl>
                                          <p:spTgt spid="815"/>
                                        </p:tgtEl>
                                      </p:cBhvr>
                                    </p:animEffect>
                                  </p:childTnLst>
                                </p:cTn>
                              </p:par>
                              <p:par>
                                <p:cTn id="51" presetID="10" presetClass="entr" presetSubtype="0" fill="hold" nodeType="with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fade">
                                      <p:cBhvr>
                                        <p:cTn id="53" dur="500"/>
                                        <p:tgtEl>
                                          <p:spTgt spid="9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98"/>
                                        </p:tgtEl>
                                        <p:attrNameLst>
                                          <p:attrName>style.visibility</p:attrName>
                                        </p:attrNameLst>
                                      </p:cBhvr>
                                      <p:to>
                                        <p:strVal val="visible"/>
                                      </p:to>
                                    </p:set>
                                    <p:animEffect transition="in" filter="fade">
                                      <p:cBhvr>
                                        <p:cTn id="56" dur="500"/>
                                        <p:tgtEl>
                                          <p:spTgt spid="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 grpId="0" animBg="1"/>
      <p:bldP spid="796" grpId="0"/>
      <p:bldP spid="797" grpId="0"/>
      <p:bldP spid="815" grpId="0"/>
      <p:bldP spid="13" grpId="0"/>
      <p:bldP spid="14" grpId="0"/>
      <p:bldP spid="15" grpId="0"/>
      <p:bldP spid="16" grpId="0"/>
      <p:bldP spid="79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角丸四角形 109">
            <a:extLst>
              <a:ext uri="{FF2B5EF4-FFF2-40B4-BE49-F238E27FC236}">
                <a16:creationId xmlns:a16="http://schemas.microsoft.com/office/drawing/2014/main" id="{790AA40B-509F-4749-B2E6-2015ABDD6A2F}"/>
              </a:ext>
            </a:extLst>
          </p:cNvPr>
          <p:cNvSpPr/>
          <p:nvPr/>
        </p:nvSpPr>
        <p:spPr>
          <a:xfrm>
            <a:off x="637954" y="1185942"/>
            <a:ext cx="7857460" cy="1371522"/>
          </a:xfrm>
          <a:prstGeom prst="roundRect">
            <a:avLst/>
          </a:prstGeom>
          <a:solidFill>
            <a:srgbClr val="F9D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33084D5A-8BAB-D34B-89AD-537FEAD2B3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589" y="1428591"/>
            <a:ext cx="1749163" cy="950053"/>
          </a:xfrm>
          <a:prstGeom prst="rect">
            <a:avLst/>
          </a:prstGeom>
        </p:spPr>
      </p:pic>
      <p:sp>
        <p:nvSpPr>
          <p:cNvPr id="117" name="テキスト ボックス 116">
            <a:extLst>
              <a:ext uri="{FF2B5EF4-FFF2-40B4-BE49-F238E27FC236}">
                <a16:creationId xmlns:a16="http://schemas.microsoft.com/office/drawing/2014/main" id="{72B9107D-5AD5-FE46-8C62-69E3F7C2F5D1}"/>
              </a:ext>
            </a:extLst>
          </p:cNvPr>
          <p:cNvSpPr txBox="1"/>
          <p:nvPr/>
        </p:nvSpPr>
        <p:spPr>
          <a:xfrm>
            <a:off x="2688264" y="1226370"/>
            <a:ext cx="5701147" cy="1367426"/>
          </a:xfrm>
          <a:prstGeom prst="rect">
            <a:avLst/>
          </a:prstGeom>
          <a:noFill/>
        </p:spPr>
        <p:txBody>
          <a:bodyPr wrap="square" rtlCol="0">
            <a:spAutoFit/>
          </a:bodyPr>
          <a:lstStyle/>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
                  <a:solidFill>
                    <a:srgbClr val="FF0000"/>
                  </a:solidFill>
                </a:uFill>
                <a:latin typeface="游ゴシック Medium" panose="020B0500000000000000" pitchFamily="50" charset="-128"/>
                <a:ea typeface="游ゴシック Medium" panose="020B0500000000000000" pitchFamily="50" charset="-128"/>
                <a:cs typeface="+mn-cs"/>
              </a:rPr>
              <a:t>海外旅行中に病気やケガをしたときの治療費用はもちろん、後遺障害が残ったり、死亡した場合も補償される保険です。</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このほか損害賠償責任や携行品損害、救援者要請費用なども補償されます。ただし、契約内容によっては補償されないことがありますので、契約する際は確認しておきましょう。</a:t>
            </a:r>
          </a:p>
        </p:txBody>
      </p:sp>
      <p:sp>
        <p:nvSpPr>
          <p:cNvPr id="123" name="テキスト ボックス 122">
            <a:extLst>
              <a:ext uri="{FF2B5EF4-FFF2-40B4-BE49-F238E27FC236}">
                <a16:creationId xmlns:a16="http://schemas.microsoft.com/office/drawing/2014/main" id="{D24AA7D5-39D9-3D4E-913E-91BFC43F4F6B}"/>
              </a:ext>
            </a:extLst>
          </p:cNvPr>
          <p:cNvSpPr txBox="1"/>
          <p:nvPr/>
        </p:nvSpPr>
        <p:spPr>
          <a:xfrm>
            <a:off x="1421456" y="3566853"/>
            <a:ext cx="2908360" cy="73866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2019</a:t>
            </a: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年度、海外旅行中に何らかの</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事故に遭った人は</a:t>
            </a:r>
            <a:r>
              <a:rPr kumimoji="1" lang="en-US" altLang="ja-JP"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4.14</a:t>
            </a: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前年度比</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0.44</a:t>
            </a: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％増）でした。</a:t>
            </a:r>
          </a:p>
        </p:txBody>
      </p:sp>
      <p:sp>
        <p:nvSpPr>
          <p:cNvPr id="124" name="テキスト ボックス 123">
            <a:extLst>
              <a:ext uri="{FF2B5EF4-FFF2-40B4-BE49-F238E27FC236}">
                <a16:creationId xmlns:a16="http://schemas.microsoft.com/office/drawing/2014/main" id="{8A1C1317-80DA-F64B-9D8B-F098436DD209}"/>
              </a:ext>
            </a:extLst>
          </p:cNvPr>
          <p:cNvSpPr txBox="1"/>
          <p:nvPr/>
        </p:nvSpPr>
        <p:spPr>
          <a:xfrm>
            <a:off x="1600758" y="3099877"/>
            <a:ext cx="2636203"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海外旅行中の事故発生率</a:t>
            </a:r>
            <a:endParaRPr kumimoji="1" lang="ja-JP" altLang="en-US" sz="16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sp>
        <p:nvSpPr>
          <p:cNvPr id="125" name="テキスト ボックス 124">
            <a:extLst>
              <a:ext uri="{FF2B5EF4-FFF2-40B4-BE49-F238E27FC236}">
                <a16:creationId xmlns:a16="http://schemas.microsoft.com/office/drawing/2014/main" id="{4ACC0D6D-BA02-9B4C-99A3-BFB620E01BB7}"/>
              </a:ext>
            </a:extLst>
          </p:cNvPr>
          <p:cNvSpPr txBox="1"/>
          <p:nvPr/>
        </p:nvSpPr>
        <p:spPr>
          <a:xfrm>
            <a:off x="4973707" y="3093485"/>
            <a:ext cx="3016981"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補償項目別  事故発生割合</a:t>
            </a:r>
          </a:p>
        </p:txBody>
      </p:sp>
      <p:sp>
        <p:nvSpPr>
          <p:cNvPr id="128" name="角丸四角形 127">
            <a:extLst>
              <a:ext uri="{FF2B5EF4-FFF2-40B4-BE49-F238E27FC236}">
                <a16:creationId xmlns:a16="http://schemas.microsoft.com/office/drawing/2014/main" id="{641F56D2-1A36-C644-8635-1A5D7466FC44}"/>
              </a:ext>
            </a:extLst>
          </p:cNvPr>
          <p:cNvSpPr/>
          <p:nvPr/>
        </p:nvSpPr>
        <p:spPr>
          <a:xfrm>
            <a:off x="646409" y="2871197"/>
            <a:ext cx="7857460" cy="3813912"/>
          </a:xfrm>
          <a:prstGeom prst="roundRect">
            <a:avLst>
              <a:gd name="adj" fmla="val 6096"/>
            </a:avLst>
          </a:prstGeom>
          <a:noFill/>
          <a:ln w="25400">
            <a:solidFill>
              <a:srgbClr val="F9D9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0" name="テキスト ボックス 129">
            <a:extLst>
              <a:ext uri="{FF2B5EF4-FFF2-40B4-BE49-F238E27FC236}">
                <a16:creationId xmlns:a16="http://schemas.microsoft.com/office/drawing/2014/main" id="{BF3611A4-4104-7E49-A10C-E2B93E56690E}"/>
              </a:ext>
            </a:extLst>
          </p:cNvPr>
          <p:cNvSpPr txBox="1"/>
          <p:nvPr/>
        </p:nvSpPr>
        <p:spPr>
          <a:xfrm>
            <a:off x="1976046" y="6469508"/>
            <a:ext cx="6579206" cy="246221"/>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ジェイアイ傷害火災保険株式会社ウェブサイト「トラブルデータ」</a:t>
            </a: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(2019)</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（参照日：</a:t>
            </a: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2023</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日）</a:t>
            </a:r>
          </a:p>
        </p:txBody>
      </p:sp>
      <p:sp>
        <p:nvSpPr>
          <p:cNvPr id="141" name="テキスト ボックス 140">
            <a:extLst>
              <a:ext uri="{FF2B5EF4-FFF2-40B4-BE49-F238E27FC236}">
                <a16:creationId xmlns:a16="http://schemas.microsoft.com/office/drawing/2014/main" id="{02D38868-BFD9-2E44-A5C4-E01D12BB0C87}"/>
              </a:ext>
            </a:extLst>
          </p:cNvPr>
          <p:cNvSpPr txBox="1"/>
          <p:nvPr/>
        </p:nvSpPr>
        <p:spPr>
          <a:xfrm>
            <a:off x="4602182" y="3417300"/>
            <a:ext cx="3760030" cy="95410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最も発生割合が高い補償項目は</a:t>
            </a:r>
            <a:r>
              <a:rPr kumimoji="1" lang="en-US" altLang="ja-JP"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ケガや</a:t>
            </a:r>
            <a:endParaRPr kumimoji="1" lang="en-US" altLang="ja-JP"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病気時に必要になる「治療・救援費用」。</a:t>
            </a:r>
            <a:endParaRPr kumimoji="1" lang="en-US" altLang="ja-JP"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次いで高いのが、手荷物の盗難や破損時</a:t>
            </a:r>
            <a:endParaRPr kumimoji="1" lang="en-US" altLang="ja-JP"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に補償される「携行品損害」となっています。</a:t>
            </a:r>
          </a:p>
        </p:txBody>
      </p:sp>
      <p:sp>
        <p:nvSpPr>
          <p:cNvPr id="21" name="テキスト ボックス 20">
            <a:extLst>
              <a:ext uri="{FF2B5EF4-FFF2-40B4-BE49-F238E27FC236}">
                <a16:creationId xmlns:a16="http://schemas.microsoft.com/office/drawing/2014/main" id="{45686F66-B797-8C4D-BA63-7D66299496D5}"/>
              </a:ext>
            </a:extLst>
          </p:cNvPr>
          <p:cNvSpPr txBox="1"/>
          <p:nvPr/>
        </p:nvSpPr>
        <p:spPr>
          <a:xfrm>
            <a:off x="1300716" y="1656021"/>
            <a:ext cx="1123506" cy="605294"/>
          </a:xfrm>
          <a:prstGeom prst="rect">
            <a:avLst/>
          </a:prstGeom>
          <a:noFill/>
        </p:spPr>
        <p:txBody>
          <a:bodyPr wrap="square" rtlCol="0">
            <a:spAutoFit/>
          </a:bodyPr>
          <a:lstStyle/>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こんな</a:t>
            </a:r>
            <a:endPar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保険です</a:t>
            </a:r>
          </a:p>
        </p:txBody>
      </p:sp>
      <p:pic>
        <p:nvPicPr>
          <p:cNvPr id="2" name="図 1">
            <a:extLst>
              <a:ext uri="{FF2B5EF4-FFF2-40B4-BE49-F238E27FC236}">
                <a16:creationId xmlns:a16="http://schemas.microsoft.com/office/drawing/2014/main" id="{4E50AAF7-95B0-6879-C897-40EEEDA96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95"/>
            <a:ext cx="9144000" cy="559091"/>
          </a:xfrm>
          <a:prstGeom prst="rect">
            <a:avLst/>
          </a:prstGeom>
        </p:spPr>
      </p:pic>
      <p:pic>
        <p:nvPicPr>
          <p:cNvPr id="8" name="図 7">
            <a:extLst>
              <a:ext uri="{FF2B5EF4-FFF2-40B4-BE49-F238E27FC236}">
                <a16:creationId xmlns:a16="http://schemas.microsoft.com/office/drawing/2014/main" id="{2331A9D4-A5AC-77EF-A058-9575F327E4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8758" y="4463577"/>
            <a:ext cx="2831519" cy="1931664"/>
          </a:xfrm>
          <a:prstGeom prst="rect">
            <a:avLst/>
          </a:prstGeom>
        </p:spPr>
      </p:pic>
      <p:pic>
        <p:nvPicPr>
          <p:cNvPr id="11" name="図 10">
            <a:extLst>
              <a:ext uri="{FF2B5EF4-FFF2-40B4-BE49-F238E27FC236}">
                <a16:creationId xmlns:a16="http://schemas.microsoft.com/office/drawing/2014/main" id="{3B93A11C-87AF-8BC6-F357-6405BBB3AD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3075" y="4463577"/>
            <a:ext cx="3091804" cy="1898903"/>
          </a:xfrm>
          <a:prstGeom prst="rect">
            <a:avLst/>
          </a:prstGeom>
        </p:spPr>
      </p:pic>
      <p:grpSp>
        <p:nvGrpSpPr>
          <p:cNvPr id="12" name="グループ化 11">
            <a:extLst>
              <a:ext uri="{FF2B5EF4-FFF2-40B4-BE49-F238E27FC236}">
                <a16:creationId xmlns:a16="http://schemas.microsoft.com/office/drawing/2014/main" id="{CDF6B63E-712C-55B0-88D7-0D9A06E4B08E}"/>
              </a:ext>
            </a:extLst>
          </p:cNvPr>
          <p:cNvGrpSpPr/>
          <p:nvPr/>
        </p:nvGrpSpPr>
        <p:grpSpPr>
          <a:xfrm>
            <a:off x="637954" y="672052"/>
            <a:ext cx="3136783" cy="461665"/>
            <a:chOff x="637954" y="672052"/>
            <a:chExt cx="3136783" cy="461665"/>
          </a:xfrm>
        </p:grpSpPr>
        <p:sp>
          <p:nvSpPr>
            <p:cNvPr id="111" name="角丸四角形 110">
              <a:extLst>
                <a:ext uri="{FF2B5EF4-FFF2-40B4-BE49-F238E27FC236}">
                  <a16:creationId xmlns:a16="http://schemas.microsoft.com/office/drawing/2014/main" id="{911737E2-4C51-8C49-A389-8A7E46EBE2BA}"/>
                </a:ext>
              </a:extLst>
            </p:cNvPr>
            <p:cNvSpPr/>
            <p:nvPr/>
          </p:nvSpPr>
          <p:spPr>
            <a:xfrm>
              <a:off x="637954" y="707230"/>
              <a:ext cx="1031358" cy="361507"/>
            </a:xfrm>
            <a:prstGeom prst="roundRect">
              <a:avLst/>
            </a:prstGeom>
            <a:noFill/>
            <a:ln>
              <a:solidFill>
                <a:srgbClr val="F2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3" name="テキスト ボックス 112">
              <a:extLst>
                <a:ext uri="{FF2B5EF4-FFF2-40B4-BE49-F238E27FC236}">
                  <a16:creationId xmlns:a16="http://schemas.microsoft.com/office/drawing/2014/main" id="{614C2CC1-9F3D-284D-8306-8B21BF880AE6}"/>
                </a:ext>
              </a:extLst>
            </p:cNvPr>
            <p:cNvSpPr txBox="1"/>
            <p:nvPr/>
          </p:nvSpPr>
          <p:spPr>
            <a:xfrm>
              <a:off x="1669312" y="672052"/>
              <a:ext cx="2105425"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海外旅行保険</a:t>
              </a:r>
            </a:p>
          </p:txBody>
        </p:sp>
        <p:sp>
          <p:nvSpPr>
            <p:cNvPr id="9" name="テキスト ボックス 8">
              <a:extLst>
                <a:ext uri="{FF2B5EF4-FFF2-40B4-BE49-F238E27FC236}">
                  <a16:creationId xmlns:a16="http://schemas.microsoft.com/office/drawing/2014/main" id="{6E75B65F-65D5-4E25-542C-8DCD16795EE0}"/>
                </a:ext>
              </a:extLst>
            </p:cNvPr>
            <p:cNvSpPr txBox="1"/>
            <p:nvPr/>
          </p:nvSpPr>
          <p:spPr>
            <a:xfrm>
              <a:off x="696271" y="718218"/>
              <a:ext cx="914723"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grpSp>
      <p:sp>
        <p:nvSpPr>
          <p:cNvPr id="13" name="四角形: 角を丸くする 12">
            <a:extLst>
              <a:ext uri="{FF2B5EF4-FFF2-40B4-BE49-F238E27FC236}">
                <a16:creationId xmlns:a16="http://schemas.microsoft.com/office/drawing/2014/main" id="{D4F103C1-3826-B3E8-6E70-46D9577E8935}"/>
              </a:ext>
            </a:extLst>
          </p:cNvPr>
          <p:cNvSpPr/>
          <p:nvPr/>
        </p:nvSpPr>
        <p:spPr>
          <a:xfrm>
            <a:off x="634409" y="2719075"/>
            <a:ext cx="954349" cy="847778"/>
          </a:xfrm>
          <a:prstGeom prst="roundRect">
            <a:avLst>
              <a:gd name="adj" fmla="val 9633"/>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D66FF41D-B497-A2DC-09CA-3834B8BAD29F}"/>
              </a:ext>
            </a:extLst>
          </p:cNvPr>
          <p:cNvSpPr txBox="1"/>
          <p:nvPr/>
        </p:nvSpPr>
        <p:spPr>
          <a:xfrm>
            <a:off x="591576" y="2840989"/>
            <a:ext cx="1037594" cy="646331"/>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そうなんだ</a:t>
            </a:r>
            <a:r>
              <a:rPr kumimoji="1" lang="en-US" altLang="ja-JP"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海外旅行</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データ編</a:t>
            </a:r>
          </a:p>
        </p:txBody>
      </p:sp>
      <p:grpSp>
        <p:nvGrpSpPr>
          <p:cNvPr id="6" name="グループ化 5">
            <a:extLst>
              <a:ext uri="{FF2B5EF4-FFF2-40B4-BE49-F238E27FC236}">
                <a16:creationId xmlns:a16="http://schemas.microsoft.com/office/drawing/2014/main" id="{4B7B58CC-B8B8-01AC-DBFC-E9AD7B0C4E32}"/>
              </a:ext>
            </a:extLst>
          </p:cNvPr>
          <p:cNvGrpSpPr>
            <a:grpSpLocks noChangeAspect="1"/>
          </p:cNvGrpSpPr>
          <p:nvPr/>
        </p:nvGrpSpPr>
        <p:grpSpPr>
          <a:xfrm>
            <a:off x="8035353" y="94006"/>
            <a:ext cx="924222" cy="967829"/>
            <a:chOff x="8030207" y="77898"/>
            <a:chExt cx="1026913" cy="1075365"/>
          </a:xfrm>
        </p:grpSpPr>
        <p:pic>
          <p:nvPicPr>
            <p:cNvPr id="7" name="図 6">
              <a:extLst>
                <a:ext uri="{FF2B5EF4-FFF2-40B4-BE49-F238E27FC236}">
                  <a16:creationId xmlns:a16="http://schemas.microsoft.com/office/drawing/2014/main" id="{2FCC9A04-7A2C-292A-2FFC-F7153669F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0" name="図 9">
              <a:extLst>
                <a:ext uri="{FF2B5EF4-FFF2-40B4-BE49-F238E27FC236}">
                  <a16:creationId xmlns:a16="http://schemas.microsoft.com/office/drawing/2014/main" id="{275C23DF-8721-8065-47F7-921D1D8A6F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17737765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角丸四角形 111">
            <a:extLst>
              <a:ext uri="{FF2B5EF4-FFF2-40B4-BE49-F238E27FC236}">
                <a16:creationId xmlns:a16="http://schemas.microsoft.com/office/drawing/2014/main" id="{F28B3D5B-BE41-7A49-B21B-B74792771121}"/>
              </a:ext>
            </a:extLst>
          </p:cNvPr>
          <p:cNvSpPr>
            <a:spLocks noChangeAspect="1"/>
          </p:cNvSpPr>
          <p:nvPr/>
        </p:nvSpPr>
        <p:spPr>
          <a:xfrm>
            <a:off x="972000" y="1261135"/>
            <a:ext cx="7200000" cy="415901"/>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3" name="テキスト ボックス 112">
            <a:extLst>
              <a:ext uri="{FF2B5EF4-FFF2-40B4-BE49-F238E27FC236}">
                <a16:creationId xmlns:a16="http://schemas.microsoft.com/office/drawing/2014/main" id="{A71ADC1E-0BCE-A248-AD20-79678EF1432D}"/>
              </a:ext>
            </a:extLst>
          </p:cNvPr>
          <p:cNvSpPr txBox="1"/>
          <p:nvPr/>
        </p:nvSpPr>
        <p:spPr>
          <a:xfrm>
            <a:off x="1056167" y="1311347"/>
            <a:ext cx="6785267"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保険金が支払われる主なケースと支払われない主なケース</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4" name="テキスト ボックス 113">
            <a:extLst>
              <a:ext uri="{FF2B5EF4-FFF2-40B4-BE49-F238E27FC236}">
                <a16:creationId xmlns:a16="http://schemas.microsoft.com/office/drawing/2014/main" id="{DEC0B43D-7869-1045-9665-E4760CB9C228}"/>
              </a:ext>
            </a:extLst>
          </p:cNvPr>
          <p:cNvSpPr txBox="1"/>
          <p:nvPr/>
        </p:nvSpPr>
        <p:spPr>
          <a:xfrm>
            <a:off x="1056167" y="1748754"/>
            <a:ext cx="7031666"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保険の種類や保険会社によって補償範囲が異なったり、必要な補償だけを選んで契約する商品もあります。契約の際は確認しましょう！</a:t>
            </a:r>
          </a:p>
        </p:txBody>
      </p:sp>
      <p:pic>
        <p:nvPicPr>
          <p:cNvPr id="115" name="図 114">
            <a:extLst>
              <a:ext uri="{FF2B5EF4-FFF2-40B4-BE49-F238E27FC236}">
                <a16:creationId xmlns:a16="http://schemas.microsoft.com/office/drawing/2014/main" id="{A56A6966-26F8-B94F-93C4-B7B0988ABF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48"/>
          <a:stretch/>
        </p:blipFill>
        <p:spPr>
          <a:xfrm>
            <a:off x="1153632" y="2320427"/>
            <a:ext cx="6755091" cy="3645947"/>
          </a:xfrm>
          <a:prstGeom prst="rect">
            <a:avLst/>
          </a:prstGeom>
        </p:spPr>
      </p:pic>
      <p:sp>
        <p:nvSpPr>
          <p:cNvPr id="122" name="テキスト ボックス 121">
            <a:extLst>
              <a:ext uri="{FF2B5EF4-FFF2-40B4-BE49-F238E27FC236}">
                <a16:creationId xmlns:a16="http://schemas.microsoft.com/office/drawing/2014/main" id="{F2814E88-FECA-E340-9C44-43EF7105846C}"/>
              </a:ext>
            </a:extLst>
          </p:cNvPr>
          <p:cNvSpPr txBox="1"/>
          <p:nvPr/>
        </p:nvSpPr>
        <p:spPr>
          <a:xfrm>
            <a:off x="1056167" y="6007069"/>
            <a:ext cx="5085738" cy="24622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表中の</a:t>
            </a:r>
            <a:r>
              <a:rPr kumimoji="1" lang="ja-JP" altLang="en-US" sz="1000" b="0" i="0" u="none" strike="noStrike" kern="1200" cap="none" spc="0" normalizeH="0" baseline="0" noProof="0" dirty="0">
                <a:ln>
                  <a:noFill/>
                </a:ln>
                <a:solidFill>
                  <a:srgbClr val="0070C0"/>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数字は「見逃せないリスク」の番号を示しています。</a:t>
            </a:r>
          </a:p>
        </p:txBody>
      </p:sp>
      <p:pic>
        <p:nvPicPr>
          <p:cNvPr id="124" name="図 123">
            <a:extLst>
              <a:ext uri="{FF2B5EF4-FFF2-40B4-BE49-F238E27FC236}">
                <a16:creationId xmlns:a16="http://schemas.microsoft.com/office/drawing/2014/main" id="{21182DA3-73EC-6A4E-9DDD-490029365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472" y="6365506"/>
            <a:ext cx="299307" cy="293071"/>
          </a:xfrm>
          <a:prstGeom prst="rect">
            <a:avLst/>
          </a:prstGeom>
        </p:spPr>
      </p:pic>
      <p:sp>
        <p:nvSpPr>
          <p:cNvPr id="125" name="テキスト ボックス 124">
            <a:extLst>
              <a:ext uri="{FF2B5EF4-FFF2-40B4-BE49-F238E27FC236}">
                <a16:creationId xmlns:a16="http://schemas.microsoft.com/office/drawing/2014/main" id="{173EC5B2-E7D2-FA41-BC20-5628B2345156}"/>
              </a:ext>
            </a:extLst>
          </p:cNvPr>
          <p:cNvSpPr txBox="1"/>
          <p:nvPr/>
        </p:nvSpPr>
        <p:spPr>
          <a:xfrm>
            <a:off x="1473779" y="6333624"/>
            <a:ext cx="6520764" cy="40011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旅行中とは「海外旅行を目的として住居を出発してから帰省するまでの間」を指します。したがって空港に</a:t>
            </a:r>
            <a:endPar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向かうまでの間や帰国後帰宅するまでの間のケガ等も補償されます。</a:t>
            </a:r>
          </a:p>
        </p:txBody>
      </p:sp>
      <p:cxnSp>
        <p:nvCxnSpPr>
          <p:cNvPr id="127" name="直線コネクタ 126">
            <a:extLst>
              <a:ext uri="{FF2B5EF4-FFF2-40B4-BE49-F238E27FC236}">
                <a16:creationId xmlns:a16="http://schemas.microsoft.com/office/drawing/2014/main" id="{3D9CA8F7-4A96-6D4C-8915-8DC3FF265446}"/>
              </a:ext>
            </a:extLst>
          </p:cNvPr>
          <p:cNvCxnSpPr>
            <a:cxnSpLocks/>
          </p:cNvCxnSpPr>
          <p:nvPr/>
        </p:nvCxnSpPr>
        <p:spPr>
          <a:xfrm>
            <a:off x="1169708" y="6301743"/>
            <a:ext cx="6755091" cy="63763"/>
          </a:xfrm>
          <a:prstGeom prst="line">
            <a:avLst/>
          </a:prstGeom>
          <a:ln>
            <a:solidFill>
              <a:srgbClr val="EC75A2"/>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848D1D3D-4545-F54D-A477-418EDB525C4D}"/>
              </a:ext>
            </a:extLst>
          </p:cNvPr>
          <p:cNvCxnSpPr>
            <a:cxnSpLocks/>
          </p:cNvCxnSpPr>
          <p:nvPr/>
        </p:nvCxnSpPr>
        <p:spPr>
          <a:xfrm>
            <a:off x="1169708" y="6715844"/>
            <a:ext cx="6755091" cy="0"/>
          </a:xfrm>
          <a:prstGeom prst="line">
            <a:avLst/>
          </a:prstGeom>
          <a:ln>
            <a:solidFill>
              <a:srgbClr val="EC75A2"/>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06F021DA-A01E-5BB8-8BC6-C776E6F64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895"/>
            <a:ext cx="9144000" cy="559091"/>
          </a:xfrm>
          <a:prstGeom prst="rect">
            <a:avLst/>
          </a:prstGeom>
        </p:spPr>
      </p:pic>
      <p:grpSp>
        <p:nvGrpSpPr>
          <p:cNvPr id="6" name="グループ化 5">
            <a:extLst>
              <a:ext uri="{FF2B5EF4-FFF2-40B4-BE49-F238E27FC236}">
                <a16:creationId xmlns:a16="http://schemas.microsoft.com/office/drawing/2014/main" id="{AEB18A1C-C8BF-B9D4-12AE-38DA70D22503}"/>
              </a:ext>
            </a:extLst>
          </p:cNvPr>
          <p:cNvGrpSpPr/>
          <p:nvPr/>
        </p:nvGrpSpPr>
        <p:grpSpPr>
          <a:xfrm>
            <a:off x="637954" y="672052"/>
            <a:ext cx="3136783" cy="461665"/>
            <a:chOff x="637954" y="672052"/>
            <a:chExt cx="3136783" cy="461665"/>
          </a:xfrm>
        </p:grpSpPr>
        <p:sp>
          <p:nvSpPr>
            <p:cNvPr id="7" name="角丸四角形 110">
              <a:extLst>
                <a:ext uri="{FF2B5EF4-FFF2-40B4-BE49-F238E27FC236}">
                  <a16:creationId xmlns:a16="http://schemas.microsoft.com/office/drawing/2014/main" id="{5304D837-A9D0-11DF-F0B3-1B94E79BE150}"/>
                </a:ext>
              </a:extLst>
            </p:cNvPr>
            <p:cNvSpPr/>
            <p:nvPr/>
          </p:nvSpPr>
          <p:spPr>
            <a:xfrm>
              <a:off x="637954" y="707230"/>
              <a:ext cx="1031358" cy="361507"/>
            </a:xfrm>
            <a:prstGeom prst="roundRect">
              <a:avLst/>
            </a:prstGeom>
            <a:noFill/>
            <a:ln>
              <a:solidFill>
                <a:srgbClr val="F2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E945718-00DD-CC2B-C52B-69FD4CCCC4A8}"/>
                </a:ext>
              </a:extLst>
            </p:cNvPr>
            <p:cNvSpPr txBox="1"/>
            <p:nvPr/>
          </p:nvSpPr>
          <p:spPr>
            <a:xfrm>
              <a:off x="1669312" y="672052"/>
              <a:ext cx="2105425"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海外旅行保険</a:t>
              </a:r>
            </a:p>
          </p:txBody>
        </p:sp>
        <p:sp>
          <p:nvSpPr>
            <p:cNvPr id="9" name="テキスト ボックス 8">
              <a:extLst>
                <a:ext uri="{FF2B5EF4-FFF2-40B4-BE49-F238E27FC236}">
                  <a16:creationId xmlns:a16="http://schemas.microsoft.com/office/drawing/2014/main" id="{AB7AA8F7-2B36-15B8-3D71-3EBF85A8B927}"/>
                </a:ext>
              </a:extLst>
            </p:cNvPr>
            <p:cNvSpPr txBox="1"/>
            <p:nvPr/>
          </p:nvSpPr>
          <p:spPr>
            <a:xfrm>
              <a:off x="696271" y="718218"/>
              <a:ext cx="914723"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grpSp>
      <p:grpSp>
        <p:nvGrpSpPr>
          <p:cNvPr id="5" name="グループ化 4">
            <a:extLst>
              <a:ext uri="{FF2B5EF4-FFF2-40B4-BE49-F238E27FC236}">
                <a16:creationId xmlns:a16="http://schemas.microsoft.com/office/drawing/2014/main" id="{FEF5BDA5-E557-AA9F-A8DB-9E0F6FCF7886}"/>
              </a:ext>
            </a:extLst>
          </p:cNvPr>
          <p:cNvGrpSpPr>
            <a:grpSpLocks noChangeAspect="1"/>
          </p:cNvGrpSpPr>
          <p:nvPr/>
        </p:nvGrpSpPr>
        <p:grpSpPr>
          <a:xfrm>
            <a:off x="8035353" y="94006"/>
            <a:ext cx="924222" cy="967829"/>
            <a:chOff x="8030207" y="77898"/>
            <a:chExt cx="1026913" cy="1075365"/>
          </a:xfrm>
        </p:grpSpPr>
        <p:pic>
          <p:nvPicPr>
            <p:cNvPr id="10" name="図 9">
              <a:extLst>
                <a:ext uri="{FF2B5EF4-FFF2-40B4-BE49-F238E27FC236}">
                  <a16:creationId xmlns:a16="http://schemas.microsoft.com/office/drawing/2014/main" id="{7CAE4CF3-DE87-5F39-BC3C-8692F21691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01C7DFFC-5E3F-87BB-CCCD-FEFAB44E1D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65778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角丸四角形 200">
            <a:extLst>
              <a:ext uri="{FF2B5EF4-FFF2-40B4-BE49-F238E27FC236}">
                <a16:creationId xmlns:a16="http://schemas.microsoft.com/office/drawing/2014/main" id="{F6FC20A4-2D90-6F42-B83A-2421E146D6E0}"/>
              </a:ext>
            </a:extLst>
          </p:cNvPr>
          <p:cNvSpPr>
            <a:spLocks/>
          </p:cNvSpPr>
          <p:nvPr/>
        </p:nvSpPr>
        <p:spPr>
          <a:xfrm>
            <a:off x="962475" y="1295982"/>
            <a:ext cx="7538954" cy="405721"/>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2" name="テキスト ボックス 201">
            <a:extLst>
              <a:ext uri="{FF2B5EF4-FFF2-40B4-BE49-F238E27FC236}">
                <a16:creationId xmlns:a16="http://schemas.microsoft.com/office/drawing/2014/main" id="{D82DB464-251C-B34A-87A7-50B9D8EA52A1}"/>
              </a:ext>
            </a:extLst>
          </p:cNvPr>
          <p:cNvSpPr txBox="1"/>
          <p:nvPr/>
        </p:nvSpPr>
        <p:spPr>
          <a:xfrm>
            <a:off x="1046642" y="1313873"/>
            <a:ext cx="412200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海外で医療を受ける場合のサポート</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3" name="テキスト ボックス 202">
            <a:extLst>
              <a:ext uri="{FF2B5EF4-FFF2-40B4-BE49-F238E27FC236}">
                <a16:creationId xmlns:a16="http://schemas.microsoft.com/office/drawing/2014/main" id="{70F7E365-9089-5B4F-9B8E-79F9F6AB5322}"/>
              </a:ext>
            </a:extLst>
          </p:cNvPr>
          <p:cNvSpPr txBox="1"/>
          <p:nvPr/>
        </p:nvSpPr>
        <p:spPr>
          <a:xfrm>
            <a:off x="962475" y="1735856"/>
            <a:ext cx="7668733" cy="132343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海外でケガをしたり、病気にかかって治療を受ける場合、次のような問題が発生してくることが考えられますが、海外旅行保険はこうした不安をサポートします。</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ED7D31"/>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医療機関の選択</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ED7D31"/>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高額な治療費の支払い</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ED7D31"/>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外国語での症状説明</a:t>
            </a:r>
          </a:p>
        </p:txBody>
      </p:sp>
      <p:sp>
        <p:nvSpPr>
          <p:cNvPr id="214" name="テキスト ボックス 213">
            <a:extLst>
              <a:ext uri="{FF2B5EF4-FFF2-40B4-BE49-F238E27FC236}">
                <a16:creationId xmlns:a16="http://schemas.microsoft.com/office/drawing/2014/main" id="{8E675D7F-C630-F343-8DCF-A4D02D482AEE}"/>
              </a:ext>
            </a:extLst>
          </p:cNvPr>
          <p:cNvSpPr txBox="1"/>
          <p:nvPr/>
        </p:nvSpPr>
        <p:spPr>
          <a:xfrm>
            <a:off x="3017517" y="6461730"/>
            <a:ext cx="5379800" cy="415498"/>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ジェイアイ傷害火災保険株式会社ウェブサイト「海外の医療事情」をもとに作成</a:t>
            </a:r>
          </a:p>
          <a:p>
            <a:pPr marL="0" marR="0" lvl="0" indent="0" algn="r" defTabSz="56665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（参照日：</a:t>
            </a:r>
            <a:r>
              <a:rPr kumimoji="1" lang="en-US" altLang="ja-JP"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2023</a:t>
            </a: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月</a:t>
            </a:r>
            <a:r>
              <a:rPr kumimoji="1" lang="en-US" altLang="ja-JP"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日）</a:t>
            </a:r>
          </a:p>
        </p:txBody>
      </p:sp>
      <p:pic>
        <p:nvPicPr>
          <p:cNvPr id="2" name="図 1">
            <a:extLst>
              <a:ext uri="{FF2B5EF4-FFF2-40B4-BE49-F238E27FC236}">
                <a16:creationId xmlns:a16="http://schemas.microsoft.com/office/drawing/2014/main" id="{FAF659B6-4DF2-E80E-0422-EF1E742BF5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95"/>
            <a:ext cx="9144000" cy="559091"/>
          </a:xfrm>
          <a:prstGeom prst="rect">
            <a:avLst/>
          </a:prstGeom>
        </p:spPr>
      </p:pic>
      <p:pic>
        <p:nvPicPr>
          <p:cNvPr id="8" name="図 7">
            <a:extLst>
              <a:ext uri="{FF2B5EF4-FFF2-40B4-BE49-F238E27FC236}">
                <a16:creationId xmlns:a16="http://schemas.microsoft.com/office/drawing/2014/main" id="{AF1C9D71-EE5C-0E44-2420-F572B84C9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42" y="3104047"/>
            <a:ext cx="6648000" cy="3312930"/>
          </a:xfrm>
          <a:prstGeom prst="rect">
            <a:avLst/>
          </a:prstGeom>
        </p:spPr>
      </p:pic>
      <p:grpSp>
        <p:nvGrpSpPr>
          <p:cNvPr id="3" name="グループ化 2">
            <a:extLst>
              <a:ext uri="{FF2B5EF4-FFF2-40B4-BE49-F238E27FC236}">
                <a16:creationId xmlns:a16="http://schemas.microsoft.com/office/drawing/2014/main" id="{7601B72F-BC02-AE83-648B-8BCB7E6D710C}"/>
              </a:ext>
            </a:extLst>
          </p:cNvPr>
          <p:cNvGrpSpPr/>
          <p:nvPr/>
        </p:nvGrpSpPr>
        <p:grpSpPr>
          <a:xfrm>
            <a:off x="637954" y="672052"/>
            <a:ext cx="3136783" cy="461665"/>
            <a:chOff x="637954" y="672052"/>
            <a:chExt cx="3136783" cy="461665"/>
          </a:xfrm>
        </p:grpSpPr>
        <p:sp>
          <p:nvSpPr>
            <p:cNvPr id="6" name="角丸四角形 110">
              <a:extLst>
                <a:ext uri="{FF2B5EF4-FFF2-40B4-BE49-F238E27FC236}">
                  <a16:creationId xmlns:a16="http://schemas.microsoft.com/office/drawing/2014/main" id="{4AC57E87-C360-B196-E49E-08A84E79CA81}"/>
                </a:ext>
              </a:extLst>
            </p:cNvPr>
            <p:cNvSpPr/>
            <p:nvPr/>
          </p:nvSpPr>
          <p:spPr>
            <a:xfrm>
              <a:off x="637954" y="707230"/>
              <a:ext cx="1031358" cy="361507"/>
            </a:xfrm>
            <a:prstGeom prst="roundRect">
              <a:avLst/>
            </a:prstGeom>
            <a:noFill/>
            <a:ln>
              <a:solidFill>
                <a:srgbClr val="F2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76A8DC8A-DD2E-E404-01CB-936FEDD48598}"/>
                </a:ext>
              </a:extLst>
            </p:cNvPr>
            <p:cNvSpPr txBox="1"/>
            <p:nvPr/>
          </p:nvSpPr>
          <p:spPr>
            <a:xfrm>
              <a:off x="1669312" y="672052"/>
              <a:ext cx="2105425"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海外旅行保険</a:t>
              </a:r>
            </a:p>
          </p:txBody>
        </p:sp>
        <p:sp>
          <p:nvSpPr>
            <p:cNvPr id="10" name="テキスト ボックス 9">
              <a:extLst>
                <a:ext uri="{FF2B5EF4-FFF2-40B4-BE49-F238E27FC236}">
                  <a16:creationId xmlns:a16="http://schemas.microsoft.com/office/drawing/2014/main" id="{CCEE51B1-C8D6-5C4B-B956-490C1D84BCD4}"/>
                </a:ext>
              </a:extLst>
            </p:cNvPr>
            <p:cNvSpPr txBox="1"/>
            <p:nvPr/>
          </p:nvSpPr>
          <p:spPr>
            <a:xfrm>
              <a:off x="696271" y="718218"/>
              <a:ext cx="914723"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grpSp>
      <p:grpSp>
        <p:nvGrpSpPr>
          <p:cNvPr id="7" name="グループ化 6">
            <a:extLst>
              <a:ext uri="{FF2B5EF4-FFF2-40B4-BE49-F238E27FC236}">
                <a16:creationId xmlns:a16="http://schemas.microsoft.com/office/drawing/2014/main" id="{B33C1E53-5461-5D3F-0DB4-2666F9C1507B}"/>
              </a:ext>
            </a:extLst>
          </p:cNvPr>
          <p:cNvGrpSpPr>
            <a:grpSpLocks noChangeAspect="1"/>
          </p:cNvGrpSpPr>
          <p:nvPr/>
        </p:nvGrpSpPr>
        <p:grpSpPr>
          <a:xfrm>
            <a:off x="8035353" y="94006"/>
            <a:ext cx="924222" cy="967829"/>
            <a:chOff x="8030207" y="77898"/>
            <a:chExt cx="1026913" cy="1075365"/>
          </a:xfrm>
        </p:grpSpPr>
        <p:pic>
          <p:nvPicPr>
            <p:cNvPr id="11" name="図 10">
              <a:extLst>
                <a:ext uri="{FF2B5EF4-FFF2-40B4-BE49-F238E27FC236}">
                  <a16:creationId xmlns:a16="http://schemas.microsoft.com/office/drawing/2014/main" id="{395A3057-B24D-DE6D-701A-4491EDAF2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2" name="図 11">
              <a:extLst>
                <a:ext uri="{FF2B5EF4-FFF2-40B4-BE49-F238E27FC236}">
                  <a16:creationId xmlns:a16="http://schemas.microsoft.com/office/drawing/2014/main" id="{3F116EDA-DA54-D894-B4A5-DB3B875EA9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402179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4"/>
                                        </p:tgtEl>
                                        <p:attrNameLst>
                                          <p:attrName>style.visibility</p:attrName>
                                        </p:attrNameLst>
                                      </p:cBhvr>
                                      <p:to>
                                        <p:strVal val="visible"/>
                                      </p:to>
                                    </p:set>
                                    <p:animEffect transition="in" filter="fade">
                                      <p:cBhvr>
                                        <p:cTn id="10"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C875928-BF67-77DB-21E3-E43F3B0A9E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814" y="2928394"/>
            <a:ext cx="6992188" cy="3663703"/>
          </a:xfrm>
          <a:prstGeom prst="rect">
            <a:avLst/>
          </a:prstGeom>
        </p:spPr>
      </p:pic>
      <p:sp>
        <p:nvSpPr>
          <p:cNvPr id="3" name="角丸四角形 206">
            <a:extLst>
              <a:ext uri="{FF2B5EF4-FFF2-40B4-BE49-F238E27FC236}">
                <a16:creationId xmlns:a16="http://schemas.microsoft.com/office/drawing/2014/main" id="{DB40C4E5-3501-2AAC-85C0-E8C7A9C0EC47}"/>
              </a:ext>
            </a:extLst>
          </p:cNvPr>
          <p:cNvSpPr>
            <a:spLocks/>
          </p:cNvSpPr>
          <p:nvPr/>
        </p:nvSpPr>
        <p:spPr>
          <a:xfrm>
            <a:off x="1107814" y="1339130"/>
            <a:ext cx="7035108" cy="391263"/>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CC74A671-2A13-E158-EE74-3EF04F2515EB}"/>
              </a:ext>
            </a:extLst>
          </p:cNvPr>
          <p:cNvSpPr txBox="1"/>
          <p:nvPr/>
        </p:nvSpPr>
        <p:spPr>
          <a:xfrm>
            <a:off x="1234745" y="1374725"/>
            <a:ext cx="703510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携行品の種類、状況によって異なる補償の範囲</a:t>
            </a:r>
            <a:r>
              <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携行品損害補償）</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1" name="図 10">
            <a:extLst>
              <a:ext uri="{FF2B5EF4-FFF2-40B4-BE49-F238E27FC236}">
                <a16:creationId xmlns:a16="http://schemas.microsoft.com/office/drawing/2014/main" id="{B090B23F-B4C0-F654-FAE4-FFEB2788A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895"/>
            <a:ext cx="9144000" cy="559091"/>
          </a:xfrm>
          <a:prstGeom prst="rect">
            <a:avLst/>
          </a:prstGeom>
        </p:spPr>
      </p:pic>
      <p:sp>
        <p:nvSpPr>
          <p:cNvPr id="6" name="テキスト ボックス 5">
            <a:extLst>
              <a:ext uri="{FF2B5EF4-FFF2-40B4-BE49-F238E27FC236}">
                <a16:creationId xmlns:a16="http://schemas.microsoft.com/office/drawing/2014/main" id="{ED313215-8266-5595-BA82-F7C498E619D7}"/>
              </a:ext>
            </a:extLst>
          </p:cNvPr>
          <p:cNvSpPr txBox="1"/>
          <p:nvPr/>
        </p:nvSpPr>
        <p:spPr>
          <a:xfrm>
            <a:off x="1088751" y="1831235"/>
            <a:ext cx="7181102" cy="1077218"/>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携行品（旅行者の持ち物）には補償の対象になる物とならない物があります。また、保険商品だけでなくトラブルの状況（失くしたのか、盗まれたのか）にっても補償は異なりますし、限度額も決まっていますので契約の際に確認しておきましょう。</a:t>
            </a:r>
          </a:p>
        </p:txBody>
      </p:sp>
      <p:sp>
        <p:nvSpPr>
          <p:cNvPr id="15" name="テキスト ボックス 14">
            <a:extLst>
              <a:ext uri="{FF2B5EF4-FFF2-40B4-BE49-F238E27FC236}">
                <a16:creationId xmlns:a16="http://schemas.microsoft.com/office/drawing/2014/main" id="{6B7505B3-B9AF-AA19-EC66-C4A2DAF46F90}"/>
              </a:ext>
            </a:extLst>
          </p:cNvPr>
          <p:cNvSpPr txBox="1"/>
          <p:nvPr/>
        </p:nvSpPr>
        <p:spPr>
          <a:xfrm>
            <a:off x="1043998" y="3537279"/>
            <a:ext cx="3788037" cy="2893100"/>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どんなとき？</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保険の支払い対象期間中に、保険に 入</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っている人の持ち物（バッグ、カメラ、</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時計、衣類、旅券など）が、盗まれる・</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壊れる・火災などの偶然な事故により</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損害をうけたとき。</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補償される金額は？</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一般に持ち物１つ（</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1</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個、</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1</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組または</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1</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対）</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あたり</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10</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万円（乗車券などの場合は合計</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して５万円）を限度として、その価格</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（時価）、または修理費用のいずれか</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低い額（自己負担はありません）。</a:t>
            </a:r>
          </a:p>
        </p:txBody>
      </p:sp>
      <p:sp>
        <p:nvSpPr>
          <p:cNvPr id="17" name="テキスト ボックス 16">
            <a:extLst>
              <a:ext uri="{FF2B5EF4-FFF2-40B4-BE49-F238E27FC236}">
                <a16:creationId xmlns:a16="http://schemas.microsoft.com/office/drawing/2014/main" id="{23EAB2F5-02E2-94B4-2BD4-3262A7300E5C}"/>
              </a:ext>
            </a:extLst>
          </p:cNvPr>
          <p:cNvSpPr txBox="1"/>
          <p:nvPr/>
        </p:nvSpPr>
        <p:spPr>
          <a:xfrm>
            <a:off x="4572000" y="3555888"/>
            <a:ext cx="3990975" cy="1815882"/>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ED7D31"/>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故意または重大な過失</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ED7D31"/>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置き忘れまたは紛失</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ED7D31"/>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補償対象外の物</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（現金</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小切手</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預貯金証書</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クレジット</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カード</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定期券</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コンタクトレンズ、サ</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ーフィン等の運動を</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おこなうための用</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具などは</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補償の対象に含まれません</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など　　　　　　　　　 　　　　　　　　　　　　　　　　　　　　　　　　　　　　　　　　　　　</a:t>
            </a:r>
          </a:p>
        </p:txBody>
      </p:sp>
      <p:sp>
        <p:nvSpPr>
          <p:cNvPr id="19" name="テキスト ボックス 18">
            <a:extLst>
              <a:ext uri="{FF2B5EF4-FFF2-40B4-BE49-F238E27FC236}">
                <a16:creationId xmlns:a16="http://schemas.microsoft.com/office/drawing/2014/main" id="{4FA9BEC7-C8FD-0A9F-2D83-D706D500F019}"/>
              </a:ext>
            </a:extLst>
          </p:cNvPr>
          <p:cNvSpPr txBox="1"/>
          <p:nvPr/>
        </p:nvSpPr>
        <p:spPr>
          <a:xfrm>
            <a:off x="1299421" y="3009295"/>
            <a:ext cx="3459586"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保険金が支払われる主なケース</a:t>
            </a:r>
          </a:p>
        </p:txBody>
      </p:sp>
      <p:sp>
        <p:nvSpPr>
          <p:cNvPr id="21" name="テキスト ボックス 20">
            <a:extLst>
              <a:ext uri="{FF2B5EF4-FFF2-40B4-BE49-F238E27FC236}">
                <a16:creationId xmlns:a16="http://schemas.microsoft.com/office/drawing/2014/main" id="{B68EE694-1673-8F4E-4EA0-A07A214D408F}"/>
              </a:ext>
            </a:extLst>
          </p:cNvPr>
          <p:cNvSpPr txBox="1"/>
          <p:nvPr/>
        </p:nvSpPr>
        <p:spPr>
          <a:xfrm>
            <a:off x="4759007" y="3009295"/>
            <a:ext cx="3340995"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保険金が支払われない主なケース</a:t>
            </a:r>
          </a:p>
        </p:txBody>
      </p:sp>
      <p:grpSp>
        <p:nvGrpSpPr>
          <p:cNvPr id="5" name="グループ化 4">
            <a:extLst>
              <a:ext uri="{FF2B5EF4-FFF2-40B4-BE49-F238E27FC236}">
                <a16:creationId xmlns:a16="http://schemas.microsoft.com/office/drawing/2014/main" id="{2A08822F-FD99-9434-4F52-19A06EAA4EDC}"/>
              </a:ext>
            </a:extLst>
          </p:cNvPr>
          <p:cNvGrpSpPr/>
          <p:nvPr/>
        </p:nvGrpSpPr>
        <p:grpSpPr>
          <a:xfrm>
            <a:off x="637954" y="672052"/>
            <a:ext cx="3136783" cy="461665"/>
            <a:chOff x="637954" y="672052"/>
            <a:chExt cx="3136783" cy="461665"/>
          </a:xfrm>
        </p:grpSpPr>
        <p:sp>
          <p:nvSpPr>
            <p:cNvPr id="16" name="角丸四角形 110">
              <a:extLst>
                <a:ext uri="{FF2B5EF4-FFF2-40B4-BE49-F238E27FC236}">
                  <a16:creationId xmlns:a16="http://schemas.microsoft.com/office/drawing/2014/main" id="{28644100-7D7B-E269-8CC7-9111780BC9E2}"/>
                </a:ext>
              </a:extLst>
            </p:cNvPr>
            <p:cNvSpPr/>
            <p:nvPr/>
          </p:nvSpPr>
          <p:spPr>
            <a:xfrm>
              <a:off x="637954" y="707230"/>
              <a:ext cx="1031358" cy="361507"/>
            </a:xfrm>
            <a:prstGeom prst="roundRect">
              <a:avLst/>
            </a:prstGeom>
            <a:noFill/>
            <a:ln>
              <a:solidFill>
                <a:srgbClr val="F2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EB6A8082-C49F-2CA5-0553-C42F1448917A}"/>
                </a:ext>
              </a:extLst>
            </p:cNvPr>
            <p:cNvSpPr txBox="1"/>
            <p:nvPr/>
          </p:nvSpPr>
          <p:spPr>
            <a:xfrm>
              <a:off x="1669312" y="672052"/>
              <a:ext cx="2105425"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海外旅行保険</a:t>
              </a:r>
            </a:p>
          </p:txBody>
        </p:sp>
        <p:sp>
          <p:nvSpPr>
            <p:cNvPr id="20" name="テキスト ボックス 19">
              <a:extLst>
                <a:ext uri="{FF2B5EF4-FFF2-40B4-BE49-F238E27FC236}">
                  <a16:creationId xmlns:a16="http://schemas.microsoft.com/office/drawing/2014/main" id="{4CB11660-7F0A-A448-C37B-BAC615776B2F}"/>
                </a:ext>
              </a:extLst>
            </p:cNvPr>
            <p:cNvSpPr txBox="1"/>
            <p:nvPr/>
          </p:nvSpPr>
          <p:spPr>
            <a:xfrm>
              <a:off x="696271" y="718218"/>
              <a:ext cx="914723"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grpSp>
      <p:cxnSp>
        <p:nvCxnSpPr>
          <p:cNvPr id="23" name="直線コネクタ 22">
            <a:extLst>
              <a:ext uri="{FF2B5EF4-FFF2-40B4-BE49-F238E27FC236}">
                <a16:creationId xmlns:a16="http://schemas.microsoft.com/office/drawing/2014/main" id="{EAA9C570-74BC-7A5E-D24E-7812FC7F2A7B}"/>
              </a:ext>
            </a:extLst>
          </p:cNvPr>
          <p:cNvCxnSpPr>
            <a:cxnSpLocks/>
          </p:cNvCxnSpPr>
          <p:nvPr/>
        </p:nvCxnSpPr>
        <p:spPr>
          <a:xfrm>
            <a:off x="1161748" y="2095500"/>
            <a:ext cx="698117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04A62055-0020-934A-802B-05254E070EB7}"/>
              </a:ext>
            </a:extLst>
          </p:cNvPr>
          <p:cNvGrpSpPr>
            <a:grpSpLocks noChangeAspect="1"/>
          </p:cNvGrpSpPr>
          <p:nvPr/>
        </p:nvGrpSpPr>
        <p:grpSpPr>
          <a:xfrm>
            <a:off x="8035353" y="94006"/>
            <a:ext cx="924222" cy="967829"/>
            <a:chOff x="8030207" y="77898"/>
            <a:chExt cx="1026913" cy="1075365"/>
          </a:xfrm>
        </p:grpSpPr>
        <p:pic>
          <p:nvPicPr>
            <p:cNvPr id="7" name="図 6">
              <a:extLst>
                <a:ext uri="{FF2B5EF4-FFF2-40B4-BE49-F238E27FC236}">
                  <a16:creationId xmlns:a16="http://schemas.microsoft.com/office/drawing/2014/main" id="{C1703809-3894-28DA-8874-3E95900F28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8" name="図 7">
              <a:extLst>
                <a:ext uri="{FF2B5EF4-FFF2-40B4-BE49-F238E27FC236}">
                  <a16:creationId xmlns:a16="http://schemas.microsoft.com/office/drawing/2014/main" id="{6F1A5869-3C17-EB2A-B3D0-961FDE3CAF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400255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66F737D4-B917-943F-5919-40F6B683A394}"/>
              </a:ext>
            </a:extLst>
          </p:cNvPr>
          <p:cNvSpPr/>
          <p:nvPr/>
        </p:nvSpPr>
        <p:spPr>
          <a:xfrm>
            <a:off x="189435" y="4429124"/>
            <a:ext cx="8840266" cy="225187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E5F72219-3AEE-D53C-3F28-BE7035CF4429}"/>
              </a:ext>
            </a:extLst>
          </p:cNvPr>
          <p:cNvSpPr/>
          <p:nvPr/>
        </p:nvSpPr>
        <p:spPr>
          <a:xfrm>
            <a:off x="1483391" y="4693267"/>
            <a:ext cx="6238539" cy="106254"/>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8E8CB86E-0820-7E45-89E4-1064719D7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927" y="2872854"/>
            <a:ext cx="4211056" cy="1186752"/>
          </a:xfrm>
          <a:prstGeom prst="rect">
            <a:avLst/>
          </a:prstGeom>
        </p:spPr>
      </p:pic>
      <p:pic>
        <p:nvPicPr>
          <p:cNvPr id="77" name="図 76">
            <a:extLst>
              <a:ext uri="{FF2B5EF4-FFF2-40B4-BE49-F238E27FC236}">
                <a16:creationId xmlns:a16="http://schemas.microsoft.com/office/drawing/2014/main" id="{C194B4AE-C5E8-F74B-8418-32A5FA09B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5498" y="652246"/>
            <a:ext cx="4613002" cy="751998"/>
          </a:xfrm>
          <a:prstGeom prst="rect">
            <a:avLst/>
          </a:prstGeom>
        </p:spPr>
      </p:pic>
      <p:sp>
        <p:nvSpPr>
          <p:cNvPr id="83" name="テキスト ボックス 82">
            <a:extLst>
              <a:ext uri="{FF2B5EF4-FFF2-40B4-BE49-F238E27FC236}">
                <a16:creationId xmlns:a16="http://schemas.microsoft.com/office/drawing/2014/main" id="{EEF21558-E29A-0A48-ACC2-63D27AF1C456}"/>
              </a:ext>
            </a:extLst>
          </p:cNvPr>
          <p:cNvSpPr txBox="1"/>
          <p:nvPr/>
        </p:nvSpPr>
        <p:spPr>
          <a:xfrm>
            <a:off x="636513" y="1886894"/>
            <a:ext cx="7841662" cy="646331"/>
          </a:xfrm>
          <a:prstGeom prst="rect">
            <a:avLst/>
          </a:prstGeom>
          <a:noFill/>
        </p:spPr>
        <p:txBody>
          <a:bodyPr wrap="square" rtlCol="0">
            <a:spAutoFit/>
          </a:bodyPr>
          <a:lstStyle/>
          <a:p>
            <a:pPr marL="180975" marR="0" lvl="0" indent="-180975"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旅行先で虫垂炎（盲腸炎）で入院。総費用はいくらかかる</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それぞれの</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180975" marR="0" lvl="0" indent="-180975"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国（都市）とかかる医療費をつなげてみよう。</a:t>
            </a:r>
          </a:p>
        </p:txBody>
      </p:sp>
      <p:sp>
        <p:nvSpPr>
          <p:cNvPr id="84" name="テキスト ボックス 83">
            <a:extLst>
              <a:ext uri="{FF2B5EF4-FFF2-40B4-BE49-F238E27FC236}">
                <a16:creationId xmlns:a16="http://schemas.microsoft.com/office/drawing/2014/main" id="{C0214011-3918-3546-9B49-6B2D96B24101}"/>
              </a:ext>
            </a:extLst>
          </p:cNvPr>
          <p:cNvSpPr txBox="1"/>
          <p:nvPr/>
        </p:nvSpPr>
        <p:spPr>
          <a:xfrm>
            <a:off x="1723158" y="2600638"/>
            <a:ext cx="927042" cy="361637"/>
          </a:xfrm>
          <a:prstGeom prst="rect">
            <a:avLst/>
          </a:prstGeom>
          <a:noFill/>
        </p:spPr>
        <p:txBody>
          <a:bodyPr wrap="square" rtlCol="0">
            <a:spAutoFit/>
          </a:bodyPr>
          <a:lstStyle/>
          <a:p>
            <a:pPr marL="0" marR="0" lvl="0" indent="0" algn="ctr" defTabSz="566654" rtl="0" eaLnBrk="1" fontAlgn="auto" latinLnBrk="0" hangingPunct="1">
              <a:lnSpc>
                <a:spcPts val="21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パリ</a:t>
            </a:r>
          </a:p>
        </p:txBody>
      </p:sp>
      <p:sp>
        <p:nvSpPr>
          <p:cNvPr id="88" name="テキスト ボックス 87">
            <a:extLst>
              <a:ext uri="{FF2B5EF4-FFF2-40B4-BE49-F238E27FC236}">
                <a16:creationId xmlns:a16="http://schemas.microsoft.com/office/drawing/2014/main" id="{BC764239-26F7-8E4D-A859-97895891900A}"/>
              </a:ext>
            </a:extLst>
          </p:cNvPr>
          <p:cNvSpPr txBox="1"/>
          <p:nvPr/>
        </p:nvSpPr>
        <p:spPr>
          <a:xfrm>
            <a:off x="1483392" y="4842243"/>
            <a:ext cx="6071721"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海外旅行中に入院。保険に入っていないと治療費や入院費は全額負担</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9" name="テキスト ボックス 88">
            <a:extLst>
              <a:ext uri="{FF2B5EF4-FFF2-40B4-BE49-F238E27FC236}">
                <a16:creationId xmlns:a16="http://schemas.microsoft.com/office/drawing/2014/main" id="{C8B80953-391F-A54D-9435-4318F5F3568A}"/>
              </a:ext>
            </a:extLst>
          </p:cNvPr>
          <p:cNvSpPr txBox="1"/>
          <p:nvPr/>
        </p:nvSpPr>
        <p:spPr>
          <a:xfrm>
            <a:off x="342900" y="5254754"/>
            <a:ext cx="4410075" cy="1277273"/>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日本では健康保険が使えるので、原則治療にかかった総額の</a:t>
            </a: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割ほどを支払うだけで</a:t>
            </a: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OK</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です（そのため、日本では、健康保険を使えば</a:t>
            </a: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Work</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１の答えの１</a:t>
            </a: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割が自己で負担する額になります）</a:t>
            </a:r>
            <a:r>
              <a:rPr kumimoji="1" lang="en-US" altLang="ja-JP" sz="1000" b="0" i="0" u="none" strike="noStrike" kern="1200" cap="none" spc="0" normalizeH="0" baseline="3000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endParaRPr kumimoji="1" lang="en-US" altLang="ja-JP" sz="1000" b="0" i="0" u="none" strike="noStrike" kern="1200" cap="none" spc="0" normalizeH="0" baseline="3000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でも、海外では、日本での治療費よりも概して高額になるだけでなく、健康保険が使えません。したがって、治療や入院にかかった費用は全額支払わなければなりません。海外旅行保険に入っていないと治療を拒否されることもあります。</a:t>
            </a:r>
          </a:p>
        </p:txBody>
      </p:sp>
      <p:sp>
        <p:nvSpPr>
          <p:cNvPr id="96" name="テキスト ボックス 95">
            <a:extLst>
              <a:ext uri="{FF2B5EF4-FFF2-40B4-BE49-F238E27FC236}">
                <a16:creationId xmlns:a16="http://schemas.microsoft.com/office/drawing/2014/main" id="{AA224398-089B-924E-A1DA-ACF0788AA581}"/>
              </a:ext>
            </a:extLst>
          </p:cNvPr>
          <p:cNvSpPr txBox="1"/>
          <p:nvPr/>
        </p:nvSpPr>
        <p:spPr>
          <a:xfrm>
            <a:off x="4825335" y="5251411"/>
            <a:ext cx="4072082" cy="1384995"/>
          </a:xfrm>
          <a:prstGeom prst="rect">
            <a:avLst/>
          </a:prstGeom>
          <a:noFill/>
        </p:spPr>
        <p:txBody>
          <a:bodyPr wrap="square" rtlCol="0">
            <a:spAutoFit/>
          </a:bodyPr>
          <a:lstStyle/>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年齢層ごとの自己負担割合は以下のとおりです。</a:t>
            </a:r>
          </a:p>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75</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歳以上の方は</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割（現役並みの所得の場合は</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割）</a:t>
            </a:r>
          </a:p>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70</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歳から</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74</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歳までの方は</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割（現役並みの所得の場合は</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割）</a:t>
            </a:r>
          </a:p>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70</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歳未満の方は</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割。</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歳（義務教育就学前）未満の方は</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割。</a:t>
            </a:r>
          </a:p>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自己負担割合は</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2019</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月現在の割合です。</a:t>
            </a:r>
          </a:p>
        </p:txBody>
      </p:sp>
      <p:sp>
        <p:nvSpPr>
          <p:cNvPr id="2" name="正方形/長方形 1">
            <a:extLst>
              <a:ext uri="{FF2B5EF4-FFF2-40B4-BE49-F238E27FC236}">
                <a16:creationId xmlns:a16="http://schemas.microsoft.com/office/drawing/2014/main" id="{EC67A8A4-6A66-8D4D-B1AE-2AE9F8FB6D79}"/>
              </a:ext>
            </a:extLst>
          </p:cNvPr>
          <p:cNvSpPr/>
          <p:nvPr/>
        </p:nvSpPr>
        <p:spPr>
          <a:xfrm>
            <a:off x="4806779" y="5267531"/>
            <a:ext cx="4072082" cy="133793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7" name="テキスト ボックス 96">
            <a:extLst>
              <a:ext uri="{FF2B5EF4-FFF2-40B4-BE49-F238E27FC236}">
                <a16:creationId xmlns:a16="http://schemas.microsoft.com/office/drawing/2014/main" id="{97C8E4FD-5662-CA4B-9D8A-8AC652554297}"/>
              </a:ext>
            </a:extLst>
          </p:cNvPr>
          <p:cNvSpPr txBox="1"/>
          <p:nvPr/>
        </p:nvSpPr>
        <p:spPr>
          <a:xfrm>
            <a:off x="2955289" y="2590733"/>
            <a:ext cx="1192232" cy="361637"/>
          </a:xfrm>
          <a:prstGeom prst="rect">
            <a:avLst/>
          </a:prstGeom>
          <a:noFill/>
        </p:spPr>
        <p:txBody>
          <a:bodyPr wrap="square" rtlCol="0">
            <a:spAutoFit/>
          </a:bodyPr>
          <a:lstStyle/>
          <a:p>
            <a:pPr marL="0" marR="0" lvl="0" indent="0" algn="ctr" defTabSz="566654" rtl="0" eaLnBrk="1" fontAlgn="auto" latinLnBrk="0" hangingPunct="1">
              <a:lnSpc>
                <a:spcPts val="21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ホノルル</a:t>
            </a:r>
          </a:p>
        </p:txBody>
      </p:sp>
      <p:sp>
        <p:nvSpPr>
          <p:cNvPr id="98" name="テキスト ボックス 97">
            <a:extLst>
              <a:ext uri="{FF2B5EF4-FFF2-40B4-BE49-F238E27FC236}">
                <a16:creationId xmlns:a16="http://schemas.microsoft.com/office/drawing/2014/main" id="{A6938976-8064-CC49-8707-783B7957DD23}"/>
              </a:ext>
            </a:extLst>
          </p:cNvPr>
          <p:cNvSpPr txBox="1"/>
          <p:nvPr/>
        </p:nvSpPr>
        <p:spPr>
          <a:xfrm>
            <a:off x="4165168" y="2599871"/>
            <a:ext cx="1577191" cy="361637"/>
          </a:xfrm>
          <a:prstGeom prst="rect">
            <a:avLst/>
          </a:prstGeom>
          <a:noFill/>
        </p:spPr>
        <p:txBody>
          <a:bodyPr wrap="square" rtlCol="0">
            <a:spAutoFit/>
          </a:bodyPr>
          <a:lstStyle/>
          <a:p>
            <a:pPr marL="0" marR="0" lvl="0" indent="0" algn="ctr" defTabSz="566654" rtl="0" eaLnBrk="1" fontAlgn="auto" latinLnBrk="0" hangingPunct="1">
              <a:lnSpc>
                <a:spcPts val="21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ロサンゼルス</a:t>
            </a:r>
          </a:p>
        </p:txBody>
      </p:sp>
      <p:sp>
        <p:nvSpPr>
          <p:cNvPr id="99" name="テキスト ボックス 98">
            <a:extLst>
              <a:ext uri="{FF2B5EF4-FFF2-40B4-BE49-F238E27FC236}">
                <a16:creationId xmlns:a16="http://schemas.microsoft.com/office/drawing/2014/main" id="{F07DBAF9-9415-CA43-8B6B-FBF398BA5372}"/>
              </a:ext>
            </a:extLst>
          </p:cNvPr>
          <p:cNvSpPr txBox="1"/>
          <p:nvPr/>
        </p:nvSpPr>
        <p:spPr>
          <a:xfrm>
            <a:off x="5885296" y="2582280"/>
            <a:ext cx="927042" cy="361637"/>
          </a:xfrm>
          <a:prstGeom prst="rect">
            <a:avLst/>
          </a:prstGeom>
          <a:noFill/>
        </p:spPr>
        <p:txBody>
          <a:bodyPr wrap="square" rtlCol="0">
            <a:spAutoFit/>
          </a:bodyPr>
          <a:lstStyle/>
          <a:p>
            <a:pPr marL="0" marR="0" lvl="0" indent="0" algn="ctr" defTabSz="566654" rtl="0" eaLnBrk="1" fontAlgn="auto" latinLnBrk="0" hangingPunct="1">
              <a:lnSpc>
                <a:spcPts val="21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日本</a:t>
            </a:r>
          </a:p>
        </p:txBody>
      </p:sp>
      <p:sp>
        <p:nvSpPr>
          <p:cNvPr id="103" name="テキスト ボックス 102">
            <a:extLst>
              <a:ext uri="{FF2B5EF4-FFF2-40B4-BE49-F238E27FC236}">
                <a16:creationId xmlns:a16="http://schemas.microsoft.com/office/drawing/2014/main" id="{D75AA9DC-F201-DE48-9581-CBFCB6B34303}"/>
              </a:ext>
            </a:extLst>
          </p:cNvPr>
          <p:cNvSpPr txBox="1"/>
          <p:nvPr/>
        </p:nvSpPr>
        <p:spPr>
          <a:xfrm>
            <a:off x="5744809" y="3988142"/>
            <a:ext cx="1331618" cy="361637"/>
          </a:xfrm>
          <a:prstGeom prst="rect">
            <a:avLst/>
          </a:prstGeom>
          <a:noFill/>
        </p:spPr>
        <p:txBody>
          <a:bodyPr wrap="square" rtlCol="0">
            <a:spAutoFit/>
          </a:bodyPr>
          <a:lstStyle/>
          <a:p>
            <a:pPr marL="0" marR="0" lvl="0" indent="0" algn="ctr" defTabSz="566654" rtl="0" eaLnBrk="1" fontAlgn="auto" latinLnBrk="0" hangingPunct="1">
              <a:lnSpc>
                <a:spcPts val="21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約</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315</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a:t>
            </a:r>
          </a:p>
        </p:txBody>
      </p:sp>
      <p:sp>
        <p:nvSpPr>
          <p:cNvPr id="104" name="テキスト ボックス 103">
            <a:extLst>
              <a:ext uri="{FF2B5EF4-FFF2-40B4-BE49-F238E27FC236}">
                <a16:creationId xmlns:a16="http://schemas.microsoft.com/office/drawing/2014/main" id="{6532803A-C7CA-B543-9BE9-B40B832B8E17}"/>
              </a:ext>
            </a:extLst>
          </p:cNvPr>
          <p:cNvSpPr txBox="1"/>
          <p:nvPr/>
        </p:nvSpPr>
        <p:spPr>
          <a:xfrm>
            <a:off x="1554631" y="3990013"/>
            <a:ext cx="1331618" cy="361637"/>
          </a:xfrm>
          <a:prstGeom prst="rect">
            <a:avLst/>
          </a:prstGeom>
          <a:noFill/>
        </p:spPr>
        <p:txBody>
          <a:bodyPr wrap="square" rtlCol="0">
            <a:spAutoFit/>
          </a:bodyPr>
          <a:lstStyle/>
          <a:p>
            <a:pPr marL="0" marR="0" lvl="0" indent="0" algn="ctr" defTabSz="566654" rtl="0" eaLnBrk="1" fontAlgn="auto" latinLnBrk="0" hangingPunct="1">
              <a:lnSpc>
                <a:spcPts val="21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約</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75</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a:t>
            </a:r>
          </a:p>
        </p:txBody>
      </p:sp>
      <p:sp>
        <p:nvSpPr>
          <p:cNvPr id="105" name="テキスト ボックス 104">
            <a:extLst>
              <a:ext uri="{FF2B5EF4-FFF2-40B4-BE49-F238E27FC236}">
                <a16:creationId xmlns:a16="http://schemas.microsoft.com/office/drawing/2014/main" id="{7C80FAD3-CE94-1240-8694-AEC87C5164E9}"/>
              </a:ext>
            </a:extLst>
          </p:cNvPr>
          <p:cNvSpPr txBox="1"/>
          <p:nvPr/>
        </p:nvSpPr>
        <p:spPr>
          <a:xfrm>
            <a:off x="3031571" y="3979991"/>
            <a:ext cx="1331618" cy="361637"/>
          </a:xfrm>
          <a:prstGeom prst="rect">
            <a:avLst/>
          </a:prstGeom>
          <a:noFill/>
        </p:spPr>
        <p:txBody>
          <a:bodyPr wrap="square" rtlCol="0">
            <a:spAutoFit/>
          </a:bodyPr>
          <a:lstStyle/>
          <a:p>
            <a:pPr marL="0" marR="0" lvl="0" indent="0" algn="ctr" defTabSz="566654" rtl="0" eaLnBrk="1" fontAlgn="auto" latinLnBrk="0" hangingPunct="1">
              <a:lnSpc>
                <a:spcPts val="21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約</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60</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a:t>
            </a:r>
          </a:p>
        </p:txBody>
      </p:sp>
      <p:sp>
        <p:nvSpPr>
          <p:cNvPr id="106" name="テキスト ボックス 105">
            <a:extLst>
              <a:ext uri="{FF2B5EF4-FFF2-40B4-BE49-F238E27FC236}">
                <a16:creationId xmlns:a16="http://schemas.microsoft.com/office/drawing/2014/main" id="{D4159D70-1CC2-6141-928C-5001731A4BC0}"/>
              </a:ext>
            </a:extLst>
          </p:cNvPr>
          <p:cNvSpPr txBox="1"/>
          <p:nvPr/>
        </p:nvSpPr>
        <p:spPr>
          <a:xfrm>
            <a:off x="4389904" y="3990012"/>
            <a:ext cx="1331618" cy="361637"/>
          </a:xfrm>
          <a:prstGeom prst="rect">
            <a:avLst/>
          </a:prstGeom>
          <a:noFill/>
        </p:spPr>
        <p:txBody>
          <a:bodyPr wrap="square" rtlCol="0">
            <a:spAutoFit/>
          </a:bodyPr>
          <a:lstStyle/>
          <a:p>
            <a:pPr marL="0" marR="0" lvl="0" indent="0" algn="ctr" defTabSz="566654" rtl="0" eaLnBrk="1" fontAlgn="auto" latinLnBrk="0" hangingPunct="1">
              <a:lnSpc>
                <a:spcPts val="21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約</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108</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a:t>
            </a:r>
          </a:p>
        </p:txBody>
      </p:sp>
      <p:cxnSp>
        <p:nvCxnSpPr>
          <p:cNvPr id="5" name="直線コネクタ 4">
            <a:extLst>
              <a:ext uri="{FF2B5EF4-FFF2-40B4-BE49-F238E27FC236}">
                <a16:creationId xmlns:a16="http://schemas.microsoft.com/office/drawing/2014/main" id="{10E255AC-5A9D-4300-8883-3DDDC37AEF01}"/>
              </a:ext>
            </a:extLst>
          </p:cNvPr>
          <p:cNvCxnSpPr>
            <a:cxnSpLocks/>
          </p:cNvCxnSpPr>
          <p:nvPr/>
        </p:nvCxnSpPr>
        <p:spPr>
          <a:xfrm>
            <a:off x="2152650" y="2867025"/>
            <a:ext cx="2809875" cy="1162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D4E288A6-C877-4E7A-9147-C1C2B7C65CF4}"/>
              </a:ext>
            </a:extLst>
          </p:cNvPr>
          <p:cNvCxnSpPr>
            <a:cxnSpLocks/>
          </p:cNvCxnSpPr>
          <p:nvPr/>
        </p:nvCxnSpPr>
        <p:spPr>
          <a:xfrm>
            <a:off x="3524250" y="2867025"/>
            <a:ext cx="2790825" cy="11415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A5BE6DE6-6AD0-469C-96FB-E41C11804267}"/>
              </a:ext>
            </a:extLst>
          </p:cNvPr>
          <p:cNvCxnSpPr>
            <a:cxnSpLocks/>
          </p:cNvCxnSpPr>
          <p:nvPr/>
        </p:nvCxnSpPr>
        <p:spPr>
          <a:xfrm flipH="1">
            <a:off x="2162175" y="2872854"/>
            <a:ext cx="2778460" cy="11276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B9B002C-A94C-4302-9711-2856FEA41B97}"/>
              </a:ext>
            </a:extLst>
          </p:cNvPr>
          <p:cNvCxnSpPr>
            <a:cxnSpLocks/>
          </p:cNvCxnSpPr>
          <p:nvPr/>
        </p:nvCxnSpPr>
        <p:spPr>
          <a:xfrm flipH="1">
            <a:off x="3543300" y="2895600"/>
            <a:ext cx="2771775" cy="11239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BAA099D6-CFDA-D54F-D46B-DDBBCB7FA2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052"/>
            <a:ext cx="9144000" cy="559091"/>
          </a:xfrm>
          <a:prstGeom prst="rect">
            <a:avLst/>
          </a:prstGeom>
        </p:spPr>
      </p:pic>
      <p:grpSp>
        <p:nvGrpSpPr>
          <p:cNvPr id="6" name="グループ化 5">
            <a:extLst>
              <a:ext uri="{FF2B5EF4-FFF2-40B4-BE49-F238E27FC236}">
                <a16:creationId xmlns:a16="http://schemas.microsoft.com/office/drawing/2014/main" id="{0FD5A6D6-6226-4089-1B78-08949BBEA4DC}"/>
              </a:ext>
            </a:extLst>
          </p:cNvPr>
          <p:cNvGrpSpPr>
            <a:grpSpLocks noChangeAspect="1"/>
          </p:cNvGrpSpPr>
          <p:nvPr/>
        </p:nvGrpSpPr>
        <p:grpSpPr>
          <a:xfrm>
            <a:off x="8035353" y="94006"/>
            <a:ext cx="924222" cy="967829"/>
            <a:chOff x="8030207" y="77898"/>
            <a:chExt cx="1026913" cy="1075365"/>
          </a:xfrm>
        </p:grpSpPr>
        <p:pic>
          <p:nvPicPr>
            <p:cNvPr id="7" name="図 6">
              <a:extLst>
                <a:ext uri="{FF2B5EF4-FFF2-40B4-BE49-F238E27FC236}">
                  <a16:creationId xmlns:a16="http://schemas.microsoft.com/office/drawing/2014/main" id="{BBC24841-FF32-1232-D54F-CA5089EC10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8" name="図 7">
              <a:extLst>
                <a:ext uri="{FF2B5EF4-FFF2-40B4-BE49-F238E27FC236}">
                  <a16:creationId xmlns:a16="http://schemas.microsoft.com/office/drawing/2014/main" id="{10E0203F-C050-CEE4-F27F-9BB4E79B86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9" name="正方形/長方形 8">
            <a:extLst>
              <a:ext uri="{FF2B5EF4-FFF2-40B4-BE49-F238E27FC236}">
                <a16:creationId xmlns:a16="http://schemas.microsoft.com/office/drawing/2014/main" id="{D17F311D-14A9-AADA-7175-E0425E62E01E}"/>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2B5D98D8-2C10-A3CD-5F60-4B3D6694F4A9}"/>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1</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0D723C64-9EFC-258F-0082-B720883233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7892" y="4202516"/>
            <a:ext cx="613399" cy="953147"/>
          </a:xfrm>
          <a:prstGeom prst="rect">
            <a:avLst/>
          </a:prstGeom>
        </p:spPr>
      </p:pic>
    </p:spTree>
    <p:extLst>
      <p:ext uri="{BB962C8B-B14F-4D97-AF65-F5344CB8AC3E}">
        <p14:creationId xmlns:p14="http://schemas.microsoft.com/office/powerpoint/2010/main" val="33875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1227246D-04C1-D36A-67B0-D38D5E71BD86}"/>
              </a:ext>
            </a:extLst>
          </p:cNvPr>
          <p:cNvSpPr/>
          <p:nvPr/>
        </p:nvSpPr>
        <p:spPr>
          <a:xfrm>
            <a:off x="680833" y="4752975"/>
            <a:ext cx="7804849" cy="19280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3BB418E1-9EBF-32A7-4BA2-D77346366D4B}"/>
              </a:ext>
            </a:extLst>
          </p:cNvPr>
          <p:cNvSpPr/>
          <p:nvPr/>
        </p:nvSpPr>
        <p:spPr>
          <a:xfrm>
            <a:off x="1912673" y="5002357"/>
            <a:ext cx="5564890" cy="10800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5" name="テキスト ボックス 84">
            <a:extLst>
              <a:ext uri="{FF2B5EF4-FFF2-40B4-BE49-F238E27FC236}">
                <a16:creationId xmlns:a16="http://schemas.microsoft.com/office/drawing/2014/main" id="{C654D45B-2A0D-4443-9883-28F0B6A4DB08}"/>
              </a:ext>
            </a:extLst>
          </p:cNvPr>
          <p:cNvSpPr txBox="1"/>
          <p:nvPr/>
        </p:nvSpPr>
        <p:spPr>
          <a:xfrm>
            <a:off x="654508" y="1860179"/>
            <a:ext cx="7849728"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海外旅行中の破損や盗難のうち、補償されると思うものに○、補償されないと思うものに</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をつけよう。</a:t>
            </a:r>
          </a:p>
        </p:txBody>
      </p:sp>
      <p:sp>
        <p:nvSpPr>
          <p:cNvPr id="86" name="テキスト ボックス 85">
            <a:extLst>
              <a:ext uri="{FF2B5EF4-FFF2-40B4-BE49-F238E27FC236}">
                <a16:creationId xmlns:a16="http://schemas.microsoft.com/office/drawing/2014/main" id="{D8E55592-96F7-D745-A44A-9813BE4D3F5E}"/>
              </a:ext>
            </a:extLst>
          </p:cNvPr>
          <p:cNvSpPr txBox="1"/>
          <p:nvPr/>
        </p:nvSpPr>
        <p:spPr>
          <a:xfrm>
            <a:off x="901946" y="2794817"/>
            <a:ext cx="7340108" cy="1438855"/>
          </a:xfrm>
          <a:prstGeom prst="rect">
            <a:avLst/>
          </a:prstGeom>
          <a:noFill/>
        </p:spPr>
        <p:txBody>
          <a:bodyPr wrap="square" rtlCol="0">
            <a:spAutoFit/>
          </a:bodyPr>
          <a:lstStyle/>
          <a:p>
            <a:pPr marL="228600" marR="0" lvl="0" indent="-2286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どこかに腕時計を置き忘れてなくしてしまった。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228600" marR="0" lvl="0" indent="-2286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所持していたデジタルカメラを盗まれた。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228600" marR="0" lvl="0" indent="-2286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財布の中から、現金、クレジットカードを盗まれた。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228600" marR="0" lvl="0" indent="-2286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人にぶつかられて眼鏡が落ち、壊れてしまった。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228600" marR="0" lvl="0" indent="-2286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現地でおみやげに買ったマグカップを落として壊してしまった。</a:t>
            </a:r>
          </a:p>
        </p:txBody>
      </p:sp>
      <p:sp>
        <p:nvSpPr>
          <p:cNvPr id="88" name="正方形/長方形 87">
            <a:extLst>
              <a:ext uri="{FF2B5EF4-FFF2-40B4-BE49-F238E27FC236}">
                <a16:creationId xmlns:a16="http://schemas.microsoft.com/office/drawing/2014/main" id="{76138F1D-083A-B444-9BF9-20F790EA021E}"/>
              </a:ext>
            </a:extLst>
          </p:cNvPr>
          <p:cNvSpPr/>
          <p:nvPr/>
        </p:nvSpPr>
        <p:spPr>
          <a:xfrm>
            <a:off x="7804099" y="3366385"/>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9" name="正方形/長方形 88">
            <a:extLst>
              <a:ext uri="{FF2B5EF4-FFF2-40B4-BE49-F238E27FC236}">
                <a16:creationId xmlns:a16="http://schemas.microsoft.com/office/drawing/2014/main" id="{9E6CA51C-D5E5-7947-B1EE-D03397AED095}"/>
              </a:ext>
            </a:extLst>
          </p:cNvPr>
          <p:cNvSpPr/>
          <p:nvPr/>
        </p:nvSpPr>
        <p:spPr>
          <a:xfrm>
            <a:off x="7804099" y="2836953"/>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4" name="テキスト ボックス 93">
            <a:extLst>
              <a:ext uri="{FF2B5EF4-FFF2-40B4-BE49-F238E27FC236}">
                <a16:creationId xmlns:a16="http://schemas.microsoft.com/office/drawing/2014/main" id="{D5E6629A-349F-F24F-A5DC-FC01C14839F1}"/>
              </a:ext>
            </a:extLst>
          </p:cNvPr>
          <p:cNvSpPr txBox="1"/>
          <p:nvPr/>
        </p:nvSpPr>
        <p:spPr>
          <a:xfrm>
            <a:off x="1912672" y="5190451"/>
            <a:ext cx="5638800"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携行品は、どんな場合でもどんな物でも補償されるというわけではありません。</a:t>
            </a:r>
          </a:p>
        </p:txBody>
      </p:sp>
      <p:sp>
        <p:nvSpPr>
          <p:cNvPr id="95" name="テキスト ボックス 94">
            <a:extLst>
              <a:ext uri="{FF2B5EF4-FFF2-40B4-BE49-F238E27FC236}">
                <a16:creationId xmlns:a16="http://schemas.microsoft.com/office/drawing/2014/main" id="{D830A418-A60A-E54F-A2DB-08DAE9A5CB72}"/>
              </a:ext>
            </a:extLst>
          </p:cNvPr>
          <p:cNvSpPr txBox="1"/>
          <p:nvPr/>
        </p:nvSpPr>
        <p:spPr>
          <a:xfrm>
            <a:off x="998693" y="5935727"/>
            <a:ext cx="7315710"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海外旅行保険ですべてが補償されるわけではありません。事前に補償の範囲を知っておきましょう。</a:t>
            </a:r>
          </a:p>
        </p:txBody>
      </p:sp>
      <p:pic>
        <p:nvPicPr>
          <p:cNvPr id="110" name="図 109">
            <a:extLst>
              <a:ext uri="{FF2B5EF4-FFF2-40B4-BE49-F238E27FC236}">
                <a16:creationId xmlns:a16="http://schemas.microsoft.com/office/drawing/2014/main" id="{5A132B6E-8071-F941-9EAF-243B08A49B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5498" y="652246"/>
            <a:ext cx="4613002" cy="751998"/>
          </a:xfrm>
          <a:prstGeom prst="rect">
            <a:avLst/>
          </a:prstGeom>
        </p:spPr>
      </p:pic>
      <p:sp>
        <p:nvSpPr>
          <p:cNvPr id="112" name="正方形/長方形 111">
            <a:extLst>
              <a:ext uri="{FF2B5EF4-FFF2-40B4-BE49-F238E27FC236}">
                <a16:creationId xmlns:a16="http://schemas.microsoft.com/office/drawing/2014/main" id="{CAA35BFB-CA08-764F-AA13-54EE2553702E}"/>
              </a:ext>
            </a:extLst>
          </p:cNvPr>
          <p:cNvSpPr/>
          <p:nvPr/>
        </p:nvSpPr>
        <p:spPr>
          <a:xfrm>
            <a:off x="7804099" y="3631074"/>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3" name="正方形/長方形 112">
            <a:extLst>
              <a:ext uri="{FF2B5EF4-FFF2-40B4-BE49-F238E27FC236}">
                <a16:creationId xmlns:a16="http://schemas.microsoft.com/office/drawing/2014/main" id="{5C860410-4E9D-D64E-A887-6E1036653C30}"/>
              </a:ext>
            </a:extLst>
          </p:cNvPr>
          <p:cNvSpPr/>
          <p:nvPr/>
        </p:nvSpPr>
        <p:spPr>
          <a:xfrm>
            <a:off x="7804099" y="3101642"/>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4" name="正方形/長方形 113">
            <a:extLst>
              <a:ext uri="{FF2B5EF4-FFF2-40B4-BE49-F238E27FC236}">
                <a16:creationId xmlns:a16="http://schemas.microsoft.com/office/drawing/2014/main" id="{0B62F42D-1F97-8541-98B8-A2483B53402E}"/>
              </a:ext>
            </a:extLst>
          </p:cNvPr>
          <p:cNvSpPr/>
          <p:nvPr/>
        </p:nvSpPr>
        <p:spPr>
          <a:xfrm>
            <a:off x="7804099" y="3892788"/>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DEE89D25-A878-41BD-A8AE-B1F13C517A05}"/>
              </a:ext>
            </a:extLst>
          </p:cNvPr>
          <p:cNvSpPr/>
          <p:nvPr/>
        </p:nvSpPr>
        <p:spPr>
          <a:xfrm>
            <a:off x="7742402" y="3102085"/>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38" name="正方形/長方形 37">
            <a:extLst>
              <a:ext uri="{FF2B5EF4-FFF2-40B4-BE49-F238E27FC236}">
                <a16:creationId xmlns:a16="http://schemas.microsoft.com/office/drawing/2014/main" id="{F7B4FE52-D353-473F-8E22-03B83EC18201}"/>
              </a:ext>
            </a:extLst>
          </p:cNvPr>
          <p:cNvSpPr/>
          <p:nvPr/>
        </p:nvSpPr>
        <p:spPr>
          <a:xfrm>
            <a:off x="7745090" y="3640330"/>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39" name="正方形/長方形 38">
            <a:extLst>
              <a:ext uri="{FF2B5EF4-FFF2-40B4-BE49-F238E27FC236}">
                <a16:creationId xmlns:a16="http://schemas.microsoft.com/office/drawing/2014/main" id="{88C45DE4-18BC-4BF1-BB34-02543281E5F4}"/>
              </a:ext>
            </a:extLst>
          </p:cNvPr>
          <p:cNvSpPr/>
          <p:nvPr/>
        </p:nvSpPr>
        <p:spPr>
          <a:xfrm>
            <a:off x="7745090" y="3899981"/>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44" name="正方形/長方形 43">
            <a:extLst>
              <a:ext uri="{FF2B5EF4-FFF2-40B4-BE49-F238E27FC236}">
                <a16:creationId xmlns:a16="http://schemas.microsoft.com/office/drawing/2014/main" id="{1ACE35B6-E783-4182-9555-49AA03BA9125}"/>
              </a:ext>
            </a:extLst>
          </p:cNvPr>
          <p:cNvSpPr/>
          <p:nvPr/>
        </p:nvSpPr>
        <p:spPr>
          <a:xfrm>
            <a:off x="7743878" y="2850420"/>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46" name="正方形/長方形 45">
            <a:extLst>
              <a:ext uri="{FF2B5EF4-FFF2-40B4-BE49-F238E27FC236}">
                <a16:creationId xmlns:a16="http://schemas.microsoft.com/office/drawing/2014/main" id="{AE415941-2E8E-4D9D-A4BC-7A516E4D6239}"/>
              </a:ext>
            </a:extLst>
          </p:cNvPr>
          <p:cNvSpPr/>
          <p:nvPr/>
        </p:nvSpPr>
        <p:spPr>
          <a:xfrm>
            <a:off x="7742722" y="3376672"/>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FA28BBD1-468B-CD52-A372-0E89A891C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2"/>
            <a:ext cx="9144000" cy="559091"/>
          </a:xfrm>
          <a:prstGeom prst="rect">
            <a:avLst/>
          </a:prstGeom>
        </p:spPr>
      </p:pic>
      <p:grpSp>
        <p:nvGrpSpPr>
          <p:cNvPr id="4" name="グループ化 3">
            <a:extLst>
              <a:ext uri="{FF2B5EF4-FFF2-40B4-BE49-F238E27FC236}">
                <a16:creationId xmlns:a16="http://schemas.microsoft.com/office/drawing/2014/main" id="{32BE8588-17BD-87D5-50ED-E1D597C0A3ED}"/>
              </a:ext>
            </a:extLst>
          </p:cNvPr>
          <p:cNvGrpSpPr>
            <a:grpSpLocks noChangeAspect="1"/>
          </p:cNvGrpSpPr>
          <p:nvPr/>
        </p:nvGrpSpPr>
        <p:grpSpPr>
          <a:xfrm>
            <a:off x="8035353" y="94006"/>
            <a:ext cx="924222" cy="967829"/>
            <a:chOff x="8030207" y="77898"/>
            <a:chExt cx="1026913" cy="1075365"/>
          </a:xfrm>
        </p:grpSpPr>
        <p:pic>
          <p:nvPicPr>
            <p:cNvPr id="5" name="図 4">
              <a:extLst>
                <a:ext uri="{FF2B5EF4-FFF2-40B4-BE49-F238E27FC236}">
                  <a16:creationId xmlns:a16="http://schemas.microsoft.com/office/drawing/2014/main" id="{8886B19B-3E17-6983-75EA-47BB50624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6" name="図 5">
              <a:extLst>
                <a:ext uri="{FF2B5EF4-FFF2-40B4-BE49-F238E27FC236}">
                  <a16:creationId xmlns:a16="http://schemas.microsoft.com/office/drawing/2014/main" id="{3DD98E1A-1E28-E8A1-F419-0BD94DB2AF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2" name="正方形/長方形 1">
            <a:extLst>
              <a:ext uri="{FF2B5EF4-FFF2-40B4-BE49-F238E27FC236}">
                <a16:creationId xmlns:a16="http://schemas.microsoft.com/office/drawing/2014/main" id="{81B6E50E-11B3-CCDE-2BA4-21229A603C7E}"/>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442947C4-4433-3350-4BE2-FF8EC43BAF54}"/>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2</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265E7A7-0611-AA26-092E-64038FE273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0394" y="4443625"/>
            <a:ext cx="573017" cy="1205063"/>
          </a:xfrm>
          <a:prstGeom prst="rect">
            <a:avLst/>
          </a:prstGeom>
        </p:spPr>
      </p:pic>
    </p:spTree>
    <p:extLst>
      <p:ext uri="{BB962C8B-B14F-4D97-AF65-F5344CB8AC3E}">
        <p14:creationId xmlns:p14="http://schemas.microsoft.com/office/powerpoint/2010/main" val="8814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4"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F01E37F-1A5B-F44A-BF0B-F4997C9FA9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8" name="図 7">
            <a:extLst>
              <a:ext uri="{FF2B5EF4-FFF2-40B4-BE49-F238E27FC236}">
                <a16:creationId xmlns:a16="http://schemas.microsoft.com/office/drawing/2014/main" id="{F6A1CD22-23CB-ED4E-BDD6-4475FA7A5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000" y="1071314"/>
            <a:ext cx="4809390" cy="320626"/>
          </a:xfrm>
          <a:prstGeom prst="rect">
            <a:avLst/>
          </a:prstGeom>
        </p:spPr>
      </p:pic>
      <p:pic>
        <p:nvPicPr>
          <p:cNvPr id="7" name="図 6">
            <a:extLst>
              <a:ext uri="{FF2B5EF4-FFF2-40B4-BE49-F238E27FC236}">
                <a16:creationId xmlns:a16="http://schemas.microsoft.com/office/drawing/2014/main" id="{60F23EF0-3116-DD4A-98EA-745ADBC073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908" y="1787138"/>
            <a:ext cx="7585505" cy="4301428"/>
          </a:xfrm>
          <a:prstGeom prst="rect">
            <a:avLst/>
          </a:prstGeom>
        </p:spPr>
      </p:pic>
      <p:sp>
        <p:nvSpPr>
          <p:cNvPr id="9" name="テキスト ボックス 8">
            <a:extLst>
              <a:ext uri="{FF2B5EF4-FFF2-40B4-BE49-F238E27FC236}">
                <a16:creationId xmlns:a16="http://schemas.microsoft.com/office/drawing/2014/main" id="{6428D5A2-A52E-E444-9CCA-669BADCDA592}"/>
              </a:ext>
            </a:extLst>
          </p:cNvPr>
          <p:cNvSpPr txBox="1"/>
          <p:nvPr/>
        </p:nvSpPr>
        <p:spPr>
          <a:xfrm>
            <a:off x="777908" y="2308302"/>
            <a:ext cx="1987594"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定期預金</a:t>
            </a:r>
          </a:p>
        </p:txBody>
      </p:sp>
      <p:sp>
        <p:nvSpPr>
          <p:cNvPr id="10" name="テキスト ボックス 9">
            <a:extLst>
              <a:ext uri="{FF2B5EF4-FFF2-40B4-BE49-F238E27FC236}">
                <a16:creationId xmlns:a16="http://schemas.microsoft.com/office/drawing/2014/main" id="{157CC45C-CF86-3447-BB88-AEB39585348E}"/>
              </a:ext>
            </a:extLst>
          </p:cNvPr>
          <p:cNvSpPr txBox="1"/>
          <p:nvPr/>
        </p:nvSpPr>
        <p:spPr>
          <a:xfrm>
            <a:off x="777908" y="2888166"/>
            <a:ext cx="1987594"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外貨預金</a:t>
            </a:r>
          </a:p>
        </p:txBody>
      </p:sp>
      <p:sp>
        <p:nvSpPr>
          <p:cNvPr id="11" name="テキスト ボックス 10">
            <a:extLst>
              <a:ext uri="{FF2B5EF4-FFF2-40B4-BE49-F238E27FC236}">
                <a16:creationId xmlns:a16="http://schemas.microsoft.com/office/drawing/2014/main" id="{902F06FA-9BA1-024F-8C65-5252F1DFD0B1}"/>
              </a:ext>
            </a:extLst>
          </p:cNvPr>
          <p:cNvSpPr txBox="1"/>
          <p:nvPr/>
        </p:nvSpPr>
        <p:spPr>
          <a:xfrm>
            <a:off x="777908" y="3381225"/>
            <a:ext cx="1987594"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公　債</a:t>
            </a:r>
          </a:p>
        </p:txBody>
      </p:sp>
      <p:sp>
        <p:nvSpPr>
          <p:cNvPr id="12" name="テキスト ボックス 11">
            <a:extLst>
              <a:ext uri="{FF2B5EF4-FFF2-40B4-BE49-F238E27FC236}">
                <a16:creationId xmlns:a16="http://schemas.microsoft.com/office/drawing/2014/main" id="{FF2B8C01-D7C4-FF4B-A7E1-137A249CC2A8}"/>
              </a:ext>
            </a:extLst>
          </p:cNvPr>
          <p:cNvSpPr txBox="1"/>
          <p:nvPr/>
        </p:nvSpPr>
        <p:spPr>
          <a:xfrm>
            <a:off x="777908" y="4261108"/>
            <a:ext cx="1987594"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株　式</a:t>
            </a:r>
          </a:p>
        </p:txBody>
      </p:sp>
      <p:sp>
        <p:nvSpPr>
          <p:cNvPr id="13" name="テキスト ボックス 12">
            <a:extLst>
              <a:ext uri="{FF2B5EF4-FFF2-40B4-BE49-F238E27FC236}">
                <a16:creationId xmlns:a16="http://schemas.microsoft.com/office/drawing/2014/main" id="{005CDCB4-7BDF-CD44-9755-7D54ED67C5A9}"/>
              </a:ext>
            </a:extLst>
          </p:cNvPr>
          <p:cNvSpPr txBox="1"/>
          <p:nvPr/>
        </p:nvSpPr>
        <p:spPr>
          <a:xfrm>
            <a:off x="777908" y="5054186"/>
            <a:ext cx="1987594"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投資信託</a:t>
            </a:r>
          </a:p>
        </p:txBody>
      </p:sp>
      <p:sp>
        <p:nvSpPr>
          <p:cNvPr id="14" name="テキスト ボックス 13">
            <a:extLst>
              <a:ext uri="{FF2B5EF4-FFF2-40B4-BE49-F238E27FC236}">
                <a16:creationId xmlns:a16="http://schemas.microsoft.com/office/drawing/2014/main" id="{00B706DC-BECB-CB4E-9C84-B77A0CD16BC8}"/>
              </a:ext>
            </a:extLst>
          </p:cNvPr>
          <p:cNvSpPr txBox="1"/>
          <p:nvPr/>
        </p:nvSpPr>
        <p:spPr>
          <a:xfrm>
            <a:off x="777908" y="5524094"/>
            <a:ext cx="1987594"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保　険</a:t>
            </a:r>
          </a:p>
        </p:txBody>
      </p:sp>
      <p:sp>
        <p:nvSpPr>
          <p:cNvPr id="15" name="テキスト ボックス 14">
            <a:extLst>
              <a:ext uri="{FF2B5EF4-FFF2-40B4-BE49-F238E27FC236}">
                <a16:creationId xmlns:a16="http://schemas.microsoft.com/office/drawing/2014/main" id="{F68CBF8F-537E-0345-8BBE-ABE279625BA7}"/>
              </a:ext>
            </a:extLst>
          </p:cNvPr>
          <p:cNvSpPr txBox="1"/>
          <p:nvPr/>
        </p:nvSpPr>
        <p:spPr>
          <a:xfrm>
            <a:off x="773237" y="1867683"/>
            <a:ext cx="1987594" cy="307777"/>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金融商品</a:t>
            </a:r>
          </a:p>
        </p:txBody>
      </p:sp>
      <p:sp>
        <p:nvSpPr>
          <p:cNvPr id="16" name="テキスト ボックス 15">
            <a:extLst>
              <a:ext uri="{FF2B5EF4-FFF2-40B4-BE49-F238E27FC236}">
                <a16:creationId xmlns:a16="http://schemas.microsoft.com/office/drawing/2014/main" id="{3BC08831-3111-BB4F-867D-B4A7CC997516}"/>
              </a:ext>
            </a:extLst>
          </p:cNvPr>
          <p:cNvSpPr txBox="1"/>
          <p:nvPr/>
        </p:nvSpPr>
        <p:spPr>
          <a:xfrm>
            <a:off x="777908" y="5789778"/>
            <a:ext cx="1987594" cy="307777"/>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（個人年金保険）</a:t>
            </a:r>
          </a:p>
        </p:txBody>
      </p:sp>
      <p:sp>
        <p:nvSpPr>
          <p:cNvPr id="17" name="テキスト ボックス 16">
            <a:extLst>
              <a:ext uri="{FF2B5EF4-FFF2-40B4-BE49-F238E27FC236}">
                <a16:creationId xmlns:a16="http://schemas.microsoft.com/office/drawing/2014/main" id="{9A34B804-88D6-A148-A8C2-6542125DB586}"/>
              </a:ext>
            </a:extLst>
          </p:cNvPr>
          <p:cNvSpPr txBox="1"/>
          <p:nvPr/>
        </p:nvSpPr>
        <p:spPr>
          <a:xfrm>
            <a:off x="792082" y="3654652"/>
            <a:ext cx="1987594" cy="307777"/>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（国債・地方債など）</a:t>
            </a:r>
          </a:p>
        </p:txBody>
      </p:sp>
      <p:sp>
        <p:nvSpPr>
          <p:cNvPr id="18" name="テキスト ボックス 17">
            <a:extLst>
              <a:ext uri="{FF2B5EF4-FFF2-40B4-BE49-F238E27FC236}">
                <a16:creationId xmlns:a16="http://schemas.microsoft.com/office/drawing/2014/main" id="{A3E70511-23FB-DB4C-8B84-745FFD3F7555}"/>
              </a:ext>
            </a:extLst>
          </p:cNvPr>
          <p:cNvSpPr txBox="1"/>
          <p:nvPr/>
        </p:nvSpPr>
        <p:spPr>
          <a:xfrm>
            <a:off x="4568325" y="1867682"/>
            <a:ext cx="1987594" cy="307777"/>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内容</a:t>
            </a:r>
          </a:p>
        </p:txBody>
      </p:sp>
      <p:sp>
        <p:nvSpPr>
          <p:cNvPr id="19" name="テキスト ボックス 18">
            <a:extLst>
              <a:ext uri="{FF2B5EF4-FFF2-40B4-BE49-F238E27FC236}">
                <a16:creationId xmlns:a16="http://schemas.microsoft.com/office/drawing/2014/main" id="{E67ED439-E274-DC4A-BE0C-D2463F49FD88}"/>
              </a:ext>
            </a:extLst>
          </p:cNvPr>
          <p:cNvSpPr txBox="1"/>
          <p:nvPr/>
        </p:nvSpPr>
        <p:spPr>
          <a:xfrm>
            <a:off x="2860012" y="2323691"/>
            <a:ext cx="5492623"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期間を決めて預ける預金。満期まで解約しないことが前提。</a:t>
            </a:r>
          </a:p>
        </p:txBody>
      </p:sp>
      <p:sp>
        <p:nvSpPr>
          <p:cNvPr id="20" name="テキスト ボックス 19">
            <a:extLst>
              <a:ext uri="{FF2B5EF4-FFF2-40B4-BE49-F238E27FC236}">
                <a16:creationId xmlns:a16="http://schemas.microsoft.com/office/drawing/2014/main" id="{853F3075-B8FD-1A4A-9555-8B028B57D293}"/>
              </a:ext>
            </a:extLst>
          </p:cNvPr>
          <p:cNvSpPr txBox="1"/>
          <p:nvPr/>
        </p:nvSpPr>
        <p:spPr>
          <a:xfrm>
            <a:off x="2860012" y="2901807"/>
            <a:ext cx="5492623"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海外通貨での預金。為替相場により損失の可能性もある。</a:t>
            </a:r>
          </a:p>
        </p:txBody>
      </p:sp>
      <p:sp>
        <p:nvSpPr>
          <p:cNvPr id="21" name="テキスト ボックス 20">
            <a:extLst>
              <a:ext uri="{FF2B5EF4-FFF2-40B4-BE49-F238E27FC236}">
                <a16:creationId xmlns:a16="http://schemas.microsoft.com/office/drawing/2014/main" id="{4F4CA5DB-6689-7C4D-A00B-850E600E834D}"/>
              </a:ext>
            </a:extLst>
          </p:cNvPr>
          <p:cNvSpPr txBox="1"/>
          <p:nvPr/>
        </p:nvSpPr>
        <p:spPr>
          <a:xfrm>
            <a:off x="2860012" y="3371410"/>
            <a:ext cx="5492623" cy="5847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国や地方公共団体が資金調達するために発行する債券。元本と利息の支払いが約束される。</a:t>
            </a:r>
          </a:p>
        </p:txBody>
      </p:sp>
      <p:sp>
        <p:nvSpPr>
          <p:cNvPr id="22" name="テキスト ボックス 21">
            <a:extLst>
              <a:ext uri="{FF2B5EF4-FFF2-40B4-BE49-F238E27FC236}">
                <a16:creationId xmlns:a16="http://schemas.microsoft.com/office/drawing/2014/main" id="{DF6C0159-1CCB-3849-B6BD-5EFC36383E22}"/>
              </a:ext>
            </a:extLst>
          </p:cNvPr>
          <p:cNvSpPr txBox="1"/>
          <p:nvPr/>
        </p:nvSpPr>
        <p:spPr>
          <a:xfrm>
            <a:off x="2860012" y="4037665"/>
            <a:ext cx="5492623" cy="83099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株式会社が資金調達のために発行する証券。保有株式数に応じた配当金が得られる場合がある。また、価値が上がった場合は売却して利益が得られる。</a:t>
            </a:r>
          </a:p>
        </p:txBody>
      </p:sp>
      <p:sp>
        <p:nvSpPr>
          <p:cNvPr id="23" name="テキスト ボックス 22">
            <a:extLst>
              <a:ext uri="{FF2B5EF4-FFF2-40B4-BE49-F238E27FC236}">
                <a16:creationId xmlns:a16="http://schemas.microsoft.com/office/drawing/2014/main" id="{A1D2BACA-13E4-1146-9BDE-A446A3AF512C}"/>
              </a:ext>
            </a:extLst>
          </p:cNvPr>
          <p:cNvSpPr txBox="1"/>
          <p:nvPr/>
        </p:nvSpPr>
        <p:spPr>
          <a:xfrm>
            <a:off x="2860012" y="4953891"/>
            <a:ext cx="5492623" cy="5847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投資家から集めたお金をまとめ、運用の専門家が株式や債券などに投資・運用する。</a:t>
            </a:r>
          </a:p>
        </p:txBody>
      </p:sp>
      <p:sp>
        <p:nvSpPr>
          <p:cNvPr id="24" name="テキスト ボックス 23">
            <a:extLst>
              <a:ext uri="{FF2B5EF4-FFF2-40B4-BE49-F238E27FC236}">
                <a16:creationId xmlns:a16="http://schemas.microsoft.com/office/drawing/2014/main" id="{A8151E72-7FCB-ED48-B4D0-AA97274F6BCD}"/>
              </a:ext>
            </a:extLst>
          </p:cNvPr>
          <p:cNvSpPr txBox="1"/>
          <p:nvPr/>
        </p:nvSpPr>
        <p:spPr>
          <a:xfrm>
            <a:off x="2860012" y="5528999"/>
            <a:ext cx="5492623" cy="5847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契約時に定めた年齢になると、払い込んだ保険料に応じた年金が受け取れる。</a:t>
            </a:r>
          </a:p>
        </p:txBody>
      </p:sp>
      <p:pic>
        <p:nvPicPr>
          <p:cNvPr id="5" name="図 4">
            <a:extLst>
              <a:ext uri="{FF2B5EF4-FFF2-40B4-BE49-F238E27FC236}">
                <a16:creationId xmlns:a16="http://schemas.microsoft.com/office/drawing/2014/main" id="{123E1E4D-4705-00F6-5CEF-CD7B956282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46712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253E2A0-7288-DA48-96A4-2D8EAC7008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297160"/>
            <a:ext cx="7867650" cy="4740850"/>
          </a:xfrm>
          <a:prstGeom prst="rect">
            <a:avLst/>
          </a:prstGeom>
        </p:spPr>
      </p:pic>
      <p:sp>
        <p:nvSpPr>
          <p:cNvPr id="86" name="テキスト ボックス 85">
            <a:extLst>
              <a:ext uri="{FF2B5EF4-FFF2-40B4-BE49-F238E27FC236}">
                <a16:creationId xmlns:a16="http://schemas.microsoft.com/office/drawing/2014/main" id="{8942FDF2-9C82-CB49-8221-1C4C14CEDA31}"/>
              </a:ext>
            </a:extLst>
          </p:cNvPr>
          <p:cNvSpPr txBox="1"/>
          <p:nvPr/>
        </p:nvSpPr>
        <p:spPr>
          <a:xfrm>
            <a:off x="5158803" y="2223635"/>
            <a:ext cx="1633781" cy="600164"/>
          </a:xfrm>
          <a:prstGeom prst="rect">
            <a:avLst/>
          </a:prstGeom>
          <a:noFill/>
        </p:spPr>
        <p:txBody>
          <a:bodyPr wrap="non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かわいい</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ペットの写真を</a:t>
            </a:r>
            <a:r>
              <a:rPr kumimoji="1" lang="en-US" altLang="ja-JP"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SNS</a:t>
            </a: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に</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アップしたい</a:t>
            </a:r>
          </a:p>
        </p:txBody>
      </p:sp>
      <p:sp>
        <p:nvSpPr>
          <p:cNvPr id="89" name="テキスト ボックス 88">
            <a:extLst>
              <a:ext uri="{FF2B5EF4-FFF2-40B4-BE49-F238E27FC236}">
                <a16:creationId xmlns:a16="http://schemas.microsoft.com/office/drawing/2014/main" id="{0A9D7EDD-AA8A-DE41-A211-ACD2DF884190}"/>
              </a:ext>
            </a:extLst>
          </p:cNvPr>
          <p:cNvSpPr txBox="1"/>
          <p:nvPr/>
        </p:nvSpPr>
        <p:spPr>
          <a:xfrm>
            <a:off x="1828800" y="4776407"/>
            <a:ext cx="1816100" cy="523220"/>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かわいいペットの</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もしもに備えよう</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pic>
        <p:nvPicPr>
          <p:cNvPr id="4" name="図 3">
            <a:extLst>
              <a:ext uri="{FF2B5EF4-FFF2-40B4-BE49-F238E27FC236}">
                <a16:creationId xmlns:a16="http://schemas.microsoft.com/office/drawing/2014/main" id="{B1B6113D-1904-2B49-B769-5EF61F6EE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grpSp>
        <p:nvGrpSpPr>
          <p:cNvPr id="2" name="グループ化 1">
            <a:extLst>
              <a:ext uri="{FF2B5EF4-FFF2-40B4-BE49-F238E27FC236}">
                <a16:creationId xmlns:a16="http://schemas.microsoft.com/office/drawing/2014/main" id="{E12E7898-6A1E-6F72-1845-56C019DF5EC0}"/>
              </a:ext>
            </a:extLst>
          </p:cNvPr>
          <p:cNvGrpSpPr>
            <a:grpSpLocks noChangeAspect="1"/>
          </p:cNvGrpSpPr>
          <p:nvPr/>
        </p:nvGrpSpPr>
        <p:grpSpPr>
          <a:xfrm>
            <a:off x="8035353" y="94006"/>
            <a:ext cx="924222" cy="967829"/>
            <a:chOff x="8030207" y="77898"/>
            <a:chExt cx="1026913" cy="1075365"/>
          </a:xfrm>
        </p:grpSpPr>
        <p:pic>
          <p:nvPicPr>
            <p:cNvPr id="3" name="図 2">
              <a:extLst>
                <a:ext uri="{FF2B5EF4-FFF2-40B4-BE49-F238E27FC236}">
                  <a16:creationId xmlns:a16="http://schemas.microsoft.com/office/drawing/2014/main" id="{B316BAB7-15AC-DDFB-132A-279260992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8" name="図 7">
              <a:extLst>
                <a:ext uri="{FF2B5EF4-FFF2-40B4-BE49-F238E27FC236}">
                  <a16:creationId xmlns:a16="http://schemas.microsoft.com/office/drawing/2014/main" id="{8B3B3BEA-42DE-9C84-463B-42C589D19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429112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3E12BAE8-DE2A-A444-85C6-397EC879B9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3266" y="4927103"/>
            <a:ext cx="3422260" cy="1303718"/>
          </a:xfrm>
          <a:prstGeom prst="rect">
            <a:avLst/>
          </a:prstGeom>
        </p:spPr>
      </p:pic>
      <p:sp>
        <p:nvSpPr>
          <p:cNvPr id="112" name="正方形/長方形 111">
            <a:extLst>
              <a:ext uri="{FF2B5EF4-FFF2-40B4-BE49-F238E27FC236}">
                <a16:creationId xmlns:a16="http://schemas.microsoft.com/office/drawing/2014/main" id="{1CA37E16-5A81-5A47-A4FB-39539E5B2D2D}"/>
              </a:ext>
            </a:extLst>
          </p:cNvPr>
          <p:cNvSpPr/>
          <p:nvPr/>
        </p:nvSpPr>
        <p:spPr>
          <a:xfrm>
            <a:off x="1844868" y="1261139"/>
            <a:ext cx="5462839" cy="457200"/>
          </a:xfrm>
          <a:prstGeom prst="rect">
            <a:avLst/>
          </a:prstGeom>
          <a:solidFill>
            <a:srgbClr val="E05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4" name="テキスト ボックス 113">
            <a:extLst>
              <a:ext uri="{FF2B5EF4-FFF2-40B4-BE49-F238E27FC236}">
                <a16:creationId xmlns:a16="http://schemas.microsoft.com/office/drawing/2014/main" id="{770767B2-937E-8847-A061-3FE3ED5BA114}"/>
              </a:ext>
            </a:extLst>
          </p:cNvPr>
          <p:cNvSpPr txBox="1"/>
          <p:nvPr/>
        </p:nvSpPr>
        <p:spPr>
          <a:xfrm>
            <a:off x="1958141" y="1336176"/>
            <a:ext cx="1699504"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家族同然のペットにも</a:t>
            </a:r>
            <a:endParaRPr kumimoji="1" lang="ja-JP" altLang="en-US" sz="1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5" name="テキスト ボックス 114">
            <a:extLst>
              <a:ext uri="{FF2B5EF4-FFF2-40B4-BE49-F238E27FC236}">
                <a16:creationId xmlns:a16="http://schemas.microsoft.com/office/drawing/2014/main" id="{E72B4F2D-46AD-6F4C-BC11-0D8774B125ED}"/>
              </a:ext>
            </a:extLst>
          </p:cNvPr>
          <p:cNvSpPr txBox="1"/>
          <p:nvPr/>
        </p:nvSpPr>
        <p:spPr>
          <a:xfrm>
            <a:off x="3621413" y="1244248"/>
            <a:ext cx="3191899" cy="46166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ケガや病気のリスクがある</a:t>
            </a:r>
          </a:p>
        </p:txBody>
      </p:sp>
      <p:sp>
        <p:nvSpPr>
          <p:cNvPr id="117" name="テキスト ボックス 116">
            <a:extLst>
              <a:ext uri="{FF2B5EF4-FFF2-40B4-BE49-F238E27FC236}">
                <a16:creationId xmlns:a16="http://schemas.microsoft.com/office/drawing/2014/main" id="{4B3F721F-0775-B845-9974-4D20F89CAE58}"/>
              </a:ext>
            </a:extLst>
          </p:cNvPr>
          <p:cNvSpPr txBox="1"/>
          <p:nvPr/>
        </p:nvSpPr>
        <p:spPr>
          <a:xfrm>
            <a:off x="6277357" y="5405218"/>
            <a:ext cx="1918249" cy="461665"/>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ペットは家族の一員</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もしものことも考えてね</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19" name="テキスト ボックス 118">
            <a:extLst>
              <a:ext uri="{FF2B5EF4-FFF2-40B4-BE49-F238E27FC236}">
                <a16:creationId xmlns:a16="http://schemas.microsoft.com/office/drawing/2014/main" id="{0694765E-FF06-3844-A492-68C3006DE752}"/>
              </a:ext>
            </a:extLst>
          </p:cNvPr>
          <p:cNvSpPr txBox="1"/>
          <p:nvPr/>
        </p:nvSpPr>
        <p:spPr>
          <a:xfrm>
            <a:off x="1044081" y="4582764"/>
            <a:ext cx="4409466" cy="800219"/>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万一の場合どんな備えがあるか</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考えてみよう</a:t>
            </a:r>
          </a:p>
        </p:txBody>
      </p:sp>
      <p:pic>
        <p:nvPicPr>
          <p:cNvPr id="105" name="図 104">
            <a:extLst>
              <a:ext uri="{FF2B5EF4-FFF2-40B4-BE49-F238E27FC236}">
                <a16:creationId xmlns:a16="http://schemas.microsoft.com/office/drawing/2014/main" id="{0C4B530C-9579-9845-A3A3-4EFE72C68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48" y="2249810"/>
            <a:ext cx="2379932" cy="1872845"/>
          </a:xfrm>
          <a:prstGeom prst="rect">
            <a:avLst/>
          </a:prstGeom>
        </p:spPr>
      </p:pic>
      <p:sp>
        <p:nvSpPr>
          <p:cNvPr id="106" name="テキスト ボックス 105">
            <a:extLst>
              <a:ext uri="{FF2B5EF4-FFF2-40B4-BE49-F238E27FC236}">
                <a16:creationId xmlns:a16="http://schemas.microsoft.com/office/drawing/2014/main" id="{1728E78A-EB8A-E448-BDDF-3901AB296287}"/>
              </a:ext>
            </a:extLst>
          </p:cNvPr>
          <p:cNvSpPr txBox="1"/>
          <p:nvPr/>
        </p:nvSpPr>
        <p:spPr>
          <a:xfrm>
            <a:off x="1208476" y="2372784"/>
            <a:ext cx="1065821" cy="27699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通院</a:t>
            </a:r>
          </a:p>
        </p:txBody>
      </p:sp>
      <p:sp>
        <p:nvSpPr>
          <p:cNvPr id="107" name="テキスト ボックス 106">
            <a:extLst>
              <a:ext uri="{FF2B5EF4-FFF2-40B4-BE49-F238E27FC236}">
                <a16:creationId xmlns:a16="http://schemas.microsoft.com/office/drawing/2014/main" id="{79F64EC2-0731-9641-949C-56BC8A918943}"/>
              </a:ext>
            </a:extLst>
          </p:cNvPr>
          <p:cNvSpPr txBox="1"/>
          <p:nvPr/>
        </p:nvSpPr>
        <p:spPr>
          <a:xfrm>
            <a:off x="750179" y="2304212"/>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27" name="図 126">
            <a:extLst>
              <a:ext uri="{FF2B5EF4-FFF2-40B4-BE49-F238E27FC236}">
                <a16:creationId xmlns:a16="http://schemas.microsoft.com/office/drawing/2014/main" id="{B932AE32-C8A1-6345-B963-E812FBA2C0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6952" y="2712451"/>
            <a:ext cx="1286652" cy="1422400"/>
          </a:xfrm>
          <a:prstGeom prst="rect">
            <a:avLst/>
          </a:prstGeom>
        </p:spPr>
      </p:pic>
      <p:pic>
        <p:nvPicPr>
          <p:cNvPr id="96" name="図 95">
            <a:extLst>
              <a:ext uri="{FF2B5EF4-FFF2-40B4-BE49-F238E27FC236}">
                <a16:creationId xmlns:a16="http://schemas.microsoft.com/office/drawing/2014/main" id="{11B59E46-322B-654B-937E-21D915B08B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890" y="2246519"/>
            <a:ext cx="2379932" cy="1872845"/>
          </a:xfrm>
          <a:prstGeom prst="rect">
            <a:avLst/>
          </a:prstGeom>
        </p:spPr>
      </p:pic>
      <p:sp>
        <p:nvSpPr>
          <p:cNvPr id="98" name="テキスト ボックス 97">
            <a:extLst>
              <a:ext uri="{FF2B5EF4-FFF2-40B4-BE49-F238E27FC236}">
                <a16:creationId xmlns:a16="http://schemas.microsoft.com/office/drawing/2014/main" id="{8C98DE2F-ED56-6C4A-9218-3B31E384833A}"/>
              </a:ext>
            </a:extLst>
          </p:cNvPr>
          <p:cNvSpPr txBox="1"/>
          <p:nvPr/>
        </p:nvSpPr>
        <p:spPr>
          <a:xfrm>
            <a:off x="3835187" y="2369493"/>
            <a:ext cx="891206" cy="27699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入院</a:t>
            </a:r>
          </a:p>
        </p:txBody>
      </p:sp>
      <p:sp>
        <p:nvSpPr>
          <p:cNvPr id="100" name="テキスト ボックス 99">
            <a:extLst>
              <a:ext uri="{FF2B5EF4-FFF2-40B4-BE49-F238E27FC236}">
                <a16:creationId xmlns:a16="http://schemas.microsoft.com/office/drawing/2014/main" id="{36B1CFB1-C949-484F-9B76-B71379704DC8}"/>
              </a:ext>
            </a:extLst>
          </p:cNvPr>
          <p:cNvSpPr txBox="1"/>
          <p:nvPr/>
        </p:nvSpPr>
        <p:spPr>
          <a:xfrm>
            <a:off x="3413466" y="2300921"/>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28" name="図 127">
            <a:extLst>
              <a:ext uri="{FF2B5EF4-FFF2-40B4-BE49-F238E27FC236}">
                <a16:creationId xmlns:a16="http://schemas.microsoft.com/office/drawing/2014/main" id="{64B0F688-2540-7A4A-8471-71C01C1589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6673" y="2589566"/>
            <a:ext cx="1749674" cy="1589922"/>
          </a:xfrm>
          <a:prstGeom prst="rect">
            <a:avLst/>
          </a:prstGeom>
        </p:spPr>
      </p:pic>
      <p:pic>
        <p:nvPicPr>
          <p:cNvPr id="78" name="図 77">
            <a:extLst>
              <a:ext uri="{FF2B5EF4-FFF2-40B4-BE49-F238E27FC236}">
                <a16:creationId xmlns:a16="http://schemas.microsoft.com/office/drawing/2014/main" id="{02861147-504F-CC48-82A8-1448E1023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5594" y="2221728"/>
            <a:ext cx="2379932" cy="1872845"/>
          </a:xfrm>
          <a:prstGeom prst="rect">
            <a:avLst/>
          </a:prstGeom>
        </p:spPr>
      </p:pic>
      <p:sp>
        <p:nvSpPr>
          <p:cNvPr id="85" name="テキスト ボックス 84">
            <a:extLst>
              <a:ext uri="{FF2B5EF4-FFF2-40B4-BE49-F238E27FC236}">
                <a16:creationId xmlns:a16="http://schemas.microsoft.com/office/drawing/2014/main" id="{BC629F6F-5EA6-2643-B89A-18A63D4AE730}"/>
              </a:ext>
            </a:extLst>
          </p:cNvPr>
          <p:cNvSpPr txBox="1"/>
          <p:nvPr/>
        </p:nvSpPr>
        <p:spPr>
          <a:xfrm>
            <a:off x="6470719" y="2344702"/>
            <a:ext cx="1544521" cy="27699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手術</a:t>
            </a:r>
            <a:endPar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6" name="テキスト ボックス 85">
            <a:extLst>
              <a:ext uri="{FF2B5EF4-FFF2-40B4-BE49-F238E27FC236}">
                <a16:creationId xmlns:a16="http://schemas.microsoft.com/office/drawing/2014/main" id="{5356EC5A-6250-5B43-A946-F525A48DB8C0}"/>
              </a:ext>
            </a:extLst>
          </p:cNvPr>
          <p:cNvSpPr txBox="1"/>
          <p:nvPr/>
        </p:nvSpPr>
        <p:spPr>
          <a:xfrm>
            <a:off x="6012422" y="2276130"/>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29" name="図 128">
            <a:extLst>
              <a:ext uri="{FF2B5EF4-FFF2-40B4-BE49-F238E27FC236}">
                <a16:creationId xmlns:a16="http://schemas.microsoft.com/office/drawing/2014/main" id="{912AA0EB-C0AA-F04C-8819-AC9D14C2B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0008" y="2613208"/>
            <a:ext cx="1585232" cy="1333500"/>
          </a:xfrm>
          <a:prstGeom prst="rect">
            <a:avLst/>
          </a:prstGeom>
        </p:spPr>
      </p:pic>
      <p:pic>
        <p:nvPicPr>
          <p:cNvPr id="2" name="図 1">
            <a:extLst>
              <a:ext uri="{FF2B5EF4-FFF2-40B4-BE49-F238E27FC236}">
                <a16:creationId xmlns:a16="http://schemas.microsoft.com/office/drawing/2014/main" id="{D16CA907-C055-73AB-915D-598B035148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grpSp>
        <p:nvGrpSpPr>
          <p:cNvPr id="5" name="グループ化 4">
            <a:extLst>
              <a:ext uri="{FF2B5EF4-FFF2-40B4-BE49-F238E27FC236}">
                <a16:creationId xmlns:a16="http://schemas.microsoft.com/office/drawing/2014/main" id="{54080D7F-0F27-DCF6-5AAD-90526D6C078D}"/>
              </a:ext>
            </a:extLst>
          </p:cNvPr>
          <p:cNvGrpSpPr>
            <a:grpSpLocks noChangeAspect="1"/>
          </p:cNvGrpSpPr>
          <p:nvPr/>
        </p:nvGrpSpPr>
        <p:grpSpPr>
          <a:xfrm>
            <a:off x="8035353" y="94006"/>
            <a:ext cx="924222" cy="967829"/>
            <a:chOff x="8030207" y="77898"/>
            <a:chExt cx="1026913" cy="1075365"/>
          </a:xfrm>
        </p:grpSpPr>
        <p:pic>
          <p:nvPicPr>
            <p:cNvPr id="6" name="図 5">
              <a:extLst>
                <a:ext uri="{FF2B5EF4-FFF2-40B4-BE49-F238E27FC236}">
                  <a16:creationId xmlns:a16="http://schemas.microsoft.com/office/drawing/2014/main" id="{8D552169-BB9D-F8C0-4C6A-F7BEF9991D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7" name="図 6">
              <a:extLst>
                <a:ext uri="{FF2B5EF4-FFF2-40B4-BE49-F238E27FC236}">
                  <a16:creationId xmlns:a16="http://schemas.microsoft.com/office/drawing/2014/main" id="{81380970-6C83-6165-28FD-94D5714131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272962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fade">
                                      <p:cBhvr>
                                        <p:cTn id="10" dur="500"/>
                                        <p:tgtEl>
                                          <p:spTgt spid="1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fade">
                                      <p:cBhvr>
                                        <p:cTn id="13" dur="500"/>
                                        <p:tgtEl>
                                          <p:spTgt spid="1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fade">
                                      <p:cBhvr>
                                        <p:cTn id="18" dur="500"/>
                                        <p:tgtEl>
                                          <p:spTgt spid="106"/>
                                        </p:tgtEl>
                                      </p:cBhvr>
                                    </p:animEffect>
                                  </p:childTnLst>
                                </p:cTn>
                              </p:par>
                              <p:par>
                                <p:cTn id="19" presetID="10" presetClass="entr" presetSubtype="0" fill="hold" nodeType="with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fade">
                                      <p:cBhvr>
                                        <p:cTn id="21" dur="500"/>
                                        <p:tgtEl>
                                          <p:spTgt spid="1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8"/>
                                        </p:tgtEl>
                                        <p:attrNameLst>
                                          <p:attrName>style.visibility</p:attrName>
                                        </p:attrNameLst>
                                      </p:cBhvr>
                                      <p:to>
                                        <p:strVal val="visible"/>
                                      </p:to>
                                    </p:set>
                                    <p:animEffect transition="in" filter="fade">
                                      <p:cBhvr>
                                        <p:cTn id="26" dur="500"/>
                                        <p:tgtEl>
                                          <p:spTgt spid="1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500"/>
                                        <p:tgtEl>
                                          <p:spTgt spid="9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fade">
                                      <p:cBhvr>
                                        <p:cTn id="34" dur="500"/>
                                        <p:tgtEl>
                                          <p:spTgt spid="1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9"/>
                                        </p:tgtEl>
                                        <p:attrNameLst>
                                          <p:attrName>style.visibility</p:attrName>
                                        </p:attrNameLst>
                                      </p:cBhvr>
                                      <p:to>
                                        <p:strVal val="visible"/>
                                      </p:to>
                                    </p:set>
                                    <p:animEffect transition="in" filter="fade">
                                      <p:cBhvr>
                                        <p:cTn id="42" dur="500"/>
                                        <p:tgtEl>
                                          <p:spTgt spid="119"/>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7"/>
                                        </p:tgtEl>
                                        <p:attrNameLst>
                                          <p:attrName>style.visibility</p:attrName>
                                        </p:attrNameLst>
                                      </p:cBhvr>
                                      <p:to>
                                        <p:strVal val="visible"/>
                                      </p:to>
                                    </p:set>
                                    <p:animEffect transition="in" filter="fade">
                                      <p:cBhvr>
                                        <p:cTn id="48"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4" grpId="0"/>
      <p:bldP spid="115" grpId="0"/>
      <p:bldP spid="117" grpId="0"/>
      <p:bldP spid="119" grpId="0"/>
      <p:bldP spid="106" grpId="0"/>
      <p:bldP spid="98" grpId="0"/>
      <p:bldP spid="8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角丸四角形 76">
            <a:extLst>
              <a:ext uri="{FF2B5EF4-FFF2-40B4-BE49-F238E27FC236}">
                <a16:creationId xmlns:a16="http://schemas.microsoft.com/office/drawing/2014/main" id="{1700D88D-4EE1-7F45-8E6F-074AF1165385}"/>
              </a:ext>
            </a:extLst>
          </p:cNvPr>
          <p:cNvSpPr/>
          <p:nvPr/>
        </p:nvSpPr>
        <p:spPr>
          <a:xfrm>
            <a:off x="637954" y="1266507"/>
            <a:ext cx="7857460" cy="1274361"/>
          </a:xfrm>
          <a:prstGeom prst="roundRect">
            <a:avLst/>
          </a:prstGeom>
          <a:solidFill>
            <a:srgbClr val="F0D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84E4F93F-DEC6-7247-BD32-ECB51A79E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590" y="1371578"/>
            <a:ext cx="1825120" cy="951329"/>
          </a:xfrm>
          <a:prstGeom prst="rect">
            <a:avLst/>
          </a:prstGeom>
        </p:spPr>
      </p:pic>
      <p:sp>
        <p:nvSpPr>
          <p:cNvPr id="79" name="角丸四角形 78">
            <a:extLst>
              <a:ext uri="{FF2B5EF4-FFF2-40B4-BE49-F238E27FC236}">
                <a16:creationId xmlns:a16="http://schemas.microsoft.com/office/drawing/2014/main" id="{6CEFEC94-BF22-CC45-9CCB-AFEE15063F40}"/>
              </a:ext>
            </a:extLst>
          </p:cNvPr>
          <p:cNvSpPr/>
          <p:nvPr/>
        </p:nvSpPr>
        <p:spPr>
          <a:xfrm>
            <a:off x="658923" y="683956"/>
            <a:ext cx="1031358" cy="361507"/>
          </a:xfrm>
          <a:prstGeom prst="roundRect">
            <a:avLst/>
          </a:prstGeom>
          <a:noFill/>
          <a:ln>
            <a:solidFill>
              <a:srgbClr val="B98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0" name="テキスト ボックス 79">
            <a:extLst>
              <a:ext uri="{FF2B5EF4-FFF2-40B4-BE49-F238E27FC236}">
                <a16:creationId xmlns:a16="http://schemas.microsoft.com/office/drawing/2014/main" id="{DB65F4E1-4382-C642-A8E0-272C6C446BF7}"/>
              </a:ext>
            </a:extLst>
          </p:cNvPr>
          <p:cNvSpPr txBox="1"/>
          <p:nvPr/>
        </p:nvSpPr>
        <p:spPr>
          <a:xfrm>
            <a:off x="658923" y="703316"/>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81" name="テキスト ボックス 80">
            <a:extLst>
              <a:ext uri="{FF2B5EF4-FFF2-40B4-BE49-F238E27FC236}">
                <a16:creationId xmlns:a16="http://schemas.microsoft.com/office/drawing/2014/main" id="{A79A7465-DD40-3D4B-95BF-BDA98244B040}"/>
              </a:ext>
            </a:extLst>
          </p:cNvPr>
          <p:cNvSpPr txBox="1"/>
          <p:nvPr/>
        </p:nvSpPr>
        <p:spPr>
          <a:xfrm>
            <a:off x="1711249" y="657150"/>
            <a:ext cx="2626908"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ペット保険</a:t>
            </a:r>
            <a:endPar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sp>
        <p:nvSpPr>
          <p:cNvPr id="82" name="テキスト ボックス 81">
            <a:extLst>
              <a:ext uri="{FF2B5EF4-FFF2-40B4-BE49-F238E27FC236}">
                <a16:creationId xmlns:a16="http://schemas.microsoft.com/office/drawing/2014/main" id="{2F3E8193-4B1B-5F4D-8E23-D7B1BFC2A88C}"/>
              </a:ext>
            </a:extLst>
          </p:cNvPr>
          <p:cNvSpPr txBox="1"/>
          <p:nvPr/>
        </p:nvSpPr>
        <p:spPr>
          <a:xfrm>
            <a:off x="2677599" y="1382898"/>
            <a:ext cx="5711811" cy="1110945"/>
          </a:xfrm>
          <a:prstGeom prst="rect">
            <a:avLst/>
          </a:prstGeom>
          <a:noFill/>
        </p:spPr>
        <p:txBody>
          <a:bodyPr wrap="square" rtlCol="0">
            <a:spAutoFit/>
          </a:bodyPr>
          <a:lstStyle/>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
                  <a:solidFill>
                    <a:srgbClr val="FF0000"/>
                  </a:solidFill>
                </a:uFill>
                <a:latin typeface="游ゴシック Medium" panose="020B0500000000000000" pitchFamily="50" charset="-128"/>
                <a:ea typeface="游ゴシック Medium" panose="020B0500000000000000" pitchFamily="50" charset="-128"/>
                <a:cs typeface="+mn-cs"/>
              </a:rPr>
              <a:t>ペット保険は、ペットのケガ・病気の際の治療費や病院診療費などを補償する保険です。</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近年、犬や猫などペットの寿命は延びていますが、ペットも高齢になるとケガや病気にかかるリスクが高くなる傾向があります。</a:t>
            </a:r>
          </a:p>
        </p:txBody>
      </p:sp>
      <p:sp>
        <p:nvSpPr>
          <p:cNvPr id="20" name="テキスト ボックス 19">
            <a:extLst>
              <a:ext uri="{FF2B5EF4-FFF2-40B4-BE49-F238E27FC236}">
                <a16:creationId xmlns:a16="http://schemas.microsoft.com/office/drawing/2014/main" id="{45686F66-B797-8C4D-BA63-7D66299496D5}"/>
              </a:ext>
            </a:extLst>
          </p:cNvPr>
          <p:cNvSpPr txBox="1"/>
          <p:nvPr/>
        </p:nvSpPr>
        <p:spPr>
          <a:xfrm>
            <a:off x="1300717" y="1599117"/>
            <a:ext cx="1123506" cy="605294"/>
          </a:xfrm>
          <a:prstGeom prst="rect">
            <a:avLst/>
          </a:prstGeom>
          <a:noFill/>
        </p:spPr>
        <p:txBody>
          <a:bodyPr wrap="square" rtlCol="0">
            <a:spAutoFit/>
          </a:bodyPr>
          <a:lstStyle/>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こんな</a:t>
            </a:r>
            <a:endPar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保険です</a:t>
            </a:r>
          </a:p>
        </p:txBody>
      </p:sp>
      <p:pic>
        <p:nvPicPr>
          <p:cNvPr id="4" name="図 3">
            <a:extLst>
              <a:ext uri="{FF2B5EF4-FFF2-40B4-BE49-F238E27FC236}">
                <a16:creationId xmlns:a16="http://schemas.microsoft.com/office/drawing/2014/main" id="{60E300C1-68CA-D9DC-39C2-36457C6FE1F2}"/>
              </a:ext>
            </a:extLst>
          </p:cNvPr>
          <p:cNvPicPr>
            <a:picLocks noChangeAspect="1"/>
          </p:cNvPicPr>
          <p:nvPr/>
        </p:nvPicPr>
        <p:blipFill>
          <a:blip r:embed="rId4"/>
          <a:stretch>
            <a:fillRect/>
          </a:stretch>
        </p:blipFill>
        <p:spPr>
          <a:xfrm>
            <a:off x="888605" y="3641075"/>
            <a:ext cx="5359795" cy="2818288"/>
          </a:xfrm>
          <a:prstGeom prst="rect">
            <a:avLst/>
          </a:prstGeom>
        </p:spPr>
      </p:pic>
      <p:sp>
        <p:nvSpPr>
          <p:cNvPr id="5" name="テキスト ボックス 4">
            <a:extLst>
              <a:ext uri="{FF2B5EF4-FFF2-40B4-BE49-F238E27FC236}">
                <a16:creationId xmlns:a16="http://schemas.microsoft.com/office/drawing/2014/main" id="{F813AB23-3710-C7CB-5EAF-0C87AFE35931}"/>
              </a:ext>
            </a:extLst>
          </p:cNvPr>
          <p:cNvSpPr txBox="1"/>
          <p:nvPr/>
        </p:nvSpPr>
        <p:spPr>
          <a:xfrm>
            <a:off x="963699" y="4324795"/>
            <a:ext cx="991624" cy="338554"/>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110,484</a:t>
            </a:r>
            <a:endParaRPr kumimoji="1" lang="ja-JP" altLang="en-US"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16150D54-DED7-5DB2-EF76-956F6B7BCBAB}"/>
              </a:ext>
            </a:extLst>
          </p:cNvPr>
          <p:cNvSpPr txBox="1"/>
          <p:nvPr/>
        </p:nvSpPr>
        <p:spPr>
          <a:xfrm>
            <a:off x="999553" y="5082835"/>
            <a:ext cx="955770" cy="338554"/>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105,656</a:t>
            </a:r>
            <a:endParaRPr kumimoji="1" lang="ja-JP" altLang="en-US"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00438622-5489-514B-B9AD-CA898D271344}"/>
              </a:ext>
            </a:extLst>
          </p:cNvPr>
          <p:cNvSpPr txBox="1"/>
          <p:nvPr/>
        </p:nvSpPr>
        <p:spPr>
          <a:xfrm>
            <a:off x="999553" y="5897282"/>
            <a:ext cx="955770" cy="338554"/>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290,000</a:t>
            </a:r>
            <a:endParaRPr kumimoji="1" lang="ja-JP" altLang="en-US"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6ECA76C6-7D54-EC2B-EEE7-4DA69BBFCD83}"/>
              </a:ext>
            </a:extLst>
          </p:cNvPr>
          <p:cNvSpPr txBox="1"/>
          <p:nvPr/>
        </p:nvSpPr>
        <p:spPr>
          <a:xfrm>
            <a:off x="2069578" y="4167158"/>
            <a:ext cx="936837" cy="636649"/>
          </a:xfrm>
          <a:prstGeom prst="rect">
            <a:avLst/>
          </a:prstGeom>
          <a:noFill/>
        </p:spPr>
        <p:txBody>
          <a:bodyPr wrap="square" lIns="0" rIns="0" rtlCol="0">
            <a:spAutoFit/>
          </a:bodyPr>
          <a:lstStyle/>
          <a:p>
            <a:pPr marL="0" marR="0" lvl="0" indent="0" algn="l" defTabSz="566654" rtl="0" eaLnBrk="1" fontAlgn="auto" latinLnBrk="0" hangingPunct="1">
              <a:lnSpc>
                <a:spcPts val="14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アメリカンショート</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ts val="14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ヘア（</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猫）</a:t>
            </a:r>
          </a:p>
        </p:txBody>
      </p:sp>
      <p:sp>
        <p:nvSpPr>
          <p:cNvPr id="10" name="テキスト ボックス 9">
            <a:extLst>
              <a:ext uri="{FF2B5EF4-FFF2-40B4-BE49-F238E27FC236}">
                <a16:creationId xmlns:a16="http://schemas.microsoft.com/office/drawing/2014/main" id="{B0696690-D7ED-AB44-4DAC-14381DA5DC3C}"/>
              </a:ext>
            </a:extLst>
          </p:cNvPr>
          <p:cNvSpPr txBox="1"/>
          <p:nvPr/>
        </p:nvSpPr>
        <p:spPr>
          <a:xfrm>
            <a:off x="2203408" y="5044539"/>
            <a:ext cx="675658" cy="502702"/>
          </a:xfrm>
          <a:prstGeom prst="rect">
            <a:avLst/>
          </a:prstGeom>
          <a:noFill/>
        </p:spPr>
        <p:txBody>
          <a:bodyPr wrap="square" lIns="0" rIns="0" rtlCol="0">
            <a:spAutoFit/>
          </a:bodyPr>
          <a:lstStyle/>
          <a:p>
            <a:pPr marL="0" marR="0" lvl="0" indent="0" algn="ctr" defTabSz="566654"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柴 犬（犬）</a:t>
            </a:r>
          </a:p>
        </p:txBody>
      </p:sp>
      <p:sp>
        <p:nvSpPr>
          <p:cNvPr id="12" name="テキスト ボックス 11">
            <a:extLst>
              <a:ext uri="{FF2B5EF4-FFF2-40B4-BE49-F238E27FC236}">
                <a16:creationId xmlns:a16="http://schemas.microsoft.com/office/drawing/2014/main" id="{8771AADB-F258-D852-1DB8-B2C601D6D91F}"/>
              </a:ext>
            </a:extLst>
          </p:cNvPr>
          <p:cNvSpPr txBox="1"/>
          <p:nvPr/>
        </p:nvSpPr>
        <p:spPr>
          <a:xfrm>
            <a:off x="2034985" y="5826029"/>
            <a:ext cx="955770" cy="546881"/>
          </a:xfrm>
          <a:prstGeom prst="rect">
            <a:avLst/>
          </a:prstGeom>
          <a:noFill/>
        </p:spPr>
        <p:txBody>
          <a:bodyPr wrap="square" lIns="0" rIns="0" rtlCol="0">
            <a:spAutoFit/>
          </a:bodyPr>
          <a:lstStyle/>
          <a:p>
            <a:pPr marL="0" marR="0" lvl="0" indent="0" algn="ctr" defTabSz="566654"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マンチカン（猫）</a:t>
            </a:r>
          </a:p>
        </p:txBody>
      </p:sp>
      <p:sp>
        <p:nvSpPr>
          <p:cNvPr id="13" name="テキスト ボックス 12">
            <a:extLst>
              <a:ext uri="{FF2B5EF4-FFF2-40B4-BE49-F238E27FC236}">
                <a16:creationId xmlns:a16="http://schemas.microsoft.com/office/drawing/2014/main" id="{ED4A3BAD-A77E-2061-5803-CAB7D9A4E69C}"/>
              </a:ext>
            </a:extLst>
          </p:cNvPr>
          <p:cNvSpPr txBox="1"/>
          <p:nvPr/>
        </p:nvSpPr>
        <p:spPr>
          <a:xfrm>
            <a:off x="3117487" y="4132326"/>
            <a:ext cx="3340015" cy="677108"/>
          </a:xfrm>
          <a:prstGeom prst="rect">
            <a:avLst/>
          </a:prstGeom>
          <a:noFill/>
        </p:spPr>
        <p:txBody>
          <a:bodyPr wrap="square" lIns="0" rIns="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異物誤飲で摘出手術を行い、</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日間の</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入院治療を行った場合　</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出典：ペット＆ファミリー損害保険株式会社ウェブサイト</a:t>
            </a:r>
          </a:p>
        </p:txBody>
      </p:sp>
      <p:sp>
        <p:nvSpPr>
          <p:cNvPr id="14" name="テキスト ボックス 13">
            <a:extLst>
              <a:ext uri="{FF2B5EF4-FFF2-40B4-BE49-F238E27FC236}">
                <a16:creationId xmlns:a16="http://schemas.microsoft.com/office/drawing/2014/main" id="{B2D1D8FB-1A65-45E2-7AE0-A7607E7ABDB9}"/>
              </a:ext>
            </a:extLst>
          </p:cNvPr>
          <p:cNvSpPr txBox="1"/>
          <p:nvPr/>
        </p:nvSpPr>
        <p:spPr>
          <a:xfrm>
            <a:off x="3117487" y="4905954"/>
            <a:ext cx="3420163" cy="738664"/>
          </a:xfrm>
          <a:prstGeom prst="rect">
            <a:avLst/>
          </a:prstGeom>
          <a:noFill/>
        </p:spPr>
        <p:txBody>
          <a:bodyPr wrap="square" lIns="0" rIns="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皮膚炎にかかり、通院治療（</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回）を</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行った場合</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出典：アクサ損害保険株式会社ウェブサイト</a:t>
            </a:r>
          </a:p>
        </p:txBody>
      </p:sp>
      <p:sp>
        <p:nvSpPr>
          <p:cNvPr id="15" name="テキスト ボックス 14">
            <a:extLst>
              <a:ext uri="{FF2B5EF4-FFF2-40B4-BE49-F238E27FC236}">
                <a16:creationId xmlns:a16="http://schemas.microsoft.com/office/drawing/2014/main" id="{58FE4F10-D94F-9891-7311-8B795EB19532}"/>
              </a:ext>
            </a:extLst>
          </p:cNvPr>
          <p:cNvSpPr txBox="1"/>
          <p:nvPr/>
        </p:nvSpPr>
        <p:spPr>
          <a:xfrm>
            <a:off x="3108821" y="5711184"/>
            <a:ext cx="3329389" cy="738664"/>
          </a:xfrm>
          <a:prstGeom prst="rect">
            <a:avLst/>
          </a:prstGeom>
          <a:noFill/>
        </p:spPr>
        <p:txBody>
          <a:bodyPr wrap="square" lIns="0" rIns="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尿石症</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膀胱結石</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で手術を行い、</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日間</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の入院治療を行った場合　　</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95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出典</a:t>
            </a:r>
            <a:r>
              <a:rPr kumimoji="1" lang="ja-JP" altLang="en-US" sz="9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：アニコム損害保険株式会社ウェブサイト</a:t>
            </a:r>
          </a:p>
        </p:txBody>
      </p:sp>
      <p:sp>
        <p:nvSpPr>
          <p:cNvPr id="16" name="テキスト ボックス 15">
            <a:extLst>
              <a:ext uri="{FF2B5EF4-FFF2-40B4-BE49-F238E27FC236}">
                <a16:creationId xmlns:a16="http://schemas.microsoft.com/office/drawing/2014/main" id="{8A92D5C7-8CC8-C055-FA24-05AA37144F1C}"/>
              </a:ext>
            </a:extLst>
          </p:cNvPr>
          <p:cNvSpPr txBox="1"/>
          <p:nvPr/>
        </p:nvSpPr>
        <p:spPr>
          <a:xfrm>
            <a:off x="814577" y="6469206"/>
            <a:ext cx="6004914" cy="261610"/>
          </a:xfrm>
          <a:prstGeom prst="rect">
            <a:avLst/>
          </a:prstGeom>
          <a:noFill/>
        </p:spPr>
        <p:txBody>
          <a:bodyPr wrap="square" rtlCol="0">
            <a:spAutoFit/>
          </a:bodyPr>
          <a:lstStyle/>
          <a:p>
            <a:pPr marL="177800" marR="0" lvl="0" indent="-173038" algn="l" defTabSz="566654"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上記の診療費等のデータは一例であり、一般的な平均・水準を示すものではありません</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p>
        </p:txBody>
      </p:sp>
      <p:sp>
        <p:nvSpPr>
          <p:cNvPr id="19" name="テキスト ボックス 18">
            <a:extLst>
              <a:ext uri="{FF2B5EF4-FFF2-40B4-BE49-F238E27FC236}">
                <a16:creationId xmlns:a16="http://schemas.microsoft.com/office/drawing/2014/main" id="{4BFCDE3F-1423-4FF1-6F79-5D7A57CB177C}"/>
              </a:ext>
            </a:extLst>
          </p:cNvPr>
          <p:cNvSpPr txBox="1"/>
          <p:nvPr/>
        </p:nvSpPr>
        <p:spPr>
          <a:xfrm>
            <a:off x="8209109" y="3693385"/>
            <a:ext cx="726237" cy="263918"/>
          </a:xfrm>
          <a:prstGeom prst="rect">
            <a:avLst/>
          </a:prstGeom>
          <a:noFill/>
        </p:spPr>
        <p:txBody>
          <a:bodyPr wrap="square" rtlCol="0">
            <a:spAutoFit/>
          </a:bodyPr>
          <a:lstStyle/>
          <a:p>
            <a:pPr marL="0" marR="0" lvl="0" indent="0" algn="dist" defTabSz="566654" rtl="0" eaLnBrk="1" fontAlgn="auto" latinLnBrk="0" hangingPunct="1">
              <a:lnSpc>
                <a:spcPct val="100000"/>
              </a:lnSpc>
              <a:spcBef>
                <a:spcPts val="0"/>
              </a:spcBef>
              <a:spcAft>
                <a:spcPts val="0"/>
              </a:spcAft>
              <a:buClrTx/>
              <a:buSzTx/>
              <a:buFontTx/>
              <a:buNone/>
              <a:tabLst/>
              <a:defRPr/>
            </a:pPr>
            <a:r>
              <a:rPr kumimoji="1" lang="ja-JP" altLang="en-US" sz="1115"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コラム</a:t>
            </a:r>
          </a:p>
        </p:txBody>
      </p:sp>
      <p:pic>
        <p:nvPicPr>
          <p:cNvPr id="22" name="図 21">
            <a:extLst>
              <a:ext uri="{FF2B5EF4-FFF2-40B4-BE49-F238E27FC236}">
                <a16:creationId xmlns:a16="http://schemas.microsoft.com/office/drawing/2014/main" id="{E6FA9F0C-66F5-F541-DA56-7C5BF9100D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7" name="角丸四角形 200">
            <a:extLst>
              <a:ext uri="{FF2B5EF4-FFF2-40B4-BE49-F238E27FC236}">
                <a16:creationId xmlns:a16="http://schemas.microsoft.com/office/drawing/2014/main" id="{CFB0E07F-101B-8C7B-7B48-4D2C35B347A2}"/>
              </a:ext>
            </a:extLst>
          </p:cNvPr>
          <p:cNvSpPr>
            <a:spLocks/>
          </p:cNvSpPr>
          <p:nvPr/>
        </p:nvSpPr>
        <p:spPr>
          <a:xfrm>
            <a:off x="879532" y="2623222"/>
            <a:ext cx="7538954" cy="405721"/>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B7175AE4-61B3-1145-8C22-BA608B600A12}"/>
              </a:ext>
            </a:extLst>
          </p:cNvPr>
          <p:cNvSpPr txBox="1"/>
          <p:nvPr/>
        </p:nvSpPr>
        <p:spPr>
          <a:xfrm>
            <a:off x="963699" y="2641113"/>
            <a:ext cx="412200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ペットの診療・治療費例</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7C464A9F-17AE-0F6A-89A0-F111CB1D9D24}"/>
              </a:ext>
            </a:extLst>
          </p:cNvPr>
          <p:cNvSpPr txBox="1"/>
          <p:nvPr/>
        </p:nvSpPr>
        <p:spPr>
          <a:xfrm>
            <a:off x="888605" y="3054650"/>
            <a:ext cx="7500805"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ペットも人間と同じでケガや病気をします。その治療費は思いのほか高額になる場合もあります。</a:t>
            </a:r>
          </a:p>
        </p:txBody>
      </p:sp>
      <p:sp>
        <p:nvSpPr>
          <p:cNvPr id="28" name="テキスト ボックス 27">
            <a:extLst>
              <a:ext uri="{FF2B5EF4-FFF2-40B4-BE49-F238E27FC236}">
                <a16:creationId xmlns:a16="http://schemas.microsoft.com/office/drawing/2014/main" id="{03AF6965-1B90-3724-820C-EE59AFA2C353}"/>
              </a:ext>
            </a:extLst>
          </p:cNvPr>
          <p:cNvSpPr txBox="1"/>
          <p:nvPr/>
        </p:nvSpPr>
        <p:spPr>
          <a:xfrm>
            <a:off x="814577" y="6625378"/>
            <a:ext cx="5116530" cy="246221"/>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上記出典の参照日はいずれも</a:t>
            </a: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2023</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a:t>
            </a:r>
          </a:p>
        </p:txBody>
      </p:sp>
      <p:grpSp>
        <p:nvGrpSpPr>
          <p:cNvPr id="64" name="グループ化 63">
            <a:extLst>
              <a:ext uri="{FF2B5EF4-FFF2-40B4-BE49-F238E27FC236}">
                <a16:creationId xmlns:a16="http://schemas.microsoft.com/office/drawing/2014/main" id="{66E2DAEE-7AC0-08E7-E330-970FF6B1EE0D}"/>
              </a:ext>
            </a:extLst>
          </p:cNvPr>
          <p:cNvGrpSpPr/>
          <p:nvPr/>
        </p:nvGrpSpPr>
        <p:grpSpPr>
          <a:xfrm>
            <a:off x="6400495" y="3654202"/>
            <a:ext cx="2370632" cy="3131797"/>
            <a:chOff x="6400495" y="3654202"/>
            <a:chExt cx="2370632" cy="3131797"/>
          </a:xfrm>
        </p:grpSpPr>
        <p:pic>
          <p:nvPicPr>
            <p:cNvPr id="17" name="図 16">
              <a:extLst>
                <a:ext uri="{FF2B5EF4-FFF2-40B4-BE49-F238E27FC236}">
                  <a16:creationId xmlns:a16="http://schemas.microsoft.com/office/drawing/2014/main" id="{EF6DB431-5322-A54D-E6AF-EC40EAEA77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495" y="3654202"/>
              <a:ext cx="2370632" cy="3131797"/>
            </a:xfrm>
            <a:prstGeom prst="rect">
              <a:avLst/>
            </a:prstGeom>
          </p:spPr>
        </p:pic>
        <p:sp>
          <p:nvSpPr>
            <p:cNvPr id="30" name="テキスト ボックス 29">
              <a:extLst>
                <a:ext uri="{FF2B5EF4-FFF2-40B4-BE49-F238E27FC236}">
                  <a16:creationId xmlns:a16="http://schemas.microsoft.com/office/drawing/2014/main" id="{D24F84D0-D473-7D58-6186-BE80F8EB8273}"/>
                </a:ext>
              </a:extLst>
            </p:cNvPr>
            <p:cNvSpPr txBox="1"/>
            <p:nvPr/>
          </p:nvSpPr>
          <p:spPr>
            <a:xfrm>
              <a:off x="6400495" y="3738371"/>
              <a:ext cx="867571" cy="307777"/>
            </a:xfrm>
            <a:prstGeom prst="rect">
              <a:avLst/>
            </a:prstGeom>
            <a:noFill/>
          </p:spPr>
          <p:txBody>
            <a:bodyPr wrap="square">
              <a:spAutoFit/>
            </a:bodyPr>
            <a:lstStyle/>
            <a:p>
              <a:pPr marL="0" marR="0" lvl="0" indent="0" algn="dist"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NewRodinPro-B"/>
                  <a:ea typeface="游ゴシック" panose="020B0400000000000000" pitchFamily="50" charset="-128"/>
                  <a:cs typeface="+mn-cs"/>
                </a:rPr>
                <a:t>コ ラ ム</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21" name="テキスト ボックス 20">
            <a:extLst>
              <a:ext uri="{FF2B5EF4-FFF2-40B4-BE49-F238E27FC236}">
                <a16:creationId xmlns:a16="http://schemas.microsoft.com/office/drawing/2014/main" id="{71315BFD-711B-99CD-0D77-16DE37824C96}"/>
              </a:ext>
            </a:extLst>
          </p:cNvPr>
          <p:cNvSpPr txBox="1"/>
          <p:nvPr/>
        </p:nvSpPr>
        <p:spPr>
          <a:xfrm>
            <a:off x="7223395" y="3775100"/>
            <a:ext cx="1504071"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EC75A2"/>
                </a:solidFill>
                <a:effectLst/>
                <a:uLnTx/>
                <a:uFillTx/>
                <a:latin typeface="游ゴシック" panose="020F0502020204030204"/>
                <a:ea typeface="游ゴシック" panose="020B0400000000000000" pitchFamily="50" charset="-128"/>
                <a:cs typeface="+mn-cs"/>
              </a:rPr>
              <a:t>多頭割引って？</a:t>
            </a:r>
          </a:p>
        </p:txBody>
      </p:sp>
      <p:sp>
        <p:nvSpPr>
          <p:cNvPr id="18" name="テキスト ボックス 17">
            <a:extLst>
              <a:ext uri="{FF2B5EF4-FFF2-40B4-BE49-F238E27FC236}">
                <a16:creationId xmlns:a16="http://schemas.microsoft.com/office/drawing/2014/main" id="{15BB44F8-BF2A-63E0-E49E-9136FAE7A812}"/>
              </a:ext>
            </a:extLst>
          </p:cNvPr>
          <p:cNvSpPr txBox="1"/>
          <p:nvPr/>
        </p:nvSpPr>
        <p:spPr>
          <a:xfrm>
            <a:off x="6511566" y="4179096"/>
            <a:ext cx="2148489" cy="156966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犬を</a:t>
            </a: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匹あるいは、犬と猫の両方など、複数のペットを飼っている家庭もあります。保険会社の中には、複数のペットの加入に対し契約頭数により保険料が安くなる、多頭割引制度を用意している会社もあります。</a:t>
            </a:r>
          </a:p>
        </p:txBody>
      </p:sp>
      <p:grpSp>
        <p:nvGrpSpPr>
          <p:cNvPr id="2" name="グループ化 1">
            <a:extLst>
              <a:ext uri="{FF2B5EF4-FFF2-40B4-BE49-F238E27FC236}">
                <a16:creationId xmlns:a16="http://schemas.microsoft.com/office/drawing/2014/main" id="{DC644A37-0F9B-4C1A-9861-F76BCC1CA8B3}"/>
              </a:ext>
            </a:extLst>
          </p:cNvPr>
          <p:cNvGrpSpPr>
            <a:grpSpLocks noChangeAspect="1"/>
          </p:cNvGrpSpPr>
          <p:nvPr/>
        </p:nvGrpSpPr>
        <p:grpSpPr>
          <a:xfrm>
            <a:off x="8035353" y="94006"/>
            <a:ext cx="924222" cy="967829"/>
            <a:chOff x="8030207" y="77898"/>
            <a:chExt cx="1026913" cy="1075365"/>
          </a:xfrm>
        </p:grpSpPr>
        <p:pic>
          <p:nvPicPr>
            <p:cNvPr id="25" name="図 24">
              <a:extLst>
                <a:ext uri="{FF2B5EF4-FFF2-40B4-BE49-F238E27FC236}">
                  <a16:creationId xmlns:a16="http://schemas.microsoft.com/office/drawing/2014/main" id="{E4A7D5A5-4F02-1835-5CAB-C6477D8539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27" name="図 26">
              <a:extLst>
                <a:ext uri="{FF2B5EF4-FFF2-40B4-BE49-F238E27FC236}">
                  <a16:creationId xmlns:a16="http://schemas.microsoft.com/office/drawing/2014/main" id="{CB239914-9044-2090-570F-FF8E028324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65971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A0B4661-FF74-B8FD-1C6C-E3B1F23D6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526" y="2113851"/>
            <a:ext cx="7446699" cy="4559681"/>
          </a:xfrm>
          <a:prstGeom prst="rect">
            <a:avLst/>
          </a:prstGeom>
        </p:spPr>
      </p:pic>
      <p:sp>
        <p:nvSpPr>
          <p:cNvPr id="93" name="角丸四角形 92">
            <a:extLst>
              <a:ext uri="{FF2B5EF4-FFF2-40B4-BE49-F238E27FC236}">
                <a16:creationId xmlns:a16="http://schemas.microsoft.com/office/drawing/2014/main" id="{652FB449-B4AF-2542-8644-65262918BBA4}"/>
              </a:ext>
            </a:extLst>
          </p:cNvPr>
          <p:cNvSpPr/>
          <p:nvPr/>
        </p:nvSpPr>
        <p:spPr>
          <a:xfrm>
            <a:off x="648586" y="818707"/>
            <a:ext cx="1031358" cy="361507"/>
          </a:xfrm>
          <a:prstGeom prst="roundRect">
            <a:avLst/>
          </a:prstGeom>
          <a:noFill/>
          <a:ln>
            <a:solidFill>
              <a:srgbClr val="B98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4" name="テキスト ボックス 93">
            <a:extLst>
              <a:ext uri="{FF2B5EF4-FFF2-40B4-BE49-F238E27FC236}">
                <a16:creationId xmlns:a16="http://schemas.microsoft.com/office/drawing/2014/main" id="{91FBE197-3DD8-744C-9378-578FBE88229E}"/>
              </a:ext>
            </a:extLst>
          </p:cNvPr>
          <p:cNvSpPr txBox="1"/>
          <p:nvPr/>
        </p:nvSpPr>
        <p:spPr>
          <a:xfrm>
            <a:off x="648586" y="829337"/>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95" name="テキスト ボックス 94">
            <a:extLst>
              <a:ext uri="{FF2B5EF4-FFF2-40B4-BE49-F238E27FC236}">
                <a16:creationId xmlns:a16="http://schemas.microsoft.com/office/drawing/2014/main" id="{76B33EB1-A30F-A045-AEED-AD1D73459453}"/>
              </a:ext>
            </a:extLst>
          </p:cNvPr>
          <p:cNvSpPr txBox="1"/>
          <p:nvPr/>
        </p:nvSpPr>
        <p:spPr>
          <a:xfrm>
            <a:off x="1726017" y="790350"/>
            <a:ext cx="1893483"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ペット保険</a:t>
            </a:r>
            <a:endPar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sp>
        <p:nvSpPr>
          <p:cNvPr id="121" name="テキスト ボックス 120">
            <a:extLst>
              <a:ext uri="{FF2B5EF4-FFF2-40B4-BE49-F238E27FC236}">
                <a16:creationId xmlns:a16="http://schemas.microsoft.com/office/drawing/2014/main" id="{FC0FA21F-52BF-2E4F-A01C-CDB8F9492F8D}"/>
              </a:ext>
            </a:extLst>
          </p:cNvPr>
          <p:cNvSpPr txBox="1"/>
          <p:nvPr/>
        </p:nvSpPr>
        <p:spPr>
          <a:xfrm>
            <a:off x="802523" y="1811972"/>
            <a:ext cx="4997634"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ペット保険とはどんなものか調べてみましょう。</a:t>
            </a:r>
          </a:p>
        </p:txBody>
      </p:sp>
      <p:pic>
        <p:nvPicPr>
          <p:cNvPr id="2" name="図 1">
            <a:extLst>
              <a:ext uri="{FF2B5EF4-FFF2-40B4-BE49-F238E27FC236}">
                <a16:creationId xmlns:a16="http://schemas.microsoft.com/office/drawing/2014/main" id="{750217C2-4DCB-8FC6-B799-2828A5F99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3" name="角丸四角形 200">
            <a:extLst>
              <a:ext uri="{FF2B5EF4-FFF2-40B4-BE49-F238E27FC236}">
                <a16:creationId xmlns:a16="http://schemas.microsoft.com/office/drawing/2014/main" id="{EFF2B90D-3B72-3C15-43E2-8B3E3BDB0894}"/>
              </a:ext>
            </a:extLst>
          </p:cNvPr>
          <p:cNvSpPr>
            <a:spLocks/>
          </p:cNvSpPr>
          <p:nvPr/>
        </p:nvSpPr>
        <p:spPr>
          <a:xfrm>
            <a:off x="802523" y="1372639"/>
            <a:ext cx="7538954" cy="405721"/>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47AA5D50-A5AA-5888-4DAE-544AAA9943C7}"/>
              </a:ext>
            </a:extLst>
          </p:cNvPr>
          <p:cNvSpPr txBox="1"/>
          <p:nvPr/>
        </p:nvSpPr>
        <p:spPr>
          <a:xfrm>
            <a:off x="886690" y="1390530"/>
            <a:ext cx="412200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ペット保険の概要</a:t>
            </a:r>
          </a:p>
        </p:txBody>
      </p:sp>
      <p:sp>
        <p:nvSpPr>
          <p:cNvPr id="9" name="テキスト ボックス 8">
            <a:extLst>
              <a:ext uri="{FF2B5EF4-FFF2-40B4-BE49-F238E27FC236}">
                <a16:creationId xmlns:a16="http://schemas.microsoft.com/office/drawing/2014/main" id="{6DAC6E65-FF32-5547-EC7D-BAAD7406740F}"/>
              </a:ext>
            </a:extLst>
          </p:cNvPr>
          <p:cNvSpPr txBox="1"/>
          <p:nvPr/>
        </p:nvSpPr>
        <p:spPr>
          <a:xfrm>
            <a:off x="946055" y="3094640"/>
            <a:ext cx="1238036"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①加入条件</a:t>
            </a:r>
          </a:p>
        </p:txBody>
      </p:sp>
      <p:sp>
        <p:nvSpPr>
          <p:cNvPr id="11" name="テキスト ボックス 10">
            <a:extLst>
              <a:ext uri="{FF2B5EF4-FFF2-40B4-BE49-F238E27FC236}">
                <a16:creationId xmlns:a16="http://schemas.microsoft.com/office/drawing/2014/main" id="{F53A3825-EBDF-C6DB-AE05-50F630B710C0}"/>
              </a:ext>
            </a:extLst>
          </p:cNvPr>
          <p:cNvSpPr txBox="1"/>
          <p:nvPr/>
        </p:nvSpPr>
        <p:spPr>
          <a:xfrm>
            <a:off x="946055" y="4814661"/>
            <a:ext cx="1238036"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②保険料</a:t>
            </a:r>
          </a:p>
        </p:txBody>
      </p:sp>
      <p:sp>
        <p:nvSpPr>
          <p:cNvPr id="13" name="テキスト ボックス 12">
            <a:extLst>
              <a:ext uri="{FF2B5EF4-FFF2-40B4-BE49-F238E27FC236}">
                <a16:creationId xmlns:a16="http://schemas.microsoft.com/office/drawing/2014/main" id="{D0F528D0-587C-A07F-9E18-2A8F2F1A7CDD}"/>
              </a:ext>
            </a:extLst>
          </p:cNvPr>
          <p:cNvSpPr txBox="1"/>
          <p:nvPr/>
        </p:nvSpPr>
        <p:spPr>
          <a:xfrm>
            <a:off x="946055" y="5690109"/>
            <a:ext cx="1238036"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③補償内容</a:t>
            </a:r>
          </a:p>
        </p:txBody>
      </p:sp>
      <p:sp>
        <p:nvSpPr>
          <p:cNvPr id="15" name="テキスト ボックス 14">
            <a:extLst>
              <a:ext uri="{FF2B5EF4-FFF2-40B4-BE49-F238E27FC236}">
                <a16:creationId xmlns:a16="http://schemas.microsoft.com/office/drawing/2014/main" id="{1A787E7D-588D-5A19-4B13-A17B63321F91}"/>
              </a:ext>
            </a:extLst>
          </p:cNvPr>
          <p:cNvSpPr txBox="1"/>
          <p:nvPr/>
        </p:nvSpPr>
        <p:spPr>
          <a:xfrm>
            <a:off x="2399340" y="2220846"/>
            <a:ext cx="1274053" cy="523220"/>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ペットの</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種類</a:t>
            </a:r>
          </a:p>
        </p:txBody>
      </p:sp>
      <p:sp>
        <p:nvSpPr>
          <p:cNvPr id="17" name="テキスト ボックス 16">
            <a:extLst>
              <a:ext uri="{FF2B5EF4-FFF2-40B4-BE49-F238E27FC236}">
                <a16:creationId xmlns:a16="http://schemas.microsoft.com/office/drawing/2014/main" id="{E969E759-E26B-5642-4F6B-B1BBDB4FD2A0}"/>
              </a:ext>
            </a:extLst>
          </p:cNvPr>
          <p:cNvSpPr txBox="1"/>
          <p:nvPr/>
        </p:nvSpPr>
        <p:spPr>
          <a:xfrm>
            <a:off x="2399340" y="3029799"/>
            <a:ext cx="1481765" cy="307777"/>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犬種区分</a:t>
            </a:r>
          </a:p>
        </p:txBody>
      </p:sp>
      <p:sp>
        <p:nvSpPr>
          <p:cNvPr id="19" name="テキスト ボックス 18">
            <a:extLst>
              <a:ext uri="{FF2B5EF4-FFF2-40B4-BE49-F238E27FC236}">
                <a16:creationId xmlns:a16="http://schemas.microsoft.com/office/drawing/2014/main" id="{3D2A60F9-264B-65BF-17A5-52FD36C6BF55}"/>
              </a:ext>
            </a:extLst>
          </p:cNvPr>
          <p:cNvSpPr txBox="1"/>
          <p:nvPr/>
        </p:nvSpPr>
        <p:spPr>
          <a:xfrm>
            <a:off x="2399340" y="3513579"/>
            <a:ext cx="1521761" cy="523220"/>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加入対象の</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年齢</a:t>
            </a:r>
          </a:p>
        </p:txBody>
      </p:sp>
      <p:sp>
        <p:nvSpPr>
          <p:cNvPr id="21" name="テキスト ボックス 20">
            <a:extLst>
              <a:ext uri="{FF2B5EF4-FFF2-40B4-BE49-F238E27FC236}">
                <a16:creationId xmlns:a16="http://schemas.microsoft.com/office/drawing/2014/main" id="{523DD1A7-E6E0-11FE-2AF7-563D086A21D5}"/>
              </a:ext>
            </a:extLst>
          </p:cNvPr>
          <p:cNvSpPr txBox="1"/>
          <p:nvPr/>
        </p:nvSpPr>
        <p:spPr>
          <a:xfrm>
            <a:off x="2399340" y="4095482"/>
            <a:ext cx="1332280" cy="523220"/>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加入できない</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ケース</a:t>
            </a:r>
          </a:p>
        </p:txBody>
      </p:sp>
      <p:sp>
        <p:nvSpPr>
          <p:cNvPr id="23" name="テキスト ボックス 22">
            <a:extLst>
              <a:ext uri="{FF2B5EF4-FFF2-40B4-BE49-F238E27FC236}">
                <a16:creationId xmlns:a16="http://schemas.microsoft.com/office/drawing/2014/main" id="{6E6A51B1-D013-FCE2-D4A1-7E7161B399DB}"/>
              </a:ext>
            </a:extLst>
          </p:cNvPr>
          <p:cNvSpPr txBox="1"/>
          <p:nvPr/>
        </p:nvSpPr>
        <p:spPr>
          <a:xfrm>
            <a:off x="3731620" y="2216096"/>
            <a:ext cx="4997633" cy="523220"/>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犬・猫が</a:t>
            </a:r>
            <a:r>
              <a:rPr kumimoji="1" lang="ja-JP" alt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メインですが</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保険会社によっては、鳥</a:t>
            </a:r>
            <a:r>
              <a:rPr kumimoji="1" lang="ja-JP" alt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やうさぎ、</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ハムスター</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、爬虫類などの加入が可能な場合</a:t>
            </a:r>
            <a:r>
              <a:rPr kumimoji="1" lang="ja-JP" alt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もあります</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p>
        </p:txBody>
      </p:sp>
      <p:sp>
        <p:nvSpPr>
          <p:cNvPr id="25" name="テキスト ボックス 24">
            <a:extLst>
              <a:ext uri="{FF2B5EF4-FFF2-40B4-BE49-F238E27FC236}">
                <a16:creationId xmlns:a16="http://schemas.microsoft.com/office/drawing/2014/main" id="{D183B818-A28E-D621-AD0F-E55F0828B856}"/>
              </a:ext>
            </a:extLst>
          </p:cNvPr>
          <p:cNvSpPr txBox="1"/>
          <p:nvPr/>
        </p:nvSpPr>
        <p:spPr>
          <a:xfrm>
            <a:off x="3731620" y="2814665"/>
            <a:ext cx="5006059" cy="73866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小型犬･中型犬･大型犬の区分の有無は保険会社によって</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異なります。通常猫などの小動物は、区分分けはされま</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せん。</a:t>
            </a:r>
          </a:p>
        </p:txBody>
      </p:sp>
      <p:sp>
        <p:nvSpPr>
          <p:cNvPr id="27" name="テキスト ボックス 26">
            <a:extLst>
              <a:ext uri="{FF2B5EF4-FFF2-40B4-BE49-F238E27FC236}">
                <a16:creationId xmlns:a16="http://schemas.microsoft.com/office/drawing/2014/main" id="{411C5536-3F3C-A0C7-132A-86766BFFDFA4}"/>
              </a:ext>
            </a:extLst>
          </p:cNvPr>
          <p:cNvSpPr txBox="1"/>
          <p:nvPr/>
        </p:nvSpPr>
        <p:spPr>
          <a:xfrm>
            <a:off x="3731620" y="3516643"/>
            <a:ext cx="4791799" cy="523220"/>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保険会社によっては加入年齢に制限があるケースもあります。</a:t>
            </a:r>
          </a:p>
        </p:txBody>
      </p:sp>
      <p:sp>
        <p:nvSpPr>
          <p:cNvPr id="29" name="テキスト ボックス 28">
            <a:extLst>
              <a:ext uri="{FF2B5EF4-FFF2-40B4-BE49-F238E27FC236}">
                <a16:creationId xmlns:a16="http://schemas.microsoft.com/office/drawing/2014/main" id="{5B219834-B893-E626-75C6-D2061992E2DA}"/>
              </a:ext>
            </a:extLst>
          </p:cNvPr>
          <p:cNvSpPr txBox="1"/>
          <p:nvPr/>
        </p:nvSpPr>
        <p:spPr>
          <a:xfrm>
            <a:off x="3731620" y="4092935"/>
            <a:ext cx="4572000" cy="523220"/>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過去に重病を患っていると、保険への加入ができない場合があります。事前に保険会社に確認をしましょう。</a:t>
            </a:r>
          </a:p>
        </p:txBody>
      </p:sp>
      <p:sp>
        <p:nvSpPr>
          <p:cNvPr id="31" name="テキスト ボックス 30">
            <a:extLst>
              <a:ext uri="{FF2B5EF4-FFF2-40B4-BE49-F238E27FC236}">
                <a16:creationId xmlns:a16="http://schemas.microsoft.com/office/drawing/2014/main" id="{EB08DF9C-A647-4A8B-1C6E-2DE6A0B88BCE}"/>
              </a:ext>
            </a:extLst>
          </p:cNvPr>
          <p:cNvSpPr txBox="1"/>
          <p:nvPr/>
        </p:nvSpPr>
        <p:spPr>
          <a:xfrm>
            <a:off x="2399340" y="4700556"/>
            <a:ext cx="6267450" cy="523220"/>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ペットの種類や品種（もしくは体重）、年齢などによってプランごとに</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異なってきます。</a:t>
            </a:r>
          </a:p>
        </p:txBody>
      </p:sp>
      <p:sp>
        <p:nvSpPr>
          <p:cNvPr id="65" name="テキスト ボックス 64">
            <a:extLst>
              <a:ext uri="{FF2B5EF4-FFF2-40B4-BE49-F238E27FC236}">
                <a16:creationId xmlns:a16="http://schemas.microsoft.com/office/drawing/2014/main" id="{0820FD9B-D527-F01C-2D9D-7E9CAA616440}"/>
              </a:ext>
            </a:extLst>
          </p:cNvPr>
          <p:cNvSpPr txBox="1"/>
          <p:nvPr/>
        </p:nvSpPr>
        <p:spPr>
          <a:xfrm>
            <a:off x="2369805" y="5272408"/>
            <a:ext cx="6614618" cy="138499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D5B6D6"/>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基本的に「通院」「入院」「手術」の３種類があり、選ぶプランに</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よって補償される内容が変わってきます。</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なお、現在治療中の病気やケガは補償されません。</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D5B6D6"/>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保険会社によって特定の傷病（病気と外傷）が、補償対象外として</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決められている場合がありますので、各保険会社の約款（契約上の</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決め事）を必ず事前に確認をしてから加入するようにしましょう。</a:t>
            </a:r>
          </a:p>
        </p:txBody>
      </p:sp>
      <p:grpSp>
        <p:nvGrpSpPr>
          <p:cNvPr id="7" name="グループ化 6">
            <a:extLst>
              <a:ext uri="{FF2B5EF4-FFF2-40B4-BE49-F238E27FC236}">
                <a16:creationId xmlns:a16="http://schemas.microsoft.com/office/drawing/2014/main" id="{EA677CDF-B95C-41C3-F50B-B9FCC3DDCCB5}"/>
              </a:ext>
            </a:extLst>
          </p:cNvPr>
          <p:cNvGrpSpPr>
            <a:grpSpLocks noChangeAspect="1"/>
          </p:cNvGrpSpPr>
          <p:nvPr/>
        </p:nvGrpSpPr>
        <p:grpSpPr>
          <a:xfrm>
            <a:off x="8035353" y="94006"/>
            <a:ext cx="924222" cy="967829"/>
            <a:chOff x="8030207" y="77898"/>
            <a:chExt cx="1026913" cy="1075365"/>
          </a:xfrm>
        </p:grpSpPr>
        <p:pic>
          <p:nvPicPr>
            <p:cNvPr id="8" name="図 7">
              <a:extLst>
                <a:ext uri="{FF2B5EF4-FFF2-40B4-BE49-F238E27FC236}">
                  <a16:creationId xmlns:a16="http://schemas.microsoft.com/office/drawing/2014/main" id="{B4E362C0-297B-735C-ECAD-8B770A0A56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2" name="図 11">
              <a:extLst>
                <a:ext uri="{FF2B5EF4-FFF2-40B4-BE49-F238E27FC236}">
                  <a16:creationId xmlns:a16="http://schemas.microsoft.com/office/drawing/2014/main" id="{FDBD99E8-4C54-5D0D-C111-35B997689D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19049178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E5D93E0F-ADA1-D3FE-F062-DD09A1245D40}"/>
              </a:ext>
            </a:extLst>
          </p:cNvPr>
          <p:cNvSpPr/>
          <p:nvPr/>
        </p:nvSpPr>
        <p:spPr>
          <a:xfrm>
            <a:off x="680833" y="5269964"/>
            <a:ext cx="7804849" cy="14940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7" name="テキスト ボックス 76">
            <a:extLst>
              <a:ext uri="{FF2B5EF4-FFF2-40B4-BE49-F238E27FC236}">
                <a16:creationId xmlns:a16="http://schemas.microsoft.com/office/drawing/2014/main" id="{19E68A9F-0FB9-9048-BEE9-03E3CD2DC36F}"/>
              </a:ext>
            </a:extLst>
          </p:cNvPr>
          <p:cNvSpPr txBox="1"/>
          <p:nvPr/>
        </p:nvSpPr>
        <p:spPr>
          <a:xfrm>
            <a:off x="1903144" y="2866637"/>
            <a:ext cx="5656020" cy="361637"/>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4</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　</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②約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7</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　　　</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③約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a:t>
            </a:r>
          </a:p>
        </p:txBody>
      </p:sp>
      <p:sp>
        <p:nvSpPr>
          <p:cNvPr id="87" name="テキスト ボックス 86">
            <a:extLst>
              <a:ext uri="{FF2B5EF4-FFF2-40B4-BE49-F238E27FC236}">
                <a16:creationId xmlns:a16="http://schemas.microsoft.com/office/drawing/2014/main" id="{7DBF85C0-425B-F04B-879F-FA36F43DB335}"/>
              </a:ext>
            </a:extLst>
          </p:cNvPr>
          <p:cNvSpPr txBox="1"/>
          <p:nvPr/>
        </p:nvSpPr>
        <p:spPr>
          <a:xfrm>
            <a:off x="679729" y="1908350"/>
            <a:ext cx="7766792" cy="92333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飼っていたネコが異物を誤飲してしまいました。全身麻酔をして摘出手術を行い、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日間の入院治療をしました。おおよその診療費として正しいものに○をつけよう。</a:t>
            </a:r>
          </a:p>
        </p:txBody>
      </p:sp>
      <p:sp>
        <p:nvSpPr>
          <p:cNvPr id="88" name="正方形/長方形 87">
            <a:extLst>
              <a:ext uri="{FF2B5EF4-FFF2-40B4-BE49-F238E27FC236}">
                <a16:creationId xmlns:a16="http://schemas.microsoft.com/office/drawing/2014/main" id="{0DC70574-8CE1-C14E-8935-0C2F3B3BD800}"/>
              </a:ext>
            </a:extLst>
          </p:cNvPr>
          <p:cNvSpPr/>
          <p:nvPr/>
        </p:nvSpPr>
        <p:spPr>
          <a:xfrm>
            <a:off x="3063420" y="2910217"/>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9" name="テキスト ボックス 88">
            <a:extLst>
              <a:ext uri="{FF2B5EF4-FFF2-40B4-BE49-F238E27FC236}">
                <a16:creationId xmlns:a16="http://schemas.microsoft.com/office/drawing/2014/main" id="{68935A57-5C6A-A44B-994F-60FEB4E315A2}"/>
              </a:ext>
            </a:extLst>
          </p:cNvPr>
          <p:cNvSpPr txBox="1"/>
          <p:nvPr/>
        </p:nvSpPr>
        <p:spPr>
          <a:xfrm>
            <a:off x="1680815" y="5690532"/>
            <a:ext cx="5764620"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ペットには健康保険のような公的医療保険制度がありません。</a:t>
            </a:r>
          </a:p>
        </p:txBody>
      </p:sp>
      <p:sp>
        <p:nvSpPr>
          <p:cNvPr id="90" name="テキスト ボックス 89">
            <a:extLst>
              <a:ext uri="{FF2B5EF4-FFF2-40B4-BE49-F238E27FC236}">
                <a16:creationId xmlns:a16="http://schemas.microsoft.com/office/drawing/2014/main" id="{B1C9D086-CDF0-FA44-B5B8-27BA51ABED2F}"/>
              </a:ext>
            </a:extLst>
          </p:cNvPr>
          <p:cNvSpPr txBox="1"/>
          <p:nvPr/>
        </p:nvSpPr>
        <p:spPr>
          <a:xfrm>
            <a:off x="1262743" y="6004957"/>
            <a:ext cx="6853031" cy="73866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ペットの治療費は全額自己負担なので、高額になることもあります。ペット保険に加入していれば、自己負担額の軽減につながります。保険に加入の際は、自分のペットが加入条件を満たしているか確認しましょう。</a:t>
            </a:r>
          </a:p>
        </p:txBody>
      </p:sp>
      <p:sp>
        <p:nvSpPr>
          <p:cNvPr id="97" name="テキスト ボックス 96">
            <a:extLst>
              <a:ext uri="{FF2B5EF4-FFF2-40B4-BE49-F238E27FC236}">
                <a16:creationId xmlns:a16="http://schemas.microsoft.com/office/drawing/2014/main" id="{FBD4AA0F-BAC0-4146-9618-092C4FEE8CBE}"/>
              </a:ext>
            </a:extLst>
          </p:cNvPr>
          <p:cNvSpPr txBox="1"/>
          <p:nvPr/>
        </p:nvSpPr>
        <p:spPr>
          <a:xfrm>
            <a:off x="628447" y="3621019"/>
            <a:ext cx="7432871"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ペット保険の説明として正しいものに〇をつけよう。</a:t>
            </a:r>
          </a:p>
        </p:txBody>
      </p:sp>
      <p:sp>
        <p:nvSpPr>
          <p:cNvPr id="98" name="テキスト ボックス 97">
            <a:extLst>
              <a:ext uri="{FF2B5EF4-FFF2-40B4-BE49-F238E27FC236}">
                <a16:creationId xmlns:a16="http://schemas.microsoft.com/office/drawing/2014/main" id="{BCDC0445-BE36-404E-986E-CFC3EDFA801E}"/>
              </a:ext>
            </a:extLst>
          </p:cNvPr>
          <p:cNvSpPr txBox="1"/>
          <p:nvPr/>
        </p:nvSpPr>
        <p:spPr>
          <a:xfrm>
            <a:off x="804516" y="4028710"/>
            <a:ext cx="7086947" cy="1169551"/>
          </a:xfrm>
          <a:prstGeom prst="rect">
            <a:avLst/>
          </a:prstGeom>
          <a:noFill/>
        </p:spPr>
        <p:txBody>
          <a:bodyPr wrap="square" rtlCol="0">
            <a:spAutoFit/>
          </a:bodyPr>
          <a:lstStyle/>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対象となるペットの種類は犬、猫に限られる</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保険料はペットの種類や品種、年齢などにより異なる</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補償内容は「通院」「入院」「手術」の３種類が基本である</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病気やケガはすべて補償の対象となる</a:t>
            </a:r>
          </a:p>
        </p:txBody>
      </p:sp>
      <p:sp>
        <p:nvSpPr>
          <p:cNvPr id="100" name="正方形/長方形 99">
            <a:extLst>
              <a:ext uri="{FF2B5EF4-FFF2-40B4-BE49-F238E27FC236}">
                <a16:creationId xmlns:a16="http://schemas.microsoft.com/office/drawing/2014/main" id="{BA975CA2-72FC-9541-8E81-09DF8C10B3BD}"/>
              </a:ext>
            </a:extLst>
          </p:cNvPr>
          <p:cNvSpPr/>
          <p:nvPr/>
        </p:nvSpPr>
        <p:spPr>
          <a:xfrm>
            <a:off x="7454768" y="4308095"/>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1" name="正方形/長方形 100">
            <a:extLst>
              <a:ext uri="{FF2B5EF4-FFF2-40B4-BE49-F238E27FC236}">
                <a16:creationId xmlns:a16="http://schemas.microsoft.com/office/drawing/2014/main" id="{F0F27BBE-E19E-BE45-8AC1-B6042535AFCC}"/>
              </a:ext>
            </a:extLst>
          </p:cNvPr>
          <p:cNvSpPr/>
          <p:nvPr/>
        </p:nvSpPr>
        <p:spPr>
          <a:xfrm>
            <a:off x="7454768" y="4049588"/>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3" name="正方形/長方形 102">
            <a:extLst>
              <a:ext uri="{FF2B5EF4-FFF2-40B4-BE49-F238E27FC236}">
                <a16:creationId xmlns:a16="http://schemas.microsoft.com/office/drawing/2014/main" id="{954AEE3A-E971-C74C-8464-FBCA3B1835C8}"/>
              </a:ext>
            </a:extLst>
          </p:cNvPr>
          <p:cNvSpPr/>
          <p:nvPr/>
        </p:nvSpPr>
        <p:spPr>
          <a:xfrm>
            <a:off x="7190517" y="2900758"/>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0" name="正方形/長方形 119">
            <a:extLst>
              <a:ext uri="{FF2B5EF4-FFF2-40B4-BE49-F238E27FC236}">
                <a16:creationId xmlns:a16="http://schemas.microsoft.com/office/drawing/2014/main" id="{ECDC4036-EBE3-174F-B67B-7F70ED2A51A3}"/>
              </a:ext>
            </a:extLst>
          </p:cNvPr>
          <p:cNvSpPr/>
          <p:nvPr/>
        </p:nvSpPr>
        <p:spPr>
          <a:xfrm>
            <a:off x="5067496" y="2908234"/>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21" name="図 120">
            <a:extLst>
              <a:ext uri="{FF2B5EF4-FFF2-40B4-BE49-F238E27FC236}">
                <a16:creationId xmlns:a16="http://schemas.microsoft.com/office/drawing/2014/main" id="{EF356D7C-9687-FA48-A583-9B5A6C07E0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4005" y="661722"/>
            <a:ext cx="4575987" cy="733046"/>
          </a:xfrm>
          <a:prstGeom prst="rect">
            <a:avLst/>
          </a:prstGeom>
        </p:spPr>
      </p:pic>
      <p:sp>
        <p:nvSpPr>
          <p:cNvPr id="122" name="正方形/長方形 121">
            <a:extLst>
              <a:ext uri="{FF2B5EF4-FFF2-40B4-BE49-F238E27FC236}">
                <a16:creationId xmlns:a16="http://schemas.microsoft.com/office/drawing/2014/main" id="{FB7DE393-DB27-694F-8E9A-37368E010BFD}"/>
              </a:ext>
            </a:extLst>
          </p:cNvPr>
          <p:cNvSpPr/>
          <p:nvPr/>
        </p:nvSpPr>
        <p:spPr>
          <a:xfrm>
            <a:off x="7454768" y="4567078"/>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3" name="正方形/長方形 122">
            <a:extLst>
              <a:ext uri="{FF2B5EF4-FFF2-40B4-BE49-F238E27FC236}">
                <a16:creationId xmlns:a16="http://schemas.microsoft.com/office/drawing/2014/main" id="{3EB9B985-76D6-5B49-9570-5169892C4A60}"/>
              </a:ext>
            </a:extLst>
          </p:cNvPr>
          <p:cNvSpPr/>
          <p:nvPr/>
        </p:nvSpPr>
        <p:spPr>
          <a:xfrm>
            <a:off x="7454768" y="4834682"/>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73FAC376-7BCC-4FFF-B663-FDC3796BEBC1}"/>
              </a:ext>
            </a:extLst>
          </p:cNvPr>
          <p:cNvSpPr/>
          <p:nvPr/>
        </p:nvSpPr>
        <p:spPr>
          <a:xfrm>
            <a:off x="7138247" y="2901524"/>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27" name="正方形/長方形 26">
            <a:extLst>
              <a:ext uri="{FF2B5EF4-FFF2-40B4-BE49-F238E27FC236}">
                <a16:creationId xmlns:a16="http://schemas.microsoft.com/office/drawing/2014/main" id="{8731ECE8-0DCC-4CB9-A756-05EC8DA963C7}"/>
              </a:ext>
            </a:extLst>
          </p:cNvPr>
          <p:cNvSpPr/>
          <p:nvPr/>
        </p:nvSpPr>
        <p:spPr>
          <a:xfrm>
            <a:off x="7367697" y="4308571"/>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28" name="正方形/長方形 27">
            <a:extLst>
              <a:ext uri="{FF2B5EF4-FFF2-40B4-BE49-F238E27FC236}">
                <a16:creationId xmlns:a16="http://schemas.microsoft.com/office/drawing/2014/main" id="{644ADB37-2837-44D9-A9F0-F18D96D2108A}"/>
              </a:ext>
            </a:extLst>
          </p:cNvPr>
          <p:cNvSpPr/>
          <p:nvPr/>
        </p:nvSpPr>
        <p:spPr>
          <a:xfrm>
            <a:off x="7372326" y="4563036"/>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pic>
        <p:nvPicPr>
          <p:cNvPr id="3" name="図 2">
            <a:extLst>
              <a:ext uri="{FF2B5EF4-FFF2-40B4-BE49-F238E27FC236}">
                <a16:creationId xmlns:a16="http://schemas.microsoft.com/office/drawing/2014/main" id="{5B72383E-41E0-1394-A782-75B53577F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grpSp>
        <p:nvGrpSpPr>
          <p:cNvPr id="4" name="グループ化 3">
            <a:extLst>
              <a:ext uri="{FF2B5EF4-FFF2-40B4-BE49-F238E27FC236}">
                <a16:creationId xmlns:a16="http://schemas.microsoft.com/office/drawing/2014/main" id="{9CA7C757-CE35-8552-5F97-3A02AB3C48D8}"/>
              </a:ext>
            </a:extLst>
          </p:cNvPr>
          <p:cNvGrpSpPr>
            <a:grpSpLocks noChangeAspect="1"/>
          </p:cNvGrpSpPr>
          <p:nvPr/>
        </p:nvGrpSpPr>
        <p:grpSpPr>
          <a:xfrm>
            <a:off x="8035353" y="94006"/>
            <a:ext cx="924222" cy="967829"/>
            <a:chOff x="8030207" y="77898"/>
            <a:chExt cx="1026913" cy="1075365"/>
          </a:xfrm>
        </p:grpSpPr>
        <p:pic>
          <p:nvPicPr>
            <p:cNvPr id="5" name="図 4">
              <a:extLst>
                <a:ext uri="{FF2B5EF4-FFF2-40B4-BE49-F238E27FC236}">
                  <a16:creationId xmlns:a16="http://schemas.microsoft.com/office/drawing/2014/main" id="{A5392823-4089-3D5A-EC2B-FDEE6D22F1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6" name="図 5">
              <a:extLst>
                <a:ext uri="{FF2B5EF4-FFF2-40B4-BE49-F238E27FC236}">
                  <a16:creationId xmlns:a16="http://schemas.microsoft.com/office/drawing/2014/main" id="{B0393775-AF44-DA15-C261-50A21CAC0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2" name="正方形/長方形 1">
            <a:extLst>
              <a:ext uri="{FF2B5EF4-FFF2-40B4-BE49-F238E27FC236}">
                <a16:creationId xmlns:a16="http://schemas.microsoft.com/office/drawing/2014/main" id="{30FD547E-9B78-9A8A-7F13-A379CE4607B6}"/>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E3F70231-34D6-7209-E9A4-F0D35BC7647F}"/>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1</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BC07590-D5BC-2C19-A648-37DF341B7A83}"/>
              </a:ext>
            </a:extLst>
          </p:cNvPr>
          <p:cNvSpPr/>
          <p:nvPr/>
        </p:nvSpPr>
        <p:spPr>
          <a:xfrm>
            <a:off x="628447" y="3296243"/>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7A4E322F-E3FE-6F71-D068-3FE666CABCA3}"/>
              </a:ext>
            </a:extLst>
          </p:cNvPr>
          <p:cNvSpPr txBox="1"/>
          <p:nvPr/>
        </p:nvSpPr>
        <p:spPr>
          <a:xfrm>
            <a:off x="4102627" y="3273067"/>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2</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2E322756-A8D9-E66E-F697-ABF68728C484}"/>
              </a:ext>
            </a:extLst>
          </p:cNvPr>
          <p:cNvSpPr/>
          <p:nvPr/>
        </p:nvSpPr>
        <p:spPr>
          <a:xfrm>
            <a:off x="1773936" y="5536070"/>
            <a:ext cx="6532338" cy="10800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1" name="図 10">
            <a:extLst>
              <a:ext uri="{FF2B5EF4-FFF2-40B4-BE49-F238E27FC236}">
                <a16:creationId xmlns:a16="http://schemas.microsoft.com/office/drawing/2014/main" id="{97AD38D2-2C1D-0A26-061A-168BA6C68A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715" y="5051810"/>
            <a:ext cx="613399" cy="953147"/>
          </a:xfrm>
          <a:prstGeom prst="rect">
            <a:avLst/>
          </a:prstGeom>
        </p:spPr>
      </p:pic>
    </p:spTree>
    <p:extLst>
      <p:ext uri="{BB962C8B-B14F-4D97-AF65-F5344CB8AC3E}">
        <p14:creationId xmlns:p14="http://schemas.microsoft.com/office/powerpoint/2010/main" val="369592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E6E8846-1A05-E14E-879F-8F24D1D09E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65" y="1018721"/>
            <a:ext cx="8367297" cy="5143338"/>
          </a:xfrm>
          <a:prstGeom prst="rect">
            <a:avLst/>
          </a:prstGeom>
        </p:spPr>
      </p:pic>
      <p:sp>
        <p:nvSpPr>
          <p:cNvPr id="102" name="テキスト ボックス 101">
            <a:extLst>
              <a:ext uri="{FF2B5EF4-FFF2-40B4-BE49-F238E27FC236}">
                <a16:creationId xmlns:a16="http://schemas.microsoft.com/office/drawing/2014/main" id="{A2A4EDA0-502C-034E-9054-1104EE85CEF9}"/>
              </a:ext>
            </a:extLst>
          </p:cNvPr>
          <p:cNvSpPr txBox="1"/>
          <p:nvPr/>
        </p:nvSpPr>
        <p:spPr>
          <a:xfrm>
            <a:off x="5638801" y="1843188"/>
            <a:ext cx="2135302" cy="571503"/>
          </a:xfrm>
          <a:prstGeom prst="rect">
            <a:avLst/>
          </a:prstGeom>
          <a:noFill/>
        </p:spPr>
        <p:txBody>
          <a:bodyPr wrap="square" rtlCol="0">
            <a:spAutoFit/>
          </a:bodyPr>
          <a:lstStyle/>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lumMod val="75000"/>
                    <a:lumOff val="25000"/>
                  </a:prstClr>
                </a:solidFill>
                <a:effectLst/>
                <a:uLnTx/>
                <a:uFillTx/>
                <a:latin typeface="HG丸ｺﾞｼｯｸM-PRO" panose="020F0600000000000000" pitchFamily="50" charset="-128"/>
                <a:ea typeface="HG丸ｺﾞｼｯｸM-PRO" panose="020F0600000000000000" pitchFamily="50" charset="-128"/>
                <a:cs typeface="+mn-cs"/>
              </a:rPr>
              <a:t>被災地の復興</a:t>
            </a:r>
            <a:r>
              <a:rPr kumimoji="1" lang="ja-JP" altLang="en-US" sz="1400" b="1" i="0" u="none" strike="noStrike" kern="1200" cap="none" spc="0" normalizeH="0" baseline="0" noProof="0">
                <a:ln>
                  <a:noFill/>
                </a:ln>
                <a:solidFill>
                  <a:prstClr val="black">
                    <a:lumMod val="75000"/>
                    <a:lumOff val="25000"/>
                  </a:prstClr>
                </a:solidFill>
                <a:effectLst/>
                <a:uLnTx/>
                <a:uFillTx/>
                <a:latin typeface="HG丸ｺﾞｼｯｸM-PRO" panose="020F0600000000000000" pitchFamily="50" charset="-128"/>
                <a:ea typeface="HG丸ｺﾞｼｯｸM-PRO" panose="020F0600000000000000" pitchFamily="50" charset="-128"/>
                <a:cs typeface="+mn-cs"/>
              </a:rPr>
              <a:t>のため</a:t>
            </a:r>
            <a:endParaRPr kumimoji="1" lang="en-US" altLang="ja-JP" sz="1400" b="1" i="0" u="none" strike="noStrike" kern="1200" cap="none" spc="0" normalizeH="0" baseline="0" noProof="0" dirty="0">
              <a:ln>
                <a:noFill/>
              </a:ln>
              <a:solidFill>
                <a:prstClr val="black">
                  <a:lumMod val="75000"/>
                  <a:lumOff val="25000"/>
                </a:prst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lumMod val="75000"/>
                    <a:lumOff val="25000"/>
                  </a:prstClr>
                </a:solidFill>
                <a:effectLst/>
                <a:uLnTx/>
                <a:uFillTx/>
                <a:latin typeface="HG丸ｺﾞｼｯｸM-PRO" panose="020F0600000000000000" pitchFamily="50" charset="-128"/>
                <a:ea typeface="HG丸ｺﾞｼｯｸM-PRO" panose="020F0600000000000000" pitchFamily="50" charset="-128"/>
                <a:cs typeface="+mn-cs"/>
              </a:rPr>
              <a:t>に、力仕事</a:t>
            </a:r>
            <a:r>
              <a:rPr kumimoji="1" lang="ja-JP" altLang="en-US" sz="1400" b="1" i="0" u="none" strike="noStrike" kern="1200" cap="none" spc="0" normalizeH="0" baseline="0" noProof="0" dirty="0">
                <a:ln>
                  <a:noFill/>
                </a:ln>
                <a:solidFill>
                  <a:prstClr val="black">
                    <a:lumMod val="75000"/>
                    <a:lumOff val="25000"/>
                  </a:prstClr>
                </a:solidFill>
                <a:effectLst/>
                <a:uLnTx/>
                <a:uFillTx/>
                <a:latin typeface="HG丸ｺﾞｼｯｸM-PRO" panose="020F0600000000000000" pitchFamily="50" charset="-128"/>
                <a:ea typeface="HG丸ｺﾞｼｯｸM-PRO" panose="020F0600000000000000" pitchFamily="50" charset="-128"/>
                <a:cs typeface="+mn-cs"/>
              </a:rPr>
              <a:t>頑張るぞ</a:t>
            </a:r>
          </a:p>
        </p:txBody>
      </p:sp>
      <p:sp>
        <p:nvSpPr>
          <p:cNvPr id="103" name="テキスト ボックス 102">
            <a:extLst>
              <a:ext uri="{FF2B5EF4-FFF2-40B4-BE49-F238E27FC236}">
                <a16:creationId xmlns:a16="http://schemas.microsoft.com/office/drawing/2014/main" id="{81D89142-B458-B241-B568-996465A44BF5}"/>
              </a:ext>
            </a:extLst>
          </p:cNvPr>
          <p:cNvSpPr txBox="1"/>
          <p:nvPr/>
        </p:nvSpPr>
        <p:spPr>
          <a:xfrm>
            <a:off x="1877878" y="4460551"/>
            <a:ext cx="2011498" cy="954107"/>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みんなの</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ボランティア精神は</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素晴らしいけれど、</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自分の体も気遣ってね</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8" name="object 69">
            <a:extLst>
              <a:ext uri="{FF2B5EF4-FFF2-40B4-BE49-F238E27FC236}">
                <a16:creationId xmlns:a16="http://schemas.microsoft.com/office/drawing/2014/main" id="{B53DA6B9-745E-EA4C-838E-FC738D55B2E7}"/>
              </a:ext>
            </a:extLst>
          </p:cNvPr>
          <p:cNvSpPr/>
          <p:nvPr/>
        </p:nvSpPr>
        <p:spPr>
          <a:xfrm>
            <a:off x="2680411" y="5678223"/>
            <a:ext cx="6227324" cy="967673"/>
          </a:xfrm>
          <a:custGeom>
            <a:avLst/>
            <a:gdLst/>
            <a:ahLst/>
            <a:cxnLst/>
            <a:rect l="l" t="t" r="r" b="b"/>
            <a:pathLst>
              <a:path w="5526405" h="702310">
                <a:moveTo>
                  <a:pt x="5417997" y="0"/>
                </a:moveTo>
                <a:lnTo>
                  <a:pt x="108000" y="0"/>
                </a:lnTo>
                <a:lnTo>
                  <a:pt x="45562" y="1687"/>
                </a:lnTo>
                <a:lnTo>
                  <a:pt x="13500" y="13500"/>
                </a:lnTo>
                <a:lnTo>
                  <a:pt x="1687" y="45562"/>
                </a:lnTo>
                <a:lnTo>
                  <a:pt x="0" y="108000"/>
                </a:lnTo>
                <a:lnTo>
                  <a:pt x="0" y="593991"/>
                </a:lnTo>
                <a:lnTo>
                  <a:pt x="1687" y="656429"/>
                </a:lnTo>
                <a:lnTo>
                  <a:pt x="13500" y="688492"/>
                </a:lnTo>
                <a:lnTo>
                  <a:pt x="45562" y="700304"/>
                </a:lnTo>
                <a:lnTo>
                  <a:pt x="108000" y="701992"/>
                </a:lnTo>
                <a:lnTo>
                  <a:pt x="5417997" y="701992"/>
                </a:lnTo>
                <a:lnTo>
                  <a:pt x="5480435" y="700304"/>
                </a:lnTo>
                <a:lnTo>
                  <a:pt x="5512498" y="688492"/>
                </a:lnTo>
                <a:lnTo>
                  <a:pt x="5524311" y="656429"/>
                </a:lnTo>
                <a:lnTo>
                  <a:pt x="5525998" y="593991"/>
                </a:lnTo>
                <a:lnTo>
                  <a:pt x="5525998" y="108000"/>
                </a:lnTo>
                <a:lnTo>
                  <a:pt x="5524311" y="45562"/>
                </a:lnTo>
                <a:lnTo>
                  <a:pt x="5512498" y="13500"/>
                </a:lnTo>
                <a:lnTo>
                  <a:pt x="5480435" y="1687"/>
                </a:lnTo>
                <a:lnTo>
                  <a:pt x="5417997" y="0"/>
                </a:lnTo>
                <a:close/>
              </a:path>
            </a:pathLst>
          </a:custGeom>
          <a:solidFill>
            <a:srgbClr val="FFF68A"/>
          </a:solid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 name="object 158">
            <a:extLst>
              <a:ext uri="{FF2B5EF4-FFF2-40B4-BE49-F238E27FC236}">
                <a16:creationId xmlns:a16="http://schemas.microsoft.com/office/drawing/2014/main" id="{9F025947-3D43-CF46-B588-BC38EB9606B3}"/>
              </a:ext>
            </a:extLst>
          </p:cNvPr>
          <p:cNvSpPr/>
          <p:nvPr/>
        </p:nvSpPr>
        <p:spPr>
          <a:xfrm>
            <a:off x="2818313" y="5749627"/>
            <a:ext cx="733877" cy="856214"/>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pic>
        <p:nvPicPr>
          <p:cNvPr id="5" name="図 4">
            <a:extLst>
              <a:ext uri="{FF2B5EF4-FFF2-40B4-BE49-F238E27FC236}">
                <a16:creationId xmlns:a16="http://schemas.microsoft.com/office/drawing/2014/main" id="{32A6BC52-43AA-0E7E-EFC9-98A8E5D653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3" name="テキスト ボックス 2">
            <a:extLst>
              <a:ext uri="{FF2B5EF4-FFF2-40B4-BE49-F238E27FC236}">
                <a16:creationId xmlns:a16="http://schemas.microsoft.com/office/drawing/2014/main" id="{AEA01474-697E-51BD-7CDB-C63897A01BEA}"/>
              </a:ext>
            </a:extLst>
          </p:cNvPr>
          <p:cNvSpPr txBox="1"/>
          <p:nvPr/>
        </p:nvSpPr>
        <p:spPr>
          <a:xfrm>
            <a:off x="3552190" y="5782241"/>
            <a:ext cx="5181600" cy="83099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大規模な自然災害が多発しています。災害ボランティアによる支援活動は、さまざまなボランティア活動の中でも大きな役割を担っています。</a:t>
            </a:r>
          </a:p>
        </p:txBody>
      </p:sp>
      <p:grpSp>
        <p:nvGrpSpPr>
          <p:cNvPr id="2" name="グループ化 1">
            <a:extLst>
              <a:ext uri="{FF2B5EF4-FFF2-40B4-BE49-F238E27FC236}">
                <a16:creationId xmlns:a16="http://schemas.microsoft.com/office/drawing/2014/main" id="{D2C6ADA4-F2E5-CF71-5EE6-8522B913414E}"/>
              </a:ext>
            </a:extLst>
          </p:cNvPr>
          <p:cNvGrpSpPr>
            <a:grpSpLocks noChangeAspect="1"/>
          </p:cNvGrpSpPr>
          <p:nvPr/>
        </p:nvGrpSpPr>
        <p:grpSpPr>
          <a:xfrm>
            <a:off x="8035353" y="94006"/>
            <a:ext cx="924222" cy="967829"/>
            <a:chOff x="8030207" y="77898"/>
            <a:chExt cx="1026913" cy="1075365"/>
          </a:xfrm>
        </p:grpSpPr>
        <p:pic>
          <p:nvPicPr>
            <p:cNvPr id="9" name="図 8">
              <a:extLst>
                <a:ext uri="{FF2B5EF4-FFF2-40B4-BE49-F238E27FC236}">
                  <a16:creationId xmlns:a16="http://schemas.microsoft.com/office/drawing/2014/main" id="{FD785EF7-91FC-16FC-8C60-541A86EA8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3160816A-D512-DE2D-19F3-D588A00766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20319039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図 92">
            <a:extLst>
              <a:ext uri="{FF2B5EF4-FFF2-40B4-BE49-F238E27FC236}">
                <a16:creationId xmlns:a16="http://schemas.microsoft.com/office/drawing/2014/main" id="{09AA7A4A-B45A-FD4F-8AF7-1CFD030DF6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294" y="3441792"/>
            <a:ext cx="3524590" cy="1872845"/>
          </a:xfrm>
          <a:prstGeom prst="rect">
            <a:avLst/>
          </a:prstGeom>
        </p:spPr>
      </p:pic>
      <p:sp>
        <p:nvSpPr>
          <p:cNvPr id="94" name="テキスト ボックス 93">
            <a:extLst>
              <a:ext uri="{FF2B5EF4-FFF2-40B4-BE49-F238E27FC236}">
                <a16:creationId xmlns:a16="http://schemas.microsoft.com/office/drawing/2014/main" id="{769C262B-4729-2141-BC93-E21B75A54242}"/>
              </a:ext>
            </a:extLst>
          </p:cNvPr>
          <p:cNvSpPr txBox="1"/>
          <p:nvPr/>
        </p:nvSpPr>
        <p:spPr>
          <a:xfrm>
            <a:off x="1449890" y="3564766"/>
            <a:ext cx="2899640" cy="73866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介護ボランティア中、誤って車いすから利用者を転落させてケガを負わせた。</a:t>
            </a:r>
          </a:p>
        </p:txBody>
      </p:sp>
      <p:sp>
        <p:nvSpPr>
          <p:cNvPr id="102" name="テキスト ボックス 101">
            <a:extLst>
              <a:ext uri="{FF2B5EF4-FFF2-40B4-BE49-F238E27FC236}">
                <a16:creationId xmlns:a16="http://schemas.microsoft.com/office/drawing/2014/main" id="{CBF23D44-16D7-1244-A5BA-0E8A706FD544}"/>
              </a:ext>
            </a:extLst>
          </p:cNvPr>
          <p:cNvSpPr txBox="1"/>
          <p:nvPr/>
        </p:nvSpPr>
        <p:spPr>
          <a:xfrm>
            <a:off x="987437" y="3483726"/>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03" name="図 102">
            <a:extLst>
              <a:ext uri="{FF2B5EF4-FFF2-40B4-BE49-F238E27FC236}">
                <a16:creationId xmlns:a16="http://schemas.microsoft.com/office/drawing/2014/main" id="{85DD91DB-FF1F-EB42-8FBA-704794EA8E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2358" y="3441791"/>
            <a:ext cx="3524590" cy="1872845"/>
          </a:xfrm>
          <a:prstGeom prst="rect">
            <a:avLst/>
          </a:prstGeom>
        </p:spPr>
      </p:pic>
      <p:sp>
        <p:nvSpPr>
          <p:cNvPr id="104" name="テキスト ボックス 103">
            <a:extLst>
              <a:ext uri="{FF2B5EF4-FFF2-40B4-BE49-F238E27FC236}">
                <a16:creationId xmlns:a16="http://schemas.microsoft.com/office/drawing/2014/main" id="{DA049DD0-1DF3-8441-BFDC-DC533510372D}"/>
              </a:ext>
            </a:extLst>
          </p:cNvPr>
          <p:cNvSpPr txBox="1"/>
          <p:nvPr/>
        </p:nvSpPr>
        <p:spPr>
          <a:xfrm>
            <a:off x="5194954" y="3564765"/>
            <a:ext cx="2790256"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清掃ボランティア中、活動先の花瓶を落として壊してしまった。</a:t>
            </a:r>
          </a:p>
        </p:txBody>
      </p:sp>
      <p:sp>
        <p:nvSpPr>
          <p:cNvPr id="109" name="テキスト ボックス 108">
            <a:extLst>
              <a:ext uri="{FF2B5EF4-FFF2-40B4-BE49-F238E27FC236}">
                <a16:creationId xmlns:a16="http://schemas.microsoft.com/office/drawing/2014/main" id="{3250B890-04E4-D542-800D-9E7481B0413B}"/>
              </a:ext>
            </a:extLst>
          </p:cNvPr>
          <p:cNvSpPr txBox="1"/>
          <p:nvPr/>
        </p:nvSpPr>
        <p:spPr>
          <a:xfrm>
            <a:off x="4728345" y="3479569"/>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4</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10" name="図 109">
            <a:extLst>
              <a:ext uri="{FF2B5EF4-FFF2-40B4-BE49-F238E27FC236}">
                <a16:creationId xmlns:a16="http://schemas.microsoft.com/office/drawing/2014/main" id="{5AAB7456-A1A1-F74D-8932-555C76F692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8424" y="1347090"/>
            <a:ext cx="3524590" cy="1872845"/>
          </a:xfrm>
          <a:prstGeom prst="rect">
            <a:avLst/>
          </a:prstGeom>
        </p:spPr>
      </p:pic>
      <p:sp>
        <p:nvSpPr>
          <p:cNvPr id="111" name="テキスト ボックス 110">
            <a:extLst>
              <a:ext uri="{FF2B5EF4-FFF2-40B4-BE49-F238E27FC236}">
                <a16:creationId xmlns:a16="http://schemas.microsoft.com/office/drawing/2014/main" id="{1E6A7649-AC50-FD41-AE37-40D51F627B36}"/>
              </a:ext>
            </a:extLst>
          </p:cNvPr>
          <p:cNvSpPr txBox="1"/>
          <p:nvPr/>
        </p:nvSpPr>
        <p:spPr>
          <a:xfrm>
            <a:off x="5201020" y="1470064"/>
            <a:ext cx="2790256"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ボランティアに向かう途中に</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交通事故にあってケガをした。</a:t>
            </a:r>
          </a:p>
        </p:txBody>
      </p:sp>
      <p:sp>
        <p:nvSpPr>
          <p:cNvPr id="113" name="テキスト ボックス 112">
            <a:extLst>
              <a:ext uri="{FF2B5EF4-FFF2-40B4-BE49-F238E27FC236}">
                <a16:creationId xmlns:a16="http://schemas.microsoft.com/office/drawing/2014/main" id="{00EF04A3-8C7B-8641-96AE-1D7745DB5439}"/>
              </a:ext>
            </a:extLst>
          </p:cNvPr>
          <p:cNvSpPr txBox="1"/>
          <p:nvPr/>
        </p:nvSpPr>
        <p:spPr>
          <a:xfrm>
            <a:off x="4734411" y="1389024"/>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16" name="図 115">
            <a:extLst>
              <a:ext uri="{FF2B5EF4-FFF2-40B4-BE49-F238E27FC236}">
                <a16:creationId xmlns:a16="http://schemas.microsoft.com/office/drawing/2014/main" id="{BF5609AF-165B-BC43-ACE6-14CCC93E89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294" y="1347091"/>
            <a:ext cx="3524590" cy="1872845"/>
          </a:xfrm>
          <a:prstGeom prst="rect">
            <a:avLst/>
          </a:prstGeom>
        </p:spPr>
      </p:pic>
      <p:sp>
        <p:nvSpPr>
          <p:cNvPr id="118" name="テキスト ボックス 117">
            <a:extLst>
              <a:ext uri="{FF2B5EF4-FFF2-40B4-BE49-F238E27FC236}">
                <a16:creationId xmlns:a16="http://schemas.microsoft.com/office/drawing/2014/main" id="{43769D25-FFDC-9244-99EC-8E9AA7561EB6}"/>
              </a:ext>
            </a:extLst>
          </p:cNvPr>
          <p:cNvSpPr txBox="1"/>
          <p:nvPr/>
        </p:nvSpPr>
        <p:spPr>
          <a:xfrm>
            <a:off x="1449890" y="1470065"/>
            <a:ext cx="2627503"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清掃ボランティア中に転んでケガをした。</a:t>
            </a:r>
          </a:p>
        </p:txBody>
      </p:sp>
      <p:sp>
        <p:nvSpPr>
          <p:cNvPr id="120" name="テキスト ボックス 119">
            <a:extLst>
              <a:ext uri="{FF2B5EF4-FFF2-40B4-BE49-F238E27FC236}">
                <a16:creationId xmlns:a16="http://schemas.microsoft.com/office/drawing/2014/main" id="{4AE5A9B0-AE39-6740-8F0B-213A773AFCCB}"/>
              </a:ext>
            </a:extLst>
          </p:cNvPr>
          <p:cNvSpPr txBox="1"/>
          <p:nvPr/>
        </p:nvSpPr>
        <p:spPr>
          <a:xfrm>
            <a:off x="995749" y="1389025"/>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22" name="正方形/長方形 121">
            <a:extLst>
              <a:ext uri="{FF2B5EF4-FFF2-40B4-BE49-F238E27FC236}">
                <a16:creationId xmlns:a16="http://schemas.microsoft.com/office/drawing/2014/main" id="{EE31C75E-2FD0-234B-81EC-E34E35926E11}"/>
              </a:ext>
            </a:extLst>
          </p:cNvPr>
          <p:cNvSpPr/>
          <p:nvPr/>
        </p:nvSpPr>
        <p:spPr>
          <a:xfrm>
            <a:off x="1525065" y="726393"/>
            <a:ext cx="6096087" cy="457200"/>
          </a:xfrm>
          <a:prstGeom prst="rect">
            <a:avLst/>
          </a:prstGeom>
          <a:solidFill>
            <a:srgbClr val="E05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3" name="テキスト ボックス 122">
            <a:extLst>
              <a:ext uri="{FF2B5EF4-FFF2-40B4-BE49-F238E27FC236}">
                <a16:creationId xmlns:a16="http://schemas.microsoft.com/office/drawing/2014/main" id="{C00649B1-1552-4440-9CFC-A08E727DF410}"/>
              </a:ext>
            </a:extLst>
          </p:cNvPr>
          <p:cNvSpPr txBox="1"/>
          <p:nvPr/>
        </p:nvSpPr>
        <p:spPr>
          <a:xfrm>
            <a:off x="1556934" y="801430"/>
            <a:ext cx="2872902"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安全第一のボランティア活動も一転！</a:t>
            </a:r>
            <a:endParaRPr kumimoji="1" lang="ja-JP" altLang="en-US" sz="1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4" name="テキスト ボックス 123">
            <a:extLst>
              <a:ext uri="{FF2B5EF4-FFF2-40B4-BE49-F238E27FC236}">
                <a16:creationId xmlns:a16="http://schemas.microsoft.com/office/drawing/2014/main" id="{291D8854-9185-8D43-B806-7CBB4962AB59}"/>
              </a:ext>
            </a:extLst>
          </p:cNvPr>
          <p:cNvSpPr txBox="1"/>
          <p:nvPr/>
        </p:nvSpPr>
        <p:spPr>
          <a:xfrm>
            <a:off x="4367583" y="709502"/>
            <a:ext cx="2986715" cy="46166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見逃せないリスクとは？</a:t>
            </a:r>
          </a:p>
        </p:txBody>
      </p:sp>
      <p:pic>
        <p:nvPicPr>
          <p:cNvPr id="141" name="図 140">
            <a:extLst>
              <a:ext uri="{FF2B5EF4-FFF2-40B4-BE49-F238E27FC236}">
                <a16:creationId xmlns:a16="http://schemas.microsoft.com/office/drawing/2014/main" id="{803F9873-1768-FF40-8DDA-0AE1A06A7D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1453" y="1941812"/>
            <a:ext cx="2100000" cy="1260000"/>
          </a:xfrm>
          <a:prstGeom prst="rect">
            <a:avLst/>
          </a:prstGeom>
        </p:spPr>
      </p:pic>
      <p:pic>
        <p:nvPicPr>
          <p:cNvPr id="142" name="図 141">
            <a:extLst>
              <a:ext uri="{FF2B5EF4-FFF2-40B4-BE49-F238E27FC236}">
                <a16:creationId xmlns:a16="http://schemas.microsoft.com/office/drawing/2014/main" id="{EC8E1173-8B01-0A4C-91DA-FF4CD72925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7096" y="1928865"/>
            <a:ext cx="2296554" cy="1272947"/>
          </a:xfrm>
          <a:prstGeom prst="rect">
            <a:avLst/>
          </a:prstGeom>
        </p:spPr>
      </p:pic>
      <p:pic>
        <p:nvPicPr>
          <p:cNvPr id="143" name="図 142">
            <a:extLst>
              <a:ext uri="{FF2B5EF4-FFF2-40B4-BE49-F238E27FC236}">
                <a16:creationId xmlns:a16="http://schemas.microsoft.com/office/drawing/2014/main" id="{B7E39E6F-AE30-D74F-A57C-53EC129643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690" y="4104111"/>
            <a:ext cx="1757394" cy="1333500"/>
          </a:xfrm>
          <a:prstGeom prst="rect">
            <a:avLst/>
          </a:prstGeom>
        </p:spPr>
      </p:pic>
      <p:pic>
        <p:nvPicPr>
          <p:cNvPr id="4" name="図 3">
            <a:extLst>
              <a:ext uri="{FF2B5EF4-FFF2-40B4-BE49-F238E27FC236}">
                <a16:creationId xmlns:a16="http://schemas.microsoft.com/office/drawing/2014/main" id="{63E8607A-4498-CA45-BCDC-C67E963062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5423" y="5322433"/>
            <a:ext cx="3765012" cy="1311236"/>
          </a:xfrm>
          <a:prstGeom prst="rect">
            <a:avLst/>
          </a:prstGeom>
        </p:spPr>
      </p:pic>
      <p:sp>
        <p:nvSpPr>
          <p:cNvPr id="125" name="テキスト ボックス 124">
            <a:extLst>
              <a:ext uri="{FF2B5EF4-FFF2-40B4-BE49-F238E27FC236}">
                <a16:creationId xmlns:a16="http://schemas.microsoft.com/office/drawing/2014/main" id="{F5D58F96-1BB6-864A-85D6-0D569ABCBBD4}"/>
              </a:ext>
            </a:extLst>
          </p:cNvPr>
          <p:cNvSpPr txBox="1"/>
          <p:nvPr/>
        </p:nvSpPr>
        <p:spPr>
          <a:xfrm>
            <a:off x="6152305" y="5687770"/>
            <a:ext cx="2260175" cy="461665"/>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自分を過信しないことも大事</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疲れたら休んでね</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pic>
        <p:nvPicPr>
          <p:cNvPr id="144" name="図 143">
            <a:extLst>
              <a:ext uri="{FF2B5EF4-FFF2-40B4-BE49-F238E27FC236}">
                <a16:creationId xmlns:a16="http://schemas.microsoft.com/office/drawing/2014/main" id="{DAC4807E-3107-494B-ABEF-80A2640565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2873" y="4104894"/>
            <a:ext cx="1682138" cy="1403384"/>
          </a:xfrm>
          <a:prstGeom prst="rect">
            <a:avLst/>
          </a:prstGeom>
        </p:spPr>
      </p:pic>
      <p:sp>
        <p:nvSpPr>
          <p:cNvPr id="126" name="テキスト ボックス 125">
            <a:extLst>
              <a:ext uri="{FF2B5EF4-FFF2-40B4-BE49-F238E27FC236}">
                <a16:creationId xmlns:a16="http://schemas.microsoft.com/office/drawing/2014/main" id="{15FD3ED2-C829-9645-8E21-85B6787F66E9}"/>
              </a:ext>
            </a:extLst>
          </p:cNvPr>
          <p:cNvSpPr txBox="1"/>
          <p:nvPr/>
        </p:nvSpPr>
        <p:spPr>
          <a:xfrm>
            <a:off x="599417" y="5367962"/>
            <a:ext cx="4409466" cy="800219"/>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万一の場合どんな備えがあるか</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考えてみよう</a:t>
            </a:r>
          </a:p>
        </p:txBody>
      </p:sp>
      <p:pic>
        <p:nvPicPr>
          <p:cNvPr id="2" name="図 1">
            <a:extLst>
              <a:ext uri="{FF2B5EF4-FFF2-40B4-BE49-F238E27FC236}">
                <a16:creationId xmlns:a16="http://schemas.microsoft.com/office/drawing/2014/main" id="{F1CE8A3F-7675-5D35-A17B-FB4D46B78E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grpSp>
        <p:nvGrpSpPr>
          <p:cNvPr id="6" name="グループ化 5">
            <a:extLst>
              <a:ext uri="{FF2B5EF4-FFF2-40B4-BE49-F238E27FC236}">
                <a16:creationId xmlns:a16="http://schemas.microsoft.com/office/drawing/2014/main" id="{6623F262-C622-E7C5-DC93-FF82B70CCE75}"/>
              </a:ext>
            </a:extLst>
          </p:cNvPr>
          <p:cNvGrpSpPr>
            <a:grpSpLocks noChangeAspect="1"/>
          </p:cNvGrpSpPr>
          <p:nvPr/>
        </p:nvGrpSpPr>
        <p:grpSpPr>
          <a:xfrm>
            <a:off x="8035353" y="94006"/>
            <a:ext cx="924222" cy="967829"/>
            <a:chOff x="8030207" y="77898"/>
            <a:chExt cx="1026913" cy="1075365"/>
          </a:xfrm>
        </p:grpSpPr>
        <p:pic>
          <p:nvPicPr>
            <p:cNvPr id="7" name="図 6">
              <a:extLst>
                <a:ext uri="{FF2B5EF4-FFF2-40B4-BE49-F238E27FC236}">
                  <a16:creationId xmlns:a16="http://schemas.microsoft.com/office/drawing/2014/main" id="{949AB77E-F16D-7C0C-0717-85EE435C56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8" name="図 7">
              <a:extLst>
                <a:ext uri="{FF2B5EF4-FFF2-40B4-BE49-F238E27FC236}">
                  <a16:creationId xmlns:a16="http://schemas.microsoft.com/office/drawing/2014/main" id="{EE98AF45-AD85-F98E-DEEA-0B838065E5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51729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fade">
                                      <p:cBhvr>
                                        <p:cTn id="13" dur="500"/>
                                        <p:tgtEl>
                                          <p:spTgt spid="1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fade">
                                      <p:cBhvr>
                                        <p:cTn id="18" dur="500"/>
                                        <p:tgtEl>
                                          <p:spTgt spid="118"/>
                                        </p:tgtEl>
                                      </p:cBhvr>
                                    </p:animEffect>
                                  </p:childTnLst>
                                </p:cTn>
                              </p:par>
                              <p:par>
                                <p:cTn id="19" presetID="10" presetClass="entr" presetSubtype="0" fill="hold" nodeType="withEffect">
                                  <p:stCondLst>
                                    <p:cond delay="0"/>
                                  </p:stCondLst>
                                  <p:childTnLst>
                                    <p:set>
                                      <p:cBhvr>
                                        <p:cTn id="20" dur="1" fill="hold">
                                          <p:stCondLst>
                                            <p:cond delay="0"/>
                                          </p:stCondLst>
                                        </p:cTn>
                                        <p:tgtEl>
                                          <p:spTgt spid="141"/>
                                        </p:tgtEl>
                                        <p:attrNameLst>
                                          <p:attrName>style.visibility</p:attrName>
                                        </p:attrNameLst>
                                      </p:cBhvr>
                                      <p:to>
                                        <p:strVal val="visible"/>
                                      </p:to>
                                    </p:set>
                                    <p:animEffect transition="in" filter="fade">
                                      <p:cBhvr>
                                        <p:cTn id="21" dur="500"/>
                                        <p:tgtEl>
                                          <p:spTgt spid="1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500"/>
                                        <p:tgtEl>
                                          <p:spTgt spid="111"/>
                                        </p:tgtEl>
                                      </p:cBhvr>
                                    </p:animEffect>
                                  </p:childTnLst>
                                </p:cTn>
                              </p:par>
                              <p:par>
                                <p:cTn id="27" presetID="10" presetClass="entr" presetSubtype="0" fill="hold" nodeType="withEffect">
                                  <p:stCondLst>
                                    <p:cond delay="0"/>
                                  </p:stCondLst>
                                  <p:childTnLst>
                                    <p:set>
                                      <p:cBhvr>
                                        <p:cTn id="28" dur="1" fill="hold">
                                          <p:stCondLst>
                                            <p:cond delay="0"/>
                                          </p:stCondLst>
                                        </p:cTn>
                                        <p:tgtEl>
                                          <p:spTgt spid="142"/>
                                        </p:tgtEl>
                                        <p:attrNameLst>
                                          <p:attrName>style.visibility</p:attrName>
                                        </p:attrNameLst>
                                      </p:cBhvr>
                                      <p:to>
                                        <p:strVal val="visible"/>
                                      </p:to>
                                    </p:set>
                                    <p:animEffect transition="in" filter="fade">
                                      <p:cBhvr>
                                        <p:cTn id="29" dur="500"/>
                                        <p:tgtEl>
                                          <p:spTgt spid="1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fade">
                                      <p:cBhvr>
                                        <p:cTn id="34" dur="500"/>
                                        <p:tgtEl>
                                          <p:spTgt spid="94"/>
                                        </p:tgtEl>
                                      </p:cBhvr>
                                    </p:animEffect>
                                  </p:childTnLst>
                                </p:cTn>
                              </p:par>
                              <p:par>
                                <p:cTn id="35" presetID="10" presetClass="entr" presetSubtype="0" fill="hold" nodeType="with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fade">
                                      <p:cBhvr>
                                        <p:cTn id="37" dur="500"/>
                                        <p:tgtEl>
                                          <p:spTgt spid="1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fade">
                                      <p:cBhvr>
                                        <p:cTn id="42" dur="500"/>
                                        <p:tgtEl>
                                          <p:spTgt spid="104"/>
                                        </p:tgtEl>
                                      </p:cBhvr>
                                    </p:animEffect>
                                  </p:childTnLst>
                                </p:cTn>
                              </p:par>
                              <p:par>
                                <p:cTn id="43" presetID="10" presetClass="entr" presetSubtype="0" fill="hold" nodeType="with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500"/>
                                        <p:tgtEl>
                                          <p:spTgt spid="14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6"/>
                                        </p:tgtEl>
                                        <p:attrNameLst>
                                          <p:attrName>style.visibility</p:attrName>
                                        </p:attrNameLst>
                                      </p:cBhvr>
                                      <p:to>
                                        <p:strVal val="visible"/>
                                      </p:to>
                                    </p:set>
                                    <p:animEffect transition="in" filter="fade">
                                      <p:cBhvr>
                                        <p:cTn id="50" dur="500"/>
                                        <p:tgtEl>
                                          <p:spTgt spid="126"/>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5"/>
                                        </p:tgtEl>
                                        <p:attrNameLst>
                                          <p:attrName>style.visibility</p:attrName>
                                        </p:attrNameLst>
                                      </p:cBhvr>
                                      <p:to>
                                        <p:strVal val="visible"/>
                                      </p:to>
                                    </p:set>
                                    <p:animEffect transition="in" filter="fade">
                                      <p:cBhvr>
                                        <p:cTn id="56"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04" grpId="0"/>
      <p:bldP spid="111" grpId="0"/>
      <p:bldP spid="118" grpId="0"/>
      <p:bldP spid="122" grpId="0" animBg="1"/>
      <p:bldP spid="123" grpId="0"/>
      <p:bldP spid="124" grpId="0"/>
      <p:bldP spid="125" grpId="0"/>
      <p:bldP spid="12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角丸四角形 104">
            <a:extLst>
              <a:ext uri="{FF2B5EF4-FFF2-40B4-BE49-F238E27FC236}">
                <a16:creationId xmlns:a16="http://schemas.microsoft.com/office/drawing/2014/main" id="{4C383011-E21F-F64C-9ABB-9B63BB9DE3F3}"/>
              </a:ext>
            </a:extLst>
          </p:cNvPr>
          <p:cNvSpPr/>
          <p:nvPr/>
        </p:nvSpPr>
        <p:spPr>
          <a:xfrm>
            <a:off x="637954" y="1339703"/>
            <a:ext cx="7856689" cy="1201165"/>
          </a:xfrm>
          <a:prstGeom prst="roundRect">
            <a:avLst/>
          </a:prstGeom>
          <a:solidFill>
            <a:srgbClr val="FFE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72591C97-E0D7-8C4A-AEDE-03EE9F3152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844" y="1431347"/>
            <a:ext cx="1814450" cy="953558"/>
          </a:xfrm>
          <a:prstGeom prst="rect">
            <a:avLst/>
          </a:prstGeom>
        </p:spPr>
      </p:pic>
      <p:sp>
        <p:nvSpPr>
          <p:cNvPr id="107" name="角丸四角形 106">
            <a:extLst>
              <a:ext uri="{FF2B5EF4-FFF2-40B4-BE49-F238E27FC236}">
                <a16:creationId xmlns:a16="http://schemas.microsoft.com/office/drawing/2014/main" id="{877FBD52-5E26-984F-B2EC-3904562AC02B}"/>
              </a:ext>
            </a:extLst>
          </p:cNvPr>
          <p:cNvSpPr/>
          <p:nvPr/>
        </p:nvSpPr>
        <p:spPr>
          <a:xfrm>
            <a:off x="648586" y="739433"/>
            <a:ext cx="1031358" cy="361507"/>
          </a:xfrm>
          <a:prstGeom prst="roundRect">
            <a:avLst/>
          </a:prstGeom>
          <a:noFill/>
          <a:ln>
            <a:solidFill>
              <a:srgbClr val="EFB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0" name="テキスト ボックス 109">
            <a:extLst>
              <a:ext uri="{FF2B5EF4-FFF2-40B4-BE49-F238E27FC236}">
                <a16:creationId xmlns:a16="http://schemas.microsoft.com/office/drawing/2014/main" id="{61B845E4-7D69-F645-8119-CB2C03EC8CB7}"/>
              </a:ext>
            </a:extLst>
          </p:cNvPr>
          <p:cNvSpPr txBox="1"/>
          <p:nvPr/>
        </p:nvSpPr>
        <p:spPr>
          <a:xfrm>
            <a:off x="2584184" y="1437247"/>
            <a:ext cx="5730086" cy="1066959"/>
          </a:xfrm>
          <a:prstGeom prst="rect">
            <a:avLst/>
          </a:prstGeom>
          <a:noFill/>
        </p:spPr>
        <p:txBody>
          <a:bodyPr wrap="square" rtlCol="0">
            <a:spAutoFit/>
          </a:bodyPr>
          <a:lstStyle/>
          <a:p>
            <a:pPr marL="0" marR="0" lvl="0" indent="0" algn="l" defTabSz="566654" rtl="0" eaLnBrk="1" fontAlgn="auto" latinLnBrk="0" hangingPunct="1">
              <a:lnSpc>
                <a:spcPts val="19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ボランティア保険とは、ボランティア活動中に負ったケガや、他人に損害を与えたことによって生じた損害賠償問題にかかる費用を補償する保険です（「ボランティア活動保険」とよばれている場合もあります）。</a:t>
            </a:r>
          </a:p>
        </p:txBody>
      </p:sp>
      <p:sp>
        <p:nvSpPr>
          <p:cNvPr id="20" name="テキスト ボックス 19">
            <a:extLst>
              <a:ext uri="{FF2B5EF4-FFF2-40B4-BE49-F238E27FC236}">
                <a16:creationId xmlns:a16="http://schemas.microsoft.com/office/drawing/2014/main" id="{45686F66-B797-8C4D-BA63-7D66299496D5}"/>
              </a:ext>
            </a:extLst>
          </p:cNvPr>
          <p:cNvSpPr txBox="1"/>
          <p:nvPr/>
        </p:nvSpPr>
        <p:spPr>
          <a:xfrm>
            <a:off x="1300716" y="1656021"/>
            <a:ext cx="1123506" cy="605294"/>
          </a:xfrm>
          <a:prstGeom prst="rect">
            <a:avLst/>
          </a:prstGeom>
          <a:noFill/>
        </p:spPr>
        <p:txBody>
          <a:bodyPr wrap="square" rtlCol="0">
            <a:spAutoFit/>
          </a:bodyPr>
          <a:lstStyle/>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こんな</a:t>
            </a:r>
            <a:endPar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保険です</a:t>
            </a:r>
          </a:p>
        </p:txBody>
      </p:sp>
      <p:sp>
        <p:nvSpPr>
          <p:cNvPr id="2" name="テキスト ボックス 1">
            <a:extLst>
              <a:ext uri="{FF2B5EF4-FFF2-40B4-BE49-F238E27FC236}">
                <a16:creationId xmlns:a16="http://schemas.microsoft.com/office/drawing/2014/main" id="{4F17E0C1-0EB1-9A48-92B6-FCA59EE61E03}"/>
              </a:ext>
            </a:extLst>
          </p:cNvPr>
          <p:cNvSpPr txBox="1"/>
          <p:nvPr/>
        </p:nvSpPr>
        <p:spPr>
          <a:xfrm>
            <a:off x="775316" y="5420753"/>
            <a:ext cx="6424447" cy="577081"/>
          </a:xfrm>
          <a:prstGeom prst="rect">
            <a:avLst/>
          </a:prstGeom>
          <a:noFill/>
        </p:spPr>
        <p:txBody>
          <a:bodyPr wrap="square" rtlCol="0">
            <a:spAutoFit/>
          </a:bodyPr>
          <a:lstStyle/>
          <a:p>
            <a:pPr marL="177800" marR="0" lvl="0" indent="-173038" algn="l" defTabSz="566654"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保険のタイプによっては、地震、噴火、津波に起因するケガも補償します。</a:t>
            </a:r>
          </a:p>
          <a:p>
            <a:pPr marL="177800" marR="0" lvl="0" indent="-173038" algn="l" defTabSz="566654"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補償内容は社会福祉協議会によって異なるので、加入時にしっかりと確認してください。</a:t>
            </a:r>
          </a:p>
          <a:p>
            <a:pPr marL="177800" marR="0" lvl="0" indent="-173038" algn="l" defTabSz="566654"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表中の表中の</a:t>
            </a:r>
            <a:r>
              <a:rPr kumimoji="1" lang="ja-JP" altLang="en-US" sz="1050" b="0" i="0" u="none" strike="noStrike" kern="1200" cap="none" spc="0" normalizeH="0" baseline="0" noProof="0" dirty="0">
                <a:ln>
                  <a:noFill/>
                </a:ln>
                <a:solidFill>
                  <a:srgbClr val="0070C0"/>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数字は「見逃せないリスク」の番号を示しています。</a:t>
            </a:r>
          </a:p>
        </p:txBody>
      </p:sp>
      <p:sp>
        <p:nvSpPr>
          <p:cNvPr id="6" name="テキスト ボックス 5">
            <a:extLst>
              <a:ext uri="{FF2B5EF4-FFF2-40B4-BE49-F238E27FC236}">
                <a16:creationId xmlns:a16="http://schemas.microsoft.com/office/drawing/2014/main" id="{C1F2B6EE-80E3-D99F-191C-F6CA8D4A88E3}"/>
              </a:ext>
            </a:extLst>
          </p:cNvPr>
          <p:cNvSpPr txBox="1"/>
          <p:nvPr/>
        </p:nvSpPr>
        <p:spPr>
          <a:xfrm>
            <a:off x="703844" y="3321480"/>
            <a:ext cx="3382381"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保険金が支払われる主な場合</a:t>
            </a:r>
            <a:endParaRPr kumimoji="1" lang="ja-JP" altLang="en-US" sz="16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57F4AAFB-365E-D31F-FA59-62020AB0C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21" y="3690383"/>
            <a:ext cx="7538954" cy="1659786"/>
          </a:xfrm>
          <a:prstGeom prst="rect">
            <a:avLst/>
          </a:prstGeom>
        </p:spPr>
      </p:pic>
      <p:pic>
        <p:nvPicPr>
          <p:cNvPr id="8" name="図 7">
            <a:extLst>
              <a:ext uri="{FF2B5EF4-FFF2-40B4-BE49-F238E27FC236}">
                <a16:creationId xmlns:a16="http://schemas.microsoft.com/office/drawing/2014/main" id="{1080E65F-953B-0107-2C9E-FED8B9116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11" name="角丸四角形 200">
            <a:extLst>
              <a:ext uri="{FF2B5EF4-FFF2-40B4-BE49-F238E27FC236}">
                <a16:creationId xmlns:a16="http://schemas.microsoft.com/office/drawing/2014/main" id="{4F97253D-6F52-AFB5-5D9C-7CEB93B865B1}"/>
              </a:ext>
            </a:extLst>
          </p:cNvPr>
          <p:cNvSpPr>
            <a:spLocks/>
          </p:cNvSpPr>
          <p:nvPr/>
        </p:nvSpPr>
        <p:spPr>
          <a:xfrm>
            <a:off x="775316" y="2759796"/>
            <a:ext cx="7538954" cy="405721"/>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0415E21D-EB2C-79BD-5C30-848187B882EE}"/>
              </a:ext>
            </a:extLst>
          </p:cNvPr>
          <p:cNvSpPr txBox="1"/>
          <p:nvPr/>
        </p:nvSpPr>
        <p:spPr>
          <a:xfrm>
            <a:off x="859483" y="2777687"/>
            <a:ext cx="412200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ボランティア保険の概要</a:t>
            </a:r>
          </a:p>
        </p:txBody>
      </p:sp>
      <p:sp>
        <p:nvSpPr>
          <p:cNvPr id="4" name="テキスト ボックス 3">
            <a:extLst>
              <a:ext uri="{FF2B5EF4-FFF2-40B4-BE49-F238E27FC236}">
                <a16:creationId xmlns:a16="http://schemas.microsoft.com/office/drawing/2014/main" id="{05F30EDB-1EC1-7A94-A87F-579322E98B19}"/>
              </a:ext>
            </a:extLst>
          </p:cNvPr>
          <p:cNvSpPr txBox="1"/>
          <p:nvPr/>
        </p:nvSpPr>
        <p:spPr>
          <a:xfrm>
            <a:off x="648586" y="737768"/>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5" name="テキスト ボックス 4">
            <a:extLst>
              <a:ext uri="{FF2B5EF4-FFF2-40B4-BE49-F238E27FC236}">
                <a16:creationId xmlns:a16="http://schemas.microsoft.com/office/drawing/2014/main" id="{5FE462C0-55F7-4748-8427-F43028BD8F42}"/>
              </a:ext>
            </a:extLst>
          </p:cNvPr>
          <p:cNvSpPr txBox="1"/>
          <p:nvPr/>
        </p:nvSpPr>
        <p:spPr>
          <a:xfrm>
            <a:off x="1726017" y="698781"/>
            <a:ext cx="61154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ボランティア保険</a:t>
            </a:r>
            <a:endPar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grpSp>
        <p:nvGrpSpPr>
          <p:cNvPr id="13" name="グループ化 12">
            <a:extLst>
              <a:ext uri="{FF2B5EF4-FFF2-40B4-BE49-F238E27FC236}">
                <a16:creationId xmlns:a16="http://schemas.microsoft.com/office/drawing/2014/main" id="{9488E778-C124-26F0-7EE4-320A773A7F83}"/>
              </a:ext>
            </a:extLst>
          </p:cNvPr>
          <p:cNvGrpSpPr>
            <a:grpSpLocks noChangeAspect="1"/>
          </p:cNvGrpSpPr>
          <p:nvPr/>
        </p:nvGrpSpPr>
        <p:grpSpPr>
          <a:xfrm>
            <a:off x="8035353" y="94006"/>
            <a:ext cx="924222" cy="967829"/>
            <a:chOff x="8030207" y="77898"/>
            <a:chExt cx="1026913" cy="1075365"/>
          </a:xfrm>
        </p:grpSpPr>
        <p:pic>
          <p:nvPicPr>
            <p:cNvPr id="14" name="図 13">
              <a:extLst>
                <a:ext uri="{FF2B5EF4-FFF2-40B4-BE49-F238E27FC236}">
                  <a16:creationId xmlns:a16="http://schemas.microsoft.com/office/drawing/2014/main" id="{4C699D61-56EB-E010-B582-07BB265FC2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5" name="図 14">
              <a:extLst>
                <a:ext uri="{FF2B5EF4-FFF2-40B4-BE49-F238E27FC236}">
                  <a16:creationId xmlns:a16="http://schemas.microsoft.com/office/drawing/2014/main" id="{7C2A8E8A-2818-A25D-FA83-8D97A15B25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200169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テキスト ボックス 106">
            <a:extLst>
              <a:ext uri="{FF2B5EF4-FFF2-40B4-BE49-F238E27FC236}">
                <a16:creationId xmlns:a16="http://schemas.microsoft.com/office/drawing/2014/main" id="{D017176D-955D-6A47-B8A5-51568B664746}"/>
              </a:ext>
            </a:extLst>
          </p:cNvPr>
          <p:cNvSpPr txBox="1"/>
          <p:nvPr/>
        </p:nvSpPr>
        <p:spPr>
          <a:xfrm>
            <a:off x="1056168" y="1266207"/>
            <a:ext cx="2178100"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ペットの診療・治療費例</a:t>
            </a: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2" name="角丸四角形 151">
            <a:extLst>
              <a:ext uri="{FF2B5EF4-FFF2-40B4-BE49-F238E27FC236}">
                <a16:creationId xmlns:a16="http://schemas.microsoft.com/office/drawing/2014/main" id="{2B49CDA9-0477-424E-8000-A25614359D23}"/>
              </a:ext>
            </a:extLst>
          </p:cNvPr>
          <p:cNvSpPr/>
          <p:nvPr/>
        </p:nvSpPr>
        <p:spPr>
          <a:xfrm>
            <a:off x="671623" y="726150"/>
            <a:ext cx="1031358" cy="361507"/>
          </a:xfrm>
          <a:prstGeom prst="roundRect">
            <a:avLst/>
          </a:prstGeom>
          <a:noFill/>
          <a:ln>
            <a:solidFill>
              <a:srgbClr val="EFB2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3" name="テキスト ボックス 152">
            <a:extLst>
              <a:ext uri="{FF2B5EF4-FFF2-40B4-BE49-F238E27FC236}">
                <a16:creationId xmlns:a16="http://schemas.microsoft.com/office/drawing/2014/main" id="{938A6886-8040-C149-8986-BB7C948B772F}"/>
              </a:ext>
            </a:extLst>
          </p:cNvPr>
          <p:cNvSpPr txBox="1"/>
          <p:nvPr/>
        </p:nvSpPr>
        <p:spPr>
          <a:xfrm>
            <a:off x="648586" y="737768"/>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154" name="テキスト ボックス 153">
            <a:extLst>
              <a:ext uri="{FF2B5EF4-FFF2-40B4-BE49-F238E27FC236}">
                <a16:creationId xmlns:a16="http://schemas.microsoft.com/office/drawing/2014/main" id="{24C830E0-787E-3B4B-A1EF-BF716281E95C}"/>
              </a:ext>
            </a:extLst>
          </p:cNvPr>
          <p:cNvSpPr txBox="1"/>
          <p:nvPr/>
        </p:nvSpPr>
        <p:spPr>
          <a:xfrm>
            <a:off x="1726017" y="698781"/>
            <a:ext cx="61154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ボランティア保険</a:t>
            </a:r>
            <a:endPar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664D1554-2478-2545-BC40-D8805CA31B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508" y="1973412"/>
            <a:ext cx="7853409" cy="4146820"/>
          </a:xfrm>
          <a:prstGeom prst="rect">
            <a:avLst/>
          </a:prstGeom>
        </p:spPr>
      </p:pic>
      <p:pic>
        <p:nvPicPr>
          <p:cNvPr id="4" name="図 3">
            <a:extLst>
              <a:ext uri="{FF2B5EF4-FFF2-40B4-BE49-F238E27FC236}">
                <a16:creationId xmlns:a16="http://schemas.microsoft.com/office/drawing/2014/main" id="{D36B72B6-4FF8-88C5-B199-C91BA9D006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5" name="角丸四角形 200">
            <a:extLst>
              <a:ext uri="{FF2B5EF4-FFF2-40B4-BE49-F238E27FC236}">
                <a16:creationId xmlns:a16="http://schemas.microsoft.com/office/drawing/2014/main" id="{DD87252D-34A6-043D-E6F0-1F89801C593A}"/>
              </a:ext>
            </a:extLst>
          </p:cNvPr>
          <p:cNvSpPr>
            <a:spLocks/>
          </p:cNvSpPr>
          <p:nvPr/>
        </p:nvSpPr>
        <p:spPr>
          <a:xfrm>
            <a:off x="648585" y="1338996"/>
            <a:ext cx="7647275" cy="405721"/>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CD5C4735-D09B-BEB1-31C2-223BD12083E2}"/>
              </a:ext>
            </a:extLst>
          </p:cNvPr>
          <p:cNvSpPr txBox="1"/>
          <p:nvPr/>
        </p:nvSpPr>
        <p:spPr>
          <a:xfrm>
            <a:off x="688004" y="1375385"/>
            <a:ext cx="691842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補償対象となるボランティア活動とならないボランティ活動</a:t>
            </a:r>
          </a:p>
        </p:txBody>
      </p:sp>
      <p:grpSp>
        <p:nvGrpSpPr>
          <p:cNvPr id="2" name="グループ化 1">
            <a:extLst>
              <a:ext uri="{FF2B5EF4-FFF2-40B4-BE49-F238E27FC236}">
                <a16:creationId xmlns:a16="http://schemas.microsoft.com/office/drawing/2014/main" id="{CFE346F6-285A-7A34-C2A5-27BA15987478}"/>
              </a:ext>
            </a:extLst>
          </p:cNvPr>
          <p:cNvGrpSpPr>
            <a:grpSpLocks noChangeAspect="1"/>
          </p:cNvGrpSpPr>
          <p:nvPr/>
        </p:nvGrpSpPr>
        <p:grpSpPr>
          <a:xfrm>
            <a:off x="8035353" y="94006"/>
            <a:ext cx="924222" cy="967829"/>
            <a:chOff x="8030207" y="77898"/>
            <a:chExt cx="1026913" cy="1075365"/>
          </a:xfrm>
        </p:grpSpPr>
        <p:pic>
          <p:nvPicPr>
            <p:cNvPr id="9" name="図 8">
              <a:extLst>
                <a:ext uri="{FF2B5EF4-FFF2-40B4-BE49-F238E27FC236}">
                  <a16:creationId xmlns:a16="http://schemas.microsoft.com/office/drawing/2014/main" id="{E49C50FF-F53A-5440-B765-1834EA417C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0" name="図 9">
              <a:extLst>
                <a:ext uri="{FF2B5EF4-FFF2-40B4-BE49-F238E27FC236}">
                  <a16:creationId xmlns:a16="http://schemas.microsoft.com/office/drawing/2014/main" id="{27B6DAAB-846E-708F-A554-11ECF13222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400854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3A897B0-D417-7BC3-8D0F-955F53838C5F}"/>
              </a:ext>
            </a:extLst>
          </p:cNvPr>
          <p:cNvSpPr/>
          <p:nvPr/>
        </p:nvSpPr>
        <p:spPr>
          <a:xfrm>
            <a:off x="680833" y="5046722"/>
            <a:ext cx="7804849" cy="16342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0936220E-E312-2DA9-5964-FC395F6CFEB8}"/>
              </a:ext>
            </a:extLst>
          </p:cNvPr>
          <p:cNvSpPr/>
          <p:nvPr/>
        </p:nvSpPr>
        <p:spPr>
          <a:xfrm>
            <a:off x="1924236" y="5314172"/>
            <a:ext cx="5422967" cy="10800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9" name="テキスト ボックス 108">
            <a:extLst>
              <a:ext uri="{FF2B5EF4-FFF2-40B4-BE49-F238E27FC236}">
                <a16:creationId xmlns:a16="http://schemas.microsoft.com/office/drawing/2014/main" id="{A83CB8C0-1841-654A-B8E9-72039DAB7216}"/>
              </a:ext>
            </a:extLst>
          </p:cNvPr>
          <p:cNvSpPr txBox="1"/>
          <p:nvPr/>
        </p:nvSpPr>
        <p:spPr>
          <a:xfrm>
            <a:off x="534475" y="1876761"/>
            <a:ext cx="8075046"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次の中で、ボランティア（活動）保険の対象とならない活動に〇をつけよう。</a:t>
            </a:r>
          </a:p>
        </p:txBody>
      </p:sp>
      <p:sp>
        <p:nvSpPr>
          <p:cNvPr id="114" name="テキスト ボックス 113">
            <a:extLst>
              <a:ext uri="{FF2B5EF4-FFF2-40B4-BE49-F238E27FC236}">
                <a16:creationId xmlns:a16="http://schemas.microsoft.com/office/drawing/2014/main" id="{A12F040E-81D1-A541-AFB4-BBA7260F19D4}"/>
              </a:ext>
            </a:extLst>
          </p:cNvPr>
          <p:cNvSpPr txBox="1"/>
          <p:nvPr/>
        </p:nvSpPr>
        <p:spPr>
          <a:xfrm>
            <a:off x="1841190" y="5416521"/>
            <a:ext cx="5621833"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補償の対象外となるボランティア活動もあります。</a:t>
            </a:r>
          </a:p>
        </p:txBody>
      </p:sp>
      <p:sp>
        <p:nvSpPr>
          <p:cNvPr id="115" name="テキスト ボックス 114">
            <a:extLst>
              <a:ext uri="{FF2B5EF4-FFF2-40B4-BE49-F238E27FC236}">
                <a16:creationId xmlns:a16="http://schemas.microsoft.com/office/drawing/2014/main" id="{3C895526-3554-ED44-98AF-8B327A66F751}"/>
              </a:ext>
            </a:extLst>
          </p:cNvPr>
          <p:cNvSpPr txBox="1"/>
          <p:nvPr/>
        </p:nvSpPr>
        <p:spPr>
          <a:xfrm>
            <a:off x="944659" y="5949267"/>
            <a:ext cx="7090694"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自発的な意思による活動とは考えがたい活動や有償のボランティア活動などは、補償の対象にはなりません。</a:t>
            </a:r>
          </a:p>
        </p:txBody>
      </p:sp>
      <p:sp>
        <p:nvSpPr>
          <p:cNvPr id="138" name="テキスト ボックス 137">
            <a:extLst>
              <a:ext uri="{FF2B5EF4-FFF2-40B4-BE49-F238E27FC236}">
                <a16:creationId xmlns:a16="http://schemas.microsoft.com/office/drawing/2014/main" id="{728F1FDF-CC80-DA45-ADDA-C06124A20A95}"/>
              </a:ext>
            </a:extLst>
          </p:cNvPr>
          <p:cNvSpPr txBox="1"/>
          <p:nvPr/>
        </p:nvSpPr>
        <p:spPr>
          <a:xfrm>
            <a:off x="1742713" y="2394287"/>
            <a:ext cx="5202137" cy="2605842"/>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①学校管理下（授業中、部活動中等）に</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ある先生、生徒のボランティア活動</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14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PTA､</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自治会</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町内会などの親睦を目的と</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した活動</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14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③交通費や食事代が支給されるボランティ</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ア活動</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14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④企業のセールスを目的とした活動</a:t>
            </a:r>
          </a:p>
        </p:txBody>
      </p:sp>
      <p:sp>
        <p:nvSpPr>
          <p:cNvPr id="139" name="正方形/長方形 138">
            <a:extLst>
              <a:ext uri="{FF2B5EF4-FFF2-40B4-BE49-F238E27FC236}">
                <a16:creationId xmlns:a16="http://schemas.microsoft.com/office/drawing/2014/main" id="{EEC416AE-558A-9A44-8F18-F9682F3C735A}"/>
              </a:ext>
            </a:extLst>
          </p:cNvPr>
          <p:cNvSpPr/>
          <p:nvPr/>
        </p:nvSpPr>
        <p:spPr>
          <a:xfrm>
            <a:off x="6168353" y="3142141"/>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0" name="正方形/長方形 139">
            <a:extLst>
              <a:ext uri="{FF2B5EF4-FFF2-40B4-BE49-F238E27FC236}">
                <a16:creationId xmlns:a16="http://schemas.microsoft.com/office/drawing/2014/main" id="{65EF91F6-D46E-8F4C-B13D-D07933C48638}"/>
              </a:ext>
            </a:extLst>
          </p:cNvPr>
          <p:cNvSpPr/>
          <p:nvPr/>
        </p:nvSpPr>
        <p:spPr>
          <a:xfrm>
            <a:off x="6168353" y="2467732"/>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45" name="図 144">
            <a:extLst>
              <a:ext uri="{FF2B5EF4-FFF2-40B4-BE49-F238E27FC236}">
                <a16:creationId xmlns:a16="http://schemas.microsoft.com/office/drawing/2014/main" id="{463A5D9E-B480-3B41-91A1-07E77D876D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005" y="661722"/>
            <a:ext cx="4575987" cy="733046"/>
          </a:xfrm>
          <a:prstGeom prst="rect">
            <a:avLst/>
          </a:prstGeom>
        </p:spPr>
      </p:pic>
      <p:sp>
        <p:nvSpPr>
          <p:cNvPr id="146" name="正方形/長方形 145">
            <a:extLst>
              <a:ext uri="{FF2B5EF4-FFF2-40B4-BE49-F238E27FC236}">
                <a16:creationId xmlns:a16="http://schemas.microsoft.com/office/drawing/2014/main" id="{0E9ED803-1A82-6A42-A3B7-861709228017}"/>
              </a:ext>
            </a:extLst>
          </p:cNvPr>
          <p:cNvSpPr/>
          <p:nvPr/>
        </p:nvSpPr>
        <p:spPr>
          <a:xfrm>
            <a:off x="6168353" y="3820773"/>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7" name="正方形/長方形 146">
            <a:extLst>
              <a:ext uri="{FF2B5EF4-FFF2-40B4-BE49-F238E27FC236}">
                <a16:creationId xmlns:a16="http://schemas.microsoft.com/office/drawing/2014/main" id="{CF03B287-7D25-1149-A66D-DFC47EDD2F91}"/>
              </a:ext>
            </a:extLst>
          </p:cNvPr>
          <p:cNvSpPr/>
          <p:nvPr/>
        </p:nvSpPr>
        <p:spPr>
          <a:xfrm>
            <a:off x="6168353" y="4563229"/>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6618262C-CBA8-4012-804E-858A3BF26968}"/>
              </a:ext>
            </a:extLst>
          </p:cNvPr>
          <p:cNvSpPr/>
          <p:nvPr/>
        </p:nvSpPr>
        <p:spPr>
          <a:xfrm>
            <a:off x="6081282" y="2463594"/>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21" name="正方形/長方形 20">
            <a:extLst>
              <a:ext uri="{FF2B5EF4-FFF2-40B4-BE49-F238E27FC236}">
                <a16:creationId xmlns:a16="http://schemas.microsoft.com/office/drawing/2014/main" id="{7E610477-7139-4B05-B5C3-06B9333C25FC}"/>
              </a:ext>
            </a:extLst>
          </p:cNvPr>
          <p:cNvSpPr/>
          <p:nvPr/>
        </p:nvSpPr>
        <p:spPr>
          <a:xfrm>
            <a:off x="6081282" y="3137442"/>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22" name="正方形/長方形 21">
            <a:extLst>
              <a:ext uri="{FF2B5EF4-FFF2-40B4-BE49-F238E27FC236}">
                <a16:creationId xmlns:a16="http://schemas.microsoft.com/office/drawing/2014/main" id="{F7BD551F-5618-42F1-9C1A-DA2D502FF48B}"/>
              </a:ext>
            </a:extLst>
          </p:cNvPr>
          <p:cNvSpPr/>
          <p:nvPr/>
        </p:nvSpPr>
        <p:spPr>
          <a:xfrm>
            <a:off x="6114563" y="4564102"/>
            <a:ext cx="467580" cy="256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pic>
        <p:nvPicPr>
          <p:cNvPr id="3" name="図 2">
            <a:extLst>
              <a:ext uri="{FF2B5EF4-FFF2-40B4-BE49-F238E27FC236}">
                <a16:creationId xmlns:a16="http://schemas.microsoft.com/office/drawing/2014/main" id="{DD472F0F-F634-BCBE-3175-FA0377E9D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692"/>
            <a:ext cx="9144000" cy="559091"/>
          </a:xfrm>
          <a:prstGeom prst="rect">
            <a:avLst/>
          </a:prstGeom>
        </p:spPr>
      </p:pic>
      <p:grpSp>
        <p:nvGrpSpPr>
          <p:cNvPr id="4" name="グループ化 3">
            <a:extLst>
              <a:ext uri="{FF2B5EF4-FFF2-40B4-BE49-F238E27FC236}">
                <a16:creationId xmlns:a16="http://schemas.microsoft.com/office/drawing/2014/main" id="{73C7DF9C-9C97-969E-9430-0A598149F43A}"/>
              </a:ext>
            </a:extLst>
          </p:cNvPr>
          <p:cNvGrpSpPr>
            <a:grpSpLocks noChangeAspect="1"/>
          </p:cNvGrpSpPr>
          <p:nvPr/>
        </p:nvGrpSpPr>
        <p:grpSpPr>
          <a:xfrm>
            <a:off x="8035353" y="94006"/>
            <a:ext cx="924222" cy="967829"/>
            <a:chOff x="8030207" y="77898"/>
            <a:chExt cx="1026913" cy="1075365"/>
          </a:xfrm>
        </p:grpSpPr>
        <p:pic>
          <p:nvPicPr>
            <p:cNvPr id="5" name="図 4">
              <a:extLst>
                <a:ext uri="{FF2B5EF4-FFF2-40B4-BE49-F238E27FC236}">
                  <a16:creationId xmlns:a16="http://schemas.microsoft.com/office/drawing/2014/main" id="{15857F7C-FF47-E378-345A-C7FAD2D72E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6" name="図 5">
              <a:extLst>
                <a:ext uri="{FF2B5EF4-FFF2-40B4-BE49-F238E27FC236}">
                  <a16:creationId xmlns:a16="http://schemas.microsoft.com/office/drawing/2014/main" id="{CEAC9251-FC90-0B1B-9B7B-D88111AF25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2" name="正方形/長方形 1">
            <a:extLst>
              <a:ext uri="{FF2B5EF4-FFF2-40B4-BE49-F238E27FC236}">
                <a16:creationId xmlns:a16="http://schemas.microsoft.com/office/drawing/2014/main" id="{A3117C06-2C3E-1F36-DB35-14A00D952120}"/>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1742ECFE-C155-F5DA-1E40-14ACF560234B}"/>
              </a:ext>
            </a:extLst>
          </p:cNvPr>
          <p:cNvSpPr txBox="1"/>
          <p:nvPr/>
        </p:nvSpPr>
        <p:spPr>
          <a:xfrm>
            <a:off x="4159777" y="1520652"/>
            <a:ext cx="734496"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1" name="図 10">
            <a:extLst>
              <a:ext uri="{FF2B5EF4-FFF2-40B4-BE49-F238E27FC236}">
                <a16:creationId xmlns:a16="http://schemas.microsoft.com/office/drawing/2014/main" id="{9E9BA1A6-E351-0878-7D9C-53022A8A06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1440" y="4680229"/>
            <a:ext cx="573017" cy="1205063"/>
          </a:xfrm>
          <a:prstGeom prst="rect">
            <a:avLst/>
          </a:prstGeom>
        </p:spPr>
      </p:pic>
    </p:spTree>
    <p:extLst>
      <p:ext uri="{BB962C8B-B14F-4D97-AF65-F5344CB8AC3E}">
        <p14:creationId xmlns:p14="http://schemas.microsoft.com/office/powerpoint/2010/main" val="168964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3F53F1A-265A-334D-90A8-A000B40E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83" y="2186597"/>
            <a:ext cx="6489507" cy="4366546"/>
          </a:xfrm>
          <a:prstGeom prst="rect">
            <a:avLst/>
          </a:prstGeom>
        </p:spPr>
      </p:pic>
      <p:pic>
        <p:nvPicPr>
          <p:cNvPr id="2" name="図 1">
            <a:extLst>
              <a:ext uri="{FF2B5EF4-FFF2-40B4-BE49-F238E27FC236}">
                <a16:creationId xmlns:a16="http://schemas.microsoft.com/office/drawing/2014/main" id="{56334836-4534-D244-95B0-F1B05926B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6" name="図 5">
            <a:extLst>
              <a:ext uri="{FF2B5EF4-FFF2-40B4-BE49-F238E27FC236}">
                <a16:creationId xmlns:a16="http://schemas.microsoft.com/office/drawing/2014/main" id="{E575C919-FD9E-B04D-81E5-629625DDF7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000" y="1071314"/>
            <a:ext cx="4306751" cy="325399"/>
          </a:xfrm>
          <a:prstGeom prst="rect">
            <a:avLst/>
          </a:prstGeom>
        </p:spPr>
      </p:pic>
      <p:sp>
        <p:nvSpPr>
          <p:cNvPr id="12" name="テキスト ボックス 11">
            <a:extLst>
              <a:ext uri="{FF2B5EF4-FFF2-40B4-BE49-F238E27FC236}">
                <a16:creationId xmlns:a16="http://schemas.microsoft.com/office/drawing/2014/main" id="{43121376-805D-5445-AB44-8E30C9867E52}"/>
              </a:ext>
            </a:extLst>
          </p:cNvPr>
          <p:cNvSpPr txBox="1"/>
          <p:nvPr/>
        </p:nvSpPr>
        <p:spPr>
          <a:xfrm>
            <a:off x="555237" y="1622378"/>
            <a:ext cx="8053504"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投資リスクは、長期投資・積立投資・分散投資で、ある程度コントロールできます。</a:t>
            </a:r>
          </a:p>
        </p:txBody>
      </p:sp>
      <p:pic>
        <p:nvPicPr>
          <p:cNvPr id="5" name="図 4">
            <a:extLst>
              <a:ext uri="{FF2B5EF4-FFF2-40B4-BE49-F238E27FC236}">
                <a16:creationId xmlns:a16="http://schemas.microsoft.com/office/drawing/2014/main" id="{C80A4DAE-22BE-2AD3-156D-9D19394B58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3" name="図 2">
            <a:extLst>
              <a:ext uri="{FF2B5EF4-FFF2-40B4-BE49-F238E27FC236}">
                <a16:creationId xmlns:a16="http://schemas.microsoft.com/office/drawing/2014/main" id="{F04432D9-7BD0-8727-10A1-E815B07FE483}"/>
              </a:ext>
            </a:extLst>
          </p:cNvPr>
          <p:cNvPicPr>
            <a:picLocks noChangeAspect="1"/>
          </p:cNvPicPr>
          <p:nvPr/>
        </p:nvPicPr>
        <p:blipFill>
          <a:blip r:embed="rId7"/>
          <a:stretch>
            <a:fillRect/>
          </a:stretch>
        </p:blipFill>
        <p:spPr>
          <a:xfrm rot="11249756">
            <a:off x="6517873" y="4422623"/>
            <a:ext cx="2025934" cy="1331019"/>
          </a:xfrm>
          <a:prstGeom prst="rect">
            <a:avLst/>
          </a:prstGeom>
        </p:spPr>
      </p:pic>
      <p:pic>
        <p:nvPicPr>
          <p:cNvPr id="7" name="図 6">
            <a:extLst>
              <a:ext uri="{FF2B5EF4-FFF2-40B4-BE49-F238E27FC236}">
                <a16:creationId xmlns:a16="http://schemas.microsoft.com/office/drawing/2014/main" id="{FB68B188-0B79-AFA0-26C9-AA3340B0940B}"/>
              </a:ext>
            </a:extLst>
          </p:cNvPr>
          <p:cNvPicPr>
            <a:picLocks noChangeAspect="1"/>
          </p:cNvPicPr>
          <p:nvPr/>
        </p:nvPicPr>
        <p:blipFill rotWithShape="1">
          <a:blip r:embed="rId8"/>
          <a:srcRect r="7068"/>
          <a:stretch/>
        </p:blipFill>
        <p:spPr>
          <a:xfrm>
            <a:off x="7994313" y="4569533"/>
            <a:ext cx="1149687" cy="2294965"/>
          </a:xfrm>
          <a:prstGeom prst="rect">
            <a:avLst/>
          </a:prstGeom>
        </p:spPr>
      </p:pic>
      <p:sp>
        <p:nvSpPr>
          <p:cNvPr id="13" name="テキスト ボックス 12">
            <a:extLst>
              <a:ext uri="{FF2B5EF4-FFF2-40B4-BE49-F238E27FC236}">
                <a16:creationId xmlns:a16="http://schemas.microsoft.com/office/drawing/2014/main" id="{25A525C1-9BB0-8B41-A873-72234A76DAB3}"/>
              </a:ext>
            </a:extLst>
          </p:cNvPr>
          <p:cNvSpPr txBox="1"/>
          <p:nvPr/>
        </p:nvSpPr>
        <p:spPr>
          <a:xfrm>
            <a:off x="6199462" y="4611078"/>
            <a:ext cx="2234755" cy="95410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金融商品は一般的に</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リターンが高いものほど</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リスクが高くなる</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傾向なんだね</a:t>
            </a:r>
          </a:p>
        </p:txBody>
      </p:sp>
    </p:spTree>
    <p:extLst>
      <p:ext uri="{BB962C8B-B14F-4D97-AF65-F5344CB8AC3E}">
        <p14:creationId xmlns:p14="http://schemas.microsoft.com/office/powerpoint/2010/main" val="32693389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object 147"/>
          <p:cNvSpPr/>
          <p:nvPr/>
        </p:nvSpPr>
        <p:spPr>
          <a:xfrm>
            <a:off x="194245" y="423633"/>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48" name="object 148"/>
          <p:cNvSpPr/>
          <p:nvPr/>
        </p:nvSpPr>
        <p:spPr>
          <a:xfrm>
            <a:off x="650909" y="423633"/>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49" name="object 149"/>
          <p:cNvSpPr/>
          <p:nvPr/>
        </p:nvSpPr>
        <p:spPr>
          <a:xfrm>
            <a:off x="1107572" y="423633"/>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50" name="object 150"/>
          <p:cNvSpPr/>
          <p:nvPr/>
        </p:nvSpPr>
        <p:spPr>
          <a:xfrm>
            <a:off x="1564235" y="423633"/>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51" name="object 151"/>
          <p:cNvSpPr/>
          <p:nvPr/>
        </p:nvSpPr>
        <p:spPr>
          <a:xfrm>
            <a:off x="2020898" y="423633"/>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52" name="object 152"/>
          <p:cNvSpPr/>
          <p:nvPr/>
        </p:nvSpPr>
        <p:spPr>
          <a:xfrm>
            <a:off x="2477562" y="423633"/>
            <a:ext cx="71816" cy="71816"/>
          </a:xfrm>
          <a:prstGeom prst="rect">
            <a:avLst/>
          </a:prstGeom>
          <a:blipFill>
            <a:blip r:embed="rId7"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53" name="object 153"/>
          <p:cNvSpPr/>
          <p:nvPr/>
        </p:nvSpPr>
        <p:spPr>
          <a:xfrm>
            <a:off x="2934225" y="423633"/>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54" name="object 154"/>
          <p:cNvSpPr/>
          <p:nvPr/>
        </p:nvSpPr>
        <p:spPr>
          <a:xfrm>
            <a:off x="3390889" y="423633"/>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55" name="object 155"/>
          <p:cNvSpPr/>
          <p:nvPr/>
        </p:nvSpPr>
        <p:spPr>
          <a:xfrm>
            <a:off x="3847553" y="423633"/>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56" name="object 156"/>
          <p:cNvSpPr/>
          <p:nvPr/>
        </p:nvSpPr>
        <p:spPr>
          <a:xfrm>
            <a:off x="4304216" y="423633"/>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57" name="object 157"/>
          <p:cNvSpPr/>
          <p:nvPr/>
        </p:nvSpPr>
        <p:spPr>
          <a:xfrm>
            <a:off x="194245" y="880407"/>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58" name="object 158"/>
          <p:cNvSpPr/>
          <p:nvPr/>
        </p:nvSpPr>
        <p:spPr>
          <a:xfrm>
            <a:off x="650909" y="880407"/>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59" name="object 159"/>
          <p:cNvSpPr/>
          <p:nvPr/>
        </p:nvSpPr>
        <p:spPr>
          <a:xfrm>
            <a:off x="1107572" y="880407"/>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60" name="object 160"/>
          <p:cNvSpPr/>
          <p:nvPr/>
        </p:nvSpPr>
        <p:spPr>
          <a:xfrm>
            <a:off x="1564235" y="880407"/>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61" name="object 161"/>
          <p:cNvSpPr/>
          <p:nvPr/>
        </p:nvSpPr>
        <p:spPr>
          <a:xfrm>
            <a:off x="2020898" y="880407"/>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62" name="object 162"/>
          <p:cNvSpPr/>
          <p:nvPr/>
        </p:nvSpPr>
        <p:spPr>
          <a:xfrm>
            <a:off x="2477562" y="880407"/>
            <a:ext cx="71816" cy="71816"/>
          </a:xfrm>
          <a:prstGeom prst="rect">
            <a:avLst/>
          </a:prstGeom>
          <a:blipFill>
            <a:blip r:embed="rId10"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63" name="object 163"/>
          <p:cNvSpPr/>
          <p:nvPr/>
        </p:nvSpPr>
        <p:spPr>
          <a:xfrm>
            <a:off x="2934225" y="880407"/>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64" name="object 164"/>
          <p:cNvSpPr/>
          <p:nvPr/>
        </p:nvSpPr>
        <p:spPr>
          <a:xfrm>
            <a:off x="3390889" y="880407"/>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65" name="object 165"/>
          <p:cNvSpPr/>
          <p:nvPr/>
        </p:nvSpPr>
        <p:spPr>
          <a:xfrm>
            <a:off x="3847553" y="880407"/>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66" name="object 166"/>
          <p:cNvSpPr/>
          <p:nvPr/>
        </p:nvSpPr>
        <p:spPr>
          <a:xfrm>
            <a:off x="4304216" y="880407"/>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67" name="object 167"/>
          <p:cNvSpPr/>
          <p:nvPr/>
        </p:nvSpPr>
        <p:spPr>
          <a:xfrm>
            <a:off x="194245" y="133718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68" name="object 168"/>
          <p:cNvSpPr/>
          <p:nvPr/>
        </p:nvSpPr>
        <p:spPr>
          <a:xfrm>
            <a:off x="650909" y="1337184"/>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69" name="object 169"/>
          <p:cNvSpPr/>
          <p:nvPr/>
        </p:nvSpPr>
        <p:spPr>
          <a:xfrm>
            <a:off x="1107572" y="1337184"/>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70" name="object 170"/>
          <p:cNvSpPr/>
          <p:nvPr/>
        </p:nvSpPr>
        <p:spPr>
          <a:xfrm>
            <a:off x="1564235" y="133718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71" name="object 171"/>
          <p:cNvSpPr/>
          <p:nvPr/>
        </p:nvSpPr>
        <p:spPr>
          <a:xfrm>
            <a:off x="2020898" y="1337184"/>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72" name="object 172"/>
          <p:cNvSpPr/>
          <p:nvPr/>
        </p:nvSpPr>
        <p:spPr>
          <a:xfrm>
            <a:off x="2477562" y="1337184"/>
            <a:ext cx="71816" cy="71816"/>
          </a:xfrm>
          <a:prstGeom prst="rect">
            <a:avLst/>
          </a:prstGeom>
          <a:blipFill>
            <a:blip r:embed="rId11"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73" name="object 173"/>
          <p:cNvSpPr/>
          <p:nvPr/>
        </p:nvSpPr>
        <p:spPr>
          <a:xfrm>
            <a:off x="2934225" y="1337184"/>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74" name="object 174"/>
          <p:cNvSpPr/>
          <p:nvPr/>
        </p:nvSpPr>
        <p:spPr>
          <a:xfrm>
            <a:off x="3390889" y="133718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75" name="object 175"/>
          <p:cNvSpPr/>
          <p:nvPr/>
        </p:nvSpPr>
        <p:spPr>
          <a:xfrm>
            <a:off x="3847553" y="1337184"/>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76" name="object 176"/>
          <p:cNvSpPr/>
          <p:nvPr/>
        </p:nvSpPr>
        <p:spPr>
          <a:xfrm>
            <a:off x="4304216" y="1337184"/>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77" name="object 177"/>
          <p:cNvSpPr/>
          <p:nvPr/>
        </p:nvSpPr>
        <p:spPr>
          <a:xfrm>
            <a:off x="194245" y="1793958"/>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78" name="object 178"/>
          <p:cNvSpPr/>
          <p:nvPr/>
        </p:nvSpPr>
        <p:spPr>
          <a:xfrm>
            <a:off x="650909" y="1793958"/>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79" name="object 179"/>
          <p:cNvSpPr/>
          <p:nvPr/>
        </p:nvSpPr>
        <p:spPr>
          <a:xfrm>
            <a:off x="1107572" y="1793958"/>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80" name="object 180"/>
          <p:cNvSpPr/>
          <p:nvPr/>
        </p:nvSpPr>
        <p:spPr>
          <a:xfrm>
            <a:off x="1564235" y="1793958"/>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81" name="object 181"/>
          <p:cNvSpPr/>
          <p:nvPr/>
        </p:nvSpPr>
        <p:spPr>
          <a:xfrm>
            <a:off x="2020898" y="1793958"/>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82" name="object 182"/>
          <p:cNvSpPr/>
          <p:nvPr/>
        </p:nvSpPr>
        <p:spPr>
          <a:xfrm>
            <a:off x="2477562" y="1793958"/>
            <a:ext cx="71816" cy="71816"/>
          </a:xfrm>
          <a:prstGeom prst="rect">
            <a:avLst/>
          </a:prstGeom>
          <a:blipFill>
            <a:blip r:embed="rId11"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83" name="object 183"/>
          <p:cNvSpPr/>
          <p:nvPr/>
        </p:nvSpPr>
        <p:spPr>
          <a:xfrm>
            <a:off x="2934225" y="1793958"/>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84" name="object 184"/>
          <p:cNvSpPr/>
          <p:nvPr/>
        </p:nvSpPr>
        <p:spPr>
          <a:xfrm>
            <a:off x="3390889" y="1793958"/>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85" name="object 185"/>
          <p:cNvSpPr/>
          <p:nvPr/>
        </p:nvSpPr>
        <p:spPr>
          <a:xfrm>
            <a:off x="3847553" y="1793958"/>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86" name="object 186"/>
          <p:cNvSpPr/>
          <p:nvPr/>
        </p:nvSpPr>
        <p:spPr>
          <a:xfrm>
            <a:off x="4304216" y="1793958"/>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87" name="object 187"/>
          <p:cNvSpPr/>
          <p:nvPr/>
        </p:nvSpPr>
        <p:spPr>
          <a:xfrm>
            <a:off x="194245" y="2250734"/>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88" name="object 188"/>
          <p:cNvSpPr/>
          <p:nvPr/>
        </p:nvSpPr>
        <p:spPr>
          <a:xfrm>
            <a:off x="650909" y="225073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89" name="object 189"/>
          <p:cNvSpPr/>
          <p:nvPr/>
        </p:nvSpPr>
        <p:spPr>
          <a:xfrm>
            <a:off x="1107572" y="2250734"/>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90" name="object 190"/>
          <p:cNvSpPr/>
          <p:nvPr/>
        </p:nvSpPr>
        <p:spPr>
          <a:xfrm>
            <a:off x="1564235" y="2250734"/>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91" name="object 191"/>
          <p:cNvSpPr/>
          <p:nvPr/>
        </p:nvSpPr>
        <p:spPr>
          <a:xfrm>
            <a:off x="2020898" y="2250734"/>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92" name="object 192"/>
          <p:cNvSpPr/>
          <p:nvPr/>
        </p:nvSpPr>
        <p:spPr>
          <a:xfrm>
            <a:off x="2477562" y="2250734"/>
            <a:ext cx="71816" cy="71816"/>
          </a:xfrm>
          <a:prstGeom prst="rect">
            <a:avLst/>
          </a:prstGeom>
          <a:blipFill>
            <a:blip r:embed="rId12"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93" name="object 193"/>
          <p:cNvSpPr/>
          <p:nvPr/>
        </p:nvSpPr>
        <p:spPr>
          <a:xfrm>
            <a:off x="2934225" y="2250734"/>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94" name="object 194"/>
          <p:cNvSpPr/>
          <p:nvPr/>
        </p:nvSpPr>
        <p:spPr>
          <a:xfrm>
            <a:off x="3390889" y="225073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95" name="object 195"/>
          <p:cNvSpPr/>
          <p:nvPr/>
        </p:nvSpPr>
        <p:spPr>
          <a:xfrm>
            <a:off x="3847553" y="2250734"/>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96" name="object 196"/>
          <p:cNvSpPr/>
          <p:nvPr/>
        </p:nvSpPr>
        <p:spPr>
          <a:xfrm>
            <a:off x="4304216" y="2250734"/>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97" name="object 197"/>
          <p:cNvSpPr/>
          <p:nvPr/>
        </p:nvSpPr>
        <p:spPr>
          <a:xfrm>
            <a:off x="194245" y="2707509"/>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98" name="object 198"/>
          <p:cNvSpPr/>
          <p:nvPr/>
        </p:nvSpPr>
        <p:spPr>
          <a:xfrm>
            <a:off x="650909" y="2707509"/>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99" name="object 199"/>
          <p:cNvSpPr/>
          <p:nvPr/>
        </p:nvSpPr>
        <p:spPr>
          <a:xfrm>
            <a:off x="1107572" y="2707509"/>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00" name="object 200"/>
          <p:cNvSpPr/>
          <p:nvPr/>
        </p:nvSpPr>
        <p:spPr>
          <a:xfrm>
            <a:off x="1564235" y="2707509"/>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01" name="object 201"/>
          <p:cNvSpPr/>
          <p:nvPr/>
        </p:nvSpPr>
        <p:spPr>
          <a:xfrm>
            <a:off x="2020898" y="2707509"/>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02" name="object 202"/>
          <p:cNvSpPr/>
          <p:nvPr/>
        </p:nvSpPr>
        <p:spPr>
          <a:xfrm>
            <a:off x="2477562" y="2707509"/>
            <a:ext cx="71816" cy="71816"/>
          </a:xfrm>
          <a:prstGeom prst="rect">
            <a:avLst/>
          </a:prstGeom>
          <a:blipFill>
            <a:blip r:embed="rId11"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03" name="object 203"/>
          <p:cNvSpPr/>
          <p:nvPr/>
        </p:nvSpPr>
        <p:spPr>
          <a:xfrm>
            <a:off x="2934225" y="2707509"/>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04" name="object 204"/>
          <p:cNvSpPr/>
          <p:nvPr/>
        </p:nvSpPr>
        <p:spPr>
          <a:xfrm>
            <a:off x="3390889" y="2707509"/>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05" name="object 205"/>
          <p:cNvSpPr/>
          <p:nvPr/>
        </p:nvSpPr>
        <p:spPr>
          <a:xfrm>
            <a:off x="3847553" y="2707509"/>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06" name="object 206"/>
          <p:cNvSpPr/>
          <p:nvPr/>
        </p:nvSpPr>
        <p:spPr>
          <a:xfrm>
            <a:off x="4304216" y="2707509"/>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07" name="object 207"/>
          <p:cNvSpPr/>
          <p:nvPr/>
        </p:nvSpPr>
        <p:spPr>
          <a:xfrm>
            <a:off x="194245" y="316428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08" name="object 208"/>
          <p:cNvSpPr/>
          <p:nvPr/>
        </p:nvSpPr>
        <p:spPr>
          <a:xfrm>
            <a:off x="650909" y="3164284"/>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09" name="object 209"/>
          <p:cNvSpPr/>
          <p:nvPr/>
        </p:nvSpPr>
        <p:spPr>
          <a:xfrm>
            <a:off x="1107572" y="3164284"/>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10" name="object 210"/>
          <p:cNvSpPr/>
          <p:nvPr/>
        </p:nvSpPr>
        <p:spPr>
          <a:xfrm>
            <a:off x="1564235" y="3164284"/>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11" name="object 211"/>
          <p:cNvSpPr/>
          <p:nvPr/>
        </p:nvSpPr>
        <p:spPr>
          <a:xfrm>
            <a:off x="2020898" y="3164284"/>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12" name="object 212"/>
          <p:cNvSpPr/>
          <p:nvPr/>
        </p:nvSpPr>
        <p:spPr>
          <a:xfrm>
            <a:off x="2477562" y="3164284"/>
            <a:ext cx="71816" cy="71816"/>
          </a:xfrm>
          <a:prstGeom prst="rect">
            <a:avLst/>
          </a:prstGeom>
          <a:blipFill>
            <a:blip r:embed="rId10"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13" name="object 213"/>
          <p:cNvSpPr/>
          <p:nvPr/>
        </p:nvSpPr>
        <p:spPr>
          <a:xfrm>
            <a:off x="2934225" y="3164284"/>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14" name="object 214"/>
          <p:cNvSpPr/>
          <p:nvPr/>
        </p:nvSpPr>
        <p:spPr>
          <a:xfrm>
            <a:off x="3390889" y="3164284"/>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15" name="object 215"/>
          <p:cNvSpPr/>
          <p:nvPr/>
        </p:nvSpPr>
        <p:spPr>
          <a:xfrm>
            <a:off x="3847553" y="3164284"/>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16" name="object 216"/>
          <p:cNvSpPr/>
          <p:nvPr/>
        </p:nvSpPr>
        <p:spPr>
          <a:xfrm>
            <a:off x="4304216" y="316428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17" name="object 217"/>
          <p:cNvSpPr/>
          <p:nvPr/>
        </p:nvSpPr>
        <p:spPr>
          <a:xfrm>
            <a:off x="194245" y="3621060"/>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18" name="object 218"/>
          <p:cNvSpPr/>
          <p:nvPr/>
        </p:nvSpPr>
        <p:spPr>
          <a:xfrm>
            <a:off x="650909" y="3621060"/>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19" name="object 219"/>
          <p:cNvSpPr/>
          <p:nvPr/>
        </p:nvSpPr>
        <p:spPr>
          <a:xfrm>
            <a:off x="1107572" y="3621060"/>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20" name="object 220"/>
          <p:cNvSpPr/>
          <p:nvPr/>
        </p:nvSpPr>
        <p:spPr>
          <a:xfrm>
            <a:off x="1564235" y="3621060"/>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21" name="object 221"/>
          <p:cNvSpPr/>
          <p:nvPr/>
        </p:nvSpPr>
        <p:spPr>
          <a:xfrm>
            <a:off x="2020898" y="3621060"/>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22" name="object 222"/>
          <p:cNvSpPr/>
          <p:nvPr/>
        </p:nvSpPr>
        <p:spPr>
          <a:xfrm>
            <a:off x="2477562" y="3621060"/>
            <a:ext cx="71816" cy="71816"/>
          </a:xfrm>
          <a:prstGeom prst="rect">
            <a:avLst/>
          </a:prstGeom>
          <a:blipFill>
            <a:blip r:embed="rId7"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23" name="object 223"/>
          <p:cNvSpPr/>
          <p:nvPr/>
        </p:nvSpPr>
        <p:spPr>
          <a:xfrm>
            <a:off x="2934225" y="3621060"/>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24" name="object 224"/>
          <p:cNvSpPr/>
          <p:nvPr/>
        </p:nvSpPr>
        <p:spPr>
          <a:xfrm>
            <a:off x="3390889" y="3621060"/>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25" name="object 225"/>
          <p:cNvSpPr/>
          <p:nvPr/>
        </p:nvSpPr>
        <p:spPr>
          <a:xfrm>
            <a:off x="3847553" y="3621060"/>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26" name="object 226"/>
          <p:cNvSpPr/>
          <p:nvPr/>
        </p:nvSpPr>
        <p:spPr>
          <a:xfrm>
            <a:off x="4304216" y="3621060"/>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27" name="object 227"/>
          <p:cNvSpPr/>
          <p:nvPr/>
        </p:nvSpPr>
        <p:spPr>
          <a:xfrm>
            <a:off x="194245" y="4077836"/>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28" name="object 228"/>
          <p:cNvSpPr/>
          <p:nvPr/>
        </p:nvSpPr>
        <p:spPr>
          <a:xfrm>
            <a:off x="650909" y="4077836"/>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29" name="object 229"/>
          <p:cNvSpPr/>
          <p:nvPr/>
        </p:nvSpPr>
        <p:spPr>
          <a:xfrm>
            <a:off x="1107572" y="4077836"/>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30" name="object 230"/>
          <p:cNvSpPr/>
          <p:nvPr/>
        </p:nvSpPr>
        <p:spPr>
          <a:xfrm>
            <a:off x="1564235" y="4077836"/>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31" name="object 231"/>
          <p:cNvSpPr/>
          <p:nvPr/>
        </p:nvSpPr>
        <p:spPr>
          <a:xfrm>
            <a:off x="2020898" y="4077836"/>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32" name="object 232"/>
          <p:cNvSpPr/>
          <p:nvPr/>
        </p:nvSpPr>
        <p:spPr>
          <a:xfrm>
            <a:off x="2477562" y="4077836"/>
            <a:ext cx="71816" cy="71816"/>
          </a:xfrm>
          <a:prstGeom prst="rect">
            <a:avLst/>
          </a:prstGeom>
          <a:blipFill>
            <a:blip r:embed="rId10"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33" name="object 233"/>
          <p:cNvSpPr/>
          <p:nvPr/>
        </p:nvSpPr>
        <p:spPr>
          <a:xfrm>
            <a:off x="2934225" y="4077836"/>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34" name="object 234"/>
          <p:cNvSpPr/>
          <p:nvPr/>
        </p:nvSpPr>
        <p:spPr>
          <a:xfrm>
            <a:off x="3390889" y="4077836"/>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35" name="object 235"/>
          <p:cNvSpPr/>
          <p:nvPr/>
        </p:nvSpPr>
        <p:spPr>
          <a:xfrm>
            <a:off x="3847553" y="4077836"/>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36" name="object 236"/>
          <p:cNvSpPr/>
          <p:nvPr/>
        </p:nvSpPr>
        <p:spPr>
          <a:xfrm>
            <a:off x="4304216" y="4077836"/>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37" name="object 237"/>
          <p:cNvSpPr/>
          <p:nvPr/>
        </p:nvSpPr>
        <p:spPr>
          <a:xfrm>
            <a:off x="194245" y="4534611"/>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38" name="object 238"/>
          <p:cNvSpPr/>
          <p:nvPr/>
        </p:nvSpPr>
        <p:spPr>
          <a:xfrm>
            <a:off x="650909" y="4534611"/>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39" name="object 239"/>
          <p:cNvSpPr/>
          <p:nvPr/>
        </p:nvSpPr>
        <p:spPr>
          <a:xfrm>
            <a:off x="1107572" y="4534611"/>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40" name="object 240"/>
          <p:cNvSpPr/>
          <p:nvPr/>
        </p:nvSpPr>
        <p:spPr>
          <a:xfrm>
            <a:off x="1564235" y="4534611"/>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41" name="object 241"/>
          <p:cNvSpPr/>
          <p:nvPr/>
        </p:nvSpPr>
        <p:spPr>
          <a:xfrm>
            <a:off x="2020898" y="4534611"/>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42" name="object 242"/>
          <p:cNvSpPr/>
          <p:nvPr/>
        </p:nvSpPr>
        <p:spPr>
          <a:xfrm>
            <a:off x="2477562" y="4534611"/>
            <a:ext cx="71816" cy="71816"/>
          </a:xfrm>
          <a:prstGeom prst="rect">
            <a:avLst/>
          </a:prstGeom>
          <a:blipFill>
            <a:blip r:embed="rId11"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43" name="object 243"/>
          <p:cNvSpPr/>
          <p:nvPr/>
        </p:nvSpPr>
        <p:spPr>
          <a:xfrm>
            <a:off x="2934225" y="4534611"/>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44" name="object 244"/>
          <p:cNvSpPr/>
          <p:nvPr/>
        </p:nvSpPr>
        <p:spPr>
          <a:xfrm>
            <a:off x="3390889" y="4534611"/>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45" name="object 245"/>
          <p:cNvSpPr/>
          <p:nvPr/>
        </p:nvSpPr>
        <p:spPr>
          <a:xfrm>
            <a:off x="3847553" y="4534611"/>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46" name="object 246"/>
          <p:cNvSpPr/>
          <p:nvPr/>
        </p:nvSpPr>
        <p:spPr>
          <a:xfrm>
            <a:off x="4304216" y="4534611"/>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47" name="object 247"/>
          <p:cNvSpPr/>
          <p:nvPr/>
        </p:nvSpPr>
        <p:spPr>
          <a:xfrm>
            <a:off x="194245" y="4991386"/>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48" name="object 248"/>
          <p:cNvSpPr/>
          <p:nvPr/>
        </p:nvSpPr>
        <p:spPr>
          <a:xfrm>
            <a:off x="650909" y="4991386"/>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49" name="object 249"/>
          <p:cNvSpPr/>
          <p:nvPr/>
        </p:nvSpPr>
        <p:spPr>
          <a:xfrm>
            <a:off x="1107572" y="4991386"/>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50" name="object 250"/>
          <p:cNvSpPr/>
          <p:nvPr/>
        </p:nvSpPr>
        <p:spPr>
          <a:xfrm>
            <a:off x="1564235" y="4991386"/>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51" name="object 251"/>
          <p:cNvSpPr/>
          <p:nvPr/>
        </p:nvSpPr>
        <p:spPr>
          <a:xfrm>
            <a:off x="2020898" y="4991386"/>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52" name="object 252"/>
          <p:cNvSpPr/>
          <p:nvPr/>
        </p:nvSpPr>
        <p:spPr>
          <a:xfrm>
            <a:off x="2477562" y="4991386"/>
            <a:ext cx="71816" cy="71816"/>
          </a:xfrm>
          <a:prstGeom prst="rect">
            <a:avLst/>
          </a:prstGeom>
          <a:blipFill>
            <a:blip r:embed="rId11"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53" name="object 253"/>
          <p:cNvSpPr/>
          <p:nvPr/>
        </p:nvSpPr>
        <p:spPr>
          <a:xfrm>
            <a:off x="2934225" y="4991386"/>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54" name="object 254"/>
          <p:cNvSpPr/>
          <p:nvPr/>
        </p:nvSpPr>
        <p:spPr>
          <a:xfrm>
            <a:off x="3390889" y="4991386"/>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55" name="object 255"/>
          <p:cNvSpPr/>
          <p:nvPr/>
        </p:nvSpPr>
        <p:spPr>
          <a:xfrm>
            <a:off x="3847553" y="4991386"/>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56" name="object 256"/>
          <p:cNvSpPr/>
          <p:nvPr/>
        </p:nvSpPr>
        <p:spPr>
          <a:xfrm>
            <a:off x="4304216" y="4991386"/>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57" name="object 257"/>
          <p:cNvSpPr/>
          <p:nvPr/>
        </p:nvSpPr>
        <p:spPr>
          <a:xfrm>
            <a:off x="194245" y="5459271"/>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66" name="object 266"/>
          <p:cNvSpPr/>
          <p:nvPr/>
        </p:nvSpPr>
        <p:spPr>
          <a:xfrm>
            <a:off x="4304216" y="6361712"/>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67" name="object 267"/>
          <p:cNvSpPr/>
          <p:nvPr/>
        </p:nvSpPr>
        <p:spPr>
          <a:xfrm>
            <a:off x="194245" y="5910778"/>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76" name="object 276"/>
          <p:cNvSpPr/>
          <p:nvPr/>
        </p:nvSpPr>
        <p:spPr>
          <a:xfrm>
            <a:off x="8820168" y="5910778"/>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77" name="object 277"/>
          <p:cNvSpPr/>
          <p:nvPr/>
        </p:nvSpPr>
        <p:spPr>
          <a:xfrm>
            <a:off x="194245" y="6361712"/>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78" name="object 278"/>
          <p:cNvSpPr/>
          <p:nvPr/>
        </p:nvSpPr>
        <p:spPr>
          <a:xfrm>
            <a:off x="650909" y="6361712"/>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79" name="object 279"/>
          <p:cNvSpPr/>
          <p:nvPr/>
        </p:nvSpPr>
        <p:spPr>
          <a:xfrm>
            <a:off x="1107572" y="6361712"/>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80" name="object 280"/>
          <p:cNvSpPr/>
          <p:nvPr/>
        </p:nvSpPr>
        <p:spPr>
          <a:xfrm>
            <a:off x="1564235" y="6361712"/>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81" name="object 281"/>
          <p:cNvSpPr/>
          <p:nvPr/>
        </p:nvSpPr>
        <p:spPr>
          <a:xfrm>
            <a:off x="2020898" y="6361712"/>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82" name="object 282"/>
          <p:cNvSpPr/>
          <p:nvPr/>
        </p:nvSpPr>
        <p:spPr>
          <a:xfrm>
            <a:off x="2477562" y="6361712"/>
            <a:ext cx="71816" cy="71816"/>
          </a:xfrm>
          <a:prstGeom prst="rect">
            <a:avLst/>
          </a:prstGeom>
          <a:blipFill>
            <a:blip r:embed="rId12"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83" name="object 283"/>
          <p:cNvSpPr/>
          <p:nvPr/>
        </p:nvSpPr>
        <p:spPr>
          <a:xfrm>
            <a:off x="2934225" y="6361712"/>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84" name="object 284"/>
          <p:cNvSpPr/>
          <p:nvPr/>
        </p:nvSpPr>
        <p:spPr>
          <a:xfrm>
            <a:off x="3390889" y="6361712"/>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85" name="object 285"/>
          <p:cNvSpPr/>
          <p:nvPr/>
        </p:nvSpPr>
        <p:spPr>
          <a:xfrm>
            <a:off x="3847553" y="6361712"/>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86" name="object 286"/>
          <p:cNvSpPr/>
          <p:nvPr/>
        </p:nvSpPr>
        <p:spPr>
          <a:xfrm>
            <a:off x="8820168" y="6361712"/>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38" name="object 147">
            <a:extLst>
              <a:ext uri="{FF2B5EF4-FFF2-40B4-BE49-F238E27FC236}">
                <a16:creationId xmlns:a16="http://schemas.microsoft.com/office/drawing/2014/main" id="{1A296359-EA1D-3249-A251-E0CEEA75624F}"/>
              </a:ext>
            </a:extLst>
          </p:cNvPr>
          <p:cNvSpPr/>
          <p:nvPr/>
        </p:nvSpPr>
        <p:spPr>
          <a:xfrm>
            <a:off x="4710197" y="434743"/>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39" name="object 148">
            <a:extLst>
              <a:ext uri="{FF2B5EF4-FFF2-40B4-BE49-F238E27FC236}">
                <a16:creationId xmlns:a16="http://schemas.microsoft.com/office/drawing/2014/main" id="{D5A4F37B-97D3-5341-A28A-359C50ACB112}"/>
              </a:ext>
            </a:extLst>
          </p:cNvPr>
          <p:cNvSpPr/>
          <p:nvPr/>
        </p:nvSpPr>
        <p:spPr>
          <a:xfrm>
            <a:off x="5166860" y="434743"/>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40" name="object 149">
            <a:extLst>
              <a:ext uri="{FF2B5EF4-FFF2-40B4-BE49-F238E27FC236}">
                <a16:creationId xmlns:a16="http://schemas.microsoft.com/office/drawing/2014/main" id="{F8FBCB40-BFB7-984C-A287-0F85DE2645D4}"/>
              </a:ext>
            </a:extLst>
          </p:cNvPr>
          <p:cNvSpPr/>
          <p:nvPr/>
        </p:nvSpPr>
        <p:spPr>
          <a:xfrm>
            <a:off x="5623524" y="434743"/>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41" name="object 150">
            <a:extLst>
              <a:ext uri="{FF2B5EF4-FFF2-40B4-BE49-F238E27FC236}">
                <a16:creationId xmlns:a16="http://schemas.microsoft.com/office/drawing/2014/main" id="{A010B109-192E-B048-A9ED-539B63216ECE}"/>
              </a:ext>
            </a:extLst>
          </p:cNvPr>
          <p:cNvSpPr/>
          <p:nvPr/>
        </p:nvSpPr>
        <p:spPr>
          <a:xfrm>
            <a:off x="6080187" y="434743"/>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42" name="object 151">
            <a:extLst>
              <a:ext uri="{FF2B5EF4-FFF2-40B4-BE49-F238E27FC236}">
                <a16:creationId xmlns:a16="http://schemas.microsoft.com/office/drawing/2014/main" id="{831984A8-A8D7-B44F-9726-620D529E87E4}"/>
              </a:ext>
            </a:extLst>
          </p:cNvPr>
          <p:cNvSpPr/>
          <p:nvPr/>
        </p:nvSpPr>
        <p:spPr>
          <a:xfrm>
            <a:off x="6536850" y="434743"/>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43" name="object 152">
            <a:extLst>
              <a:ext uri="{FF2B5EF4-FFF2-40B4-BE49-F238E27FC236}">
                <a16:creationId xmlns:a16="http://schemas.microsoft.com/office/drawing/2014/main" id="{CEFD723A-09C9-3248-9852-B11FF8DCFE81}"/>
              </a:ext>
            </a:extLst>
          </p:cNvPr>
          <p:cNvSpPr/>
          <p:nvPr/>
        </p:nvSpPr>
        <p:spPr>
          <a:xfrm>
            <a:off x="6993514" y="434743"/>
            <a:ext cx="71816" cy="71816"/>
          </a:xfrm>
          <a:prstGeom prst="rect">
            <a:avLst/>
          </a:prstGeom>
          <a:blipFill>
            <a:blip r:embed="rId7"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44" name="object 153">
            <a:extLst>
              <a:ext uri="{FF2B5EF4-FFF2-40B4-BE49-F238E27FC236}">
                <a16:creationId xmlns:a16="http://schemas.microsoft.com/office/drawing/2014/main" id="{7E1CC1DF-C7ED-6E46-9E16-DEE59CF44F8E}"/>
              </a:ext>
            </a:extLst>
          </p:cNvPr>
          <p:cNvSpPr/>
          <p:nvPr/>
        </p:nvSpPr>
        <p:spPr>
          <a:xfrm>
            <a:off x="7450177" y="434743"/>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45" name="object 154">
            <a:extLst>
              <a:ext uri="{FF2B5EF4-FFF2-40B4-BE49-F238E27FC236}">
                <a16:creationId xmlns:a16="http://schemas.microsoft.com/office/drawing/2014/main" id="{A6EE935A-8346-4F4B-89ED-5BA21965ABC4}"/>
              </a:ext>
            </a:extLst>
          </p:cNvPr>
          <p:cNvSpPr/>
          <p:nvPr/>
        </p:nvSpPr>
        <p:spPr>
          <a:xfrm>
            <a:off x="7906841" y="434743"/>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46" name="object 155">
            <a:extLst>
              <a:ext uri="{FF2B5EF4-FFF2-40B4-BE49-F238E27FC236}">
                <a16:creationId xmlns:a16="http://schemas.microsoft.com/office/drawing/2014/main" id="{5C7C8DB4-BD1D-194C-ADA9-4BE8BF562261}"/>
              </a:ext>
            </a:extLst>
          </p:cNvPr>
          <p:cNvSpPr/>
          <p:nvPr/>
        </p:nvSpPr>
        <p:spPr>
          <a:xfrm>
            <a:off x="8363504" y="434743"/>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47" name="object 156">
            <a:extLst>
              <a:ext uri="{FF2B5EF4-FFF2-40B4-BE49-F238E27FC236}">
                <a16:creationId xmlns:a16="http://schemas.microsoft.com/office/drawing/2014/main" id="{9F30113F-4EB6-8F4A-996B-195EA3B6EB13}"/>
              </a:ext>
            </a:extLst>
          </p:cNvPr>
          <p:cNvSpPr/>
          <p:nvPr/>
        </p:nvSpPr>
        <p:spPr>
          <a:xfrm>
            <a:off x="8820168" y="434743"/>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48" name="object 157">
            <a:extLst>
              <a:ext uri="{FF2B5EF4-FFF2-40B4-BE49-F238E27FC236}">
                <a16:creationId xmlns:a16="http://schemas.microsoft.com/office/drawing/2014/main" id="{E2B52C2F-04EA-D746-9B43-19C2237F26F3}"/>
              </a:ext>
            </a:extLst>
          </p:cNvPr>
          <p:cNvSpPr/>
          <p:nvPr/>
        </p:nvSpPr>
        <p:spPr>
          <a:xfrm>
            <a:off x="4710197" y="891518"/>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49" name="object 158">
            <a:extLst>
              <a:ext uri="{FF2B5EF4-FFF2-40B4-BE49-F238E27FC236}">
                <a16:creationId xmlns:a16="http://schemas.microsoft.com/office/drawing/2014/main" id="{3D016E56-9E10-F242-816F-48C2F399247D}"/>
              </a:ext>
            </a:extLst>
          </p:cNvPr>
          <p:cNvSpPr/>
          <p:nvPr/>
        </p:nvSpPr>
        <p:spPr>
          <a:xfrm>
            <a:off x="5166860" y="891518"/>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50" name="object 159">
            <a:extLst>
              <a:ext uri="{FF2B5EF4-FFF2-40B4-BE49-F238E27FC236}">
                <a16:creationId xmlns:a16="http://schemas.microsoft.com/office/drawing/2014/main" id="{B053B271-05F4-214F-8822-7F1EAADB7608}"/>
              </a:ext>
            </a:extLst>
          </p:cNvPr>
          <p:cNvSpPr/>
          <p:nvPr/>
        </p:nvSpPr>
        <p:spPr>
          <a:xfrm>
            <a:off x="5623524" y="891518"/>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51" name="object 160">
            <a:extLst>
              <a:ext uri="{FF2B5EF4-FFF2-40B4-BE49-F238E27FC236}">
                <a16:creationId xmlns:a16="http://schemas.microsoft.com/office/drawing/2014/main" id="{381EC0E9-B3E0-704C-A5F2-C6E4ECE047C6}"/>
              </a:ext>
            </a:extLst>
          </p:cNvPr>
          <p:cNvSpPr/>
          <p:nvPr/>
        </p:nvSpPr>
        <p:spPr>
          <a:xfrm>
            <a:off x="6080187" y="891518"/>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52" name="object 161">
            <a:extLst>
              <a:ext uri="{FF2B5EF4-FFF2-40B4-BE49-F238E27FC236}">
                <a16:creationId xmlns:a16="http://schemas.microsoft.com/office/drawing/2014/main" id="{9D416E1B-C6EC-8341-91D9-D572A4875721}"/>
              </a:ext>
            </a:extLst>
          </p:cNvPr>
          <p:cNvSpPr/>
          <p:nvPr/>
        </p:nvSpPr>
        <p:spPr>
          <a:xfrm>
            <a:off x="6536850" y="891518"/>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53" name="object 162">
            <a:extLst>
              <a:ext uri="{FF2B5EF4-FFF2-40B4-BE49-F238E27FC236}">
                <a16:creationId xmlns:a16="http://schemas.microsoft.com/office/drawing/2014/main" id="{B8D9FE18-4BA0-7842-BD7E-CFB2F878B29E}"/>
              </a:ext>
            </a:extLst>
          </p:cNvPr>
          <p:cNvSpPr/>
          <p:nvPr/>
        </p:nvSpPr>
        <p:spPr>
          <a:xfrm>
            <a:off x="6993514" y="891518"/>
            <a:ext cx="71816" cy="71816"/>
          </a:xfrm>
          <a:prstGeom prst="rect">
            <a:avLst/>
          </a:prstGeom>
          <a:blipFill>
            <a:blip r:embed="rId10"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54" name="object 163">
            <a:extLst>
              <a:ext uri="{FF2B5EF4-FFF2-40B4-BE49-F238E27FC236}">
                <a16:creationId xmlns:a16="http://schemas.microsoft.com/office/drawing/2014/main" id="{6141BCA4-7A3F-BD41-BB9D-6C4FAD171487}"/>
              </a:ext>
            </a:extLst>
          </p:cNvPr>
          <p:cNvSpPr/>
          <p:nvPr/>
        </p:nvSpPr>
        <p:spPr>
          <a:xfrm>
            <a:off x="7450177" y="891518"/>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55" name="object 164">
            <a:extLst>
              <a:ext uri="{FF2B5EF4-FFF2-40B4-BE49-F238E27FC236}">
                <a16:creationId xmlns:a16="http://schemas.microsoft.com/office/drawing/2014/main" id="{3CEDCDFE-4B2E-8D40-8D79-7DBC2541DE10}"/>
              </a:ext>
            </a:extLst>
          </p:cNvPr>
          <p:cNvSpPr/>
          <p:nvPr/>
        </p:nvSpPr>
        <p:spPr>
          <a:xfrm>
            <a:off x="7906841" y="891518"/>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56" name="object 165">
            <a:extLst>
              <a:ext uri="{FF2B5EF4-FFF2-40B4-BE49-F238E27FC236}">
                <a16:creationId xmlns:a16="http://schemas.microsoft.com/office/drawing/2014/main" id="{6ED6AE28-4C2E-DF44-88E1-69FB293682FF}"/>
              </a:ext>
            </a:extLst>
          </p:cNvPr>
          <p:cNvSpPr/>
          <p:nvPr/>
        </p:nvSpPr>
        <p:spPr>
          <a:xfrm>
            <a:off x="8363504" y="891518"/>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57" name="object 166">
            <a:extLst>
              <a:ext uri="{FF2B5EF4-FFF2-40B4-BE49-F238E27FC236}">
                <a16:creationId xmlns:a16="http://schemas.microsoft.com/office/drawing/2014/main" id="{FAC20250-A700-1746-8CC1-7348B75E137A}"/>
              </a:ext>
            </a:extLst>
          </p:cNvPr>
          <p:cNvSpPr/>
          <p:nvPr/>
        </p:nvSpPr>
        <p:spPr>
          <a:xfrm>
            <a:off x="8820168" y="891518"/>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58" name="object 167">
            <a:extLst>
              <a:ext uri="{FF2B5EF4-FFF2-40B4-BE49-F238E27FC236}">
                <a16:creationId xmlns:a16="http://schemas.microsoft.com/office/drawing/2014/main" id="{91503205-7F70-1346-87BD-AB63503A7BA3}"/>
              </a:ext>
            </a:extLst>
          </p:cNvPr>
          <p:cNvSpPr/>
          <p:nvPr/>
        </p:nvSpPr>
        <p:spPr>
          <a:xfrm>
            <a:off x="4710197" y="134829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59" name="object 168">
            <a:extLst>
              <a:ext uri="{FF2B5EF4-FFF2-40B4-BE49-F238E27FC236}">
                <a16:creationId xmlns:a16="http://schemas.microsoft.com/office/drawing/2014/main" id="{CA3C1655-F239-7148-804E-468D2A476515}"/>
              </a:ext>
            </a:extLst>
          </p:cNvPr>
          <p:cNvSpPr/>
          <p:nvPr/>
        </p:nvSpPr>
        <p:spPr>
          <a:xfrm>
            <a:off x="5166860" y="1348294"/>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60" name="object 169">
            <a:extLst>
              <a:ext uri="{FF2B5EF4-FFF2-40B4-BE49-F238E27FC236}">
                <a16:creationId xmlns:a16="http://schemas.microsoft.com/office/drawing/2014/main" id="{0543CA05-452D-124E-B09C-B932BE3886BC}"/>
              </a:ext>
            </a:extLst>
          </p:cNvPr>
          <p:cNvSpPr/>
          <p:nvPr/>
        </p:nvSpPr>
        <p:spPr>
          <a:xfrm>
            <a:off x="5623524" y="1348294"/>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61" name="object 170">
            <a:extLst>
              <a:ext uri="{FF2B5EF4-FFF2-40B4-BE49-F238E27FC236}">
                <a16:creationId xmlns:a16="http://schemas.microsoft.com/office/drawing/2014/main" id="{2C864FA1-AB51-B847-A10D-336DD36DBA49}"/>
              </a:ext>
            </a:extLst>
          </p:cNvPr>
          <p:cNvSpPr/>
          <p:nvPr/>
        </p:nvSpPr>
        <p:spPr>
          <a:xfrm>
            <a:off x="6080187" y="134829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62" name="object 171">
            <a:extLst>
              <a:ext uri="{FF2B5EF4-FFF2-40B4-BE49-F238E27FC236}">
                <a16:creationId xmlns:a16="http://schemas.microsoft.com/office/drawing/2014/main" id="{3884812C-4E98-E54E-947A-39820C8025D7}"/>
              </a:ext>
            </a:extLst>
          </p:cNvPr>
          <p:cNvSpPr/>
          <p:nvPr/>
        </p:nvSpPr>
        <p:spPr>
          <a:xfrm>
            <a:off x="6536850" y="1348294"/>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63" name="object 172">
            <a:extLst>
              <a:ext uri="{FF2B5EF4-FFF2-40B4-BE49-F238E27FC236}">
                <a16:creationId xmlns:a16="http://schemas.microsoft.com/office/drawing/2014/main" id="{1BA0D4E0-B27A-114C-AE31-70B30C6EE3EC}"/>
              </a:ext>
            </a:extLst>
          </p:cNvPr>
          <p:cNvSpPr/>
          <p:nvPr/>
        </p:nvSpPr>
        <p:spPr>
          <a:xfrm>
            <a:off x="6993514" y="1348294"/>
            <a:ext cx="71816" cy="71816"/>
          </a:xfrm>
          <a:prstGeom prst="rect">
            <a:avLst/>
          </a:prstGeom>
          <a:blipFill>
            <a:blip r:embed="rId11"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64" name="object 173">
            <a:extLst>
              <a:ext uri="{FF2B5EF4-FFF2-40B4-BE49-F238E27FC236}">
                <a16:creationId xmlns:a16="http://schemas.microsoft.com/office/drawing/2014/main" id="{DFA42CF7-34B6-C148-B859-11D7EDD28020}"/>
              </a:ext>
            </a:extLst>
          </p:cNvPr>
          <p:cNvSpPr/>
          <p:nvPr/>
        </p:nvSpPr>
        <p:spPr>
          <a:xfrm>
            <a:off x="7450177" y="1348294"/>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65" name="object 174">
            <a:extLst>
              <a:ext uri="{FF2B5EF4-FFF2-40B4-BE49-F238E27FC236}">
                <a16:creationId xmlns:a16="http://schemas.microsoft.com/office/drawing/2014/main" id="{C1DE0F82-03FA-6446-8671-C35503077F1B}"/>
              </a:ext>
            </a:extLst>
          </p:cNvPr>
          <p:cNvSpPr/>
          <p:nvPr/>
        </p:nvSpPr>
        <p:spPr>
          <a:xfrm>
            <a:off x="7906841" y="134829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66" name="object 175">
            <a:extLst>
              <a:ext uri="{FF2B5EF4-FFF2-40B4-BE49-F238E27FC236}">
                <a16:creationId xmlns:a16="http://schemas.microsoft.com/office/drawing/2014/main" id="{93C61EE4-7357-8042-8013-F465BA8644CC}"/>
              </a:ext>
            </a:extLst>
          </p:cNvPr>
          <p:cNvSpPr/>
          <p:nvPr/>
        </p:nvSpPr>
        <p:spPr>
          <a:xfrm>
            <a:off x="8363504" y="1348294"/>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67" name="object 176">
            <a:extLst>
              <a:ext uri="{FF2B5EF4-FFF2-40B4-BE49-F238E27FC236}">
                <a16:creationId xmlns:a16="http://schemas.microsoft.com/office/drawing/2014/main" id="{265C55E5-0D14-1C40-B4D4-57181C0930FE}"/>
              </a:ext>
            </a:extLst>
          </p:cNvPr>
          <p:cNvSpPr/>
          <p:nvPr/>
        </p:nvSpPr>
        <p:spPr>
          <a:xfrm>
            <a:off x="8820168" y="1348294"/>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68" name="object 177">
            <a:extLst>
              <a:ext uri="{FF2B5EF4-FFF2-40B4-BE49-F238E27FC236}">
                <a16:creationId xmlns:a16="http://schemas.microsoft.com/office/drawing/2014/main" id="{EE97A223-3373-394F-A224-77940A8BD829}"/>
              </a:ext>
            </a:extLst>
          </p:cNvPr>
          <p:cNvSpPr/>
          <p:nvPr/>
        </p:nvSpPr>
        <p:spPr>
          <a:xfrm>
            <a:off x="4710197" y="1805068"/>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69" name="object 178">
            <a:extLst>
              <a:ext uri="{FF2B5EF4-FFF2-40B4-BE49-F238E27FC236}">
                <a16:creationId xmlns:a16="http://schemas.microsoft.com/office/drawing/2014/main" id="{62D133B1-8DBA-5D46-875D-B71665B6E5A3}"/>
              </a:ext>
            </a:extLst>
          </p:cNvPr>
          <p:cNvSpPr/>
          <p:nvPr/>
        </p:nvSpPr>
        <p:spPr>
          <a:xfrm>
            <a:off x="5166860" y="1805068"/>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70" name="object 179">
            <a:extLst>
              <a:ext uri="{FF2B5EF4-FFF2-40B4-BE49-F238E27FC236}">
                <a16:creationId xmlns:a16="http://schemas.microsoft.com/office/drawing/2014/main" id="{551CE507-F4A6-A948-8425-EA69F31BBD09}"/>
              </a:ext>
            </a:extLst>
          </p:cNvPr>
          <p:cNvSpPr/>
          <p:nvPr/>
        </p:nvSpPr>
        <p:spPr>
          <a:xfrm>
            <a:off x="5623524" y="1805068"/>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71" name="object 180">
            <a:extLst>
              <a:ext uri="{FF2B5EF4-FFF2-40B4-BE49-F238E27FC236}">
                <a16:creationId xmlns:a16="http://schemas.microsoft.com/office/drawing/2014/main" id="{5991C3E1-B1C7-E04A-9C29-7909E7302537}"/>
              </a:ext>
            </a:extLst>
          </p:cNvPr>
          <p:cNvSpPr/>
          <p:nvPr/>
        </p:nvSpPr>
        <p:spPr>
          <a:xfrm>
            <a:off x="6080187" y="1805068"/>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72" name="object 181">
            <a:extLst>
              <a:ext uri="{FF2B5EF4-FFF2-40B4-BE49-F238E27FC236}">
                <a16:creationId xmlns:a16="http://schemas.microsoft.com/office/drawing/2014/main" id="{F61F92B4-9741-9F46-939B-BC8196EE6A24}"/>
              </a:ext>
            </a:extLst>
          </p:cNvPr>
          <p:cNvSpPr/>
          <p:nvPr/>
        </p:nvSpPr>
        <p:spPr>
          <a:xfrm>
            <a:off x="6536850" y="1805068"/>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73" name="object 182">
            <a:extLst>
              <a:ext uri="{FF2B5EF4-FFF2-40B4-BE49-F238E27FC236}">
                <a16:creationId xmlns:a16="http://schemas.microsoft.com/office/drawing/2014/main" id="{B343CF57-9DAE-B144-BD5F-9DED0A8D946D}"/>
              </a:ext>
            </a:extLst>
          </p:cNvPr>
          <p:cNvSpPr/>
          <p:nvPr/>
        </p:nvSpPr>
        <p:spPr>
          <a:xfrm>
            <a:off x="6993514" y="1805068"/>
            <a:ext cx="71816" cy="71816"/>
          </a:xfrm>
          <a:prstGeom prst="rect">
            <a:avLst/>
          </a:prstGeom>
          <a:blipFill>
            <a:blip r:embed="rId11"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74" name="object 183">
            <a:extLst>
              <a:ext uri="{FF2B5EF4-FFF2-40B4-BE49-F238E27FC236}">
                <a16:creationId xmlns:a16="http://schemas.microsoft.com/office/drawing/2014/main" id="{22C1134A-69D5-E146-83D8-2534D9CDA334}"/>
              </a:ext>
            </a:extLst>
          </p:cNvPr>
          <p:cNvSpPr/>
          <p:nvPr/>
        </p:nvSpPr>
        <p:spPr>
          <a:xfrm>
            <a:off x="7450177" y="1805068"/>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75" name="object 184">
            <a:extLst>
              <a:ext uri="{FF2B5EF4-FFF2-40B4-BE49-F238E27FC236}">
                <a16:creationId xmlns:a16="http://schemas.microsoft.com/office/drawing/2014/main" id="{2D60D37E-2578-0947-B3E7-96E11B1A73E0}"/>
              </a:ext>
            </a:extLst>
          </p:cNvPr>
          <p:cNvSpPr/>
          <p:nvPr/>
        </p:nvSpPr>
        <p:spPr>
          <a:xfrm>
            <a:off x="7906841" y="1805068"/>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76" name="object 185">
            <a:extLst>
              <a:ext uri="{FF2B5EF4-FFF2-40B4-BE49-F238E27FC236}">
                <a16:creationId xmlns:a16="http://schemas.microsoft.com/office/drawing/2014/main" id="{73F3213B-34A9-294E-84F9-872CF121CC00}"/>
              </a:ext>
            </a:extLst>
          </p:cNvPr>
          <p:cNvSpPr/>
          <p:nvPr/>
        </p:nvSpPr>
        <p:spPr>
          <a:xfrm>
            <a:off x="8363504" y="1805068"/>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77" name="object 186">
            <a:extLst>
              <a:ext uri="{FF2B5EF4-FFF2-40B4-BE49-F238E27FC236}">
                <a16:creationId xmlns:a16="http://schemas.microsoft.com/office/drawing/2014/main" id="{B9E3D320-92A9-6742-886D-0468FC33E349}"/>
              </a:ext>
            </a:extLst>
          </p:cNvPr>
          <p:cNvSpPr/>
          <p:nvPr/>
        </p:nvSpPr>
        <p:spPr>
          <a:xfrm>
            <a:off x="8820168" y="1805068"/>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78" name="object 187">
            <a:extLst>
              <a:ext uri="{FF2B5EF4-FFF2-40B4-BE49-F238E27FC236}">
                <a16:creationId xmlns:a16="http://schemas.microsoft.com/office/drawing/2014/main" id="{96C756EC-254A-444C-A745-4CA79159FDB0}"/>
              </a:ext>
            </a:extLst>
          </p:cNvPr>
          <p:cNvSpPr/>
          <p:nvPr/>
        </p:nvSpPr>
        <p:spPr>
          <a:xfrm>
            <a:off x="4710197" y="2261844"/>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79" name="object 188">
            <a:extLst>
              <a:ext uri="{FF2B5EF4-FFF2-40B4-BE49-F238E27FC236}">
                <a16:creationId xmlns:a16="http://schemas.microsoft.com/office/drawing/2014/main" id="{76F35A69-3BFC-EB4E-8A42-C822CF4BEF48}"/>
              </a:ext>
            </a:extLst>
          </p:cNvPr>
          <p:cNvSpPr/>
          <p:nvPr/>
        </p:nvSpPr>
        <p:spPr>
          <a:xfrm>
            <a:off x="5166860" y="226184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80" name="object 189">
            <a:extLst>
              <a:ext uri="{FF2B5EF4-FFF2-40B4-BE49-F238E27FC236}">
                <a16:creationId xmlns:a16="http://schemas.microsoft.com/office/drawing/2014/main" id="{A33A8573-9936-A044-822B-AA3A4646366B}"/>
              </a:ext>
            </a:extLst>
          </p:cNvPr>
          <p:cNvSpPr/>
          <p:nvPr/>
        </p:nvSpPr>
        <p:spPr>
          <a:xfrm>
            <a:off x="5623524" y="2261844"/>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81" name="object 190">
            <a:extLst>
              <a:ext uri="{FF2B5EF4-FFF2-40B4-BE49-F238E27FC236}">
                <a16:creationId xmlns:a16="http://schemas.microsoft.com/office/drawing/2014/main" id="{1EE7F574-DF8A-9445-B1E9-57C2965D2260}"/>
              </a:ext>
            </a:extLst>
          </p:cNvPr>
          <p:cNvSpPr/>
          <p:nvPr/>
        </p:nvSpPr>
        <p:spPr>
          <a:xfrm>
            <a:off x="6080187" y="2261844"/>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82" name="object 191">
            <a:extLst>
              <a:ext uri="{FF2B5EF4-FFF2-40B4-BE49-F238E27FC236}">
                <a16:creationId xmlns:a16="http://schemas.microsoft.com/office/drawing/2014/main" id="{86CEB703-D003-5743-B029-177F2204D2AD}"/>
              </a:ext>
            </a:extLst>
          </p:cNvPr>
          <p:cNvSpPr/>
          <p:nvPr/>
        </p:nvSpPr>
        <p:spPr>
          <a:xfrm>
            <a:off x="6536850" y="2261844"/>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83" name="object 192">
            <a:extLst>
              <a:ext uri="{FF2B5EF4-FFF2-40B4-BE49-F238E27FC236}">
                <a16:creationId xmlns:a16="http://schemas.microsoft.com/office/drawing/2014/main" id="{FC9B9860-A99B-9D4F-A6A6-ADC7C0F3E129}"/>
              </a:ext>
            </a:extLst>
          </p:cNvPr>
          <p:cNvSpPr/>
          <p:nvPr/>
        </p:nvSpPr>
        <p:spPr>
          <a:xfrm>
            <a:off x="6993514" y="2261844"/>
            <a:ext cx="71816" cy="71816"/>
          </a:xfrm>
          <a:prstGeom prst="rect">
            <a:avLst/>
          </a:prstGeom>
          <a:blipFill>
            <a:blip r:embed="rId12"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84" name="object 193">
            <a:extLst>
              <a:ext uri="{FF2B5EF4-FFF2-40B4-BE49-F238E27FC236}">
                <a16:creationId xmlns:a16="http://schemas.microsoft.com/office/drawing/2014/main" id="{BBF8B5EA-F3F4-7641-98BC-A85ED7B289EB}"/>
              </a:ext>
            </a:extLst>
          </p:cNvPr>
          <p:cNvSpPr/>
          <p:nvPr/>
        </p:nvSpPr>
        <p:spPr>
          <a:xfrm>
            <a:off x="7450177" y="2261844"/>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85" name="object 194">
            <a:extLst>
              <a:ext uri="{FF2B5EF4-FFF2-40B4-BE49-F238E27FC236}">
                <a16:creationId xmlns:a16="http://schemas.microsoft.com/office/drawing/2014/main" id="{867DCF0E-21F7-0442-AC0F-7B8C8A9960EF}"/>
              </a:ext>
            </a:extLst>
          </p:cNvPr>
          <p:cNvSpPr/>
          <p:nvPr/>
        </p:nvSpPr>
        <p:spPr>
          <a:xfrm>
            <a:off x="7906841" y="226184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86" name="object 195">
            <a:extLst>
              <a:ext uri="{FF2B5EF4-FFF2-40B4-BE49-F238E27FC236}">
                <a16:creationId xmlns:a16="http://schemas.microsoft.com/office/drawing/2014/main" id="{789EB170-CFED-E845-AF26-3E41780A3263}"/>
              </a:ext>
            </a:extLst>
          </p:cNvPr>
          <p:cNvSpPr/>
          <p:nvPr/>
        </p:nvSpPr>
        <p:spPr>
          <a:xfrm>
            <a:off x="8363504" y="2261844"/>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87" name="object 196">
            <a:extLst>
              <a:ext uri="{FF2B5EF4-FFF2-40B4-BE49-F238E27FC236}">
                <a16:creationId xmlns:a16="http://schemas.microsoft.com/office/drawing/2014/main" id="{3E671D98-4790-D241-910D-C649220A08CD}"/>
              </a:ext>
            </a:extLst>
          </p:cNvPr>
          <p:cNvSpPr/>
          <p:nvPr/>
        </p:nvSpPr>
        <p:spPr>
          <a:xfrm>
            <a:off x="8820168" y="2261844"/>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88" name="object 197">
            <a:extLst>
              <a:ext uri="{FF2B5EF4-FFF2-40B4-BE49-F238E27FC236}">
                <a16:creationId xmlns:a16="http://schemas.microsoft.com/office/drawing/2014/main" id="{4FBE07B4-E0CC-3B49-B468-E4B5255352A0}"/>
              </a:ext>
            </a:extLst>
          </p:cNvPr>
          <p:cNvSpPr/>
          <p:nvPr/>
        </p:nvSpPr>
        <p:spPr>
          <a:xfrm>
            <a:off x="4710197" y="2718619"/>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89" name="object 198">
            <a:extLst>
              <a:ext uri="{FF2B5EF4-FFF2-40B4-BE49-F238E27FC236}">
                <a16:creationId xmlns:a16="http://schemas.microsoft.com/office/drawing/2014/main" id="{561CE203-65E4-7644-85A3-3A6F5B198F03}"/>
              </a:ext>
            </a:extLst>
          </p:cNvPr>
          <p:cNvSpPr/>
          <p:nvPr/>
        </p:nvSpPr>
        <p:spPr>
          <a:xfrm>
            <a:off x="5166860" y="2718619"/>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90" name="object 199">
            <a:extLst>
              <a:ext uri="{FF2B5EF4-FFF2-40B4-BE49-F238E27FC236}">
                <a16:creationId xmlns:a16="http://schemas.microsoft.com/office/drawing/2014/main" id="{19929B8B-18F0-2847-90FC-54FBE3B8E115}"/>
              </a:ext>
            </a:extLst>
          </p:cNvPr>
          <p:cNvSpPr/>
          <p:nvPr/>
        </p:nvSpPr>
        <p:spPr>
          <a:xfrm>
            <a:off x="5623524" y="2718619"/>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91" name="object 200">
            <a:extLst>
              <a:ext uri="{FF2B5EF4-FFF2-40B4-BE49-F238E27FC236}">
                <a16:creationId xmlns:a16="http://schemas.microsoft.com/office/drawing/2014/main" id="{FB00D7D5-9F6B-3348-97A4-C6B0CF3FC160}"/>
              </a:ext>
            </a:extLst>
          </p:cNvPr>
          <p:cNvSpPr/>
          <p:nvPr/>
        </p:nvSpPr>
        <p:spPr>
          <a:xfrm>
            <a:off x="6080187" y="2718619"/>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92" name="object 201">
            <a:extLst>
              <a:ext uri="{FF2B5EF4-FFF2-40B4-BE49-F238E27FC236}">
                <a16:creationId xmlns:a16="http://schemas.microsoft.com/office/drawing/2014/main" id="{AD6F2C8F-9567-4F48-905C-4DB38AFD9068}"/>
              </a:ext>
            </a:extLst>
          </p:cNvPr>
          <p:cNvSpPr/>
          <p:nvPr/>
        </p:nvSpPr>
        <p:spPr>
          <a:xfrm>
            <a:off x="6536850" y="2718619"/>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93" name="object 202">
            <a:extLst>
              <a:ext uri="{FF2B5EF4-FFF2-40B4-BE49-F238E27FC236}">
                <a16:creationId xmlns:a16="http://schemas.microsoft.com/office/drawing/2014/main" id="{60305BF0-60C0-F84E-9F40-EBAE182CEFCA}"/>
              </a:ext>
            </a:extLst>
          </p:cNvPr>
          <p:cNvSpPr/>
          <p:nvPr/>
        </p:nvSpPr>
        <p:spPr>
          <a:xfrm>
            <a:off x="6993514" y="2718619"/>
            <a:ext cx="71816" cy="71816"/>
          </a:xfrm>
          <a:prstGeom prst="rect">
            <a:avLst/>
          </a:prstGeom>
          <a:blipFill>
            <a:blip r:embed="rId11"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94" name="object 203">
            <a:extLst>
              <a:ext uri="{FF2B5EF4-FFF2-40B4-BE49-F238E27FC236}">
                <a16:creationId xmlns:a16="http://schemas.microsoft.com/office/drawing/2014/main" id="{FD317AC9-086E-F64E-9193-EF0980AAABB9}"/>
              </a:ext>
            </a:extLst>
          </p:cNvPr>
          <p:cNvSpPr/>
          <p:nvPr/>
        </p:nvSpPr>
        <p:spPr>
          <a:xfrm>
            <a:off x="7450177" y="2718619"/>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95" name="object 204">
            <a:extLst>
              <a:ext uri="{FF2B5EF4-FFF2-40B4-BE49-F238E27FC236}">
                <a16:creationId xmlns:a16="http://schemas.microsoft.com/office/drawing/2014/main" id="{927EE603-E972-3E4D-B257-85F2E71A7A74}"/>
              </a:ext>
            </a:extLst>
          </p:cNvPr>
          <p:cNvSpPr/>
          <p:nvPr/>
        </p:nvSpPr>
        <p:spPr>
          <a:xfrm>
            <a:off x="7906841" y="2718619"/>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96" name="object 205">
            <a:extLst>
              <a:ext uri="{FF2B5EF4-FFF2-40B4-BE49-F238E27FC236}">
                <a16:creationId xmlns:a16="http://schemas.microsoft.com/office/drawing/2014/main" id="{8AB93B25-33B8-CF48-A957-40F64F65AC04}"/>
              </a:ext>
            </a:extLst>
          </p:cNvPr>
          <p:cNvSpPr/>
          <p:nvPr/>
        </p:nvSpPr>
        <p:spPr>
          <a:xfrm>
            <a:off x="8363504" y="2718619"/>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97" name="object 206">
            <a:extLst>
              <a:ext uri="{FF2B5EF4-FFF2-40B4-BE49-F238E27FC236}">
                <a16:creationId xmlns:a16="http://schemas.microsoft.com/office/drawing/2014/main" id="{53E5EC8B-064D-C74B-99E6-E50711FAB27C}"/>
              </a:ext>
            </a:extLst>
          </p:cNvPr>
          <p:cNvSpPr/>
          <p:nvPr/>
        </p:nvSpPr>
        <p:spPr>
          <a:xfrm>
            <a:off x="8820168" y="2718619"/>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98" name="object 207">
            <a:extLst>
              <a:ext uri="{FF2B5EF4-FFF2-40B4-BE49-F238E27FC236}">
                <a16:creationId xmlns:a16="http://schemas.microsoft.com/office/drawing/2014/main" id="{C303509E-CB11-0045-8354-12F8E3805FBB}"/>
              </a:ext>
            </a:extLst>
          </p:cNvPr>
          <p:cNvSpPr/>
          <p:nvPr/>
        </p:nvSpPr>
        <p:spPr>
          <a:xfrm>
            <a:off x="4710197" y="317539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99" name="object 208">
            <a:extLst>
              <a:ext uri="{FF2B5EF4-FFF2-40B4-BE49-F238E27FC236}">
                <a16:creationId xmlns:a16="http://schemas.microsoft.com/office/drawing/2014/main" id="{C4D1A454-4B59-814D-8DCB-42364021B5BD}"/>
              </a:ext>
            </a:extLst>
          </p:cNvPr>
          <p:cNvSpPr/>
          <p:nvPr/>
        </p:nvSpPr>
        <p:spPr>
          <a:xfrm>
            <a:off x="5166860" y="3175394"/>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00" name="object 209">
            <a:extLst>
              <a:ext uri="{FF2B5EF4-FFF2-40B4-BE49-F238E27FC236}">
                <a16:creationId xmlns:a16="http://schemas.microsoft.com/office/drawing/2014/main" id="{0A533880-2229-954C-9A7D-9C3483B917B8}"/>
              </a:ext>
            </a:extLst>
          </p:cNvPr>
          <p:cNvSpPr/>
          <p:nvPr/>
        </p:nvSpPr>
        <p:spPr>
          <a:xfrm>
            <a:off x="5623524" y="3175394"/>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01" name="object 210">
            <a:extLst>
              <a:ext uri="{FF2B5EF4-FFF2-40B4-BE49-F238E27FC236}">
                <a16:creationId xmlns:a16="http://schemas.microsoft.com/office/drawing/2014/main" id="{FC48A9E2-F0DA-0847-923C-24063B20F3CA}"/>
              </a:ext>
            </a:extLst>
          </p:cNvPr>
          <p:cNvSpPr/>
          <p:nvPr/>
        </p:nvSpPr>
        <p:spPr>
          <a:xfrm>
            <a:off x="6080187" y="3175394"/>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02" name="object 211">
            <a:extLst>
              <a:ext uri="{FF2B5EF4-FFF2-40B4-BE49-F238E27FC236}">
                <a16:creationId xmlns:a16="http://schemas.microsoft.com/office/drawing/2014/main" id="{E3587577-D57F-E64A-BE2B-A879E0D2BF0B}"/>
              </a:ext>
            </a:extLst>
          </p:cNvPr>
          <p:cNvSpPr/>
          <p:nvPr/>
        </p:nvSpPr>
        <p:spPr>
          <a:xfrm>
            <a:off x="6536850" y="3175394"/>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03" name="object 212">
            <a:extLst>
              <a:ext uri="{FF2B5EF4-FFF2-40B4-BE49-F238E27FC236}">
                <a16:creationId xmlns:a16="http://schemas.microsoft.com/office/drawing/2014/main" id="{FF2E4B80-A1D1-0E4E-ACD1-85386E3667D5}"/>
              </a:ext>
            </a:extLst>
          </p:cNvPr>
          <p:cNvSpPr/>
          <p:nvPr/>
        </p:nvSpPr>
        <p:spPr>
          <a:xfrm>
            <a:off x="6993514" y="3175394"/>
            <a:ext cx="71816" cy="71816"/>
          </a:xfrm>
          <a:prstGeom prst="rect">
            <a:avLst/>
          </a:prstGeom>
          <a:blipFill>
            <a:blip r:embed="rId10"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04" name="object 213">
            <a:extLst>
              <a:ext uri="{FF2B5EF4-FFF2-40B4-BE49-F238E27FC236}">
                <a16:creationId xmlns:a16="http://schemas.microsoft.com/office/drawing/2014/main" id="{0E66A3CA-D47B-9043-9BCF-F78834634408}"/>
              </a:ext>
            </a:extLst>
          </p:cNvPr>
          <p:cNvSpPr/>
          <p:nvPr/>
        </p:nvSpPr>
        <p:spPr>
          <a:xfrm>
            <a:off x="7450177" y="3175394"/>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05" name="object 214">
            <a:extLst>
              <a:ext uri="{FF2B5EF4-FFF2-40B4-BE49-F238E27FC236}">
                <a16:creationId xmlns:a16="http://schemas.microsoft.com/office/drawing/2014/main" id="{615F4A45-A008-F545-90B2-4F41E6B03901}"/>
              </a:ext>
            </a:extLst>
          </p:cNvPr>
          <p:cNvSpPr/>
          <p:nvPr/>
        </p:nvSpPr>
        <p:spPr>
          <a:xfrm>
            <a:off x="7906841" y="3175394"/>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06" name="object 215">
            <a:extLst>
              <a:ext uri="{FF2B5EF4-FFF2-40B4-BE49-F238E27FC236}">
                <a16:creationId xmlns:a16="http://schemas.microsoft.com/office/drawing/2014/main" id="{7DA8B7BA-8A7F-3F48-832A-76D5E14BD2C1}"/>
              </a:ext>
            </a:extLst>
          </p:cNvPr>
          <p:cNvSpPr/>
          <p:nvPr/>
        </p:nvSpPr>
        <p:spPr>
          <a:xfrm>
            <a:off x="8363504" y="3175394"/>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07" name="object 216">
            <a:extLst>
              <a:ext uri="{FF2B5EF4-FFF2-40B4-BE49-F238E27FC236}">
                <a16:creationId xmlns:a16="http://schemas.microsoft.com/office/drawing/2014/main" id="{9E99A587-E21E-D64C-8312-2843BCB0E517}"/>
              </a:ext>
            </a:extLst>
          </p:cNvPr>
          <p:cNvSpPr/>
          <p:nvPr/>
        </p:nvSpPr>
        <p:spPr>
          <a:xfrm>
            <a:off x="8820168" y="3175394"/>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08" name="object 217">
            <a:extLst>
              <a:ext uri="{FF2B5EF4-FFF2-40B4-BE49-F238E27FC236}">
                <a16:creationId xmlns:a16="http://schemas.microsoft.com/office/drawing/2014/main" id="{B0C520D4-2A90-7D48-9ED1-BA007AEF48E4}"/>
              </a:ext>
            </a:extLst>
          </p:cNvPr>
          <p:cNvSpPr/>
          <p:nvPr/>
        </p:nvSpPr>
        <p:spPr>
          <a:xfrm>
            <a:off x="4710197" y="3632170"/>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09" name="object 218">
            <a:extLst>
              <a:ext uri="{FF2B5EF4-FFF2-40B4-BE49-F238E27FC236}">
                <a16:creationId xmlns:a16="http://schemas.microsoft.com/office/drawing/2014/main" id="{D4CC04ED-14E2-2647-8650-00B4B43191EF}"/>
              </a:ext>
            </a:extLst>
          </p:cNvPr>
          <p:cNvSpPr/>
          <p:nvPr/>
        </p:nvSpPr>
        <p:spPr>
          <a:xfrm>
            <a:off x="5166860" y="3632170"/>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10" name="object 219">
            <a:extLst>
              <a:ext uri="{FF2B5EF4-FFF2-40B4-BE49-F238E27FC236}">
                <a16:creationId xmlns:a16="http://schemas.microsoft.com/office/drawing/2014/main" id="{07C46650-41C3-2646-9DB0-60D224613C11}"/>
              </a:ext>
            </a:extLst>
          </p:cNvPr>
          <p:cNvSpPr/>
          <p:nvPr/>
        </p:nvSpPr>
        <p:spPr>
          <a:xfrm>
            <a:off x="5623524" y="3632170"/>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11" name="object 220">
            <a:extLst>
              <a:ext uri="{FF2B5EF4-FFF2-40B4-BE49-F238E27FC236}">
                <a16:creationId xmlns:a16="http://schemas.microsoft.com/office/drawing/2014/main" id="{DB646464-1F58-0541-BC4D-3FDDC244B913}"/>
              </a:ext>
            </a:extLst>
          </p:cNvPr>
          <p:cNvSpPr/>
          <p:nvPr/>
        </p:nvSpPr>
        <p:spPr>
          <a:xfrm>
            <a:off x="6080187" y="3632170"/>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12" name="object 221">
            <a:extLst>
              <a:ext uri="{FF2B5EF4-FFF2-40B4-BE49-F238E27FC236}">
                <a16:creationId xmlns:a16="http://schemas.microsoft.com/office/drawing/2014/main" id="{6059934B-929F-CE41-8936-CA423881AAB2}"/>
              </a:ext>
            </a:extLst>
          </p:cNvPr>
          <p:cNvSpPr/>
          <p:nvPr/>
        </p:nvSpPr>
        <p:spPr>
          <a:xfrm>
            <a:off x="6536850" y="3632170"/>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13" name="object 222">
            <a:extLst>
              <a:ext uri="{FF2B5EF4-FFF2-40B4-BE49-F238E27FC236}">
                <a16:creationId xmlns:a16="http://schemas.microsoft.com/office/drawing/2014/main" id="{4B1FACBC-C878-5049-8971-B8C6D917F51F}"/>
              </a:ext>
            </a:extLst>
          </p:cNvPr>
          <p:cNvSpPr/>
          <p:nvPr/>
        </p:nvSpPr>
        <p:spPr>
          <a:xfrm>
            <a:off x="6993514" y="3632170"/>
            <a:ext cx="71816" cy="71816"/>
          </a:xfrm>
          <a:prstGeom prst="rect">
            <a:avLst/>
          </a:prstGeom>
          <a:blipFill>
            <a:blip r:embed="rId7"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14" name="object 223">
            <a:extLst>
              <a:ext uri="{FF2B5EF4-FFF2-40B4-BE49-F238E27FC236}">
                <a16:creationId xmlns:a16="http://schemas.microsoft.com/office/drawing/2014/main" id="{04DAF5FF-D5BD-0940-AC7F-367ED698498A}"/>
              </a:ext>
            </a:extLst>
          </p:cNvPr>
          <p:cNvSpPr/>
          <p:nvPr/>
        </p:nvSpPr>
        <p:spPr>
          <a:xfrm>
            <a:off x="7450177" y="3632170"/>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15" name="object 224">
            <a:extLst>
              <a:ext uri="{FF2B5EF4-FFF2-40B4-BE49-F238E27FC236}">
                <a16:creationId xmlns:a16="http://schemas.microsoft.com/office/drawing/2014/main" id="{5D133F8A-CD50-9D43-A10E-137888E55A68}"/>
              </a:ext>
            </a:extLst>
          </p:cNvPr>
          <p:cNvSpPr/>
          <p:nvPr/>
        </p:nvSpPr>
        <p:spPr>
          <a:xfrm>
            <a:off x="7906841" y="3632170"/>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16" name="object 225">
            <a:extLst>
              <a:ext uri="{FF2B5EF4-FFF2-40B4-BE49-F238E27FC236}">
                <a16:creationId xmlns:a16="http://schemas.microsoft.com/office/drawing/2014/main" id="{75C5BE43-2E95-3B43-BA1E-ACB85085BE37}"/>
              </a:ext>
            </a:extLst>
          </p:cNvPr>
          <p:cNvSpPr/>
          <p:nvPr/>
        </p:nvSpPr>
        <p:spPr>
          <a:xfrm>
            <a:off x="8363504" y="3632170"/>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17" name="object 226">
            <a:extLst>
              <a:ext uri="{FF2B5EF4-FFF2-40B4-BE49-F238E27FC236}">
                <a16:creationId xmlns:a16="http://schemas.microsoft.com/office/drawing/2014/main" id="{06670AD2-8A84-6F4D-9412-1345D06D585D}"/>
              </a:ext>
            </a:extLst>
          </p:cNvPr>
          <p:cNvSpPr/>
          <p:nvPr/>
        </p:nvSpPr>
        <p:spPr>
          <a:xfrm>
            <a:off x="8820168" y="3632170"/>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18" name="object 227">
            <a:extLst>
              <a:ext uri="{FF2B5EF4-FFF2-40B4-BE49-F238E27FC236}">
                <a16:creationId xmlns:a16="http://schemas.microsoft.com/office/drawing/2014/main" id="{AB19669C-53C7-3C40-9065-845B45DEB0AC}"/>
              </a:ext>
            </a:extLst>
          </p:cNvPr>
          <p:cNvSpPr/>
          <p:nvPr/>
        </p:nvSpPr>
        <p:spPr>
          <a:xfrm>
            <a:off x="4710197" y="4088946"/>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19" name="object 228">
            <a:extLst>
              <a:ext uri="{FF2B5EF4-FFF2-40B4-BE49-F238E27FC236}">
                <a16:creationId xmlns:a16="http://schemas.microsoft.com/office/drawing/2014/main" id="{C8EA5B18-EB44-4A41-92FB-83E9397343C5}"/>
              </a:ext>
            </a:extLst>
          </p:cNvPr>
          <p:cNvSpPr/>
          <p:nvPr/>
        </p:nvSpPr>
        <p:spPr>
          <a:xfrm>
            <a:off x="5166860" y="4088946"/>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20" name="object 229">
            <a:extLst>
              <a:ext uri="{FF2B5EF4-FFF2-40B4-BE49-F238E27FC236}">
                <a16:creationId xmlns:a16="http://schemas.microsoft.com/office/drawing/2014/main" id="{0EF3BE23-6E85-4042-AC9C-59C6A5204ECE}"/>
              </a:ext>
            </a:extLst>
          </p:cNvPr>
          <p:cNvSpPr/>
          <p:nvPr/>
        </p:nvSpPr>
        <p:spPr>
          <a:xfrm>
            <a:off x="5623524" y="4088946"/>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21" name="object 230">
            <a:extLst>
              <a:ext uri="{FF2B5EF4-FFF2-40B4-BE49-F238E27FC236}">
                <a16:creationId xmlns:a16="http://schemas.microsoft.com/office/drawing/2014/main" id="{F7DE3062-15E0-6440-88BC-37055CA7F495}"/>
              </a:ext>
            </a:extLst>
          </p:cNvPr>
          <p:cNvSpPr/>
          <p:nvPr/>
        </p:nvSpPr>
        <p:spPr>
          <a:xfrm>
            <a:off x="6080187" y="4088946"/>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22" name="object 231">
            <a:extLst>
              <a:ext uri="{FF2B5EF4-FFF2-40B4-BE49-F238E27FC236}">
                <a16:creationId xmlns:a16="http://schemas.microsoft.com/office/drawing/2014/main" id="{F2DF32E5-BB51-F343-9A3B-2A075444D901}"/>
              </a:ext>
            </a:extLst>
          </p:cNvPr>
          <p:cNvSpPr/>
          <p:nvPr/>
        </p:nvSpPr>
        <p:spPr>
          <a:xfrm>
            <a:off x="6536850" y="4088946"/>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23" name="object 232">
            <a:extLst>
              <a:ext uri="{FF2B5EF4-FFF2-40B4-BE49-F238E27FC236}">
                <a16:creationId xmlns:a16="http://schemas.microsoft.com/office/drawing/2014/main" id="{C89E6CA6-25E5-4646-9258-FF32B8FA29AE}"/>
              </a:ext>
            </a:extLst>
          </p:cNvPr>
          <p:cNvSpPr/>
          <p:nvPr/>
        </p:nvSpPr>
        <p:spPr>
          <a:xfrm>
            <a:off x="6993514" y="4088946"/>
            <a:ext cx="71816" cy="71816"/>
          </a:xfrm>
          <a:prstGeom prst="rect">
            <a:avLst/>
          </a:prstGeom>
          <a:blipFill>
            <a:blip r:embed="rId10"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24" name="object 233">
            <a:extLst>
              <a:ext uri="{FF2B5EF4-FFF2-40B4-BE49-F238E27FC236}">
                <a16:creationId xmlns:a16="http://schemas.microsoft.com/office/drawing/2014/main" id="{DCC5CD2E-113A-424C-BC6C-6A6D7AFD30A0}"/>
              </a:ext>
            </a:extLst>
          </p:cNvPr>
          <p:cNvSpPr/>
          <p:nvPr/>
        </p:nvSpPr>
        <p:spPr>
          <a:xfrm>
            <a:off x="7450177" y="4088946"/>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25" name="object 234">
            <a:extLst>
              <a:ext uri="{FF2B5EF4-FFF2-40B4-BE49-F238E27FC236}">
                <a16:creationId xmlns:a16="http://schemas.microsoft.com/office/drawing/2014/main" id="{808B7C14-6FD8-3D4B-B326-53596AF45D4B}"/>
              </a:ext>
            </a:extLst>
          </p:cNvPr>
          <p:cNvSpPr/>
          <p:nvPr/>
        </p:nvSpPr>
        <p:spPr>
          <a:xfrm>
            <a:off x="7906841" y="4088946"/>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26" name="object 235">
            <a:extLst>
              <a:ext uri="{FF2B5EF4-FFF2-40B4-BE49-F238E27FC236}">
                <a16:creationId xmlns:a16="http://schemas.microsoft.com/office/drawing/2014/main" id="{8CD49451-7E74-644E-9EFF-C7A883F39C0D}"/>
              </a:ext>
            </a:extLst>
          </p:cNvPr>
          <p:cNvSpPr/>
          <p:nvPr/>
        </p:nvSpPr>
        <p:spPr>
          <a:xfrm>
            <a:off x="8363504" y="4088946"/>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27" name="object 236">
            <a:extLst>
              <a:ext uri="{FF2B5EF4-FFF2-40B4-BE49-F238E27FC236}">
                <a16:creationId xmlns:a16="http://schemas.microsoft.com/office/drawing/2014/main" id="{9C2D9779-4FAC-8F4C-8094-A50739008D29}"/>
              </a:ext>
            </a:extLst>
          </p:cNvPr>
          <p:cNvSpPr/>
          <p:nvPr/>
        </p:nvSpPr>
        <p:spPr>
          <a:xfrm>
            <a:off x="8820168" y="4088946"/>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28" name="object 237">
            <a:extLst>
              <a:ext uri="{FF2B5EF4-FFF2-40B4-BE49-F238E27FC236}">
                <a16:creationId xmlns:a16="http://schemas.microsoft.com/office/drawing/2014/main" id="{960C4E95-E21E-3244-8478-3A82745B8D25}"/>
              </a:ext>
            </a:extLst>
          </p:cNvPr>
          <p:cNvSpPr/>
          <p:nvPr/>
        </p:nvSpPr>
        <p:spPr>
          <a:xfrm>
            <a:off x="4710197" y="4545721"/>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29" name="object 238">
            <a:extLst>
              <a:ext uri="{FF2B5EF4-FFF2-40B4-BE49-F238E27FC236}">
                <a16:creationId xmlns:a16="http://schemas.microsoft.com/office/drawing/2014/main" id="{5FDB3287-126E-014B-9747-C8812FC3B07A}"/>
              </a:ext>
            </a:extLst>
          </p:cNvPr>
          <p:cNvSpPr/>
          <p:nvPr/>
        </p:nvSpPr>
        <p:spPr>
          <a:xfrm>
            <a:off x="5166860" y="4545721"/>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30" name="object 239">
            <a:extLst>
              <a:ext uri="{FF2B5EF4-FFF2-40B4-BE49-F238E27FC236}">
                <a16:creationId xmlns:a16="http://schemas.microsoft.com/office/drawing/2014/main" id="{5B8324FB-A986-0F4F-8382-2C40EDD040B9}"/>
              </a:ext>
            </a:extLst>
          </p:cNvPr>
          <p:cNvSpPr/>
          <p:nvPr/>
        </p:nvSpPr>
        <p:spPr>
          <a:xfrm>
            <a:off x="5623524" y="4545721"/>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31" name="object 240">
            <a:extLst>
              <a:ext uri="{FF2B5EF4-FFF2-40B4-BE49-F238E27FC236}">
                <a16:creationId xmlns:a16="http://schemas.microsoft.com/office/drawing/2014/main" id="{705E1121-2951-A040-BD05-B89C856F6348}"/>
              </a:ext>
            </a:extLst>
          </p:cNvPr>
          <p:cNvSpPr/>
          <p:nvPr/>
        </p:nvSpPr>
        <p:spPr>
          <a:xfrm>
            <a:off x="6080187" y="4545721"/>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32" name="object 241">
            <a:extLst>
              <a:ext uri="{FF2B5EF4-FFF2-40B4-BE49-F238E27FC236}">
                <a16:creationId xmlns:a16="http://schemas.microsoft.com/office/drawing/2014/main" id="{8B5AF1FF-5E77-4340-B64E-B16E0BBDB5FF}"/>
              </a:ext>
            </a:extLst>
          </p:cNvPr>
          <p:cNvSpPr/>
          <p:nvPr/>
        </p:nvSpPr>
        <p:spPr>
          <a:xfrm>
            <a:off x="6536850" y="4545721"/>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33" name="object 242">
            <a:extLst>
              <a:ext uri="{FF2B5EF4-FFF2-40B4-BE49-F238E27FC236}">
                <a16:creationId xmlns:a16="http://schemas.microsoft.com/office/drawing/2014/main" id="{AB254D4B-7E73-1645-A751-0948D736DA44}"/>
              </a:ext>
            </a:extLst>
          </p:cNvPr>
          <p:cNvSpPr/>
          <p:nvPr/>
        </p:nvSpPr>
        <p:spPr>
          <a:xfrm>
            <a:off x="6993514" y="4545721"/>
            <a:ext cx="71816" cy="71816"/>
          </a:xfrm>
          <a:prstGeom prst="rect">
            <a:avLst/>
          </a:prstGeom>
          <a:blipFill>
            <a:blip r:embed="rId11"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34" name="object 243">
            <a:extLst>
              <a:ext uri="{FF2B5EF4-FFF2-40B4-BE49-F238E27FC236}">
                <a16:creationId xmlns:a16="http://schemas.microsoft.com/office/drawing/2014/main" id="{1E669F4D-47FE-B142-AAEF-B5CAE2EBE436}"/>
              </a:ext>
            </a:extLst>
          </p:cNvPr>
          <p:cNvSpPr/>
          <p:nvPr/>
        </p:nvSpPr>
        <p:spPr>
          <a:xfrm>
            <a:off x="7450177" y="4545721"/>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35" name="object 244">
            <a:extLst>
              <a:ext uri="{FF2B5EF4-FFF2-40B4-BE49-F238E27FC236}">
                <a16:creationId xmlns:a16="http://schemas.microsoft.com/office/drawing/2014/main" id="{8337C98C-F075-D142-A8FD-2625F3BDC769}"/>
              </a:ext>
            </a:extLst>
          </p:cNvPr>
          <p:cNvSpPr/>
          <p:nvPr/>
        </p:nvSpPr>
        <p:spPr>
          <a:xfrm>
            <a:off x="7906841" y="4545721"/>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36" name="object 245">
            <a:extLst>
              <a:ext uri="{FF2B5EF4-FFF2-40B4-BE49-F238E27FC236}">
                <a16:creationId xmlns:a16="http://schemas.microsoft.com/office/drawing/2014/main" id="{DFCF7A1F-3EAC-C643-980A-B21777044039}"/>
              </a:ext>
            </a:extLst>
          </p:cNvPr>
          <p:cNvSpPr/>
          <p:nvPr/>
        </p:nvSpPr>
        <p:spPr>
          <a:xfrm>
            <a:off x="8363504" y="4545721"/>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37" name="object 246">
            <a:extLst>
              <a:ext uri="{FF2B5EF4-FFF2-40B4-BE49-F238E27FC236}">
                <a16:creationId xmlns:a16="http://schemas.microsoft.com/office/drawing/2014/main" id="{BB771E5A-1418-1643-9F93-5D5F7C6091E2}"/>
              </a:ext>
            </a:extLst>
          </p:cNvPr>
          <p:cNvSpPr/>
          <p:nvPr/>
        </p:nvSpPr>
        <p:spPr>
          <a:xfrm>
            <a:off x="8820168" y="4545721"/>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38" name="object 247">
            <a:extLst>
              <a:ext uri="{FF2B5EF4-FFF2-40B4-BE49-F238E27FC236}">
                <a16:creationId xmlns:a16="http://schemas.microsoft.com/office/drawing/2014/main" id="{CC92C246-89CF-FA4C-A46A-8DB07907D2F6}"/>
              </a:ext>
            </a:extLst>
          </p:cNvPr>
          <p:cNvSpPr/>
          <p:nvPr/>
        </p:nvSpPr>
        <p:spPr>
          <a:xfrm>
            <a:off x="4710197" y="5002496"/>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39" name="object 248">
            <a:extLst>
              <a:ext uri="{FF2B5EF4-FFF2-40B4-BE49-F238E27FC236}">
                <a16:creationId xmlns:a16="http://schemas.microsoft.com/office/drawing/2014/main" id="{52CAA468-40D5-F046-8618-9F432EC50175}"/>
              </a:ext>
            </a:extLst>
          </p:cNvPr>
          <p:cNvSpPr/>
          <p:nvPr/>
        </p:nvSpPr>
        <p:spPr>
          <a:xfrm>
            <a:off x="5166860" y="5002496"/>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40" name="object 249">
            <a:extLst>
              <a:ext uri="{FF2B5EF4-FFF2-40B4-BE49-F238E27FC236}">
                <a16:creationId xmlns:a16="http://schemas.microsoft.com/office/drawing/2014/main" id="{9A9FE858-14F4-DB4B-B44B-7414DCB69FF5}"/>
              </a:ext>
            </a:extLst>
          </p:cNvPr>
          <p:cNvSpPr/>
          <p:nvPr/>
        </p:nvSpPr>
        <p:spPr>
          <a:xfrm>
            <a:off x="5623524" y="5002496"/>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41" name="object 250">
            <a:extLst>
              <a:ext uri="{FF2B5EF4-FFF2-40B4-BE49-F238E27FC236}">
                <a16:creationId xmlns:a16="http://schemas.microsoft.com/office/drawing/2014/main" id="{14527E64-E519-0543-9C30-E2C473674619}"/>
              </a:ext>
            </a:extLst>
          </p:cNvPr>
          <p:cNvSpPr/>
          <p:nvPr/>
        </p:nvSpPr>
        <p:spPr>
          <a:xfrm>
            <a:off x="6080187" y="5002496"/>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42" name="object 251">
            <a:extLst>
              <a:ext uri="{FF2B5EF4-FFF2-40B4-BE49-F238E27FC236}">
                <a16:creationId xmlns:a16="http://schemas.microsoft.com/office/drawing/2014/main" id="{586CF6C2-4155-4E42-B212-3533EC09458F}"/>
              </a:ext>
            </a:extLst>
          </p:cNvPr>
          <p:cNvSpPr/>
          <p:nvPr/>
        </p:nvSpPr>
        <p:spPr>
          <a:xfrm>
            <a:off x="6536850" y="5002496"/>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43" name="object 252">
            <a:extLst>
              <a:ext uri="{FF2B5EF4-FFF2-40B4-BE49-F238E27FC236}">
                <a16:creationId xmlns:a16="http://schemas.microsoft.com/office/drawing/2014/main" id="{ADA982BB-5579-A848-A660-90F386AC4BEF}"/>
              </a:ext>
            </a:extLst>
          </p:cNvPr>
          <p:cNvSpPr/>
          <p:nvPr/>
        </p:nvSpPr>
        <p:spPr>
          <a:xfrm>
            <a:off x="6993514" y="5002496"/>
            <a:ext cx="71816" cy="71816"/>
          </a:xfrm>
          <a:prstGeom prst="rect">
            <a:avLst/>
          </a:prstGeom>
          <a:blipFill>
            <a:blip r:embed="rId11"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44" name="object 253">
            <a:extLst>
              <a:ext uri="{FF2B5EF4-FFF2-40B4-BE49-F238E27FC236}">
                <a16:creationId xmlns:a16="http://schemas.microsoft.com/office/drawing/2014/main" id="{DB5509FF-3E00-E649-9D49-D1BD06C4B07A}"/>
              </a:ext>
            </a:extLst>
          </p:cNvPr>
          <p:cNvSpPr/>
          <p:nvPr/>
        </p:nvSpPr>
        <p:spPr>
          <a:xfrm>
            <a:off x="7450177" y="5002496"/>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45" name="object 254">
            <a:extLst>
              <a:ext uri="{FF2B5EF4-FFF2-40B4-BE49-F238E27FC236}">
                <a16:creationId xmlns:a16="http://schemas.microsoft.com/office/drawing/2014/main" id="{2A022658-0B8A-6A44-9DD0-48186C71F231}"/>
              </a:ext>
            </a:extLst>
          </p:cNvPr>
          <p:cNvSpPr/>
          <p:nvPr/>
        </p:nvSpPr>
        <p:spPr>
          <a:xfrm>
            <a:off x="7906841" y="5002496"/>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46" name="object 255">
            <a:extLst>
              <a:ext uri="{FF2B5EF4-FFF2-40B4-BE49-F238E27FC236}">
                <a16:creationId xmlns:a16="http://schemas.microsoft.com/office/drawing/2014/main" id="{45536822-2093-1741-881B-26B03015E0D6}"/>
              </a:ext>
            </a:extLst>
          </p:cNvPr>
          <p:cNvSpPr/>
          <p:nvPr/>
        </p:nvSpPr>
        <p:spPr>
          <a:xfrm>
            <a:off x="8363504" y="5002496"/>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47" name="object 256">
            <a:extLst>
              <a:ext uri="{FF2B5EF4-FFF2-40B4-BE49-F238E27FC236}">
                <a16:creationId xmlns:a16="http://schemas.microsoft.com/office/drawing/2014/main" id="{18C11144-CF84-E847-95F7-10E6F4875748}"/>
              </a:ext>
            </a:extLst>
          </p:cNvPr>
          <p:cNvSpPr/>
          <p:nvPr/>
        </p:nvSpPr>
        <p:spPr>
          <a:xfrm>
            <a:off x="8820168" y="5002496"/>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48" name="object 257">
            <a:extLst>
              <a:ext uri="{FF2B5EF4-FFF2-40B4-BE49-F238E27FC236}">
                <a16:creationId xmlns:a16="http://schemas.microsoft.com/office/drawing/2014/main" id="{2207DB45-6BD9-7A4D-A794-770850BB61F7}"/>
              </a:ext>
            </a:extLst>
          </p:cNvPr>
          <p:cNvSpPr/>
          <p:nvPr/>
        </p:nvSpPr>
        <p:spPr>
          <a:xfrm>
            <a:off x="4710197" y="6361712"/>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49" name="object 258">
            <a:extLst>
              <a:ext uri="{FF2B5EF4-FFF2-40B4-BE49-F238E27FC236}">
                <a16:creationId xmlns:a16="http://schemas.microsoft.com/office/drawing/2014/main" id="{48760647-09FC-AB41-B82C-E8296418D0F2}"/>
              </a:ext>
            </a:extLst>
          </p:cNvPr>
          <p:cNvSpPr/>
          <p:nvPr/>
        </p:nvSpPr>
        <p:spPr>
          <a:xfrm>
            <a:off x="5166860" y="6361712"/>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50" name="object 259">
            <a:extLst>
              <a:ext uri="{FF2B5EF4-FFF2-40B4-BE49-F238E27FC236}">
                <a16:creationId xmlns:a16="http://schemas.microsoft.com/office/drawing/2014/main" id="{7AA8EC51-354A-7E4E-823E-6353CACB5E04}"/>
              </a:ext>
            </a:extLst>
          </p:cNvPr>
          <p:cNvSpPr/>
          <p:nvPr/>
        </p:nvSpPr>
        <p:spPr>
          <a:xfrm>
            <a:off x="5623524" y="6361712"/>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51" name="object 260">
            <a:extLst>
              <a:ext uri="{FF2B5EF4-FFF2-40B4-BE49-F238E27FC236}">
                <a16:creationId xmlns:a16="http://schemas.microsoft.com/office/drawing/2014/main" id="{4660C58F-C3D1-E44D-B82D-44B8C2081086}"/>
              </a:ext>
            </a:extLst>
          </p:cNvPr>
          <p:cNvSpPr/>
          <p:nvPr/>
        </p:nvSpPr>
        <p:spPr>
          <a:xfrm>
            <a:off x="6080187" y="6361712"/>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52" name="object 261">
            <a:extLst>
              <a:ext uri="{FF2B5EF4-FFF2-40B4-BE49-F238E27FC236}">
                <a16:creationId xmlns:a16="http://schemas.microsoft.com/office/drawing/2014/main" id="{6152FCE5-1692-0040-8298-C5A6C06D1F48}"/>
              </a:ext>
            </a:extLst>
          </p:cNvPr>
          <p:cNvSpPr/>
          <p:nvPr/>
        </p:nvSpPr>
        <p:spPr>
          <a:xfrm>
            <a:off x="6536850" y="6361712"/>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53" name="object 262">
            <a:extLst>
              <a:ext uri="{FF2B5EF4-FFF2-40B4-BE49-F238E27FC236}">
                <a16:creationId xmlns:a16="http://schemas.microsoft.com/office/drawing/2014/main" id="{C93E5501-E53D-EB41-8361-F55425FB5487}"/>
              </a:ext>
            </a:extLst>
          </p:cNvPr>
          <p:cNvSpPr/>
          <p:nvPr/>
        </p:nvSpPr>
        <p:spPr>
          <a:xfrm>
            <a:off x="6993514" y="6361712"/>
            <a:ext cx="71816" cy="71816"/>
          </a:xfrm>
          <a:prstGeom prst="rect">
            <a:avLst/>
          </a:prstGeom>
          <a:blipFill>
            <a:blip r:embed="rId7"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54" name="object 263">
            <a:extLst>
              <a:ext uri="{FF2B5EF4-FFF2-40B4-BE49-F238E27FC236}">
                <a16:creationId xmlns:a16="http://schemas.microsoft.com/office/drawing/2014/main" id="{EE4DE322-D73D-EC4A-AF93-5594CE64BF97}"/>
              </a:ext>
            </a:extLst>
          </p:cNvPr>
          <p:cNvSpPr/>
          <p:nvPr/>
        </p:nvSpPr>
        <p:spPr>
          <a:xfrm>
            <a:off x="7450177" y="6361712"/>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55" name="object 264">
            <a:extLst>
              <a:ext uri="{FF2B5EF4-FFF2-40B4-BE49-F238E27FC236}">
                <a16:creationId xmlns:a16="http://schemas.microsoft.com/office/drawing/2014/main" id="{CCF3F209-6F2F-E947-AE9F-6DC0D9A39D71}"/>
              </a:ext>
            </a:extLst>
          </p:cNvPr>
          <p:cNvSpPr/>
          <p:nvPr/>
        </p:nvSpPr>
        <p:spPr>
          <a:xfrm>
            <a:off x="7906841" y="6361712"/>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56" name="object 265">
            <a:extLst>
              <a:ext uri="{FF2B5EF4-FFF2-40B4-BE49-F238E27FC236}">
                <a16:creationId xmlns:a16="http://schemas.microsoft.com/office/drawing/2014/main" id="{332D0346-DF06-2C44-8500-52490082F280}"/>
              </a:ext>
            </a:extLst>
          </p:cNvPr>
          <p:cNvSpPr/>
          <p:nvPr/>
        </p:nvSpPr>
        <p:spPr>
          <a:xfrm>
            <a:off x="8363504" y="6361712"/>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57" name="object 266">
            <a:extLst>
              <a:ext uri="{FF2B5EF4-FFF2-40B4-BE49-F238E27FC236}">
                <a16:creationId xmlns:a16="http://schemas.microsoft.com/office/drawing/2014/main" id="{537B8BBB-408F-4846-9A34-F2621B829CA8}"/>
              </a:ext>
            </a:extLst>
          </p:cNvPr>
          <p:cNvSpPr/>
          <p:nvPr/>
        </p:nvSpPr>
        <p:spPr>
          <a:xfrm>
            <a:off x="8820168" y="5459271"/>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58" name="object 198">
            <a:extLst>
              <a:ext uri="{FF2B5EF4-FFF2-40B4-BE49-F238E27FC236}">
                <a16:creationId xmlns:a16="http://schemas.microsoft.com/office/drawing/2014/main" id="{C1CAE33B-F248-0840-8345-4CF5B806115C}"/>
              </a:ext>
            </a:extLst>
          </p:cNvPr>
          <p:cNvSpPr/>
          <p:nvPr/>
        </p:nvSpPr>
        <p:spPr>
          <a:xfrm>
            <a:off x="653841" y="5459271"/>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59" name="object 199">
            <a:extLst>
              <a:ext uri="{FF2B5EF4-FFF2-40B4-BE49-F238E27FC236}">
                <a16:creationId xmlns:a16="http://schemas.microsoft.com/office/drawing/2014/main" id="{A981EBDA-330E-2A4D-B3D2-DC199B1BFF4E}"/>
              </a:ext>
            </a:extLst>
          </p:cNvPr>
          <p:cNvSpPr/>
          <p:nvPr/>
        </p:nvSpPr>
        <p:spPr>
          <a:xfrm>
            <a:off x="1110504" y="5459271"/>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60" name="object 200">
            <a:extLst>
              <a:ext uri="{FF2B5EF4-FFF2-40B4-BE49-F238E27FC236}">
                <a16:creationId xmlns:a16="http://schemas.microsoft.com/office/drawing/2014/main" id="{BDCFB597-605F-994E-A41F-6AFE683FD8E2}"/>
              </a:ext>
            </a:extLst>
          </p:cNvPr>
          <p:cNvSpPr/>
          <p:nvPr/>
        </p:nvSpPr>
        <p:spPr>
          <a:xfrm>
            <a:off x="1567167" y="5459271"/>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61" name="object 201">
            <a:extLst>
              <a:ext uri="{FF2B5EF4-FFF2-40B4-BE49-F238E27FC236}">
                <a16:creationId xmlns:a16="http://schemas.microsoft.com/office/drawing/2014/main" id="{5D9C38B5-FD01-8546-BB85-C57BEB4F3510}"/>
              </a:ext>
            </a:extLst>
          </p:cNvPr>
          <p:cNvSpPr/>
          <p:nvPr/>
        </p:nvSpPr>
        <p:spPr>
          <a:xfrm>
            <a:off x="2023830" y="5459271"/>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62" name="object 202">
            <a:extLst>
              <a:ext uri="{FF2B5EF4-FFF2-40B4-BE49-F238E27FC236}">
                <a16:creationId xmlns:a16="http://schemas.microsoft.com/office/drawing/2014/main" id="{D15E4E83-D7EC-5440-B730-0B29E9459A73}"/>
              </a:ext>
            </a:extLst>
          </p:cNvPr>
          <p:cNvSpPr/>
          <p:nvPr/>
        </p:nvSpPr>
        <p:spPr>
          <a:xfrm>
            <a:off x="2480494" y="5459271"/>
            <a:ext cx="71816" cy="71816"/>
          </a:xfrm>
          <a:prstGeom prst="rect">
            <a:avLst/>
          </a:prstGeom>
          <a:blipFill>
            <a:blip r:embed="rId11"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63" name="object 208">
            <a:extLst>
              <a:ext uri="{FF2B5EF4-FFF2-40B4-BE49-F238E27FC236}">
                <a16:creationId xmlns:a16="http://schemas.microsoft.com/office/drawing/2014/main" id="{5BEB7157-76B9-AE49-8614-E0F46B6DD3AD}"/>
              </a:ext>
            </a:extLst>
          </p:cNvPr>
          <p:cNvSpPr/>
          <p:nvPr/>
        </p:nvSpPr>
        <p:spPr>
          <a:xfrm>
            <a:off x="653841" y="5910778"/>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64" name="object 209">
            <a:extLst>
              <a:ext uri="{FF2B5EF4-FFF2-40B4-BE49-F238E27FC236}">
                <a16:creationId xmlns:a16="http://schemas.microsoft.com/office/drawing/2014/main" id="{A20949C9-E2CA-BF41-932D-4A3A87FB03E0}"/>
              </a:ext>
            </a:extLst>
          </p:cNvPr>
          <p:cNvSpPr/>
          <p:nvPr/>
        </p:nvSpPr>
        <p:spPr>
          <a:xfrm>
            <a:off x="1110504" y="5910778"/>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65" name="object 210">
            <a:extLst>
              <a:ext uri="{FF2B5EF4-FFF2-40B4-BE49-F238E27FC236}">
                <a16:creationId xmlns:a16="http://schemas.microsoft.com/office/drawing/2014/main" id="{5BB5FBA1-0487-0745-82B9-57DE12465052}"/>
              </a:ext>
            </a:extLst>
          </p:cNvPr>
          <p:cNvSpPr/>
          <p:nvPr/>
        </p:nvSpPr>
        <p:spPr>
          <a:xfrm>
            <a:off x="1567167" y="5910778"/>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68" name="object 211">
            <a:extLst>
              <a:ext uri="{FF2B5EF4-FFF2-40B4-BE49-F238E27FC236}">
                <a16:creationId xmlns:a16="http://schemas.microsoft.com/office/drawing/2014/main" id="{13A556B2-612F-6944-9ACD-C9C2CBE88648}"/>
              </a:ext>
            </a:extLst>
          </p:cNvPr>
          <p:cNvSpPr/>
          <p:nvPr/>
        </p:nvSpPr>
        <p:spPr>
          <a:xfrm>
            <a:off x="2023830" y="5910778"/>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69" name="object 212">
            <a:extLst>
              <a:ext uri="{FF2B5EF4-FFF2-40B4-BE49-F238E27FC236}">
                <a16:creationId xmlns:a16="http://schemas.microsoft.com/office/drawing/2014/main" id="{3D9E9A18-1938-F241-9655-31D1F1549A26}"/>
              </a:ext>
            </a:extLst>
          </p:cNvPr>
          <p:cNvSpPr/>
          <p:nvPr/>
        </p:nvSpPr>
        <p:spPr>
          <a:xfrm>
            <a:off x="2480494" y="5910778"/>
            <a:ext cx="71816" cy="71816"/>
          </a:xfrm>
          <a:prstGeom prst="rect">
            <a:avLst/>
          </a:prstGeom>
          <a:blipFill>
            <a:blip r:embed="rId10"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70" name="object 201">
            <a:extLst>
              <a:ext uri="{FF2B5EF4-FFF2-40B4-BE49-F238E27FC236}">
                <a16:creationId xmlns:a16="http://schemas.microsoft.com/office/drawing/2014/main" id="{ABCAF3CD-811D-384B-BC86-84660FB7BFDC}"/>
              </a:ext>
            </a:extLst>
          </p:cNvPr>
          <p:cNvSpPr/>
          <p:nvPr/>
        </p:nvSpPr>
        <p:spPr>
          <a:xfrm>
            <a:off x="6539782" y="5459271"/>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71" name="object 202">
            <a:extLst>
              <a:ext uri="{FF2B5EF4-FFF2-40B4-BE49-F238E27FC236}">
                <a16:creationId xmlns:a16="http://schemas.microsoft.com/office/drawing/2014/main" id="{2191565C-05B2-C146-9CD5-38EADBDA793E}"/>
              </a:ext>
            </a:extLst>
          </p:cNvPr>
          <p:cNvSpPr/>
          <p:nvPr/>
        </p:nvSpPr>
        <p:spPr>
          <a:xfrm>
            <a:off x="6996446" y="5459271"/>
            <a:ext cx="71816" cy="71816"/>
          </a:xfrm>
          <a:prstGeom prst="rect">
            <a:avLst/>
          </a:prstGeom>
          <a:blipFill>
            <a:blip r:embed="rId11"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72" name="object 203">
            <a:extLst>
              <a:ext uri="{FF2B5EF4-FFF2-40B4-BE49-F238E27FC236}">
                <a16:creationId xmlns:a16="http://schemas.microsoft.com/office/drawing/2014/main" id="{7CEDC9BC-21FF-6E49-B617-BC46C4727846}"/>
              </a:ext>
            </a:extLst>
          </p:cNvPr>
          <p:cNvSpPr/>
          <p:nvPr/>
        </p:nvSpPr>
        <p:spPr>
          <a:xfrm>
            <a:off x="7453109" y="5459271"/>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73" name="object 204">
            <a:extLst>
              <a:ext uri="{FF2B5EF4-FFF2-40B4-BE49-F238E27FC236}">
                <a16:creationId xmlns:a16="http://schemas.microsoft.com/office/drawing/2014/main" id="{7A4C1B07-2404-C94A-9818-02B023B7350F}"/>
              </a:ext>
            </a:extLst>
          </p:cNvPr>
          <p:cNvSpPr/>
          <p:nvPr/>
        </p:nvSpPr>
        <p:spPr>
          <a:xfrm>
            <a:off x="7909773" y="5459271"/>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74" name="object 205">
            <a:extLst>
              <a:ext uri="{FF2B5EF4-FFF2-40B4-BE49-F238E27FC236}">
                <a16:creationId xmlns:a16="http://schemas.microsoft.com/office/drawing/2014/main" id="{4DC8E1B4-BFAB-BD45-8EA3-60E2F7509ECA}"/>
              </a:ext>
            </a:extLst>
          </p:cNvPr>
          <p:cNvSpPr/>
          <p:nvPr/>
        </p:nvSpPr>
        <p:spPr>
          <a:xfrm>
            <a:off x="8366436" y="5459271"/>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75" name="object 211">
            <a:extLst>
              <a:ext uri="{FF2B5EF4-FFF2-40B4-BE49-F238E27FC236}">
                <a16:creationId xmlns:a16="http://schemas.microsoft.com/office/drawing/2014/main" id="{9E563182-6155-E24C-A817-5C33BEF94248}"/>
              </a:ext>
            </a:extLst>
          </p:cNvPr>
          <p:cNvSpPr/>
          <p:nvPr/>
        </p:nvSpPr>
        <p:spPr>
          <a:xfrm>
            <a:off x="6539782" y="5910778"/>
            <a:ext cx="71816" cy="71816"/>
          </a:xfrm>
          <a:prstGeom prst="rect">
            <a:avLst/>
          </a:prstGeom>
          <a:blipFill>
            <a:blip r:embed="rId5"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87" name="object 212">
            <a:extLst>
              <a:ext uri="{FF2B5EF4-FFF2-40B4-BE49-F238E27FC236}">
                <a16:creationId xmlns:a16="http://schemas.microsoft.com/office/drawing/2014/main" id="{F3652C5A-2456-DC44-B188-0BD285553008}"/>
              </a:ext>
            </a:extLst>
          </p:cNvPr>
          <p:cNvSpPr/>
          <p:nvPr/>
        </p:nvSpPr>
        <p:spPr>
          <a:xfrm>
            <a:off x="6996446" y="5910778"/>
            <a:ext cx="71816" cy="71816"/>
          </a:xfrm>
          <a:prstGeom prst="rect">
            <a:avLst/>
          </a:prstGeom>
          <a:blipFill>
            <a:blip r:embed="rId10"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88" name="object 213">
            <a:extLst>
              <a:ext uri="{FF2B5EF4-FFF2-40B4-BE49-F238E27FC236}">
                <a16:creationId xmlns:a16="http://schemas.microsoft.com/office/drawing/2014/main" id="{503ADABC-ECA1-524C-8DF9-28EF8129EF43}"/>
              </a:ext>
            </a:extLst>
          </p:cNvPr>
          <p:cNvSpPr/>
          <p:nvPr/>
        </p:nvSpPr>
        <p:spPr>
          <a:xfrm>
            <a:off x="7453109" y="5910778"/>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89" name="object 214">
            <a:extLst>
              <a:ext uri="{FF2B5EF4-FFF2-40B4-BE49-F238E27FC236}">
                <a16:creationId xmlns:a16="http://schemas.microsoft.com/office/drawing/2014/main" id="{9E1723D1-7AFC-3643-A0C2-D507B3437474}"/>
              </a:ext>
            </a:extLst>
          </p:cNvPr>
          <p:cNvSpPr/>
          <p:nvPr/>
        </p:nvSpPr>
        <p:spPr>
          <a:xfrm>
            <a:off x="7909773" y="5910778"/>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90" name="object 215">
            <a:extLst>
              <a:ext uri="{FF2B5EF4-FFF2-40B4-BE49-F238E27FC236}">
                <a16:creationId xmlns:a16="http://schemas.microsoft.com/office/drawing/2014/main" id="{105CF678-30FA-4942-B80C-889DD2715F60}"/>
              </a:ext>
            </a:extLst>
          </p:cNvPr>
          <p:cNvSpPr/>
          <p:nvPr/>
        </p:nvSpPr>
        <p:spPr>
          <a:xfrm>
            <a:off x="8366436" y="5910778"/>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91" name="object 193">
            <a:extLst>
              <a:ext uri="{FF2B5EF4-FFF2-40B4-BE49-F238E27FC236}">
                <a16:creationId xmlns:a16="http://schemas.microsoft.com/office/drawing/2014/main" id="{A0C4D380-E83A-9A40-A733-7543BB503F74}"/>
              </a:ext>
            </a:extLst>
          </p:cNvPr>
          <p:cNvSpPr/>
          <p:nvPr/>
        </p:nvSpPr>
        <p:spPr>
          <a:xfrm>
            <a:off x="2934225" y="5459271"/>
            <a:ext cx="71816" cy="71816"/>
          </a:xfrm>
          <a:prstGeom prst="rect">
            <a:avLst/>
          </a:prstGeom>
          <a:blipFill>
            <a:blip r:embed="rId6"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92" name="object 194">
            <a:extLst>
              <a:ext uri="{FF2B5EF4-FFF2-40B4-BE49-F238E27FC236}">
                <a16:creationId xmlns:a16="http://schemas.microsoft.com/office/drawing/2014/main" id="{B12091BE-8B6D-F243-9ABC-52B6F7BCC8E7}"/>
              </a:ext>
            </a:extLst>
          </p:cNvPr>
          <p:cNvSpPr/>
          <p:nvPr/>
        </p:nvSpPr>
        <p:spPr>
          <a:xfrm>
            <a:off x="3390889" y="5459271"/>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93" name="object 195">
            <a:extLst>
              <a:ext uri="{FF2B5EF4-FFF2-40B4-BE49-F238E27FC236}">
                <a16:creationId xmlns:a16="http://schemas.microsoft.com/office/drawing/2014/main" id="{D5D875B0-8A13-E548-B99B-7A1F4357F8B2}"/>
              </a:ext>
            </a:extLst>
          </p:cNvPr>
          <p:cNvSpPr/>
          <p:nvPr/>
        </p:nvSpPr>
        <p:spPr>
          <a:xfrm>
            <a:off x="3847553" y="5459271"/>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95" name="object 196">
            <a:extLst>
              <a:ext uri="{FF2B5EF4-FFF2-40B4-BE49-F238E27FC236}">
                <a16:creationId xmlns:a16="http://schemas.microsoft.com/office/drawing/2014/main" id="{90B229FB-821B-D844-8CB0-17BE9708968F}"/>
              </a:ext>
            </a:extLst>
          </p:cNvPr>
          <p:cNvSpPr/>
          <p:nvPr/>
        </p:nvSpPr>
        <p:spPr>
          <a:xfrm>
            <a:off x="4304216" y="5459271"/>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96" name="object 187">
            <a:extLst>
              <a:ext uri="{FF2B5EF4-FFF2-40B4-BE49-F238E27FC236}">
                <a16:creationId xmlns:a16="http://schemas.microsoft.com/office/drawing/2014/main" id="{518433BB-8F75-384D-877F-599311387744}"/>
              </a:ext>
            </a:extLst>
          </p:cNvPr>
          <p:cNvSpPr/>
          <p:nvPr/>
        </p:nvSpPr>
        <p:spPr>
          <a:xfrm>
            <a:off x="4710197" y="5459271"/>
            <a:ext cx="71816" cy="71816"/>
          </a:xfrm>
          <a:prstGeom prst="rect">
            <a:avLst/>
          </a:prstGeom>
          <a:blipFill>
            <a:blip r:embed="rId4"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97" name="object 188">
            <a:extLst>
              <a:ext uri="{FF2B5EF4-FFF2-40B4-BE49-F238E27FC236}">
                <a16:creationId xmlns:a16="http://schemas.microsoft.com/office/drawing/2014/main" id="{517D2D07-C033-5F41-AC92-2D44CC0FB439}"/>
              </a:ext>
            </a:extLst>
          </p:cNvPr>
          <p:cNvSpPr/>
          <p:nvPr/>
        </p:nvSpPr>
        <p:spPr>
          <a:xfrm>
            <a:off x="5166860" y="5459271"/>
            <a:ext cx="71816" cy="71816"/>
          </a:xfrm>
          <a:prstGeom prst="rect">
            <a:avLst/>
          </a:prstGeom>
          <a:blipFill>
            <a:blip r:embed="rId3"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98" name="object 189">
            <a:extLst>
              <a:ext uri="{FF2B5EF4-FFF2-40B4-BE49-F238E27FC236}">
                <a16:creationId xmlns:a16="http://schemas.microsoft.com/office/drawing/2014/main" id="{C1CEC62E-78EA-AC4C-A63A-D0C66A5E8939}"/>
              </a:ext>
            </a:extLst>
          </p:cNvPr>
          <p:cNvSpPr/>
          <p:nvPr/>
        </p:nvSpPr>
        <p:spPr>
          <a:xfrm>
            <a:off x="5623524" y="5459271"/>
            <a:ext cx="71816" cy="71816"/>
          </a:xfrm>
          <a:prstGeom prst="rect">
            <a:avLst/>
          </a:prstGeom>
          <a:blipFill>
            <a:blip r:embed="rId8"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299" name="object 190">
            <a:extLst>
              <a:ext uri="{FF2B5EF4-FFF2-40B4-BE49-F238E27FC236}">
                <a16:creationId xmlns:a16="http://schemas.microsoft.com/office/drawing/2014/main" id="{C5225362-C41F-5847-A506-E0D196400359}"/>
              </a:ext>
            </a:extLst>
          </p:cNvPr>
          <p:cNvSpPr/>
          <p:nvPr/>
        </p:nvSpPr>
        <p:spPr>
          <a:xfrm>
            <a:off x="6080187" y="5459271"/>
            <a:ext cx="71816" cy="71816"/>
          </a:xfrm>
          <a:prstGeom prst="rect">
            <a:avLst/>
          </a:prstGeom>
          <a:blipFill>
            <a:blip r:embed="rId9" cstate="print"/>
            <a:stretch>
              <a:fillRect/>
            </a:stretch>
          </a:blipFill>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grpSp>
        <p:nvGrpSpPr>
          <p:cNvPr id="13" name="グループ化 12">
            <a:extLst>
              <a:ext uri="{FF2B5EF4-FFF2-40B4-BE49-F238E27FC236}">
                <a16:creationId xmlns:a16="http://schemas.microsoft.com/office/drawing/2014/main" id="{4F72F087-C9A5-1CFD-23F4-6FDBB3BC9EA4}"/>
              </a:ext>
            </a:extLst>
          </p:cNvPr>
          <p:cNvGrpSpPr/>
          <p:nvPr/>
        </p:nvGrpSpPr>
        <p:grpSpPr>
          <a:xfrm>
            <a:off x="2368247" y="5756782"/>
            <a:ext cx="5063633" cy="441622"/>
            <a:chOff x="2510092" y="5711494"/>
            <a:chExt cx="5063633" cy="441622"/>
          </a:xfrm>
          <a:solidFill>
            <a:schemeClr val="bg1"/>
          </a:solidFill>
        </p:grpSpPr>
        <p:grpSp>
          <p:nvGrpSpPr>
            <p:cNvPr id="7" name="グループ化 6">
              <a:extLst>
                <a:ext uri="{FF2B5EF4-FFF2-40B4-BE49-F238E27FC236}">
                  <a16:creationId xmlns:a16="http://schemas.microsoft.com/office/drawing/2014/main" id="{EAB57917-1A1A-E5C6-B580-78BDCF3793EF}"/>
                </a:ext>
              </a:extLst>
            </p:cNvPr>
            <p:cNvGrpSpPr/>
            <p:nvPr/>
          </p:nvGrpSpPr>
          <p:grpSpPr>
            <a:xfrm>
              <a:off x="2510092" y="5736031"/>
              <a:ext cx="2061908" cy="417085"/>
              <a:chOff x="2193746" y="5602903"/>
              <a:chExt cx="2059787" cy="417085"/>
            </a:xfrm>
            <a:grpFill/>
          </p:grpSpPr>
          <p:pic>
            <p:nvPicPr>
              <p:cNvPr id="5" name="図 4">
                <a:extLst>
                  <a:ext uri="{FF2B5EF4-FFF2-40B4-BE49-F238E27FC236}">
                    <a16:creationId xmlns:a16="http://schemas.microsoft.com/office/drawing/2014/main" id="{0D37BA13-A048-11EF-7CF8-10F3ED65756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82915" y="5602903"/>
                <a:ext cx="1853853" cy="186253"/>
              </a:xfrm>
              <a:prstGeom prst="rect">
                <a:avLst/>
              </a:prstGeom>
              <a:grpFill/>
            </p:spPr>
          </p:pic>
          <p:sp>
            <p:nvSpPr>
              <p:cNvPr id="6" name="テキスト ボックス 5">
                <a:extLst>
                  <a:ext uri="{FF2B5EF4-FFF2-40B4-BE49-F238E27FC236}">
                    <a16:creationId xmlns:a16="http://schemas.microsoft.com/office/drawing/2014/main" id="{2834AA12-2BCE-228A-B016-AEC22A4F2D13}"/>
                  </a:ext>
                </a:extLst>
              </p:cNvPr>
              <p:cNvSpPr txBox="1"/>
              <p:nvPr/>
            </p:nvSpPr>
            <p:spPr>
              <a:xfrm>
                <a:off x="2193746" y="5789156"/>
                <a:ext cx="2059787" cy="230832"/>
              </a:xfrm>
              <a:prstGeom prst="rect">
                <a:avLst/>
              </a:prstGeom>
              <a:grp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業務企画部 啓発･教育･防災グループ</a:t>
                </a:r>
              </a:p>
            </p:txBody>
          </p:sp>
        </p:grpSp>
        <p:sp>
          <p:nvSpPr>
            <p:cNvPr id="8" name="テキスト ボックス 7">
              <a:extLst>
                <a:ext uri="{FF2B5EF4-FFF2-40B4-BE49-F238E27FC236}">
                  <a16:creationId xmlns:a16="http://schemas.microsoft.com/office/drawing/2014/main" id="{019C4603-C99B-FB32-20F9-A8C1A83A5605}"/>
                </a:ext>
              </a:extLst>
            </p:cNvPr>
            <p:cNvSpPr txBox="1"/>
            <p:nvPr/>
          </p:nvSpPr>
          <p:spPr>
            <a:xfrm>
              <a:off x="4425914" y="5711494"/>
              <a:ext cx="2526540" cy="438710"/>
            </a:xfrm>
            <a:prstGeom prst="rect">
              <a:avLst/>
            </a:prstGeom>
            <a:grpFill/>
          </p:spPr>
          <p:txBody>
            <a:bodyPr wrap="square" rtlCol="0">
              <a:spAutoFit/>
            </a:bodyPr>
            <a:lstStyle/>
            <a:p>
              <a:pPr marL="0" marR="0" lvl="0" indent="0" algn="l" defTabSz="566654" rtl="0" eaLnBrk="1" fontAlgn="auto" latinLnBrk="0" hangingPunct="1">
                <a:lnSpc>
                  <a:spcPts val="14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1" lang="en-US" altLang="ja-JP" sz="9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101-8335 </a:t>
              </a:r>
              <a:r>
                <a:rPr kumimoji="1" lang="ja-JP" altLang="en-US" sz="9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東京都千代田区神田淡路町</a:t>
              </a:r>
              <a:r>
                <a:rPr kumimoji="1" lang="en-US" altLang="ja-JP" sz="9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2−9</a:t>
              </a:r>
            </a:p>
            <a:p>
              <a:pPr marL="0" marR="0" lvl="0" indent="0" algn="l" defTabSz="566654" rtl="0" eaLnBrk="1" fontAlgn="auto" latinLnBrk="0" hangingPunct="1">
                <a:lnSpc>
                  <a:spcPts val="14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TEL</a:t>
              </a:r>
              <a:r>
                <a:rPr kumimoji="1" lang="ja-JP" altLang="en-US" sz="9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1" lang="en-US" altLang="ja-JP" sz="9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03-3255-1215</a:t>
              </a:r>
              <a:r>
                <a:rPr kumimoji="1" lang="ja-JP" altLang="en-US" sz="9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p>
          </p:txBody>
        </p:sp>
        <p:sp>
          <p:nvSpPr>
            <p:cNvPr id="9" name="テキスト ボックス 8">
              <a:extLst>
                <a:ext uri="{FF2B5EF4-FFF2-40B4-BE49-F238E27FC236}">
                  <a16:creationId xmlns:a16="http://schemas.microsoft.com/office/drawing/2014/main" id="{ABF3463A-5250-8FEE-087F-EE637CC95A55}"/>
                </a:ext>
              </a:extLst>
            </p:cNvPr>
            <p:cNvSpPr txBox="1"/>
            <p:nvPr/>
          </p:nvSpPr>
          <p:spPr>
            <a:xfrm>
              <a:off x="5647122" y="5917106"/>
              <a:ext cx="1926603" cy="230832"/>
            </a:xfrm>
            <a:prstGeom prst="rect">
              <a:avLst/>
            </a:prstGeom>
            <a:grp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nn-NO" altLang="ja-JP" sz="9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URL https://www.sonpo.or.jp/</a:t>
              </a:r>
              <a:endParaRPr kumimoji="1" lang="ja-JP" altLang="en-US" sz="9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p:txBody>
        </p:sp>
        <p:cxnSp>
          <p:nvCxnSpPr>
            <p:cNvPr id="11" name="直線コネクタ 10">
              <a:extLst>
                <a:ext uri="{FF2B5EF4-FFF2-40B4-BE49-F238E27FC236}">
                  <a16:creationId xmlns:a16="http://schemas.microsoft.com/office/drawing/2014/main" id="{601C78DB-333C-5D01-6991-E110C3808B96}"/>
                </a:ext>
              </a:extLst>
            </p:cNvPr>
            <p:cNvCxnSpPr>
              <a:cxnSpLocks/>
            </p:cNvCxnSpPr>
            <p:nvPr/>
          </p:nvCxnSpPr>
          <p:spPr>
            <a:xfrm>
              <a:off x="4484349" y="5748228"/>
              <a:ext cx="0" cy="325099"/>
            </a:xfrm>
            <a:prstGeom prst="line">
              <a:avLst/>
            </a:prstGeom>
            <a:grp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8624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778DE8C-202A-284E-BD4A-2ECE7671B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sp>
        <p:nvSpPr>
          <p:cNvPr id="7" name="角丸四角形 6">
            <a:extLst>
              <a:ext uri="{FF2B5EF4-FFF2-40B4-BE49-F238E27FC236}">
                <a16:creationId xmlns:a16="http://schemas.microsoft.com/office/drawing/2014/main" id="{B9F4B86A-8C12-214A-A3A7-3063E1BA58F8}"/>
              </a:ext>
            </a:extLst>
          </p:cNvPr>
          <p:cNvSpPr/>
          <p:nvPr/>
        </p:nvSpPr>
        <p:spPr>
          <a:xfrm>
            <a:off x="757136" y="1297822"/>
            <a:ext cx="7629727" cy="4935710"/>
          </a:xfrm>
          <a:prstGeom prst="roundRect">
            <a:avLst/>
          </a:prstGeom>
          <a:solidFill>
            <a:srgbClr val="FDE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8923B89-3B96-5348-8A94-C87DF67A4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76" y="1033019"/>
            <a:ext cx="1863831" cy="726578"/>
          </a:xfrm>
          <a:prstGeom prst="rect">
            <a:avLst/>
          </a:prstGeom>
        </p:spPr>
      </p:pic>
      <p:sp>
        <p:nvSpPr>
          <p:cNvPr id="9" name="テキスト ボックス 8">
            <a:extLst>
              <a:ext uri="{FF2B5EF4-FFF2-40B4-BE49-F238E27FC236}">
                <a16:creationId xmlns:a16="http://schemas.microsoft.com/office/drawing/2014/main" id="{09D757F9-329C-8142-8180-F1F576931FF7}"/>
              </a:ext>
            </a:extLst>
          </p:cNvPr>
          <p:cNvSpPr txBox="1"/>
          <p:nvPr/>
        </p:nvSpPr>
        <p:spPr>
          <a:xfrm>
            <a:off x="1018918" y="2306121"/>
            <a:ext cx="7081084" cy="83099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株式や投資信託など投資で得た運用益を手にする際には、原則として</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20.315</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％の税金が引かれますが、</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NISA</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a:t>
            </a:r>
            <a:r>
              <a:rPr kumimoji="1" lang="en-US" altLang="ja-JP" sz="16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iDeCo</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の制度を利用すればこの税金は引かれません（非課税）。</a:t>
            </a:r>
          </a:p>
        </p:txBody>
      </p:sp>
      <p:pic>
        <p:nvPicPr>
          <p:cNvPr id="10" name="図 9">
            <a:extLst>
              <a:ext uri="{FF2B5EF4-FFF2-40B4-BE49-F238E27FC236}">
                <a16:creationId xmlns:a16="http://schemas.microsoft.com/office/drawing/2014/main" id="{1C6B9DA7-EE2B-0647-B9D4-BA6DD24B7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9356" y="1684814"/>
            <a:ext cx="4425286" cy="344483"/>
          </a:xfrm>
          <a:prstGeom prst="rect">
            <a:avLst/>
          </a:prstGeom>
        </p:spPr>
      </p:pic>
      <p:sp>
        <p:nvSpPr>
          <p:cNvPr id="12" name="テキスト ボックス 11">
            <a:extLst>
              <a:ext uri="{FF2B5EF4-FFF2-40B4-BE49-F238E27FC236}">
                <a16:creationId xmlns:a16="http://schemas.microsoft.com/office/drawing/2014/main" id="{07799AEF-B1AF-5D4E-A5E8-C82CB5E87D5B}"/>
              </a:ext>
            </a:extLst>
          </p:cNvPr>
          <p:cNvSpPr txBox="1"/>
          <p:nvPr/>
        </p:nvSpPr>
        <p:spPr>
          <a:xfrm>
            <a:off x="1018918" y="3320846"/>
            <a:ext cx="1626767" cy="261610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mn-cs"/>
              </a:rPr>
              <a:t>NISA</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NISA</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（少額投資非課税制度）とは投資で得た運用益が非課税になる制度。</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2024</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年以降、非課税期間や非課税投資枠などが拡充されます。</a:t>
            </a:r>
          </a:p>
        </p:txBody>
      </p:sp>
      <p:sp>
        <p:nvSpPr>
          <p:cNvPr id="13" name="テキスト ボックス 12">
            <a:extLst>
              <a:ext uri="{FF2B5EF4-FFF2-40B4-BE49-F238E27FC236}">
                <a16:creationId xmlns:a16="http://schemas.microsoft.com/office/drawing/2014/main" id="{EF441BCF-FC34-C045-9B12-EED31D31D5E3}"/>
              </a:ext>
            </a:extLst>
          </p:cNvPr>
          <p:cNvSpPr txBox="1"/>
          <p:nvPr/>
        </p:nvSpPr>
        <p:spPr>
          <a:xfrm>
            <a:off x="6269666" y="3320846"/>
            <a:ext cx="1985774" cy="286232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err="1">
                <a:ln>
                  <a:noFill/>
                </a:ln>
                <a:solidFill>
                  <a:srgbClr val="5B9BD5"/>
                </a:solidFill>
                <a:effectLst/>
                <a:uLnTx/>
                <a:uFillTx/>
                <a:latin typeface="游ゴシック" panose="020B0400000000000000" pitchFamily="50" charset="-128"/>
                <a:ea typeface="游ゴシック" panose="020B0400000000000000" pitchFamily="50" charset="-128"/>
                <a:cs typeface="+mn-cs"/>
              </a:rPr>
              <a:t>iDeCo</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6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iDeCo</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（個人型確定拠出年金）とは毎月掛け金を払い、将来の年金を自分で準備する制度で運用益は非課税です。また掛け金は全額所得控除の対象で節税効果もあります。</a:t>
            </a:r>
          </a:p>
        </p:txBody>
      </p:sp>
      <p:sp>
        <p:nvSpPr>
          <p:cNvPr id="14" name="テキスト ボックス 13">
            <a:extLst>
              <a:ext uri="{FF2B5EF4-FFF2-40B4-BE49-F238E27FC236}">
                <a16:creationId xmlns:a16="http://schemas.microsoft.com/office/drawing/2014/main" id="{38B37261-4962-8049-B22F-819A9CF03FBD}"/>
              </a:ext>
            </a:extLst>
          </p:cNvPr>
          <p:cNvSpPr txBox="1"/>
          <p:nvPr/>
        </p:nvSpPr>
        <p:spPr>
          <a:xfrm>
            <a:off x="2678662" y="5873764"/>
            <a:ext cx="3558028" cy="2308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表の</a:t>
            </a:r>
            <a:r>
              <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NISA</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r>
              <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2024</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年に改正される新制度の内容を記載しています。</a:t>
            </a:r>
          </a:p>
        </p:txBody>
      </p:sp>
      <p:pic>
        <p:nvPicPr>
          <p:cNvPr id="5" name="図 4">
            <a:extLst>
              <a:ext uri="{FF2B5EF4-FFF2-40B4-BE49-F238E27FC236}">
                <a16:creationId xmlns:a16="http://schemas.microsoft.com/office/drawing/2014/main" id="{08A96165-1527-DBAA-FD87-DF0E5730A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4" name="図 3">
            <a:extLst>
              <a:ext uri="{FF2B5EF4-FFF2-40B4-BE49-F238E27FC236}">
                <a16:creationId xmlns:a16="http://schemas.microsoft.com/office/drawing/2014/main" id="{A1D66877-FEAB-6DA9-BCF4-70DDA7EB5E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8662" y="3582412"/>
            <a:ext cx="3590551" cy="2258573"/>
          </a:xfrm>
          <a:prstGeom prst="rect">
            <a:avLst/>
          </a:prstGeom>
        </p:spPr>
      </p:pic>
      <p:sp>
        <p:nvSpPr>
          <p:cNvPr id="19" name="テキスト ボックス 18">
            <a:extLst>
              <a:ext uri="{FF2B5EF4-FFF2-40B4-BE49-F238E27FC236}">
                <a16:creationId xmlns:a16="http://schemas.microsoft.com/office/drawing/2014/main" id="{BB7A2EF4-FF0C-467D-876E-FDE30CBD4CF5}"/>
              </a:ext>
            </a:extLst>
          </p:cNvPr>
          <p:cNvSpPr txBox="1"/>
          <p:nvPr/>
        </p:nvSpPr>
        <p:spPr>
          <a:xfrm>
            <a:off x="3440939" y="3852020"/>
            <a:ext cx="980078" cy="307777"/>
          </a:xfrm>
          <a:prstGeom prst="rect">
            <a:avLst/>
          </a:prstGeom>
          <a:noFill/>
        </p:spPr>
        <p:txBody>
          <a:bodyPr wrap="square" rtlCol="0">
            <a:spAutoFit/>
          </a:bodyPr>
          <a:lstStyle/>
          <a:p>
            <a:r>
              <a:rPr kumimoji="1" lang="ja-JP" altLang="en-US" sz="1400" dirty="0"/>
              <a:t>つみたて</a:t>
            </a:r>
          </a:p>
        </p:txBody>
      </p:sp>
      <p:sp>
        <p:nvSpPr>
          <p:cNvPr id="20" name="テキスト ボックス 19">
            <a:extLst>
              <a:ext uri="{FF2B5EF4-FFF2-40B4-BE49-F238E27FC236}">
                <a16:creationId xmlns:a16="http://schemas.microsoft.com/office/drawing/2014/main" id="{DAF3DC26-AA5C-1399-E47E-C3C5E1F8B83E}"/>
              </a:ext>
            </a:extLst>
          </p:cNvPr>
          <p:cNvSpPr txBox="1"/>
          <p:nvPr/>
        </p:nvSpPr>
        <p:spPr>
          <a:xfrm>
            <a:off x="3948378" y="3582413"/>
            <a:ext cx="1087262" cy="307777"/>
          </a:xfrm>
          <a:prstGeom prst="rect">
            <a:avLst/>
          </a:prstGeom>
          <a:noFill/>
        </p:spPr>
        <p:txBody>
          <a:bodyPr wrap="square" rtlCol="0">
            <a:spAutoFit/>
          </a:bodyPr>
          <a:lstStyle/>
          <a:p>
            <a:r>
              <a:rPr kumimoji="1" lang="ja-JP" altLang="en-US" sz="1400" dirty="0"/>
              <a:t>新</a:t>
            </a:r>
            <a:r>
              <a:rPr kumimoji="1" lang="en-US" altLang="ja-JP" sz="1400" dirty="0"/>
              <a:t>NISA</a:t>
            </a:r>
            <a:endParaRPr kumimoji="1" lang="ja-JP" altLang="en-US" sz="1400" dirty="0"/>
          </a:p>
        </p:txBody>
      </p:sp>
      <p:sp>
        <p:nvSpPr>
          <p:cNvPr id="21" name="テキスト ボックス 20">
            <a:extLst>
              <a:ext uri="{FF2B5EF4-FFF2-40B4-BE49-F238E27FC236}">
                <a16:creationId xmlns:a16="http://schemas.microsoft.com/office/drawing/2014/main" id="{7FAE8E17-7991-E5E5-1F40-B1DCBA487DD3}"/>
              </a:ext>
            </a:extLst>
          </p:cNvPr>
          <p:cNvSpPr txBox="1"/>
          <p:nvPr/>
        </p:nvSpPr>
        <p:spPr>
          <a:xfrm>
            <a:off x="2706819" y="4192576"/>
            <a:ext cx="762730" cy="523220"/>
          </a:xfrm>
          <a:prstGeom prst="rect">
            <a:avLst/>
          </a:prstGeom>
          <a:noFill/>
        </p:spPr>
        <p:txBody>
          <a:bodyPr wrap="square" rtlCol="0">
            <a:spAutoFit/>
          </a:bodyPr>
          <a:lstStyle/>
          <a:p>
            <a:r>
              <a:rPr kumimoji="1" lang="ja-JP" altLang="en-US" sz="1400" dirty="0"/>
              <a:t>非課税</a:t>
            </a:r>
            <a:endParaRPr kumimoji="1" lang="en-US" altLang="ja-JP" sz="1400" dirty="0"/>
          </a:p>
          <a:p>
            <a:r>
              <a:rPr kumimoji="1" lang="en-US" altLang="ja-JP" sz="1400" dirty="0"/>
              <a:t>  </a:t>
            </a:r>
            <a:r>
              <a:rPr kumimoji="1" lang="ja-JP" altLang="en-US" sz="1400" dirty="0"/>
              <a:t>期間</a:t>
            </a:r>
          </a:p>
        </p:txBody>
      </p:sp>
      <p:sp>
        <p:nvSpPr>
          <p:cNvPr id="22" name="テキスト ボックス 21">
            <a:extLst>
              <a:ext uri="{FF2B5EF4-FFF2-40B4-BE49-F238E27FC236}">
                <a16:creationId xmlns:a16="http://schemas.microsoft.com/office/drawing/2014/main" id="{7D892CB2-90E9-F598-F299-33107B6DFFEA}"/>
              </a:ext>
            </a:extLst>
          </p:cNvPr>
          <p:cNvSpPr txBox="1"/>
          <p:nvPr/>
        </p:nvSpPr>
        <p:spPr>
          <a:xfrm>
            <a:off x="2691768" y="4757689"/>
            <a:ext cx="749171" cy="523220"/>
          </a:xfrm>
          <a:prstGeom prst="rect">
            <a:avLst/>
          </a:prstGeom>
          <a:noFill/>
        </p:spPr>
        <p:txBody>
          <a:bodyPr wrap="square" rtlCol="0">
            <a:spAutoFit/>
          </a:bodyPr>
          <a:lstStyle/>
          <a:p>
            <a:r>
              <a:rPr kumimoji="1" lang="ja-JP" altLang="en-US" sz="1400" dirty="0"/>
              <a:t> 年間</a:t>
            </a:r>
            <a:endParaRPr kumimoji="1" lang="en-US" altLang="ja-JP" sz="1400" dirty="0"/>
          </a:p>
          <a:p>
            <a:r>
              <a:rPr kumimoji="1" lang="ja-JP" altLang="en-US" sz="1400" dirty="0"/>
              <a:t>投資枠</a:t>
            </a:r>
          </a:p>
        </p:txBody>
      </p:sp>
      <p:sp>
        <p:nvSpPr>
          <p:cNvPr id="23" name="テキスト ボックス 22">
            <a:extLst>
              <a:ext uri="{FF2B5EF4-FFF2-40B4-BE49-F238E27FC236}">
                <a16:creationId xmlns:a16="http://schemas.microsoft.com/office/drawing/2014/main" id="{6AFA9267-122F-6326-E818-91497DAEA1C8}"/>
              </a:ext>
            </a:extLst>
          </p:cNvPr>
          <p:cNvSpPr txBox="1"/>
          <p:nvPr/>
        </p:nvSpPr>
        <p:spPr>
          <a:xfrm>
            <a:off x="3914044" y="4282956"/>
            <a:ext cx="1087263" cy="307777"/>
          </a:xfrm>
          <a:prstGeom prst="rect">
            <a:avLst/>
          </a:prstGeom>
          <a:noFill/>
        </p:spPr>
        <p:txBody>
          <a:bodyPr wrap="square" rtlCol="0">
            <a:spAutoFit/>
          </a:bodyPr>
          <a:lstStyle/>
          <a:p>
            <a:r>
              <a:rPr kumimoji="1" lang="ja-JP" altLang="en-US" sz="1400" dirty="0"/>
              <a:t>無期限</a:t>
            </a:r>
          </a:p>
        </p:txBody>
      </p:sp>
      <p:sp>
        <p:nvSpPr>
          <p:cNvPr id="24" name="テキスト ボックス 23">
            <a:extLst>
              <a:ext uri="{FF2B5EF4-FFF2-40B4-BE49-F238E27FC236}">
                <a16:creationId xmlns:a16="http://schemas.microsoft.com/office/drawing/2014/main" id="{FEB5B573-1BBB-6293-CCD6-A26EB2FAC209}"/>
              </a:ext>
            </a:extLst>
          </p:cNvPr>
          <p:cNvSpPr txBox="1"/>
          <p:nvPr/>
        </p:nvSpPr>
        <p:spPr>
          <a:xfrm>
            <a:off x="3490553" y="4856752"/>
            <a:ext cx="930464" cy="316434"/>
          </a:xfrm>
          <a:prstGeom prst="rect">
            <a:avLst/>
          </a:prstGeom>
          <a:noFill/>
        </p:spPr>
        <p:txBody>
          <a:bodyPr wrap="square" rtlCol="0">
            <a:spAutoFit/>
          </a:bodyPr>
          <a:lstStyle/>
          <a:p>
            <a:r>
              <a:rPr kumimoji="1" lang="en-US" altLang="ja-JP" sz="1400" dirty="0"/>
              <a:t>120</a:t>
            </a:r>
            <a:r>
              <a:rPr kumimoji="1" lang="ja-JP" altLang="en-US" sz="1400" dirty="0"/>
              <a:t>万円</a:t>
            </a:r>
          </a:p>
        </p:txBody>
      </p:sp>
      <p:sp>
        <p:nvSpPr>
          <p:cNvPr id="25" name="テキスト ボックス 24">
            <a:extLst>
              <a:ext uri="{FF2B5EF4-FFF2-40B4-BE49-F238E27FC236}">
                <a16:creationId xmlns:a16="http://schemas.microsoft.com/office/drawing/2014/main" id="{629E03AA-7751-BF81-9AAF-247E4026E86F}"/>
              </a:ext>
            </a:extLst>
          </p:cNvPr>
          <p:cNvSpPr txBox="1"/>
          <p:nvPr/>
        </p:nvSpPr>
        <p:spPr>
          <a:xfrm>
            <a:off x="2786786" y="5331908"/>
            <a:ext cx="690097" cy="523220"/>
          </a:xfrm>
          <a:prstGeom prst="rect">
            <a:avLst/>
          </a:prstGeom>
          <a:noFill/>
        </p:spPr>
        <p:txBody>
          <a:bodyPr wrap="square" rtlCol="0">
            <a:spAutoFit/>
          </a:bodyPr>
          <a:lstStyle/>
          <a:p>
            <a:r>
              <a:rPr kumimoji="1" lang="ja-JP" altLang="en-US" sz="1400" dirty="0"/>
              <a:t>払出</a:t>
            </a:r>
            <a:endParaRPr kumimoji="1" lang="en-US" altLang="ja-JP" sz="1400" dirty="0"/>
          </a:p>
          <a:p>
            <a:r>
              <a:rPr kumimoji="1" lang="ja-JP" altLang="en-US" sz="1400" dirty="0"/>
              <a:t>期間</a:t>
            </a:r>
          </a:p>
        </p:txBody>
      </p:sp>
      <p:sp>
        <p:nvSpPr>
          <p:cNvPr id="26" name="テキスト ボックス 25">
            <a:extLst>
              <a:ext uri="{FF2B5EF4-FFF2-40B4-BE49-F238E27FC236}">
                <a16:creationId xmlns:a16="http://schemas.microsoft.com/office/drawing/2014/main" id="{F5FC8D8D-A433-7BE0-2DB2-7AF96EC60B87}"/>
              </a:ext>
            </a:extLst>
          </p:cNvPr>
          <p:cNvSpPr txBox="1"/>
          <p:nvPr/>
        </p:nvSpPr>
        <p:spPr>
          <a:xfrm>
            <a:off x="3667712" y="5433585"/>
            <a:ext cx="1579927" cy="307777"/>
          </a:xfrm>
          <a:prstGeom prst="rect">
            <a:avLst/>
          </a:prstGeom>
          <a:noFill/>
        </p:spPr>
        <p:txBody>
          <a:bodyPr wrap="square" rtlCol="0">
            <a:spAutoFit/>
          </a:bodyPr>
          <a:lstStyle/>
          <a:p>
            <a:r>
              <a:rPr kumimoji="1" lang="ja-JP" altLang="en-US" sz="1400" dirty="0"/>
              <a:t>いつでも可能</a:t>
            </a:r>
          </a:p>
        </p:txBody>
      </p:sp>
      <p:sp>
        <p:nvSpPr>
          <p:cNvPr id="27" name="テキスト ボックス 26">
            <a:extLst>
              <a:ext uri="{FF2B5EF4-FFF2-40B4-BE49-F238E27FC236}">
                <a16:creationId xmlns:a16="http://schemas.microsoft.com/office/drawing/2014/main" id="{52D92FEB-D72E-ED04-0DCE-82E0EC82B382}"/>
              </a:ext>
            </a:extLst>
          </p:cNvPr>
          <p:cNvSpPr txBox="1"/>
          <p:nvPr/>
        </p:nvSpPr>
        <p:spPr>
          <a:xfrm>
            <a:off x="4281052" y="4842609"/>
            <a:ext cx="914401" cy="307777"/>
          </a:xfrm>
          <a:prstGeom prst="rect">
            <a:avLst/>
          </a:prstGeom>
          <a:noFill/>
        </p:spPr>
        <p:txBody>
          <a:bodyPr wrap="square" rtlCol="0">
            <a:spAutoFit/>
          </a:bodyPr>
          <a:lstStyle/>
          <a:p>
            <a:r>
              <a:rPr kumimoji="1" lang="en-US" altLang="ja-JP" sz="1400" dirty="0"/>
              <a:t>240</a:t>
            </a:r>
            <a:r>
              <a:rPr kumimoji="1" lang="ja-JP" altLang="en-US" sz="1400" dirty="0"/>
              <a:t>万円</a:t>
            </a:r>
          </a:p>
        </p:txBody>
      </p:sp>
      <p:sp>
        <p:nvSpPr>
          <p:cNvPr id="28" name="テキスト ボックス 27">
            <a:extLst>
              <a:ext uri="{FF2B5EF4-FFF2-40B4-BE49-F238E27FC236}">
                <a16:creationId xmlns:a16="http://schemas.microsoft.com/office/drawing/2014/main" id="{09F20794-344F-64B4-2896-2A7D4A9D6C18}"/>
              </a:ext>
            </a:extLst>
          </p:cNvPr>
          <p:cNvSpPr txBox="1"/>
          <p:nvPr/>
        </p:nvSpPr>
        <p:spPr>
          <a:xfrm>
            <a:off x="4209845" y="3863435"/>
            <a:ext cx="1302822" cy="292388"/>
          </a:xfrm>
          <a:prstGeom prst="rect">
            <a:avLst/>
          </a:prstGeom>
          <a:noFill/>
        </p:spPr>
        <p:txBody>
          <a:bodyPr wrap="square" rtlCol="0">
            <a:spAutoFit/>
          </a:bodyPr>
          <a:lstStyle/>
          <a:p>
            <a:r>
              <a:rPr kumimoji="1" lang="ja-JP" altLang="en-US" sz="1300" spc="-150" dirty="0"/>
              <a:t>成長投資枠</a:t>
            </a:r>
          </a:p>
        </p:txBody>
      </p:sp>
      <p:sp>
        <p:nvSpPr>
          <p:cNvPr id="29" name="テキスト ボックス 28">
            <a:extLst>
              <a:ext uri="{FF2B5EF4-FFF2-40B4-BE49-F238E27FC236}">
                <a16:creationId xmlns:a16="http://schemas.microsoft.com/office/drawing/2014/main" id="{D67CA404-3A97-4870-0068-7B74A5A3BD0A}"/>
              </a:ext>
            </a:extLst>
          </p:cNvPr>
          <p:cNvSpPr txBox="1"/>
          <p:nvPr/>
        </p:nvSpPr>
        <p:spPr>
          <a:xfrm>
            <a:off x="5297107" y="3686429"/>
            <a:ext cx="1087262" cy="400110"/>
          </a:xfrm>
          <a:prstGeom prst="rect">
            <a:avLst/>
          </a:prstGeom>
          <a:noFill/>
        </p:spPr>
        <p:txBody>
          <a:bodyPr wrap="square" rtlCol="0">
            <a:spAutoFit/>
          </a:bodyPr>
          <a:lstStyle/>
          <a:p>
            <a:r>
              <a:rPr kumimoji="1" lang="en-US" altLang="ja-JP" sz="2000" dirty="0" err="1"/>
              <a:t>iDeCo</a:t>
            </a:r>
            <a:endParaRPr kumimoji="1" lang="ja-JP" altLang="en-US" sz="2000" dirty="0"/>
          </a:p>
        </p:txBody>
      </p:sp>
      <p:sp>
        <p:nvSpPr>
          <p:cNvPr id="30" name="テキスト ボックス 29">
            <a:extLst>
              <a:ext uri="{FF2B5EF4-FFF2-40B4-BE49-F238E27FC236}">
                <a16:creationId xmlns:a16="http://schemas.microsoft.com/office/drawing/2014/main" id="{49196B3B-1C12-62F1-B60D-2816C1048F2A}"/>
              </a:ext>
            </a:extLst>
          </p:cNvPr>
          <p:cNvSpPr txBox="1"/>
          <p:nvPr/>
        </p:nvSpPr>
        <p:spPr>
          <a:xfrm>
            <a:off x="5248774" y="4282956"/>
            <a:ext cx="1053415" cy="307777"/>
          </a:xfrm>
          <a:prstGeom prst="rect">
            <a:avLst/>
          </a:prstGeom>
          <a:noFill/>
        </p:spPr>
        <p:txBody>
          <a:bodyPr wrap="square" rtlCol="0">
            <a:spAutoFit/>
          </a:bodyPr>
          <a:lstStyle/>
          <a:p>
            <a:r>
              <a:rPr kumimoji="1" lang="ja-JP" altLang="en-US" sz="1400" dirty="0"/>
              <a:t>制限なし</a:t>
            </a:r>
          </a:p>
        </p:txBody>
      </p:sp>
      <p:sp>
        <p:nvSpPr>
          <p:cNvPr id="31" name="テキスト ボックス 30">
            <a:extLst>
              <a:ext uri="{FF2B5EF4-FFF2-40B4-BE49-F238E27FC236}">
                <a16:creationId xmlns:a16="http://schemas.microsoft.com/office/drawing/2014/main" id="{45CED733-77C9-D735-53A6-632D0D7A180A}"/>
              </a:ext>
            </a:extLst>
          </p:cNvPr>
          <p:cNvSpPr txBox="1"/>
          <p:nvPr/>
        </p:nvSpPr>
        <p:spPr>
          <a:xfrm>
            <a:off x="5043674" y="4774461"/>
            <a:ext cx="1440832" cy="523220"/>
          </a:xfrm>
          <a:prstGeom prst="rect">
            <a:avLst/>
          </a:prstGeom>
          <a:noFill/>
        </p:spPr>
        <p:txBody>
          <a:bodyPr wrap="square" rtlCol="0">
            <a:spAutoFit/>
          </a:bodyPr>
          <a:lstStyle/>
          <a:p>
            <a:r>
              <a:rPr kumimoji="1" lang="ja-JP" altLang="en-US" sz="1400" dirty="0"/>
              <a:t>加入者の職業、</a:t>
            </a:r>
          </a:p>
          <a:p>
            <a:r>
              <a:rPr kumimoji="1" lang="ja-JP" altLang="en-US" sz="1400" dirty="0"/>
              <a:t>勤務先による</a:t>
            </a:r>
          </a:p>
        </p:txBody>
      </p:sp>
      <p:sp>
        <p:nvSpPr>
          <p:cNvPr id="32" name="テキスト ボックス 31">
            <a:extLst>
              <a:ext uri="{FF2B5EF4-FFF2-40B4-BE49-F238E27FC236}">
                <a16:creationId xmlns:a16="http://schemas.microsoft.com/office/drawing/2014/main" id="{4C5F493D-A88E-480C-EA5D-2CB93EECB6E0}"/>
              </a:ext>
            </a:extLst>
          </p:cNvPr>
          <p:cNvSpPr txBox="1"/>
          <p:nvPr/>
        </p:nvSpPr>
        <p:spPr>
          <a:xfrm>
            <a:off x="5073258" y="5307723"/>
            <a:ext cx="1337056" cy="523220"/>
          </a:xfrm>
          <a:prstGeom prst="rect">
            <a:avLst/>
          </a:prstGeom>
          <a:noFill/>
        </p:spPr>
        <p:txBody>
          <a:bodyPr wrap="square" rtlCol="0">
            <a:spAutoFit/>
          </a:bodyPr>
          <a:lstStyle/>
          <a:p>
            <a:r>
              <a:rPr kumimoji="1" lang="ja-JP" altLang="en-US" sz="1400" dirty="0"/>
              <a:t>原則</a:t>
            </a:r>
            <a:r>
              <a:rPr kumimoji="1" lang="en-US" altLang="ja-JP" sz="1400" dirty="0"/>
              <a:t>60</a:t>
            </a:r>
            <a:r>
              <a:rPr kumimoji="1" lang="ja-JP" altLang="en-US" sz="1400" dirty="0"/>
              <a:t>歳まで</a:t>
            </a:r>
          </a:p>
          <a:p>
            <a:r>
              <a:rPr kumimoji="1" lang="ja-JP" altLang="en-US" sz="1400" dirty="0"/>
              <a:t>不可</a:t>
            </a:r>
          </a:p>
        </p:txBody>
      </p:sp>
    </p:spTree>
    <p:extLst>
      <p:ext uri="{BB962C8B-B14F-4D97-AF65-F5344CB8AC3E}">
        <p14:creationId xmlns:p14="http://schemas.microsoft.com/office/powerpoint/2010/main" val="1996647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302756B0-5042-4146-9BFE-23F11C515960}"/>
              </a:ext>
            </a:extLst>
          </p:cNvPr>
          <p:cNvSpPr/>
          <p:nvPr/>
        </p:nvSpPr>
        <p:spPr>
          <a:xfrm>
            <a:off x="1140809" y="1283183"/>
            <a:ext cx="6909891" cy="5296032"/>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08603DDB-0F54-C845-B3B1-2B74B6D1DEA2}"/>
              </a:ext>
            </a:extLst>
          </p:cNvPr>
          <p:cNvSpPr/>
          <p:nvPr/>
        </p:nvSpPr>
        <p:spPr>
          <a:xfrm>
            <a:off x="1906857" y="3417472"/>
            <a:ext cx="5330283" cy="122142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6F51235E-DF60-BF40-93D0-C3A4507C66ED}"/>
              </a:ext>
            </a:extLst>
          </p:cNvPr>
          <p:cNvSpPr/>
          <p:nvPr/>
        </p:nvSpPr>
        <p:spPr>
          <a:xfrm flipV="1">
            <a:off x="2146686" y="3263608"/>
            <a:ext cx="1174595" cy="307728"/>
          </a:xfrm>
          <a:prstGeom prst="rect">
            <a:avLst/>
          </a:prstGeom>
          <a:solidFill>
            <a:srgbClr val="BDD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0ED8F800-5A68-BA40-BAEC-A119B5E79E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sp>
        <p:nvSpPr>
          <p:cNvPr id="3" name="object 711">
            <a:extLst>
              <a:ext uri="{FF2B5EF4-FFF2-40B4-BE49-F238E27FC236}">
                <a16:creationId xmlns:a16="http://schemas.microsoft.com/office/drawing/2014/main" id="{61E7A07C-2F7F-3843-8EDE-E347370B113B}"/>
              </a:ext>
            </a:extLst>
          </p:cNvPr>
          <p:cNvSpPr/>
          <p:nvPr/>
        </p:nvSpPr>
        <p:spPr>
          <a:xfrm>
            <a:off x="8100002" y="72000"/>
            <a:ext cx="807735" cy="66852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674" b="0" i="0" u="none" strike="noStrike" kern="0" cap="none" spc="0" normalizeH="0" baseline="0" noProof="0">
              <a:ln>
                <a:noFill/>
              </a:ln>
              <a:solidFill>
                <a:srgbClr val="FF0000"/>
              </a:solidFill>
              <a:effectLst/>
              <a:uLnTx/>
              <a:uFillTx/>
              <a:latin typeface="游ゴシック" panose="020F0502020204030204"/>
              <a:ea typeface="+mn-ea"/>
              <a:cs typeface="+mn-cs"/>
            </a:endParaRPr>
          </a:p>
        </p:txBody>
      </p:sp>
      <p:pic>
        <p:nvPicPr>
          <p:cNvPr id="4" name="図 3">
            <a:extLst>
              <a:ext uri="{FF2B5EF4-FFF2-40B4-BE49-F238E27FC236}">
                <a16:creationId xmlns:a16="http://schemas.microsoft.com/office/drawing/2014/main" id="{FA96914D-C663-1C42-8828-900D757AD8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434" y="785308"/>
            <a:ext cx="1226966" cy="286006"/>
          </a:xfrm>
          <a:prstGeom prst="rect">
            <a:avLst/>
          </a:prstGeom>
        </p:spPr>
      </p:pic>
      <p:pic>
        <p:nvPicPr>
          <p:cNvPr id="6" name="図 5">
            <a:extLst>
              <a:ext uri="{FF2B5EF4-FFF2-40B4-BE49-F238E27FC236}">
                <a16:creationId xmlns:a16="http://schemas.microsoft.com/office/drawing/2014/main" id="{72C5D8CE-C4EF-B144-AF64-C92636FCA3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7636" y="1283183"/>
            <a:ext cx="5088728" cy="436911"/>
          </a:xfrm>
          <a:prstGeom prst="rect">
            <a:avLst/>
          </a:prstGeom>
        </p:spPr>
      </p:pic>
      <p:pic>
        <p:nvPicPr>
          <p:cNvPr id="8" name="図 7">
            <a:extLst>
              <a:ext uri="{FF2B5EF4-FFF2-40B4-BE49-F238E27FC236}">
                <a16:creationId xmlns:a16="http://schemas.microsoft.com/office/drawing/2014/main" id="{9BA0DF42-8CD0-984A-883F-9EFBD67518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122" y="4507291"/>
            <a:ext cx="1284010" cy="1719656"/>
          </a:xfrm>
          <a:prstGeom prst="rect">
            <a:avLst/>
          </a:prstGeom>
        </p:spPr>
      </p:pic>
      <p:sp>
        <p:nvSpPr>
          <p:cNvPr id="9" name="テキスト ボックス 8">
            <a:extLst>
              <a:ext uri="{FF2B5EF4-FFF2-40B4-BE49-F238E27FC236}">
                <a16:creationId xmlns:a16="http://schemas.microsoft.com/office/drawing/2014/main" id="{B27E7F9D-DEEB-2C49-9316-C4F3A859FCF4}"/>
              </a:ext>
            </a:extLst>
          </p:cNvPr>
          <p:cNvSpPr txBox="1"/>
          <p:nvPr/>
        </p:nvSpPr>
        <p:spPr>
          <a:xfrm>
            <a:off x="1671778" y="1929095"/>
            <a:ext cx="6004932" cy="120032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次の</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つの目的を達成するために、</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必要なお金はどの方法で準備すればよいと思いますか？（複数選択も可）</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また、選んだ理由も考えてみましょう。</a:t>
            </a:r>
          </a:p>
        </p:txBody>
      </p:sp>
      <p:sp>
        <p:nvSpPr>
          <p:cNvPr id="10" name="テキスト ボックス 9">
            <a:extLst>
              <a:ext uri="{FF2B5EF4-FFF2-40B4-BE49-F238E27FC236}">
                <a16:creationId xmlns:a16="http://schemas.microsoft.com/office/drawing/2014/main" id="{FB087590-173C-2A4E-825C-67EF9B0054C0}"/>
              </a:ext>
            </a:extLst>
          </p:cNvPr>
          <p:cNvSpPr txBox="1"/>
          <p:nvPr/>
        </p:nvSpPr>
        <p:spPr>
          <a:xfrm>
            <a:off x="2131766" y="3262144"/>
            <a:ext cx="5084956" cy="132343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目的</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 日常生活のための資金（短期的な備え）</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 住宅購入のための頭金（中期的な備え）</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 自分の老後資金の備え（長期的な備え）</a:t>
            </a:r>
          </a:p>
        </p:txBody>
      </p:sp>
      <p:sp>
        <p:nvSpPr>
          <p:cNvPr id="14" name="正方形/長方形 13">
            <a:extLst>
              <a:ext uri="{FF2B5EF4-FFF2-40B4-BE49-F238E27FC236}">
                <a16:creationId xmlns:a16="http://schemas.microsoft.com/office/drawing/2014/main" id="{642AB4E7-67BB-D344-8603-37792B8EC2A2}"/>
              </a:ext>
            </a:extLst>
          </p:cNvPr>
          <p:cNvSpPr/>
          <p:nvPr/>
        </p:nvSpPr>
        <p:spPr>
          <a:xfrm>
            <a:off x="1886439" y="5071787"/>
            <a:ext cx="5330283" cy="122142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B9F07071-908F-1640-8DAC-715418558D1D}"/>
              </a:ext>
            </a:extLst>
          </p:cNvPr>
          <p:cNvSpPr/>
          <p:nvPr/>
        </p:nvSpPr>
        <p:spPr>
          <a:xfrm flipV="1">
            <a:off x="2126268" y="4917923"/>
            <a:ext cx="1174595" cy="307728"/>
          </a:xfrm>
          <a:prstGeom prst="rect">
            <a:avLst/>
          </a:prstGeom>
          <a:solidFill>
            <a:srgbClr val="BDD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3BCAFEB6-07DF-A642-9753-074A0CE0C988}"/>
              </a:ext>
            </a:extLst>
          </p:cNvPr>
          <p:cNvSpPr txBox="1"/>
          <p:nvPr/>
        </p:nvSpPr>
        <p:spPr>
          <a:xfrm>
            <a:off x="2111348" y="4793798"/>
            <a:ext cx="4523628" cy="1433149"/>
          </a:xfrm>
          <a:prstGeom prst="rect">
            <a:avLst/>
          </a:prstGeom>
          <a:noFill/>
        </p:spPr>
        <p:txBody>
          <a:bodyPr wrap="square" rtlCol="0">
            <a:spAutoFit/>
          </a:bodyPr>
          <a:lstStyle/>
          <a:p>
            <a:pPr marL="0" marR="0" lvl="0" indent="0" algn="l" defTabSz="566654" rtl="0" eaLnBrk="1" fontAlgn="auto" latinLnBrk="0" hangingPunct="1">
              <a:lnSpc>
                <a:spcPct val="15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方法</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566654"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預貯金　　　　　　債券（国債）</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投資信託　　　　　株式</a:t>
            </a:r>
          </a:p>
        </p:txBody>
      </p:sp>
      <p:sp>
        <p:nvSpPr>
          <p:cNvPr id="18" name="テキスト ボックス 17">
            <a:extLst>
              <a:ext uri="{FF2B5EF4-FFF2-40B4-BE49-F238E27FC236}">
                <a16:creationId xmlns:a16="http://schemas.microsoft.com/office/drawing/2014/main" id="{537F1C71-C286-0C43-9F60-AFA74C5B0AAC}"/>
              </a:ext>
            </a:extLst>
          </p:cNvPr>
          <p:cNvSpPr txBox="1"/>
          <p:nvPr/>
        </p:nvSpPr>
        <p:spPr>
          <a:xfrm>
            <a:off x="42652" y="3757711"/>
            <a:ext cx="1499234" cy="738664"/>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答えは</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ワークシートに解答してね</a:t>
            </a:r>
          </a:p>
        </p:txBody>
      </p:sp>
    </p:spTree>
    <p:extLst>
      <p:ext uri="{BB962C8B-B14F-4D97-AF65-F5344CB8AC3E}">
        <p14:creationId xmlns:p14="http://schemas.microsoft.com/office/powerpoint/2010/main" val="4169597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43A2B06A-EE84-E84D-BBD0-16CD2EFFA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84" y="2983783"/>
            <a:ext cx="7226145" cy="2855209"/>
          </a:xfrm>
          <a:prstGeom prst="rect">
            <a:avLst/>
          </a:prstGeom>
        </p:spPr>
      </p:pic>
      <p:pic>
        <p:nvPicPr>
          <p:cNvPr id="2" name="図 1">
            <a:extLst>
              <a:ext uri="{FF2B5EF4-FFF2-40B4-BE49-F238E27FC236}">
                <a16:creationId xmlns:a16="http://schemas.microsoft.com/office/drawing/2014/main" id="{FE718409-A995-AF41-AF9C-B14EE2F452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8" name="図 7">
            <a:extLst>
              <a:ext uri="{FF2B5EF4-FFF2-40B4-BE49-F238E27FC236}">
                <a16:creationId xmlns:a16="http://schemas.microsoft.com/office/drawing/2014/main" id="{C0C68E72-10EA-5640-A1EC-EECF3B9160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758" y="2481708"/>
            <a:ext cx="5378654" cy="325399"/>
          </a:xfrm>
          <a:prstGeom prst="rect">
            <a:avLst/>
          </a:prstGeom>
        </p:spPr>
      </p:pic>
      <p:pic>
        <p:nvPicPr>
          <p:cNvPr id="12" name="図 11">
            <a:extLst>
              <a:ext uri="{FF2B5EF4-FFF2-40B4-BE49-F238E27FC236}">
                <a16:creationId xmlns:a16="http://schemas.microsoft.com/office/drawing/2014/main" id="{EAB8D5E3-1CD1-874A-82BD-4E05E9A41A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699" y="1164953"/>
            <a:ext cx="6832600" cy="393700"/>
          </a:xfrm>
          <a:prstGeom prst="rect">
            <a:avLst/>
          </a:prstGeom>
        </p:spPr>
      </p:pic>
      <p:pic>
        <p:nvPicPr>
          <p:cNvPr id="9" name="図 8">
            <a:extLst>
              <a:ext uri="{FF2B5EF4-FFF2-40B4-BE49-F238E27FC236}">
                <a16:creationId xmlns:a16="http://schemas.microsoft.com/office/drawing/2014/main" id="{3914E9F9-D6EE-F748-B96F-17EA9DAA37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675" y="880154"/>
            <a:ext cx="2095500" cy="1320800"/>
          </a:xfrm>
          <a:prstGeom prst="rect">
            <a:avLst/>
          </a:prstGeom>
        </p:spPr>
      </p:pic>
      <p:pic>
        <p:nvPicPr>
          <p:cNvPr id="14" name="図 13">
            <a:extLst>
              <a:ext uri="{FF2B5EF4-FFF2-40B4-BE49-F238E27FC236}">
                <a16:creationId xmlns:a16="http://schemas.microsoft.com/office/drawing/2014/main" id="{7E03B38F-5874-3744-A733-7AE3E11F51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1301" y="3113919"/>
            <a:ext cx="1419632" cy="1186022"/>
          </a:xfrm>
          <a:prstGeom prst="rect">
            <a:avLst/>
          </a:prstGeom>
        </p:spPr>
      </p:pic>
      <p:pic>
        <p:nvPicPr>
          <p:cNvPr id="18" name="図 17">
            <a:extLst>
              <a:ext uri="{FF2B5EF4-FFF2-40B4-BE49-F238E27FC236}">
                <a16:creationId xmlns:a16="http://schemas.microsoft.com/office/drawing/2014/main" id="{12803191-39B8-A744-A4ED-975007FFB7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77899" y="4551852"/>
            <a:ext cx="1684344" cy="1081526"/>
          </a:xfrm>
          <a:prstGeom prst="rect">
            <a:avLst/>
          </a:prstGeom>
        </p:spPr>
      </p:pic>
      <p:pic>
        <p:nvPicPr>
          <p:cNvPr id="20" name="図 19">
            <a:extLst>
              <a:ext uri="{FF2B5EF4-FFF2-40B4-BE49-F238E27FC236}">
                <a16:creationId xmlns:a16="http://schemas.microsoft.com/office/drawing/2014/main" id="{A293A4A1-EB2A-E54C-8C0B-9DD72F72EB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2059" y="4548330"/>
            <a:ext cx="1726942" cy="1290662"/>
          </a:xfrm>
          <a:prstGeom prst="rect">
            <a:avLst/>
          </a:prstGeom>
        </p:spPr>
      </p:pic>
      <p:pic>
        <p:nvPicPr>
          <p:cNvPr id="22" name="図 21">
            <a:extLst>
              <a:ext uri="{FF2B5EF4-FFF2-40B4-BE49-F238E27FC236}">
                <a16:creationId xmlns:a16="http://schemas.microsoft.com/office/drawing/2014/main" id="{A79BFDFC-D3E6-3D46-ABF8-E6CB58A0C5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2374" y="4530129"/>
            <a:ext cx="1644850" cy="1319495"/>
          </a:xfrm>
          <a:prstGeom prst="rect">
            <a:avLst/>
          </a:prstGeom>
        </p:spPr>
      </p:pic>
      <p:pic>
        <p:nvPicPr>
          <p:cNvPr id="24" name="図 23">
            <a:extLst>
              <a:ext uri="{FF2B5EF4-FFF2-40B4-BE49-F238E27FC236}">
                <a16:creationId xmlns:a16="http://schemas.microsoft.com/office/drawing/2014/main" id="{DBEE0647-D40D-7241-8482-3EA712E42A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65576" y="3138091"/>
            <a:ext cx="1289992" cy="1182493"/>
          </a:xfrm>
          <a:prstGeom prst="rect">
            <a:avLst/>
          </a:prstGeom>
        </p:spPr>
      </p:pic>
      <p:pic>
        <p:nvPicPr>
          <p:cNvPr id="26" name="図 25">
            <a:extLst>
              <a:ext uri="{FF2B5EF4-FFF2-40B4-BE49-F238E27FC236}">
                <a16:creationId xmlns:a16="http://schemas.microsoft.com/office/drawing/2014/main" id="{DD7C0DCB-1ABE-7C48-AA4C-ADC10CCB0F4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13957" y="3138091"/>
            <a:ext cx="1349285" cy="1203416"/>
          </a:xfrm>
          <a:prstGeom prst="rect">
            <a:avLst/>
          </a:prstGeom>
        </p:spPr>
      </p:pic>
      <p:pic>
        <p:nvPicPr>
          <p:cNvPr id="5" name="図 4">
            <a:extLst>
              <a:ext uri="{FF2B5EF4-FFF2-40B4-BE49-F238E27FC236}">
                <a16:creationId xmlns:a16="http://schemas.microsoft.com/office/drawing/2014/main" id="{D714C622-1E70-B00D-1A64-398F27B149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375989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72996F9-99FA-A148-B7B9-B04D27EBF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6" name="図 5">
            <a:extLst>
              <a:ext uri="{FF2B5EF4-FFF2-40B4-BE49-F238E27FC236}">
                <a16:creationId xmlns:a16="http://schemas.microsoft.com/office/drawing/2014/main" id="{0B24C9F2-2BFD-8C48-B5C3-B0FDEC9B1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611" y="969617"/>
            <a:ext cx="3240000" cy="324000"/>
          </a:xfrm>
          <a:prstGeom prst="rect">
            <a:avLst/>
          </a:prstGeom>
        </p:spPr>
      </p:pic>
      <p:pic>
        <p:nvPicPr>
          <p:cNvPr id="5" name="図 4">
            <a:extLst>
              <a:ext uri="{FF2B5EF4-FFF2-40B4-BE49-F238E27FC236}">
                <a16:creationId xmlns:a16="http://schemas.microsoft.com/office/drawing/2014/main" id="{774EA898-5154-2FBA-328F-17638C9B7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7" name="図 6">
            <a:extLst>
              <a:ext uri="{FF2B5EF4-FFF2-40B4-BE49-F238E27FC236}">
                <a16:creationId xmlns:a16="http://schemas.microsoft.com/office/drawing/2014/main" id="{3812B10F-EC7A-414D-1A19-875A252A8F9C}"/>
              </a:ext>
            </a:extLst>
          </p:cNvPr>
          <p:cNvPicPr>
            <a:picLocks noChangeAspect="1"/>
          </p:cNvPicPr>
          <p:nvPr/>
        </p:nvPicPr>
        <p:blipFill>
          <a:blip r:embed="rId6"/>
          <a:stretch>
            <a:fillRect/>
          </a:stretch>
        </p:blipFill>
        <p:spPr>
          <a:xfrm flipH="1">
            <a:off x="7046021" y="734473"/>
            <a:ext cx="837979" cy="906325"/>
          </a:xfrm>
          <a:prstGeom prst="rect">
            <a:avLst/>
          </a:prstGeom>
        </p:spPr>
      </p:pic>
      <p:pic>
        <p:nvPicPr>
          <p:cNvPr id="8" name="図 7">
            <a:extLst>
              <a:ext uri="{FF2B5EF4-FFF2-40B4-BE49-F238E27FC236}">
                <a16:creationId xmlns:a16="http://schemas.microsoft.com/office/drawing/2014/main" id="{1ED8CA53-C8D9-45E1-4E1F-C32E6474A69B}"/>
              </a:ext>
            </a:extLst>
          </p:cNvPr>
          <p:cNvPicPr>
            <a:picLocks noChangeAspect="1"/>
          </p:cNvPicPr>
          <p:nvPr/>
        </p:nvPicPr>
        <p:blipFill>
          <a:blip r:embed="rId7"/>
          <a:stretch>
            <a:fillRect/>
          </a:stretch>
        </p:blipFill>
        <p:spPr>
          <a:xfrm rot="10800000">
            <a:off x="5481828" y="558798"/>
            <a:ext cx="1548439" cy="1130885"/>
          </a:xfrm>
          <a:prstGeom prst="rect">
            <a:avLst/>
          </a:prstGeom>
        </p:spPr>
      </p:pic>
      <p:sp>
        <p:nvSpPr>
          <p:cNvPr id="12" name="テキスト ボックス 11">
            <a:extLst>
              <a:ext uri="{FF2B5EF4-FFF2-40B4-BE49-F238E27FC236}">
                <a16:creationId xmlns:a16="http://schemas.microsoft.com/office/drawing/2014/main" id="{BF0EAD79-5A29-0B46-9115-BA271D2EB70B}"/>
              </a:ext>
            </a:extLst>
          </p:cNvPr>
          <p:cNvSpPr txBox="1"/>
          <p:nvPr/>
        </p:nvSpPr>
        <p:spPr>
          <a:xfrm>
            <a:off x="4441463" y="798297"/>
            <a:ext cx="2622356" cy="7786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社会保険だけでは保障されない部分や</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保障が十分ではない部分、</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貯蓄だけでは備えられないリスクには、</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民間保険で備えることができます</a:t>
            </a:r>
          </a:p>
        </p:txBody>
      </p:sp>
      <p:pic>
        <p:nvPicPr>
          <p:cNvPr id="4" name="図 3">
            <a:extLst>
              <a:ext uri="{FF2B5EF4-FFF2-40B4-BE49-F238E27FC236}">
                <a16:creationId xmlns:a16="http://schemas.microsoft.com/office/drawing/2014/main" id="{1FD03327-FFEC-CB33-15E3-3084DAAA34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021" y="1706998"/>
            <a:ext cx="7280811" cy="5042153"/>
          </a:xfrm>
          <a:prstGeom prst="rect">
            <a:avLst/>
          </a:prstGeom>
        </p:spPr>
      </p:pic>
      <p:sp>
        <p:nvSpPr>
          <p:cNvPr id="11" name="テキスト ボックス 10">
            <a:extLst>
              <a:ext uri="{FF2B5EF4-FFF2-40B4-BE49-F238E27FC236}">
                <a16:creationId xmlns:a16="http://schemas.microsoft.com/office/drawing/2014/main" id="{81FF2699-5897-12D7-853A-87844D157566}"/>
              </a:ext>
            </a:extLst>
          </p:cNvPr>
          <p:cNvSpPr txBox="1"/>
          <p:nvPr/>
        </p:nvSpPr>
        <p:spPr>
          <a:xfrm>
            <a:off x="1197846" y="1718841"/>
            <a:ext cx="1419895" cy="369332"/>
          </a:xfrm>
          <a:prstGeom prst="rect">
            <a:avLst/>
          </a:prstGeom>
          <a:noFill/>
        </p:spPr>
        <p:txBody>
          <a:bodyPr wrap="square">
            <a:spAutoFit/>
          </a:bodyPr>
          <a:lstStyle/>
          <a:p>
            <a:r>
              <a:rPr lang="ja-JP" altLang="en-US" dirty="0">
                <a:solidFill>
                  <a:schemeClr val="bg1"/>
                </a:solidFill>
              </a:rPr>
              <a:t>主なリスク</a:t>
            </a:r>
          </a:p>
        </p:txBody>
      </p:sp>
      <p:sp>
        <p:nvSpPr>
          <p:cNvPr id="15" name="テキスト ボックス 14">
            <a:extLst>
              <a:ext uri="{FF2B5EF4-FFF2-40B4-BE49-F238E27FC236}">
                <a16:creationId xmlns:a16="http://schemas.microsoft.com/office/drawing/2014/main" id="{582F982B-C0FA-76A6-6872-542DDBA8683E}"/>
              </a:ext>
            </a:extLst>
          </p:cNvPr>
          <p:cNvSpPr txBox="1"/>
          <p:nvPr/>
        </p:nvSpPr>
        <p:spPr>
          <a:xfrm>
            <a:off x="3477163" y="1704434"/>
            <a:ext cx="2880233" cy="369332"/>
          </a:xfrm>
          <a:prstGeom prst="rect">
            <a:avLst/>
          </a:prstGeom>
          <a:noFill/>
        </p:spPr>
        <p:txBody>
          <a:bodyPr wrap="square">
            <a:spAutoFit/>
          </a:bodyPr>
          <a:lstStyle/>
          <a:p>
            <a:r>
              <a:rPr lang="ja-JP" altLang="en-US" dirty="0">
                <a:solidFill>
                  <a:schemeClr val="bg1"/>
                </a:solidFill>
              </a:rPr>
              <a:t>社会保険　</a:t>
            </a:r>
            <a:r>
              <a:rPr lang="ja-JP" altLang="en-US" sz="1400" dirty="0"/>
              <a:t>原則、加入が義務</a:t>
            </a:r>
          </a:p>
        </p:txBody>
      </p:sp>
      <p:sp>
        <p:nvSpPr>
          <p:cNvPr id="19" name="テキスト ボックス 18">
            <a:extLst>
              <a:ext uri="{FF2B5EF4-FFF2-40B4-BE49-F238E27FC236}">
                <a16:creationId xmlns:a16="http://schemas.microsoft.com/office/drawing/2014/main" id="{F331901A-2FDE-6B76-C222-280A8F591B63}"/>
              </a:ext>
            </a:extLst>
          </p:cNvPr>
          <p:cNvSpPr txBox="1"/>
          <p:nvPr/>
        </p:nvSpPr>
        <p:spPr>
          <a:xfrm>
            <a:off x="6880975" y="1718841"/>
            <a:ext cx="1226712" cy="369332"/>
          </a:xfrm>
          <a:prstGeom prst="rect">
            <a:avLst/>
          </a:prstGeom>
          <a:noFill/>
        </p:spPr>
        <p:txBody>
          <a:bodyPr wrap="square">
            <a:spAutoFit/>
          </a:bodyPr>
          <a:lstStyle/>
          <a:p>
            <a:r>
              <a:rPr lang="ja-JP" altLang="en-US" dirty="0">
                <a:solidFill>
                  <a:schemeClr val="bg1"/>
                </a:solidFill>
              </a:rPr>
              <a:t>民間保険</a:t>
            </a:r>
          </a:p>
        </p:txBody>
      </p:sp>
      <p:sp>
        <p:nvSpPr>
          <p:cNvPr id="23" name="テキスト ボックス 22">
            <a:extLst>
              <a:ext uri="{FF2B5EF4-FFF2-40B4-BE49-F238E27FC236}">
                <a16:creationId xmlns:a16="http://schemas.microsoft.com/office/drawing/2014/main" id="{27BA476C-5A1A-CEC8-3431-593E855DFB0D}"/>
              </a:ext>
            </a:extLst>
          </p:cNvPr>
          <p:cNvSpPr txBox="1"/>
          <p:nvPr/>
        </p:nvSpPr>
        <p:spPr>
          <a:xfrm>
            <a:off x="3309245" y="2073766"/>
            <a:ext cx="2054679" cy="577081"/>
          </a:xfrm>
          <a:prstGeom prst="rect">
            <a:avLst/>
          </a:prstGeom>
          <a:noFill/>
        </p:spPr>
        <p:txBody>
          <a:bodyPr wrap="square">
            <a:spAutoFit/>
          </a:bodyPr>
          <a:lstStyle/>
          <a:p>
            <a:r>
              <a:rPr lang="ja-JP" altLang="en-US" sz="1050" dirty="0"/>
              <a:t>病気やケガのとき、原則として、</a:t>
            </a:r>
          </a:p>
          <a:p>
            <a:r>
              <a:rPr lang="ja-JP" altLang="en-US" sz="1050" dirty="0"/>
              <a:t>医療費の</a:t>
            </a:r>
            <a:r>
              <a:rPr lang="en-US" altLang="ja-JP" sz="1050" dirty="0"/>
              <a:t>3</a:t>
            </a:r>
            <a:r>
              <a:rPr lang="ja-JP" altLang="en-US" sz="1050" dirty="0"/>
              <a:t>割の自己負担で治療</a:t>
            </a:r>
          </a:p>
          <a:p>
            <a:r>
              <a:rPr lang="ja-JP" altLang="en-US" sz="1050" dirty="0"/>
              <a:t>が受けられる。</a:t>
            </a:r>
          </a:p>
        </p:txBody>
      </p:sp>
      <p:sp>
        <p:nvSpPr>
          <p:cNvPr id="25" name="テキスト ボックス 24">
            <a:extLst>
              <a:ext uri="{FF2B5EF4-FFF2-40B4-BE49-F238E27FC236}">
                <a16:creationId xmlns:a16="http://schemas.microsoft.com/office/drawing/2014/main" id="{62402626-47E0-985E-9883-84747DB8AE74}"/>
              </a:ext>
            </a:extLst>
          </p:cNvPr>
          <p:cNvSpPr txBox="1"/>
          <p:nvPr/>
        </p:nvSpPr>
        <p:spPr>
          <a:xfrm>
            <a:off x="2890717" y="2209315"/>
            <a:ext cx="586446" cy="276999"/>
          </a:xfrm>
          <a:prstGeom prst="rect">
            <a:avLst/>
          </a:prstGeom>
          <a:noFill/>
        </p:spPr>
        <p:txBody>
          <a:bodyPr wrap="square">
            <a:spAutoFit/>
          </a:bodyPr>
          <a:lstStyle/>
          <a:p>
            <a:r>
              <a:rPr lang="ja-JP" altLang="en-US" sz="1200" b="1" dirty="0"/>
              <a:t>医療</a:t>
            </a:r>
          </a:p>
        </p:txBody>
      </p:sp>
      <p:sp>
        <p:nvSpPr>
          <p:cNvPr id="27" name="テキスト ボックス 26">
            <a:extLst>
              <a:ext uri="{FF2B5EF4-FFF2-40B4-BE49-F238E27FC236}">
                <a16:creationId xmlns:a16="http://schemas.microsoft.com/office/drawing/2014/main" id="{D413F3A2-197F-7E8E-7E91-65C775E40C07}"/>
              </a:ext>
            </a:extLst>
          </p:cNvPr>
          <p:cNvSpPr txBox="1"/>
          <p:nvPr/>
        </p:nvSpPr>
        <p:spPr>
          <a:xfrm>
            <a:off x="2890717" y="2896570"/>
            <a:ext cx="586446" cy="276999"/>
          </a:xfrm>
          <a:prstGeom prst="rect">
            <a:avLst/>
          </a:prstGeom>
          <a:noFill/>
        </p:spPr>
        <p:txBody>
          <a:bodyPr wrap="square">
            <a:spAutoFit/>
          </a:bodyPr>
          <a:lstStyle/>
          <a:p>
            <a:r>
              <a:rPr lang="ja-JP" altLang="en-US" sz="1200" b="1" dirty="0"/>
              <a:t>年金</a:t>
            </a:r>
          </a:p>
        </p:txBody>
      </p:sp>
      <p:sp>
        <p:nvSpPr>
          <p:cNvPr id="31" name="テキスト ボックス 30">
            <a:extLst>
              <a:ext uri="{FF2B5EF4-FFF2-40B4-BE49-F238E27FC236}">
                <a16:creationId xmlns:a16="http://schemas.microsoft.com/office/drawing/2014/main" id="{6D020A62-BBB2-E711-542F-BCBCE945C089}"/>
              </a:ext>
            </a:extLst>
          </p:cNvPr>
          <p:cNvSpPr txBox="1"/>
          <p:nvPr/>
        </p:nvSpPr>
        <p:spPr>
          <a:xfrm>
            <a:off x="3275195" y="2794845"/>
            <a:ext cx="2155664" cy="577081"/>
          </a:xfrm>
          <a:prstGeom prst="rect">
            <a:avLst/>
          </a:prstGeom>
          <a:noFill/>
        </p:spPr>
        <p:txBody>
          <a:bodyPr wrap="square">
            <a:spAutoFit/>
          </a:bodyPr>
          <a:lstStyle/>
          <a:p>
            <a:r>
              <a:rPr lang="ja-JP" altLang="en-US" sz="1050" dirty="0"/>
              <a:t>老齢になったとき、障害を有し</a:t>
            </a:r>
          </a:p>
          <a:p>
            <a:r>
              <a:rPr lang="ja-JP" altLang="en-US" sz="1050" dirty="0"/>
              <a:t>たとき、一家の働き手が死亡し</a:t>
            </a:r>
          </a:p>
          <a:p>
            <a:r>
              <a:rPr lang="ja-JP" altLang="en-US" sz="1050" dirty="0"/>
              <a:t>たときに年金が受け取れる。</a:t>
            </a:r>
          </a:p>
        </p:txBody>
      </p:sp>
      <p:sp>
        <p:nvSpPr>
          <p:cNvPr id="32" name="テキスト ボックス 31">
            <a:extLst>
              <a:ext uri="{FF2B5EF4-FFF2-40B4-BE49-F238E27FC236}">
                <a16:creationId xmlns:a16="http://schemas.microsoft.com/office/drawing/2014/main" id="{E838670E-3720-4E4E-13EB-FDAF3CC168F1}"/>
              </a:ext>
            </a:extLst>
          </p:cNvPr>
          <p:cNvSpPr txBox="1"/>
          <p:nvPr/>
        </p:nvSpPr>
        <p:spPr>
          <a:xfrm>
            <a:off x="2890717" y="3653944"/>
            <a:ext cx="586446" cy="276999"/>
          </a:xfrm>
          <a:prstGeom prst="rect">
            <a:avLst/>
          </a:prstGeom>
          <a:noFill/>
        </p:spPr>
        <p:txBody>
          <a:bodyPr wrap="square">
            <a:spAutoFit/>
          </a:bodyPr>
          <a:lstStyle/>
          <a:p>
            <a:r>
              <a:rPr lang="ja-JP" altLang="en-US" sz="1200" b="1" dirty="0"/>
              <a:t>雇用</a:t>
            </a:r>
          </a:p>
        </p:txBody>
      </p:sp>
      <p:sp>
        <p:nvSpPr>
          <p:cNvPr id="33" name="テキスト ボックス 32">
            <a:extLst>
              <a:ext uri="{FF2B5EF4-FFF2-40B4-BE49-F238E27FC236}">
                <a16:creationId xmlns:a16="http://schemas.microsoft.com/office/drawing/2014/main" id="{0401202A-5A09-5F7A-A470-2A880F6A0010}"/>
              </a:ext>
            </a:extLst>
          </p:cNvPr>
          <p:cNvSpPr txBox="1"/>
          <p:nvPr/>
        </p:nvSpPr>
        <p:spPr>
          <a:xfrm>
            <a:off x="2903100" y="4315166"/>
            <a:ext cx="586446" cy="276999"/>
          </a:xfrm>
          <a:prstGeom prst="rect">
            <a:avLst/>
          </a:prstGeom>
          <a:noFill/>
        </p:spPr>
        <p:txBody>
          <a:bodyPr wrap="square">
            <a:spAutoFit/>
          </a:bodyPr>
          <a:lstStyle/>
          <a:p>
            <a:r>
              <a:rPr lang="ja-JP" altLang="en-US" sz="1200" b="1" dirty="0"/>
              <a:t>労災</a:t>
            </a:r>
          </a:p>
        </p:txBody>
      </p:sp>
      <p:sp>
        <p:nvSpPr>
          <p:cNvPr id="34" name="テキスト ボックス 33">
            <a:extLst>
              <a:ext uri="{FF2B5EF4-FFF2-40B4-BE49-F238E27FC236}">
                <a16:creationId xmlns:a16="http://schemas.microsoft.com/office/drawing/2014/main" id="{435C9102-D677-B81D-5F7C-26E1AADCFE65}"/>
              </a:ext>
            </a:extLst>
          </p:cNvPr>
          <p:cNvSpPr txBox="1"/>
          <p:nvPr/>
        </p:nvSpPr>
        <p:spPr>
          <a:xfrm>
            <a:off x="2903100" y="5181836"/>
            <a:ext cx="586446" cy="276999"/>
          </a:xfrm>
          <a:prstGeom prst="rect">
            <a:avLst/>
          </a:prstGeom>
          <a:noFill/>
        </p:spPr>
        <p:txBody>
          <a:bodyPr wrap="square">
            <a:spAutoFit/>
          </a:bodyPr>
          <a:lstStyle/>
          <a:p>
            <a:r>
              <a:rPr lang="ja-JP" altLang="en-US" sz="1200" b="1" dirty="0"/>
              <a:t>介護</a:t>
            </a:r>
          </a:p>
        </p:txBody>
      </p:sp>
      <p:sp>
        <p:nvSpPr>
          <p:cNvPr id="36" name="テキスト ボックス 35">
            <a:extLst>
              <a:ext uri="{FF2B5EF4-FFF2-40B4-BE49-F238E27FC236}">
                <a16:creationId xmlns:a16="http://schemas.microsoft.com/office/drawing/2014/main" id="{44803747-FF50-40B8-784D-667D81318253}"/>
              </a:ext>
            </a:extLst>
          </p:cNvPr>
          <p:cNvSpPr txBox="1"/>
          <p:nvPr/>
        </p:nvSpPr>
        <p:spPr>
          <a:xfrm>
            <a:off x="3284951" y="3537177"/>
            <a:ext cx="2187393" cy="577081"/>
          </a:xfrm>
          <a:prstGeom prst="rect">
            <a:avLst/>
          </a:prstGeom>
          <a:noFill/>
        </p:spPr>
        <p:txBody>
          <a:bodyPr wrap="square">
            <a:spAutoFit/>
          </a:bodyPr>
          <a:lstStyle/>
          <a:p>
            <a:r>
              <a:rPr lang="ja-JP" altLang="en-US" sz="1050" dirty="0">
                <a:latin typeface="+mn-ea"/>
              </a:rPr>
              <a:t>雇われて働く人が雇用保険に入</a:t>
            </a:r>
          </a:p>
          <a:p>
            <a:r>
              <a:rPr lang="ja-JP" altLang="en-US" sz="1050" dirty="0">
                <a:latin typeface="+mn-ea"/>
              </a:rPr>
              <a:t>り、失業したとき、一定期間給</a:t>
            </a:r>
          </a:p>
          <a:p>
            <a:r>
              <a:rPr lang="ja-JP" altLang="en-US" sz="1050" dirty="0">
                <a:latin typeface="+mn-ea"/>
              </a:rPr>
              <a:t>付金が受け取れる。</a:t>
            </a:r>
          </a:p>
        </p:txBody>
      </p:sp>
      <p:sp>
        <p:nvSpPr>
          <p:cNvPr id="38" name="テキスト ボックス 37">
            <a:extLst>
              <a:ext uri="{FF2B5EF4-FFF2-40B4-BE49-F238E27FC236}">
                <a16:creationId xmlns:a16="http://schemas.microsoft.com/office/drawing/2014/main" id="{F522D688-F4CC-C092-4460-BAE8F274083C}"/>
              </a:ext>
            </a:extLst>
          </p:cNvPr>
          <p:cNvSpPr txBox="1"/>
          <p:nvPr/>
        </p:nvSpPr>
        <p:spPr>
          <a:xfrm>
            <a:off x="3285406" y="4120553"/>
            <a:ext cx="2236270" cy="738664"/>
          </a:xfrm>
          <a:prstGeom prst="rect">
            <a:avLst/>
          </a:prstGeom>
          <a:noFill/>
        </p:spPr>
        <p:txBody>
          <a:bodyPr wrap="square">
            <a:spAutoFit/>
          </a:bodyPr>
          <a:lstStyle/>
          <a:p>
            <a:r>
              <a:rPr lang="ja-JP" altLang="en-US" sz="1050" dirty="0">
                <a:latin typeface="+mn-ea"/>
              </a:rPr>
              <a:t>雇われて働く人が全額会社負担</a:t>
            </a:r>
          </a:p>
          <a:p>
            <a:r>
              <a:rPr lang="ja-JP" altLang="en-US" sz="1050" dirty="0">
                <a:latin typeface="+mn-ea"/>
              </a:rPr>
              <a:t>で労災保険に入り、仕事でケガ</a:t>
            </a:r>
          </a:p>
          <a:p>
            <a:r>
              <a:rPr lang="ja-JP" altLang="en-US" sz="1050" dirty="0">
                <a:latin typeface="+mn-ea"/>
              </a:rPr>
              <a:t>をしたり病気になったとき、保</a:t>
            </a:r>
          </a:p>
          <a:p>
            <a:r>
              <a:rPr lang="ja-JP" altLang="en-US" sz="1050" dirty="0">
                <a:latin typeface="+mn-ea"/>
              </a:rPr>
              <a:t>険金が支払われる。</a:t>
            </a:r>
          </a:p>
        </p:txBody>
      </p:sp>
      <p:sp>
        <p:nvSpPr>
          <p:cNvPr id="40" name="テキスト ボックス 39">
            <a:extLst>
              <a:ext uri="{FF2B5EF4-FFF2-40B4-BE49-F238E27FC236}">
                <a16:creationId xmlns:a16="http://schemas.microsoft.com/office/drawing/2014/main" id="{BF5FDD01-BE46-1D99-44E4-CEF6539FAA25}"/>
              </a:ext>
            </a:extLst>
          </p:cNvPr>
          <p:cNvSpPr txBox="1"/>
          <p:nvPr/>
        </p:nvSpPr>
        <p:spPr>
          <a:xfrm>
            <a:off x="3309245" y="4859217"/>
            <a:ext cx="2124577" cy="900246"/>
          </a:xfrm>
          <a:prstGeom prst="rect">
            <a:avLst/>
          </a:prstGeom>
          <a:noFill/>
        </p:spPr>
        <p:txBody>
          <a:bodyPr wrap="square">
            <a:spAutoFit/>
          </a:bodyPr>
          <a:lstStyle/>
          <a:p>
            <a:r>
              <a:rPr lang="en-US" altLang="ja-JP" sz="1050" dirty="0">
                <a:latin typeface="+mn-ea"/>
              </a:rPr>
              <a:t>40</a:t>
            </a:r>
            <a:r>
              <a:rPr lang="ja-JP" altLang="en-US" sz="1050" dirty="0">
                <a:latin typeface="+mn-ea"/>
              </a:rPr>
              <a:t>歳以上の国民から保険料を</a:t>
            </a:r>
          </a:p>
          <a:p>
            <a:r>
              <a:rPr lang="ja-JP" altLang="en-US" sz="1050" dirty="0">
                <a:latin typeface="+mn-ea"/>
              </a:rPr>
              <a:t>集めて、介護が必要になったと</a:t>
            </a:r>
          </a:p>
          <a:p>
            <a:r>
              <a:rPr lang="ja-JP" altLang="en-US" sz="1050" dirty="0">
                <a:latin typeface="+mn-ea"/>
              </a:rPr>
              <a:t>き、必要度に応じてサービスを</a:t>
            </a:r>
          </a:p>
          <a:p>
            <a:r>
              <a:rPr lang="ja-JP" altLang="en-US" sz="1050" dirty="0">
                <a:latin typeface="+mn-ea"/>
              </a:rPr>
              <a:t>受けられる。</a:t>
            </a:r>
            <a:r>
              <a:rPr lang="en-US" altLang="ja-JP" sz="1050" dirty="0">
                <a:latin typeface="+mn-ea"/>
              </a:rPr>
              <a:t>2000</a:t>
            </a:r>
            <a:r>
              <a:rPr lang="ja-JP" altLang="en-US" sz="1050" dirty="0">
                <a:latin typeface="+mn-ea"/>
              </a:rPr>
              <a:t>年度から実</a:t>
            </a:r>
          </a:p>
          <a:p>
            <a:r>
              <a:rPr lang="ja-JP" altLang="en-US" sz="1050" dirty="0">
                <a:latin typeface="+mn-ea"/>
              </a:rPr>
              <a:t>施されている。</a:t>
            </a:r>
          </a:p>
        </p:txBody>
      </p:sp>
      <p:sp>
        <p:nvSpPr>
          <p:cNvPr id="42" name="テキスト ボックス 41">
            <a:extLst>
              <a:ext uri="{FF2B5EF4-FFF2-40B4-BE49-F238E27FC236}">
                <a16:creationId xmlns:a16="http://schemas.microsoft.com/office/drawing/2014/main" id="{2BF2B540-0A11-C2FD-31A3-9759B40D5579}"/>
              </a:ext>
            </a:extLst>
          </p:cNvPr>
          <p:cNvSpPr txBox="1"/>
          <p:nvPr/>
        </p:nvSpPr>
        <p:spPr>
          <a:xfrm>
            <a:off x="5306634" y="2153722"/>
            <a:ext cx="1299087" cy="253916"/>
          </a:xfrm>
          <a:prstGeom prst="rect">
            <a:avLst/>
          </a:prstGeom>
          <a:noFill/>
        </p:spPr>
        <p:txBody>
          <a:bodyPr wrap="square">
            <a:spAutoFit/>
          </a:bodyPr>
          <a:lstStyle/>
          <a:p>
            <a:r>
              <a:rPr lang="ja-JP" altLang="en-US" sz="1050" b="1" dirty="0"/>
              <a:t>健康保険 </a:t>
            </a:r>
            <a:r>
              <a:rPr lang="ja-JP" altLang="en-US" sz="1050" dirty="0"/>
              <a:t>など</a:t>
            </a:r>
          </a:p>
        </p:txBody>
      </p:sp>
      <p:sp>
        <p:nvSpPr>
          <p:cNvPr id="44" name="テキスト ボックス 43">
            <a:extLst>
              <a:ext uri="{FF2B5EF4-FFF2-40B4-BE49-F238E27FC236}">
                <a16:creationId xmlns:a16="http://schemas.microsoft.com/office/drawing/2014/main" id="{E298E264-F7D4-7128-F911-1ED8E1DDBB46}"/>
              </a:ext>
            </a:extLst>
          </p:cNvPr>
          <p:cNvSpPr txBox="1"/>
          <p:nvPr/>
        </p:nvSpPr>
        <p:spPr>
          <a:xfrm>
            <a:off x="5284552" y="2620018"/>
            <a:ext cx="1343250" cy="466346"/>
          </a:xfrm>
          <a:prstGeom prst="rect">
            <a:avLst/>
          </a:prstGeom>
          <a:noFill/>
        </p:spPr>
        <p:txBody>
          <a:bodyPr wrap="square">
            <a:spAutoFit/>
          </a:bodyPr>
          <a:lstStyle/>
          <a:p>
            <a:pPr>
              <a:lnSpc>
                <a:spcPts val="1500"/>
              </a:lnSpc>
            </a:pPr>
            <a:r>
              <a:rPr lang="ja-JP" altLang="en-US" sz="1050" b="1" dirty="0"/>
              <a:t>老齢基礎年金</a:t>
            </a:r>
          </a:p>
          <a:p>
            <a:pPr>
              <a:lnSpc>
                <a:spcPts val="1500"/>
              </a:lnSpc>
            </a:pPr>
            <a:r>
              <a:rPr lang="ja-JP" altLang="en-US" sz="1050" b="1" dirty="0"/>
              <a:t>老齢厚生年金 </a:t>
            </a:r>
            <a:r>
              <a:rPr lang="ja-JP" altLang="en-US" sz="1050" dirty="0"/>
              <a:t>など</a:t>
            </a:r>
          </a:p>
        </p:txBody>
      </p:sp>
      <p:sp>
        <p:nvSpPr>
          <p:cNvPr id="46" name="テキスト ボックス 45">
            <a:extLst>
              <a:ext uri="{FF2B5EF4-FFF2-40B4-BE49-F238E27FC236}">
                <a16:creationId xmlns:a16="http://schemas.microsoft.com/office/drawing/2014/main" id="{AD6B32C0-2853-DE90-FEE3-92C87C5CE815}"/>
              </a:ext>
            </a:extLst>
          </p:cNvPr>
          <p:cNvSpPr txBox="1"/>
          <p:nvPr/>
        </p:nvSpPr>
        <p:spPr>
          <a:xfrm>
            <a:off x="5306634" y="3101066"/>
            <a:ext cx="1409029" cy="466346"/>
          </a:xfrm>
          <a:prstGeom prst="rect">
            <a:avLst/>
          </a:prstGeom>
          <a:noFill/>
        </p:spPr>
        <p:txBody>
          <a:bodyPr wrap="square">
            <a:spAutoFit/>
          </a:bodyPr>
          <a:lstStyle/>
          <a:p>
            <a:pPr>
              <a:lnSpc>
                <a:spcPts val="1500"/>
              </a:lnSpc>
            </a:pPr>
            <a:r>
              <a:rPr lang="ja-JP" altLang="en-US" sz="1050" b="1" dirty="0"/>
              <a:t>遺族基礎年金</a:t>
            </a:r>
          </a:p>
          <a:p>
            <a:pPr>
              <a:lnSpc>
                <a:spcPts val="1500"/>
              </a:lnSpc>
            </a:pPr>
            <a:r>
              <a:rPr lang="ja-JP" altLang="en-US" sz="1050" b="1" dirty="0"/>
              <a:t>遺族厚生年金 </a:t>
            </a:r>
            <a:r>
              <a:rPr lang="ja-JP" altLang="en-US" sz="1050" dirty="0"/>
              <a:t>など</a:t>
            </a:r>
          </a:p>
        </p:txBody>
      </p:sp>
      <p:sp>
        <p:nvSpPr>
          <p:cNvPr id="48" name="テキスト ボックス 47">
            <a:extLst>
              <a:ext uri="{FF2B5EF4-FFF2-40B4-BE49-F238E27FC236}">
                <a16:creationId xmlns:a16="http://schemas.microsoft.com/office/drawing/2014/main" id="{4F152191-3383-EA9B-7C1E-9342BD8CD13E}"/>
              </a:ext>
            </a:extLst>
          </p:cNvPr>
          <p:cNvSpPr txBox="1"/>
          <p:nvPr/>
        </p:nvSpPr>
        <p:spPr>
          <a:xfrm>
            <a:off x="5332502" y="3656658"/>
            <a:ext cx="1032296" cy="253916"/>
          </a:xfrm>
          <a:prstGeom prst="rect">
            <a:avLst/>
          </a:prstGeom>
          <a:noFill/>
        </p:spPr>
        <p:txBody>
          <a:bodyPr wrap="square">
            <a:spAutoFit/>
          </a:bodyPr>
          <a:lstStyle/>
          <a:p>
            <a:r>
              <a:rPr lang="ja-JP" altLang="en-US" sz="1050" b="1" dirty="0"/>
              <a:t>雇用保険</a:t>
            </a:r>
          </a:p>
        </p:txBody>
      </p:sp>
      <p:sp>
        <p:nvSpPr>
          <p:cNvPr id="50" name="テキスト ボックス 49">
            <a:extLst>
              <a:ext uri="{FF2B5EF4-FFF2-40B4-BE49-F238E27FC236}">
                <a16:creationId xmlns:a16="http://schemas.microsoft.com/office/drawing/2014/main" id="{D4F99F8D-F1EB-F877-0F36-42F7568B7D24}"/>
              </a:ext>
            </a:extLst>
          </p:cNvPr>
          <p:cNvSpPr txBox="1"/>
          <p:nvPr/>
        </p:nvSpPr>
        <p:spPr>
          <a:xfrm>
            <a:off x="5255514" y="4226817"/>
            <a:ext cx="1559065" cy="577081"/>
          </a:xfrm>
          <a:prstGeom prst="rect">
            <a:avLst/>
          </a:prstGeom>
          <a:noFill/>
        </p:spPr>
        <p:txBody>
          <a:bodyPr wrap="square">
            <a:spAutoFit/>
          </a:bodyPr>
          <a:lstStyle/>
          <a:p>
            <a:r>
              <a:rPr lang="ja-JP" altLang="en-US" sz="1050" b="1" dirty="0"/>
              <a:t>  労災保険</a:t>
            </a:r>
          </a:p>
          <a:p>
            <a:r>
              <a:rPr lang="ja-JP" altLang="en-US" sz="1050" spc="-150" dirty="0"/>
              <a:t>（労働者災害補償保険）   </a:t>
            </a:r>
            <a:endParaRPr lang="en-US" altLang="ja-JP" sz="1050" spc="-150" dirty="0"/>
          </a:p>
          <a:p>
            <a:r>
              <a:rPr lang="en-US" altLang="ja-JP" sz="1050" spc="-150" dirty="0"/>
              <a:t>                                                                                   </a:t>
            </a:r>
            <a:r>
              <a:rPr lang="ja-JP" altLang="en-US" sz="1050" dirty="0"/>
              <a:t>など</a:t>
            </a:r>
          </a:p>
        </p:txBody>
      </p:sp>
      <p:sp>
        <p:nvSpPr>
          <p:cNvPr id="52" name="テキスト ボックス 51">
            <a:extLst>
              <a:ext uri="{FF2B5EF4-FFF2-40B4-BE49-F238E27FC236}">
                <a16:creationId xmlns:a16="http://schemas.microsoft.com/office/drawing/2014/main" id="{51190789-9628-514A-C5A1-05657943E664}"/>
              </a:ext>
            </a:extLst>
          </p:cNvPr>
          <p:cNvSpPr txBox="1"/>
          <p:nvPr/>
        </p:nvSpPr>
        <p:spPr>
          <a:xfrm>
            <a:off x="5318086" y="5144098"/>
            <a:ext cx="1377908" cy="253916"/>
          </a:xfrm>
          <a:prstGeom prst="rect">
            <a:avLst/>
          </a:prstGeom>
          <a:noFill/>
        </p:spPr>
        <p:txBody>
          <a:bodyPr wrap="square">
            <a:spAutoFit/>
          </a:bodyPr>
          <a:lstStyle/>
          <a:p>
            <a:r>
              <a:rPr lang="ja-JP" altLang="en-US" sz="1050" b="1" dirty="0"/>
              <a:t>公的介護保険 </a:t>
            </a:r>
            <a:r>
              <a:rPr lang="ja-JP" altLang="en-US" sz="1050" dirty="0"/>
              <a:t>など</a:t>
            </a:r>
          </a:p>
        </p:txBody>
      </p:sp>
      <p:sp>
        <p:nvSpPr>
          <p:cNvPr id="54" name="テキスト ボックス 53">
            <a:extLst>
              <a:ext uri="{FF2B5EF4-FFF2-40B4-BE49-F238E27FC236}">
                <a16:creationId xmlns:a16="http://schemas.microsoft.com/office/drawing/2014/main" id="{91225734-8EF3-A262-CF5A-9B249A0B87CF}"/>
              </a:ext>
            </a:extLst>
          </p:cNvPr>
          <p:cNvSpPr txBox="1"/>
          <p:nvPr/>
        </p:nvSpPr>
        <p:spPr>
          <a:xfrm>
            <a:off x="6805490" y="2131247"/>
            <a:ext cx="1266508" cy="443904"/>
          </a:xfrm>
          <a:prstGeom prst="rect">
            <a:avLst/>
          </a:prstGeom>
          <a:noFill/>
        </p:spPr>
        <p:txBody>
          <a:bodyPr wrap="square">
            <a:spAutoFit/>
          </a:bodyPr>
          <a:lstStyle/>
          <a:p>
            <a:pPr>
              <a:lnSpc>
                <a:spcPts val="1400"/>
              </a:lnSpc>
            </a:pPr>
            <a:r>
              <a:rPr lang="ja-JP" altLang="en-US" sz="1050" b="1" dirty="0"/>
              <a:t>医療保険</a:t>
            </a:r>
          </a:p>
          <a:p>
            <a:pPr>
              <a:lnSpc>
                <a:spcPts val="1400"/>
              </a:lnSpc>
            </a:pPr>
            <a:r>
              <a:rPr lang="ja-JP" altLang="en-US" sz="1050" b="1" dirty="0"/>
              <a:t>傷害保険</a:t>
            </a:r>
            <a:r>
              <a:rPr lang="ja-JP" altLang="en-US" sz="1050" dirty="0"/>
              <a:t> など</a:t>
            </a:r>
          </a:p>
        </p:txBody>
      </p:sp>
      <p:sp>
        <p:nvSpPr>
          <p:cNvPr id="56" name="テキスト ボックス 55">
            <a:extLst>
              <a:ext uri="{FF2B5EF4-FFF2-40B4-BE49-F238E27FC236}">
                <a16:creationId xmlns:a16="http://schemas.microsoft.com/office/drawing/2014/main" id="{5F0C4BFE-5790-6E40-845F-55AE245AD72E}"/>
              </a:ext>
            </a:extLst>
          </p:cNvPr>
          <p:cNvSpPr txBox="1"/>
          <p:nvPr/>
        </p:nvSpPr>
        <p:spPr>
          <a:xfrm>
            <a:off x="6826092" y="2676393"/>
            <a:ext cx="1654808" cy="253916"/>
          </a:xfrm>
          <a:prstGeom prst="rect">
            <a:avLst/>
          </a:prstGeom>
          <a:noFill/>
        </p:spPr>
        <p:txBody>
          <a:bodyPr wrap="square">
            <a:spAutoFit/>
          </a:bodyPr>
          <a:lstStyle/>
          <a:p>
            <a:r>
              <a:rPr lang="ja-JP" altLang="en-US" sz="1050" b="1" dirty="0"/>
              <a:t>個人年金保険 </a:t>
            </a:r>
            <a:r>
              <a:rPr lang="ja-JP" altLang="en-US" sz="1050" dirty="0"/>
              <a:t>など</a:t>
            </a:r>
          </a:p>
        </p:txBody>
      </p:sp>
      <p:sp>
        <p:nvSpPr>
          <p:cNvPr id="58" name="テキスト ボックス 57">
            <a:extLst>
              <a:ext uri="{FF2B5EF4-FFF2-40B4-BE49-F238E27FC236}">
                <a16:creationId xmlns:a16="http://schemas.microsoft.com/office/drawing/2014/main" id="{A7DF9204-1ED4-F855-2447-460150A97BD4}"/>
              </a:ext>
            </a:extLst>
          </p:cNvPr>
          <p:cNvSpPr txBox="1"/>
          <p:nvPr/>
        </p:nvSpPr>
        <p:spPr>
          <a:xfrm>
            <a:off x="6826092" y="3101066"/>
            <a:ext cx="1152966" cy="443904"/>
          </a:xfrm>
          <a:prstGeom prst="rect">
            <a:avLst/>
          </a:prstGeom>
          <a:noFill/>
        </p:spPr>
        <p:txBody>
          <a:bodyPr wrap="square">
            <a:spAutoFit/>
          </a:bodyPr>
          <a:lstStyle/>
          <a:p>
            <a:pPr>
              <a:lnSpc>
                <a:spcPts val="1400"/>
              </a:lnSpc>
            </a:pPr>
            <a:r>
              <a:rPr lang="ja-JP" altLang="en-US" sz="1050" b="1" dirty="0"/>
              <a:t>定期保険</a:t>
            </a:r>
          </a:p>
          <a:p>
            <a:pPr>
              <a:lnSpc>
                <a:spcPts val="1400"/>
              </a:lnSpc>
            </a:pPr>
            <a:r>
              <a:rPr lang="ja-JP" altLang="en-US" sz="1050" b="1" dirty="0"/>
              <a:t>養老保険 </a:t>
            </a:r>
            <a:r>
              <a:rPr lang="ja-JP" altLang="en-US" sz="1050" dirty="0"/>
              <a:t>など</a:t>
            </a:r>
          </a:p>
        </p:txBody>
      </p:sp>
      <p:sp>
        <p:nvSpPr>
          <p:cNvPr id="60" name="テキスト ボックス 59">
            <a:extLst>
              <a:ext uri="{FF2B5EF4-FFF2-40B4-BE49-F238E27FC236}">
                <a16:creationId xmlns:a16="http://schemas.microsoft.com/office/drawing/2014/main" id="{E34D143F-5086-2BD4-ED69-312571BC41C7}"/>
              </a:ext>
            </a:extLst>
          </p:cNvPr>
          <p:cNvSpPr txBox="1"/>
          <p:nvPr/>
        </p:nvSpPr>
        <p:spPr>
          <a:xfrm>
            <a:off x="6832776" y="4220127"/>
            <a:ext cx="1504407" cy="443904"/>
          </a:xfrm>
          <a:prstGeom prst="rect">
            <a:avLst/>
          </a:prstGeom>
          <a:noFill/>
        </p:spPr>
        <p:txBody>
          <a:bodyPr wrap="square">
            <a:spAutoFit/>
          </a:bodyPr>
          <a:lstStyle/>
          <a:p>
            <a:pPr>
              <a:lnSpc>
                <a:spcPts val="1400"/>
              </a:lnSpc>
            </a:pPr>
            <a:r>
              <a:rPr lang="ja-JP" altLang="en-US" sz="1050" b="1" dirty="0"/>
              <a:t>所得補償保険</a:t>
            </a:r>
          </a:p>
          <a:p>
            <a:pPr>
              <a:lnSpc>
                <a:spcPts val="1400"/>
              </a:lnSpc>
            </a:pPr>
            <a:r>
              <a:rPr lang="ja-JP" altLang="en-US" sz="1050" b="1" dirty="0"/>
              <a:t>就業不能保険 </a:t>
            </a:r>
            <a:r>
              <a:rPr lang="ja-JP" altLang="en-US" sz="1050" dirty="0"/>
              <a:t>など</a:t>
            </a:r>
          </a:p>
        </p:txBody>
      </p:sp>
      <p:sp>
        <p:nvSpPr>
          <p:cNvPr id="62" name="テキスト ボックス 61">
            <a:extLst>
              <a:ext uri="{FF2B5EF4-FFF2-40B4-BE49-F238E27FC236}">
                <a16:creationId xmlns:a16="http://schemas.microsoft.com/office/drawing/2014/main" id="{7C1094DB-9112-7B9E-BC53-A1A872349C97}"/>
              </a:ext>
            </a:extLst>
          </p:cNvPr>
          <p:cNvSpPr txBox="1"/>
          <p:nvPr/>
        </p:nvSpPr>
        <p:spPr>
          <a:xfrm>
            <a:off x="6856093" y="5136762"/>
            <a:ext cx="1050470" cy="253916"/>
          </a:xfrm>
          <a:prstGeom prst="rect">
            <a:avLst/>
          </a:prstGeom>
          <a:noFill/>
        </p:spPr>
        <p:txBody>
          <a:bodyPr wrap="square">
            <a:spAutoFit/>
          </a:bodyPr>
          <a:lstStyle/>
          <a:p>
            <a:r>
              <a:rPr lang="ja-JP" altLang="en-US" sz="1050" b="1" dirty="0"/>
              <a:t>介護保険 </a:t>
            </a:r>
            <a:r>
              <a:rPr lang="ja-JP" altLang="en-US" sz="1050" dirty="0"/>
              <a:t>など</a:t>
            </a:r>
          </a:p>
        </p:txBody>
      </p:sp>
      <p:sp>
        <p:nvSpPr>
          <p:cNvPr id="64" name="テキスト ボックス 63">
            <a:extLst>
              <a:ext uri="{FF2B5EF4-FFF2-40B4-BE49-F238E27FC236}">
                <a16:creationId xmlns:a16="http://schemas.microsoft.com/office/drawing/2014/main" id="{5DA75D43-47E2-D6B5-0477-71AC7D6FCC79}"/>
              </a:ext>
            </a:extLst>
          </p:cNvPr>
          <p:cNvSpPr txBox="1"/>
          <p:nvPr/>
        </p:nvSpPr>
        <p:spPr>
          <a:xfrm>
            <a:off x="6856093" y="5782948"/>
            <a:ext cx="1333266" cy="443904"/>
          </a:xfrm>
          <a:prstGeom prst="rect">
            <a:avLst/>
          </a:prstGeom>
          <a:noFill/>
        </p:spPr>
        <p:txBody>
          <a:bodyPr wrap="square">
            <a:spAutoFit/>
          </a:bodyPr>
          <a:lstStyle/>
          <a:p>
            <a:pPr>
              <a:lnSpc>
                <a:spcPts val="1400"/>
              </a:lnSpc>
            </a:pPr>
            <a:r>
              <a:rPr lang="ja-JP" altLang="en-US" sz="1050" b="1" dirty="0"/>
              <a:t>火災保険</a:t>
            </a:r>
          </a:p>
          <a:p>
            <a:pPr>
              <a:lnSpc>
                <a:spcPts val="1400"/>
              </a:lnSpc>
            </a:pPr>
            <a:r>
              <a:rPr lang="ja-JP" altLang="en-US" sz="1050" b="1" dirty="0"/>
              <a:t>地震保険</a:t>
            </a:r>
            <a:r>
              <a:rPr lang="ja-JP" altLang="en-US" sz="1050" dirty="0"/>
              <a:t> など</a:t>
            </a:r>
          </a:p>
        </p:txBody>
      </p:sp>
      <p:sp>
        <p:nvSpPr>
          <p:cNvPr id="66" name="テキスト ボックス 65">
            <a:extLst>
              <a:ext uri="{FF2B5EF4-FFF2-40B4-BE49-F238E27FC236}">
                <a16:creationId xmlns:a16="http://schemas.microsoft.com/office/drawing/2014/main" id="{A5565B2F-524C-EB46-DEA3-FF7E734EDB50}"/>
              </a:ext>
            </a:extLst>
          </p:cNvPr>
          <p:cNvSpPr txBox="1"/>
          <p:nvPr/>
        </p:nvSpPr>
        <p:spPr>
          <a:xfrm>
            <a:off x="6856093" y="6313491"/>
            <a:ext cx="1474000" cy="443904"/>
          </a:xfrm>
          <a:prstGeom prst="rect">
            <a:avLst/>
          </a:prstGeom>
          <a:noFill/>
        </p:spPr>
        <p:txBody>
          <a:bodyPr wrap="square">
            <a:spAutoFit/>
          </a:bodyPr>
          <a:lstStyle/>
          <a:p>
            <a:pPr>
              <a:lnSpc>
                <a:spcPts val="1400"/>
              </a:lnSpc>
            </a:pPr>
            <a:r>
              <a:rPr lang="ja-JP" altLang="en-US" sz="1050" b="1" dirty="0"/>
              <a:t>自賠責保険</a:t>
            </a:r>
            <a:endParaRPr lang="en-US" altLang="ja-JP" sz="1050" b="1" dirty="0"/>
          </a:p>
          <a:p>
            <a:pPr>
              <a:lnSpc>
                <a:spcPts val="1400"/>
              </a:lnSpc>
            </a:pPr>
            <a:r>
              <a:rPr lang="ja-JP" altLang="en-US" sz="1050" b="1" dirty="0"/>
              <a:t>自動車保険 </a:t>
            </a:r>
            <a:r>
              <a:rPr lang="ja-JP" altLang="en-US" sz="1050" dirty="0"/>
              <a:t>など</a:t>
            </a:r>
          </a:p>
        </p:txBody>
      </p:sp>
      <p:sp>
        <p:nvSpPr>
          <p:cNvPr id="68" name="テキスト ボックス 67">
            <a:extLst>
              <a:ext uri="{FF2B5EF4-FFF2-40B4-BE49-F238E27FC236}">
                <a16:creationId xmlns:a16="http://schemas.microsoft.com/office/drawing/2014/main" id="{76CD6D39-512E-2114-93E5-B89153BBB6B9}"/>
              </a:ext>
            </a:extLst>
          </p:cNvPr>
          <p:cNvSpPr txBox="1"/>
          <p:nvPr/>
        </p:nvSpPr>
        <p:spPr>
          <a:xfrm>
            <a:off x="847950" y="2115210"/>
            <a:ext cx="1344433" cy="461665"/>
          </a:xfrm>
          <a:prstGeom prst="rect">
            <a:avLst/>
          </a:prstGeom>
          <a:noFill/>
        </p:spPr>
        <p:txBody>
          <a:bodyPr wrap="square">
            <a:spAutoFit/>
          </a:bodyPr>
          <a:lstStyle/>
          <a:p>
            <a:r>
              <a:rPr lang="ja-JP" altLang="en-US" sz="1200" b="1" dirty="0">
                <a:solidFill>
                  <a:schemeClr val="bg1"/>
                </a:solidFill>
              </a:rPr>
              <a:t>　医 療</a:t>
            </a:r>
            <a:endParaRPr lang="en-US" altLang="ja-JP" sz="1200" b="1" dirty="0">
              <a:solidFill>
                <a:schemeClr val="bg1"/>
              </a:solidFill>
            </a:endParaRPr>
          </a:p>
          <a:p>
            <a:r>
              <a:rPr lang="ja-JP" altLang="en-US" sz="1200" b="1" dirty="0">
                <a:solidFill>
                  <a:schemeClr val="bg1"/>
                </a:solidFill>
              </a:rPr>
              <a:t>（病気・ケガ）</a:t>
            </a:r>
          </a:p>
        </p:txBody>
      </p:sp>
      <p:sp>
        <p:nvSpPr>
          <p:cNvPr id="70" name="テキスト ボックス 69">
            <a:extLst>
              <a:ext uri="{FF2B5EF4-FFF2-40B4-BE49-F238E27FC236}">
                <a16:creationId xmlns:a16="http://schemas.microsoft.com/office/drawing/2014/main" id="{61BFC74E-1C65-3E3F-7666-832C1203F35F}"/>
              </a:ext>
            </a:extLst>
          </p:cNvPr>
          <p:cNvSpPr txBox="1"/>
          <p:nvPr/>
        </p:nvSpPr>
        <p:spPr>
          <a:xfrm>
            <a:off x="979610" y="2707050"/>
            <a:ext cx="854392" cy="276999"/>
          </a:xfrm>
          <a:prstGeom prst="rect">
            <a:avLst/>
          </a:prstGeom>
          <a:noFill/>
        </p:spPr>
        <p:txBody>
          <a:bodyPr wrap="square">
            <a:spAutoFit/>
          </a:bodyPr>
          <a:lstStyle/>
          <a:p>
            <a:r>
              <a:rPr lang="ja-JP" altLang="en-US" sz="1200" b="1" dirty="0">
                <a:solidFill>
                  <a:schemeClr val="bg1"/>
                </a:solidFill>
              </a:rPr>
              <a:t>老 後</a:t>
            </a:r>
          </a:p>
        </p:txBody>
      </p:sp>
      <p:sp>
        <p:nvSpPr>
          <p:cNvPr id="72" name="テキスト ボックス 71">
            <a:extLst>
              <a:ext uri="{FF2B5EF4-FFF2-40B4-BE49-F238E27FC236}">
                <a16:creationId xmlns:a16="http://schemas.microsoft.com/office/drawing/2014/main" id="{707590FC-56D6-FA26-5CBF-68566B3372B1}"/>
              </a:ext>
            </a:extLst>
          </p:cNvPr>
          <p:cNvSpPr txBox="1"/>
          <p:nvPr/>
        </p:nvSpPr>
        <p:spPr>
          <a:xfrm>
            <a:off x="1001060" y="3181159"/>
            <a:ext cx="606302" cy="276999"/>
          </a:xfrm>
          <a:prstGeom prst="rect">
            <a:avLst/>
          </a:prstGeom>
          <a:noFill/>
        </p:spPr>
        <p:txBody>
          <a:bodyPr wrap="square">
            <a:spAutoFit/>
          </a:bodyPr>
          <a:lstStyle/>
          <a:p>
            <a:r>
              <a:rPr lang="ja-JP" altLang="en-US" sz="1200" b="1" dirty="0">
                <a:solidFill>
                  <a:schemeClr val="bg1"/>
                </a:solidFill>
              </a:rPr>
              <a:t>死 亡</a:t>
            </a:r>
          </a:p>
        </p:txBody>
      </p:sp>
      <p:sp>
        <p:nvSpPr>
          <p:cNvPr id="74" name="テキスト ボックス 73">
            <a:extLst>
              <a:ext uri="{FF2B5EF4-FFF2-40B4-BE49-F238E27FC236}">
                <a16:creationId xmlns:a16="http://schemas.microsoft.com/office/drawing/2014/main" id="{7EFE5178-DEDA-D1D0-C571-1BC6B410108A}"/>
              </a:ext>
            </a:extLst>
          </p:cNvPr>
          <p:cNvSpPr txBox="1"/>
          <p:nvPr/>
        </p:nvSpPr>
        <p:spPr>
          <a:xfrm>
            <a:off x="1008165" y="3685827"/>
            <a:ext cx="848362" cy="276999"/>
          </a:xfrm>
          <a:prstGeom prst="rect">
            <a:avLst/>
          </a:prstGeom>
          <a:noFill/>
        </p:spPr>
        <p:txBody>
          <a:bodyPr wrap="square">
            <a:spAutoFit/>
          </a:bodyPr>
          <a:lstStyle/>
          <a:p>
            <a:r>
              <a:rPr lang="ja-JP" altLang="en-US" sz="1200" b="1" dirty="0">
                <a:solidFill>
                  <a:schemeClr val="bg1"/>
                </a:solidFill>
              </a:rPr>
              <a:t>失 業</a:t>
            </a:r>
          </a:p>
        </p:txBody>
      </p:sp>
      <p:sp>
        <p:nvSpPr>
          <p:cNvPr id="76" name="テキスト ボックス 75">
            <a:extLst>
              <a:ext uri="{FF2B5EF4-FFF2-40B4-BE49-F238E27FC236}">
                <a16:creationId xmlns:a16="http://schemas.microsoft.com/office/drawing/2014/main" id="{1FBA7D8E-7E3A-A610-A569-68C96BAC5E0C}"/>
              </a:ext>
            </a:extLst>
          </p:cNvPr>
          <p:cNvSpPr txBox="1"/>
          <p:nvPr/>
        </p:nvSpPr>
        <p:spPr>
          <a:xfrm>
            <a:off x="1000855" y="4321436"/>
            <a:ext cx="1666295" cy="276999"/>
          </a:xfrm>
          <a:prstGeom prst="rect">
            <a:avLst/>
          </a:prstGeom>
          <a:noFill/>
        </p:spPr>
        <p:txBody>
          <a:bodyPr wrap="square">
            <a:spAutoFit/>
          </a:bodyPr>
          <a:lstStyle/>
          <a:p>
            <a:r>
              <a:rPr lang="ja-JP" altLang="en-US" sz="1200" b="1" dirty="0">
                <a:solidFill>
                  <a:schemeClr val="bg1"/>
                </a:solidFill>
              </a:rPr>
              <a:t>業務上の事故</a:t>
            </a:r>
          </a:p>
        </p:txBody>
      </p:sp>
      <p:sp>
        <p:nvSpPr>
          <p:cNvPr id="78" name="テキスト ボックス 77">
            <a:extLst>
              <a:ext uri="{FF2B5EF4-FFF2-40B4-BE49-F238E27FC236}">
                <a16:creationId xmlns:a16="http://schemas.microsoft.com/office/drawing/2014/main" id="{5D1F80F3-B778-A3CC-B0C3-25A5E7340FE3}"/>
              </a:ext>
            </a:extLst>
          </p:cNvPr>
          <p:cNvSpPr txBox="1"/>
          <p:nvPr/>
        </p:nvSpPr>
        <p:spPr>
          <a:xfrm>
            <a:off x="1045071" y="5144098"/>
            <a:ext cx="669532" cy="276999"/>
          </a:xfrm>
          <a:prstGeom prst="rect">
            <a:avLst/>
          </a:prstGeom>
          <a:noFill/>
        </p:spPr>
        <p:txBody>
          <a:bodyPr wrap="square">
            <a:spAutoFit/>
          </a:bodyPr>
          <a:lstStyle/>
          <a:p>
            <a:r>
              <a:rPr lang="ja-JP" altLang="en-US" sz="1200" b="1" dirty="0">
                <a:solidFill>
                  <a:schemeClr val="bg1"/>
                </a:solidFill>
              </a:rPr>
              <a:t>介 護</a:t>
            </a:r>
          </a:p>
        </p:txBody>
      </p:sp>
      <p:sp>
        <p:nvSpPr>
          <p:cNvPr id="80" name="テキスト ボックス 79">
            <a:extLst>
              <a:ext uri="{FF2B5EF4-FFF2-40B4-BE49-F238E27FC236}">
                <a16:creationId xmlns:a16="http://schemas.microsoft.com/office/drawing/2014/main" id="{25FA0B1B-6DFA-AA34-F61D-891A5DDF7E4A}"/>
              </a:ext>
            </a:extLst>
          </p:cNvPr>
          <p:cNvSpPr txBox="1"/>
          <p:nvPr/>
        </p:nvSpPr>
        <p:spPr>
          <a:xfrm>
            <a:off x="1040293" y="5869357"/>
            <a:ext cx="1554077" cy="276999"/>
          </a:xfrm>
          <a:prstGeom prst="rect">
            <a:avLst/>
          </a:prstGeom>
          <a:noFill/>
        </p:spPr>
        <p:txBody>
          <a:bodyPr wrap="square">
            <a:spAutoFit/>
          </a:bodyPr>
          <a:lstStyle/>
          <a:p>
            <a:r>
              <a:rPr lang="ja-JP" altLang="en-US" sz="1200" b="1" spc="-150" dirty="0">
                <a:solidFill>
                  <a:schemeClr val="bg1"/>
                </a:solidFill>
              </a:rPr>
              <a:t>火災・風水害・地震</a:t>
            </a:r>
          </a:p>
        </p:txBody>
      </p:sp>
      <p:sp>
        <p:nvSpPr>
          <p:cNvPr id="82" name="テキスト ボックス 81">
            <a:extLst>
              <a:ext uri="{FF2B5EF4-FFF2-40B4-BE49-F238E27FC236}">
                <a16:creationId xmlns:a16="http://schemas.microsoft.com/office/drawing/2014/main" id="{569F480F-821F-9E58-5BE1-06929CF1748D}"/>
              </a:ext>
            </a:extLst>
          </p:cNvPr>
          <p:cNvSpPr txBox="1"/>
          <p:nvPr/>
        </p:nvSpPr>
        <p:spPr>
          <a:xfrm>
            <a:off x="1063390" y="6338467"/>
            <a:ext cx="936463" cy="276999"/>
          </a:xfrm>
          <a:prstGeom prst="rect">
            <a:avLst/>
          </a:prstGeom>
          <a:noFill/>
        </p:spPr>
        <p:txBody>
          <a:bodyPr wrap="square">
            <a:spAutoFit/>
          </a:bodyPr>
          <a:lstStyle/>
          <a:p>
            <a:r>
              <a:rPr lang="ja-JP" altLang="en-US" sz="1200" b="1" dirty="0">
                <a:solidFill>
                  <a:schemeClr val="bg1"/>
                </a:solidFill>
              </a:rPr>
              <a:t>交通事故</a:t>
            </a:r>
          </a:p>
        </p:txBody>
      </p:sp>
      <p:pic>
        <p:nvPicPr>
          <p:cNvPr id="14" name="図 13">
            <a:extLst>
              <a:ext uri="{FF2B5EF4-FFF2-40B4-BE49-F238E27FC236}">
                <a16:creationId xmlns:a16="http://schemas.microsoft.com/office/drawing/2014/main" id="{384655B4-E0E4-8C4C-916C-B9D7BB9FD5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03312" y="2098054"/>
            <a:ext cx="582395" cy="451356"/>
          </a:xfrm>
          <a:prstGeom prst="rect">
            <a:avLst/>
          </a:prstGeom>
        </p:spPr>
      </p:pic>
      <p:pic>
        <p:nvPicPr>
          <p:cNvPr id="16" name="図 15">
            <a:extLst>
              <a:ext uri="{FF2B5EF4-FFF2-40B4-BE49-F238E27FC236}">
                <a16:creationId xmlns:a16="http://schemas.microsoft.com/office/drawing/2014/main" id="{5FB04413-A088-6945-96CE-93312C8600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73560" y="5768367"/>
            <a:ext cx="430317" cy="444661"/>
          </a:xfrm>
          <a:prstGeom prst="rect">
            <a:avLst/>
          </a:prstGeom>
        </p:spPr>
      </p:pic>
      <p:pic>
        <p:nvPicPr>
          <p:cNvPr id="18" name="図 17">
            <a:extLst>
              <a:ext uri="{FF2B5EF4-FFF2-40B4-BE49-F238E27FC236}">
                <a16:creationId xmlns:a16="http://schemas.microsoft.com/office/drawing/2014/main" id="{825561D0-E7C0-9A4B-BD20-868D8EEAF9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20938" y="4997356"/>
            <a:ext cx="548871" cy="532728"/>
          </a:xfrm>
          <a:prstGeom prst="rect">
            <a:avLst/>
          </a:prstGeom>
        </p:spPr>
      </p:pic>
      <p:pic>
        <p:nvPicPr>
          <p:cNvPr id="20" name="図 19">
            <a:extLst>
              <a:ext uri="{FF2B5EF4-FFF2-40B4-BE49-F238E27FC236}">
                <a16:creationId xmlns:a16="http://schemas.microsoft.com/office/drawing/2014/main" id="{C633A3AF-01A4-8946-A9B1-F9FADC50625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06422" y="4241273"/>
            <a:ext cx="567765" cy="482600"/>
          </a:xfrm>
          <a:prstGeom prst="rect">
            <a:avLst/>
          </a:prstGeom>
        </p:spPr>
      </p:pic>
      <p:pic>
        <p:nvPicPr>
          <p:cNvPr id="26" name="図 25">
            <a:extLst>
              <a:ext uri="{FF2B5EF4-FFF2-40B4-BE49-F238E27FC236}">
                <a16:creationId xmlns:a16="http://schemas.microsoft.com/office/drawing/2014/main" id="{A6CEF6F2-ED70-C748-B53F-8530CC9660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29955" y="2659001"/>
            <a:ext cx="520700" cy="381000"/>
          </a:xfrm>
          <a:prstGeom prst="rect">
            <a:avLst/>
          </a:prstGeom>
        </p:spPr>
      </p:pic>
      <p:pic>
        <p:nvPicPr>
          <p:cNvPr id="30" name="図 29">
            <a:extLst>
              <a:ext uri="{FF2B5EF4-FFF2-40B4-BE49-F238E27FC236}">
                <a16:creationId xmlns:a16="http://schemas.microsoft.com/office/drawing/2014/main" id="{8AB66257-E1BF-814F-83C4-A1E3623867A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56177" y="6349325"/>
            <a:ext cx="647700" cy="330200"/>
          </a:xfrm>
          <a:prstGeom prst="rect">
            <a:avLst/>
          </a:prstGeom>
        </p:spPr>
      </p:pic>
      <p:pic>
        <p:nvPicPr>
          <p:cNvPr id="24" name="図 23">
            <a:extLst>
              <a:ext uri="{FF2B5EF4-FFF2-40B4-BE49-F238E27FC236}">
                <a16:creationId xmlns:a16="http://schemas.microsoft.com/office/drawing/2014/main" id="{8A214028-23FF-0043-8235-12CD67BC035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80755" y="3078451"/>
            <a:ext cx="419100" cy="444500"/>
          </a:xfrm>
          <a:prstGeom prst="rect">
            <a:avLst/>
          </a:prstGeom>
        </p:spPr>
      </p:pic>
      <p:pic>
        <p:nvPicPr>
          <p:cNvPr id="22" name="図 21">
            <a:extLst>
              <a:ext uri="{FF2B5EF4-FFF2-40B4-BE49-F238E27FC236}">
                <a16:creationId xmlns:a16="http://schemas.microsoft.com/office/drawing/2014/main" id="{AF7813D6-1A51-F34E-A297-B12AB6B09A5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10369" y="3562365"/>
            <a:ext cx="342900" cy="482600"/>
          </a:xfrm>
          <a:prstGeom prst="rect">
            <a:avLst/>
          </a:prstGeom>
        </p:spPr>
      </p:pic>
    </p:spTree>
    <p:extLst>
      <p:ext uri="{BB962C8B-B14F-4D97-AF65-F5344CB8AC3E}">
        <p14:creationId xmlns:p14="http://schemas.microsoft.com/office/powerpoint/2010/main" val="2377147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766158B-A07B-3541-BA34-44B4F54E30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6" name="図 5">
            <a:extLst>
              <a:ext uri="{FF2B5EF4-FFF2-40B4-BE49-F238E27FC236}">
                <a16:creationId xmlns:a16="http://schemas.microsoft.com/office/drawing/2014/main" id="{A4181BFB-81FB-0A48-AE09-12723DAD35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00" y="1071314"/>
            <a:ext cx="2641474" cy="325399"/>
          </a:xfrm>
          <a:prstGeom prst="rect">
            <a:avLst/>
          </a:prstGeom>
        </p:spPr>
      </p:pic>
      <p:pic>
        <p:nvPicPr>
          <p:cNvPr id="8" name="図 7">
            <a:extLst>
              <a:ext uri="{FF2B5EF4-FFF2-40B4-BE49-F238E27FC236}">
                <a16:creationId xmlns:a16="http://schemas.microsoft.com/office/drawing/2014/main" id="{DA6C6C3A-AEAA-4142-9B13-53353553B8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073" y="1996376"/>
            <a:ext cx="8309333" cy="4616296"/>
          </a:xfrm>
          <a:prstGeom prst="rect">
            <a:avLst/>
          </a:prstGeom>
        </p:spPr>
      </p:pic>
      <p:sp>
        <p:nvSpPr>
          <p:cNvPr id="9" name="テキスト ボックス 8">
            <a:extLst>
              <a:ext uri="{FF2B5EF4-FFF2-40B4-BE49-F238E27FC236}">
                <a16:creationId xmlns:a16="http://schemas.microsoft.com/office/drawing/2014/main" id="{AE575056-DDDD-7D48-9300-B931AC83D840}"/>
              </a:ext>
            </a:extLst>
          </p:cNvPr>
          <p:cNvSpPr txBox="1"/>
          <p:nvPr/>
        </p:nvSpPr>
        <p:spPr>
          <a:xfrm>
            <a:off x="1119769" y="1561169"/>
            <a:ext cx="6585724"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民間保険は生命保険と損害保険に大別されます。</a:t>
            </a:r>
          </a:p>
        </p:txBody>
      </p:sp>
      <p:pic>
        <p:nvPicPr>
          <p:cNvPr id="5" name="図 4">
            <a:extLst>
              <a:ext uri="{FF2B5EF4-FFF2-40B4-BE49-F238E27FC236}">
                <a16:creationId xmlns:a16="http://schemas.microsoft.com/office/drawing/2014/main" id="{E6750405-61C9-21B4-D024-61F5E42F43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3599193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776E079-C915-4D4C-AF4C-86770F9844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6" name="図 5">
            <a:extLst>
              <a:ext uri="{FF2B5EF4-FFF2-40B4-BE49-F238E27FC236}">
                <a16:creationId xmlns:a16="http://schemas.microsoft.com/office/drawing/2014/main" id="{21877542-13E4-F743-B525-86B09377F5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00" y="1071314"/>
            <a:ext cx="2923013" cy="324779"/>
          </a:xfrm>
          <a:prstGeom prst="rect">
            <a:avLst/>
          </a:prstGeom>
        </p:spPr>
      </p:pic>
      <p:pic>
        <p:nvPicPr>
          <p:cNvPr id="8" name="図 7">
            <a:extLst>
              <a:ext uri="{FF2B5EF4-FFF2-40B4-BE49-F238E27FC236}">
                <a16:creationId xmlns:a16="http://schemas.microsoft.com/office/drawing/2014/main" id="{BAE97123-0E83-504F-B525-4355B8FB7D11}"/>
              </a:ext>
            </a:extLst>
          </p:cNvPr>
          <p:cNvPicPr>
            <a:picLocks noChangeAspect="1"/>
          </p:cNvPicPr>
          <p:nvPr/>
        </p:nvPicPr>
        <p:blipFill rotWithShape="1">
          <a:blip r:embed="rId5">
            <a:extLst>
              <a:ext uri="{28A0092B-C50C-407E-A947-70E740481C1C}">
                <a14:useLocalDpi xmlns:a14="http://schemas.microsoft.com/office/drawing/2010/main" val="0"/>
              </a:ext>
            </a:extLst>
          </a:blip>
          <a:srcRect l="48842"/>
          <a:stretch/>
        </p:blipFill>
        <p:spPr>
          <a:xfrm>
            <a:off x="4572000" y="2059950"/>
            <a:ext cx="3908900" cy="3530770"/>
          </a:xfrm>
          <a:prstGeom prst="rect">
            <a:avLst/>
          </a:prstGeom>
        </p:spPr>
      </p:pic>
      <p:sp>
        <p:nvSpPr>
          <p:cNvPr id="9" name="テキスト ボックス 8">
            <a:extLst>
              <a:ext uri="{FF2B5EF4-FFF2-40B4-BE49-F238E27FC236}">
                <a16:creationId xmlns:a16="http://schemas.microsoft.com/office/drawing/2014/main" id="{2BAC447B-F0F8-D64D-8847-75969C909EDB}"/>
              </a:ext>
            </a:extLst>
          </p:cNvPr>
          <p:cNvSpPr txBox="1"/>
          <p:nvPr/>
        </p:nvSpPr>
        <p:spPr>
          <a:xfrm>
            <a:off x="4360858" y="1072111"/>
            <a:ext cx="3480576"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5B9BD5"/>
                </a:solidFill>
                <a:effectLst/>
                <a:uLnTx/>
                <a:uFillTx/>
                <a:latin typeface="Calibri" panose="020F0502020204030204"/>
                <a:ea typeface="游ゴシック" panose="020B0400000000000000" pitchFamily="50" charset="-128"/>
                <a:cs typeface="+mn-cs"/>
              </a:rPr>
              <a:t>●「貯蓄は三角、保険は四角」</a:t>
            </a:r>
          </a:p>
        </p:txBody>
      </p:sp>
      <p:pic>
        <p:nvPicPr>
          <p:cNvPr id="5" name="図 4">
            <a:extLst>
              <a:ext uri="{FF2B5EF4-FFF2-40B4-BE49-F238E27FC236}">
                <a16:creationId xmlns:a16="http://schemas.microsoft.com/office/drawing/2014/main" id="{8E4DA508-5691-95C1-9E79-BFBA7682F6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3" name="図 2">
            <a:extLst>
              <a:ext uri="{FF2B5EF4-FFF2-40B4-BE49-F238E27FC236}">
                <a16:creationId xmlns:a16="http://schemas.microsoft.com/office/drawing/2014/main" id="{0DED2CFA-DBD4-DD7B-3D2F-B86FE0827BF9}"/>
              </a:ext>
            </a:extLst>
          </p:cNvPr>
          <p:cNvPicPr>
            <a:picLocks noChangeAspect="1"/>
          </p:cNvPicPr>
          <p:nvPr/>
        </p:nvPicPr>
        <p:blipFill rotWithShape="1">
          <a:blip r:embed="rId5">
            <a:extLst>
              <a:ext uri="{28A0092B-C50C-407E-A947-70E740481C1C}">
                <a14:useLocalDpi xmlns:a14="http://schemas.microsoft.com/office/drawing/2010/main" val="0"/>
              </a:ext>
            </a:extLst>
          </a:blip>
          <a:srcRect r="51158"/>
          <a:stretch/>
        </p:blipFill>
        <p:spPr>
          <a:xfrm>
            <a:off x="840093" y="2059950"/>
            <a:ext cx="3731907" cy="3530770"/>
          </a:xfrm>
          <a:prstGeom prst="rect">
            <a:avLst/>
          </a:prstGeom>
        </p:spPr>
      </p:pic>
    </p:spTree>
    <p:extLst>
      <p:ext uri="{BB962C8B-B14F-4D97-AF65-F5344CB8AC3E}">
        <p14:creationId xmlns:p14="http://schemas.microsoft.com/office/powerpoint/2010/main" val="18417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4800970-E04C-C84C-9045-084C5BEA24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sp>
        <p:nvSpPr>
          <p:cNvPr id="7" name="テキスト ボックス 6">
            <a:extLst>
              <a:ext uri="{FF2B5EF4-FFF2-40B4-BE49-F238E27FC236}">
                <a16:creationId xmlns:a16="http://schemas.microsoft.com/office/drawing/2014/main" id="{21EE723F-7AE5-8346-A1F4-4552D36A0F26}"/>
              </a:ext>
            </a:extLst>
          </p:cNvPr>
          <p:cNvSpPr txBox="1"/>
          <p:nvPr/>
        </p:nvSpPr>
        <p:spPr>
          <a:xfrm>
            <a:off x="751596" y="1072111"/>
            <a:ext cx="427760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●貯蓄と保険のメリット・デメリット</a:t>
            </a:r>
          </a:p>
        </p:txBody>
      </p:sp>
      <p:sp>
        <p:nvSpPr>
          <p:cNvPr id="8" name="テキスト ボックス 7">
            <a:extLst>
              <a:ext uri="{FF2B5EF4-FFF2-40B4-BE49-F238E27FC236}">
                <a16:creationId xmlns:a16="http://schemas.microsoft.com/office/drawing/2014/main" id="{5F1C728B-4A88-8B40-A795-5C74C6FC75F8}"/>
              </a:ext>
            </a:extLst>
          </p:cNvPr>
          <p:cNvSpPr txBox="1"/>
          <p:nvPr/>
        </p:nvSpPr>
        <p:spPr>
          <a:xfrm>
            <a:off x="751596" y="1583829"/>
            <a:ext cx="7935204"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貯蓄と保険には、それぞれメリット・デメリットがあります。</a:t>
            </a:r>
          </a:p>
        </p:txBody>
      </p:sp>
      <p:pic>
        <p:nvPicPr>
          <p:cNvPr id="10" name="図 9">
            <a:extLst>
              <a:ext uri="{FF2B5EF4-FFF2-40B4-BE49-F238E27FC236}">
                <a16:creationId xmlns:a16="http://schemas.microsoft.com/office/drawing/2014/main" id="{940FD4A6-7235-594A-B052-6D24EC678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153" y="2096343"/>
            <a:ext cx="7807825" cy="4084649"/>
          </a:xfrm>
          <a:prstGeom prst="rect">
            <a:avLst/>
          </a:prstGeom>
        </p:spPr>
      </p:pic>
      <p:sp>
        <p:nvSpPr>
          <p:cNvPr id="11" name="テキスト ボックス 10">
            <a:extLst>
              <a:ext uri="{FF2B5EF4-FFF2-40B4-BE49-F238E27FC236}">
                <a16:creationId xmlns:a16="http://schemas.microsoft.com/office/drawing/2014/main" id="{4F3073AC-CC86-7D4E-AF8D-2AAD823050A4}"/>
              </a:ext>
            </a:extLst>
          </p:cNvPr>
          <p:cNvSpPr txBox="1"/>
          <p:nvPr/>
        </p:nvSpPr>
        <p:spPr>
          <a:xfrm>
            <a:off x="2043570" y="2628900"/>
            <a:ext cx="3114544" cy="1323439"/>
          </a:xfrm>
          <a:prstGeom prst="rect">
            <a:avLst/>
          </a:prstGeom>
          <a:noFill/>
        </p:spPr>
        <p:txBody>
          <a:bodyPr wrap="square" rtlCol="0">
            <a:spAutoFit/>
          </a:bodyPr>
          <a:lstStyle/>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9CCC5D"/>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自分の好きな時にお金を引き出せる</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9CCC5D"/>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金額やためるペースを自分で決められる</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9CCC5D"/>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預けたお金に利子がつく</a:t>
            </a:r>
          </a:p>
        </p:txBody>
      </p:sp>
      <p:sp>
        <p:nvSpPr>
          <p:cNvPr id="12" name="テキスト ボックス 11">
            <a:extLst>
              <a:ext uri="{FF2B5EF4-FFF2-40B4-BE49-F238E27FC236}">
                <a16:creationId xmlns:a16="http://schemas.microsoft.com/office/drawing/2014/main" id="{C84A8AE7-EA54-B846-ADDA-95F9FA5FDFD1}"/>
              </a:ext>
            </a:extLst>
          </p:cNvPr>
          <p:cNvSpPr txBox="1"/>
          <p:nvPr/>
        </p:nvSpPr>
        <p:spPr>
          <a:xfrm>
            <a:off x="5381379" y="2628899"/>
            <a:ext cx="3147159" cy="1569660"/>
          </a:xfrm>
          <a:prstGeom prst="rect">
            <a:avLst/>
          </a:prstGeom>
          <a:noFill/>
        </p:spPr>
        <p:txBody>
          <a:bodyPr wrap="square" rtlCol="0">
            <a:spAutoFit/>
          </a:bodyPr>
          <a:lstStyle/>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7AD3B"/>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保険期間中に病気やケガ、事故などのリスクが発生した場合、十分な保障（補償）が受けられる</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7AD3B"/>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保険に加入してすぐでも保障（補償）を受けられる</a:t>
            </a:r>
          </a:p>
        </p:txBody>
      </p:sp>
      <p:sp>
        <p:nvSpPr>
          <p:cNvPr id="13" name="テキスト ボックス 12">
            <a:extLst>
              <a:ext uri="{FF2B5EF4-FFF2-40B4-BE49-F238E27FC236}">
                <a16:creationId xmlns:a16="http://schemas.microsoft.com/office/drawing/2014/main" id="{8A532C28-C7B9-B74C-A1C1-4ED36C3B2F18}"/>
              </a:ext>
            </a:extLst>
          </p:cNvPr>
          <p:cNvSpPr txBox="1"/>
          <p:nvPr/>
        </p:nvSpPr>
        <p:spPr>
          <a:xfrm>
            <a:off x="2043570" y="4501623"/>
            <a:ext cx="3114544" cy="1569660"/>
          </a:xfrm>
          <a:prstGeom prst="rect">
            <a:avLst/>
          </a:prstGeom>
          <a:noFill/>
        </p:spPr>
        <p:txBody>
          <a:bodyPr wrap="square" rtlCol="0">
            <a:spAutoFit/>
          </a:bodyPr>
          <a:lstStyle/>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9CCC5D"/>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ためている途中で、病気やケガなどリスクが生じたとき、全額を貯蓄でまかなえない可能性もある</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9CCC5D"/>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必要な金額をためるのに時間がかかる</a:t>
            </a:r>
          </a:p>
        </p:txBody>
      </p:sp>
      <p:sp>
        <p:nvSpPr>
          <p:cNvPr id="14" name="テキスト ボックス 13">
            <a:extLst>
              <a:ext uri="{FF2B5EF4-FFF2-40B4-BE49-F238E27FC236}">
                <a16:creationId xmlns:a16="http://schemas.microsoft.com/office/drawing/2014/main" id="{BFFD1FBC-F839-454A-ACD9-C07EF3163ACC}"/>
              </a:ext>
            </a:extLst>
          </p:cNvPr>
          <p:cNvSpPr txBox="1"/>
          <p:nvPr/>
        </p:nvSpPr>
        <p:spPr>
          <a:xfrm>
            <a:off x="5381379" y="4501622"/>
            <a:ext cx="3147159" cy="1323439"/>
          </a:xfrm>
          <a:prstGeom prst="rect">
            <a:avLst/>
          </a:prstGeom>
          <a:noFill/>
        </p:spPr>
        <p:txBody>
          <a:bodyPr wrap="square" rtlCol="0">
            <a:spAutoFit/>
          </a:bodyPr>
          <a:lstStyle/>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7AD3B"/>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保険の種類によっては途中で解約すると、損をしたりお金が戻らない場合もある</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7AD3B"/>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保険期間が過ぎると保険金は支払われない</a:t>
            </a:r>
          </a:p>
        </p:txBody>
      </p:sp>
      <p:pic>
        <p:nvPicPr>
          <p:cNvPr id="5" name="図 4">
            <a:extLst>
              <a:ext uri="{FF2B5EF4-FFF2-40B4-BE49-F238E27FC236}">
                <a16:creationId xmlns:a16="http://schemas.microsoft.com/office/drawing/2014/main" id="{F71527AC-CF0E-4F27-3D75-6CBC195F7A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165531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1A7D56B-A26A-0247-BC4F-7C1DB875E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861" y="147986"/>
            <a:ext cx="6348039" cy="6574133"/>
          </a:xfrm>
          <a:prstGeom prst="rect">
            <a:avLst/>
          </a:prstGeom>
        </p:spPr>
      </p:pic>
    </p:spTree>
    <p:extLst>
      <p:ext uri="{BB962C8B-B14F-4D97-AF65-F5344CB8AC3E}">
        <p14:creationId xmlns:p14="http://schemas.microsoft.com/office/powerpoint/2010/main" val="587097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87EF1E1-8005-6D4A-BC5F-A60CD86B8B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sp>
        <p:nvSpPr>
          <p:cNvPr id="5" name="正方形/長方形 4">
            <a:extLst>
              <a:ext uri="{FF2B5EF4-FFF2-40B4-BE49-F238E27FC236}">
                <a16:creationId xmlns:a16="http://schemas.microsoft.com/office/drawing/2014/main" id="{69F14612-16E1-824C-81AA-8FDFEF3F553C}"/>
              </a:ext>
            </a:extLst>
          </p:cNvPr>
          <p:cNvSpPr/>
          <p:nvPr/>
        </p:nvSpPr>
        <p:spPr>
          <a:xfrm>
            <a:off x="1140809" y="1283183"/>
            <a:ext cx="6909891" cy="3601051"/>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2B5DF157-26B5-2542-B044-D4E9FDAD75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636" y="1283183"/>
            <a:ext cx="5088728" cy="436910"/>
          </a:xfrm>
          <a:prstGeom prst="rect">
            <a:avLst/>
          </a:prstGeom>
        </p:spPr>
      </p:pic>
      <p:pic>
        <p:nvPicPr>
          <p:cNvPr id="9" name="図 8">
            <a:extLst>
              <a:ext uri="{FF2B5EF4-FFF2-40B4-BE49-F238E27FC236}">
                <a16:creationId xmlns:a16="http://schemas.microsoft.com/office/drawing/2014/main" id="{95BCB2A4-CDE9-7340-AED5-C8BA8B3B23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478" y="4950674"/>
            <a:ext cx="1561171" cy="1729297"/>
          </a:xfrm>
          <a:prstGeom prst="rect">
            <a:avLst/>
          </a:prstGeom>
        </p:spPr>
      </p:pic>
      <p:sp>
        <p:nvSpPr>
          <p:cNvPr id="10" name="テキスト ボックス 9">
            <a:extLst>
              <a:ext uri="{FF2B5EF4-FFF2-40B4-BE49-F238E27FC236}">
                <a16:creationId xmlns:a16="http://schemas.microsoft.com/office/drawing/2014/main" id="{E6B85523-89E1-0646-B6B4-52EF1E3409E9}"/>
              </a:ext>
            </a:extLst>
          </p:cNvPr>
          <p:cNvSpPr txBox="1"/>
          <p:nvPr/>
        </p:nvSpPr>
        <p:spPr>
          <a:xfrm>
            <a:off x="1671778" y="1929095"/>
            <a:ext cx="6004932" cy="2585323"/>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❶</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P2</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を参考に、自分の人生で実現したい夢や目標、</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ライフイベントをワークシートに記入しよう。</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❷　①で記入した夢や目標、ライフイベントを実現する</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うえで発生しうるリスクは、どのようなものがある</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か考えてみよう。</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❸　②のリスクに対して、どのように備えればよいか</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考えてみよう。</a:t>
            </a:r>
          </a:p>
        </p:txBody>
      </p:sp>
      <p:pic>
        <p:nvPicPr>
          <p:cNvPr id="6" name="図 5">
            <a:extLst>
              <a:ext uri="{FF2B5EF4-FFF2-40B4-BE49-F238E27FC236}">
                <a16:creationId xmlns:a16="http://schemas.microsoft.com/office/drawing/2014/main" id="{1ABE513F-B7BD-9EAE-313A-4A22E11003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2413716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30EA160-2D88-1A48-ACF1-A88CF71BA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5" name="図 4">
            <a:extLst>
              <a:ext uri="{FF2B5EF4-FFF2-40B4-BE49-F238E27FC236}">
                <a16:creationId xmlns:a16="http://schemas.microsoft.com/office/drawing/2014/main" id="{2BFE9B37-7D10-8C42-93D5-6D2BD98F4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84" y="967034"/>
            <a:ext cx="4387850" cy="376734"/>
          </a:xfrm>
          <a:prstGeom prst="rect">
            <a:avLst/>
          </a:prstGeom>
        </p:spPr>
      </p:pic>
      <p:sp>
        <p:nvSpPr>
          <p:cNvPr id="6" name="テキスト ボックス 5">
            <a:extLst>
              <a:ext uri="{FF2B5EF4-FFF2-40B4-BE49-F238E27FC236}">
                <a16:creationId xmlns:a16="http://schemas.microsoft.com/office/drawing/2014/main" id="{DC7D5607-3340-1C4D-994D-B62A9F23C791}"/>
              </a:ext>
            </a:extLst>
          </p:cNvPr>
          <p:cNvSpPr txBox="1"/>
          <p:nvPr/>
        </p:nvSpPr>
        <p:spPr>
          <a:xfrm>
            <a:off x="401445" y="1410215"/>
            <a:ext cx="8419170" cy="95410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❶</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P2</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を参考に、自分の人生で実現したい夢や目標、ライフイベントをワークシートに記入しよう。</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❷　①で記入した夢や目標、ライフイベントを実現するうえで発生しうるリスクは、どのようなものが</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あるか考えてみよう。</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❸　②のリスクに対して、どのように備えればよいか考えてみよう。</a:t>
            </a:r>
          </a:p>
        </p:txBody>
      </p:sp>
      <p:pic>
        <p:nvPicPr>
          <p:cNvPr id="8" name="図 7">
            <a:extLst>
              <a:ext uri="{FF2B5EF4-FFF2-40B4-BE49-F238E27FC236}">
                <a16:creationId xmlns:a16="http://schemas.microsoft.com/office/drawing/2014/main" id="{8D34D869-8F3A-F347-9BFF-2824B5007F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992" y="2779868"/>
            <a:ext cx="7349422" cy="3868116"/>
          </a:xfrm>
          <a:prstGeom prst="rect">
            <a:avLst/>
          </a:prstGeom>
        </p:spPr>
      </p:pic>
      <p:sp>
        <p:nvSpPr>
          <p:cNvPr id="11" name="テキスト ボックス 10">
            <a:extLst>
              <a:ext uri="{FF2B5EF4-FFF2-40B4-BE49-F238E27FC236}">
                <a16:creationId xmlns:a16="http://schemas.microsoft.com/office/drawing/2014/main" id="{33AF5B2C-4D6F-E54C-9483-FC6EDE0104AE}"/>
              </a:ext>
            </a:extLst>
          </p:cNvPr>
          <p:cNvSpPr txBox="1"/>
          <p:nvPr/>
        </p:nvSpPr>
        <p:spPr>
          <a:xfrm>
            <a:off x="712284" y="2359616"/>
            <a:ext cx="1370516"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a:ln>
                  <a:noFill/>
                </a:ln>
                <a:solidFill>
                  <a:srgbClr val="5B9BD5"/>
                </a:solidFill>
                <a:effectLst/>
                <a:uLnTx/>
                <a:uFillTx/>
                <a:latin typeface="游ゴシック" panose="020B0400000000000000" pitchFamily="50" charset="-128"/>
                <a:ea typeface="游ゴシック" panose="020B0400000000000000" pitchFamily="50" charset="-128"/>
                <a:cs typeface="+mn-cs"/>
              </a:rPr>
              <a:t>解答例</a:t>
            </a:r>
            <a:r>
              <a:rPr kumimoji="1" lang="en-US" altLang="ja-JP" sz="1800" b="1" i="0"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mn-cs"/>
              </a:rPr>
              <a:t>】</a:t>
            </a:r>
            <a:endParaRPr kumimoji="1" lang="ja-JP" altLang="en-US" sz="1800" b="1" i="0" u="none" strike="noStrike" kern="1200" cap="none" spc="0" normalizeH="0" baseline="0" noProof="0">
              <a:ln>
                <a:noFill/>
              </a:ln>
              <a:solidFill>
                <a:srgbClr val="5B9BD5"/>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BD9E2A64-1F1B-5A4E-96A1-A250DF391E14}"/>
              </a:ext>
            </a:extLst>
          </p:cNvPr>
          <p:cNvSpPr txBox="1"/>
          <p:nvPr/>
        </p:nvSpPr>
        <p:spPr>
          <a:xfrm>
            <a:off x="1011045" y="4438048"/>
            <a:ext cx="1466341"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85B2E0"/>
                </a:solidFill>
                <a:effectLst/>
                <a:uLnTx/>
                <a:uFillTx/>
                <a:latin typeface="游ゴシック" panose="020B0400000000000000" pitchFamily="50" charset="-128"/>
                <a:ea typeface="游ゴシック" panose="020B0400000000000000" pitchFamily="50" charset="-128"/>
                <a:cs typeface="+mn-cs"/>
              </a:rPr>
              <a:t>●車の購入</a:t>
            </a:r>
          </a:p>
        </p:txBody>
      </p:sp>
      <p:sp>
        <p:nvSpPr>
          <p:cNvPr id="12" name="テキスト ボックス 11">
            <a:extLst>
              <a:ext uri="{FF2B5EF4-FFF2-40B4-BE49-F238E27FC236}">
                <a16:creationId xmlns:a16="http://schemas.microsoft.com/office/drawing/2014/main" id="{E5C8B49F-833A-4C41-AB46-AC025B03F210}"/>
              </a:ext>
            </a:extLst>
          </p:cNvPr>
          <p:cNvSpPr txBox="1"/>
          <p:nvPr/>
        </p:nvSpPr>
        <p:spPr>
          <a:xfrm>
            <a:off x="3105659" y="4330326"/>
            <a:ext cx="2742248"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85B2E0"/>
                </a:solidFill>
                <a:effectLst/>
                <a:uLnTx/>
                <a:uFillTx/>
                <a:latin typeface="游ゴシック" panose="020B0400000000000000" pitchFamily="50" charset="-128"/>
                <a:ea typeface="游ゴシック" panose="020B0400000000000000" pitchFamily="50" charset="-128"/>
                <a:cs typeface="+mn-cs"/>
              </a:rPr>
              <a:t>●交通事故の被害者への</a:t>
            </a:r>
            <a:endParaRPr kumimoji="1" lang="en-US" altLang="ja-JP" sz="1400" b="1" i="0" u="none" strike="noStrike" kern="1200" cap="none" spc="0" normalizeH="0" baseline="0" noProof="0" dirty="0">
              <a:ln>
                <a:noFill/>
              </a:ln>
              <a:solidFill>
                <a:srgbClr val="85B2E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85B2E0"/>
                </a:solidFill>
                <a:effectLst/>
                <a:uLnTx/>
                <a:uFillTx/>
                <a:latin typeface="游ゴシック" panose="020B0400000000000000" pitchFamily="50" charset="-128"/>
                <a:ea typeface="游ゴシック" panose="020B0400000000000000" pitchFamily="50" charset="-128"/>
                <a:cs typeface="+mn-cs"/>
              </a:rPr>
              <a:t>　賠償金支払い</a:t>
            </a:r>
          </a:p>
        </p:txBody>
      </p:sp>
      <p:sp>
        <p:nvSpPr>
          <p:cNvPr id="13" name="テキスト ボックス 12">
            <a:extLst>
              <a:ext uri="{FF2B5EF4-FFF2-40B4-BE49-F238E27FC236}">
                <a16:creationId xmlns:a16="http://schemas.microsoft.com/office/drawing/2014/main" id="{C5FFDFCC-F474-2746-9C07-5EE7B76BA279}"/>
              </a:ext>
            </a:extLst>
          </p:cNvPr>
          <p:cNvSpPr txBox="1"/>
          <p:nvPr/>
        </p:nvSpPr>
        <p:spPr>
          <a:xfrm>
            <a:off x="5979993" y="4330326"/>
            <a:ext cx="2120009"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85B2E0"/>
                </a:solidFill>
                <a:effectLst/>
                <a:uLnTx/>
                <a:uFillTx/>
                <a:latin typeface="游ゴシック" panose="020B0400000000000000" pitchFamily="50" charset="-128"/>
                <a:ea typeface="游ゴシック" panose="020B0400000000000000" pitchFamily="50" charset="-128"/>
                <a:cs typeface="+mn-cs"/>
              </a:rPr>
              <a:t>●自賠責保険、</a:t>
            </a:r>
            <a:endParaRPr kumimoji="1" lang="en-US" altLang="ja-JP" sz="1400" b="1" i="0" u="none" strike="noStrike" kern="1200" cap="none" spc="0" normalizeH="0" baseline="0" noProof="0" dirty="0">
              <a:ln>
                <a:noFill/>
              </a:ln>
              <a:solidFill>
                <a:srgbClr val="85B2E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85B2E0"/>
                </a:solidFill>
                <a:effectLst/>
                <a:uLnTx/>
                <a:uFillTx/>
                <a:latin typeface="游ゴシック" panose="020B0400000000000000" pitchFamily="50" charset="-128"/>
                <a:ea typeface="游ゴシック" panose="020B0400000000000000" pitchFamily="50" charset="-128"/>
                <a:cs typeface="+mn-cs"/>
              </a:rPr>
              <a:t>　自動車保険　など</a:t>
            </a:r>
          </a:p>
        </p:txBody>
      </p:sp>
      <p:sp>
        <p:nvSpPr>
          <p:cNvPr id="14" name="テキスト ボックス 13">
            <a:extLst>
              <a:ext uri="{FF2B5EF4-FFF2-40B4-BE49-F238E27FC236}">
                <a16:creationId xmlns:a16="http://schemas.microsoft.com/office/drawing/2014/main" id="{708E60CA-13CB-D341-8119-CF0F2E7BB25E}"/>
              </a:ext>
            </a:extLst>
          </p:cNvPr>
          <p:cNvSpPr txBox="1"/>
          <p:nvPr/>
        </p:nvSpPr>
        <p:spPr>
          <a:xfrm>
            <a:off x="1011045" y="5802560"/>
            <a:ext cx="1466341"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85B2E0"/>
                </a:solidFill>
                <a:effectLst/>
                <a:uLnTx/>
                <a:uFillTx/>
                <a:latin typeface="游ゴシック" panose="020B0400000000000000" pitchFamily="50" charset="-128"/>
                <a:ea typeface="游ゴシック" panose="020B0400000000000000" pitchFamily="50" charset="-128"/>
                <a:cs typeface="+mn-cs"/>
              </a:rPr>
              <a:t>●退職、老後</a:t>
            </a:r>
          </a:p>
        </p:txBody>
      </p:sp>
      <p:sp>
        <p:nvSpPr>
          <p:cNvPr id="15" name="テキスト ボックス 14">
            <a:extLst>
              <a:ext uri="{FF2B5EF4-FFF2-40B4-BE49-F238E27FC236}">
                <a16:creationId xmlns:a16="http://schemas.microsoft.com/office/drawing/2014/main" id="{C9DE0F25-CFEB-EB4C-BBAB-E9C81E099BB2}"/>
              </a:ext>
            </a:extLst>
          </p:cNvPr>
          <p:cNvSpPr txBox="1"/>
          <p:nvPr/>
        </p:nvSpPr>
        <p:spPr>
          <a:xfrm>
            <a:off x="3105659" y="5694838"/>
            <a:ext cx="2742248"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85B2E0"/>
                </a:solidFill>
                <a:effectLst/>
                <a:uLnTx/>
                <a:uFillTx/>
                <a:latin typeface="游ゴシック" panose="020B0400000000000000" pitchFamily="50" charset="-128"/>
                <a:ea typeface="游ゴシック" panose="020B0400000000000000" pitchFamily="50" charset="-128"/>
                <a:cs typeface="+mn-cs"/>
              </a:rPr>
              <a:t>●介護のための費用</a:t>
            </a:r>
            <a:endParaRPr kumimoji="1" lang="en-US" altLang="ja-JP" sz="1400" b="1" i="0" u="none" strike="noStrike" kern="1200" cap="none" spc="0" normalizeH="0" baseline="0" noProof="0" dirty="0">
              <a:ln>
                <a:noFill/>
              </a:ln>
              <a:solidFill>
                <a:srgbClr val="85B2E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85B2E0"/>
                </a:solidFill>
                <a:effectLst/>
                <a:uLnTx/>
                <a:uFillTx/>
                <a:latin typeface="游ゴシック" panose="020B0400000000000000" pitchFamily="50" charset="-128"/>
                <a:ea typeface="游ゴシック" panose="020B0400000000000000" pitchFamily="50" charset="-128"/>
                <a:cs typeface="+mn-cs"/>
              </a:rPr>
              <a:t>●長寿にともなう生活費の増加</a:t>
            </a:r>
          </a:p>
        </p:txBody>
      </p:sp>
      <p:sp>
        <p:nvSpPr>
          <p:cNvPr id="16" name="テキスト ボックス 15">
            <a:extLst>
              <a:ext uri="{FF2B5EF4-FFF2-40B4-BE49-F238E27FC236}">
                <a16:creationId xmlns:a16="http://schemas.microsoft.com/office/drawing/2014/main" id="{C06D57E1-F34B-BF4E-94A0-D78E84863219}"/>
              </a:ext>
            </a:extLst>
          </p:cNvPr>
          <p:cNvSpPr txBox="1"/>
          <p:nvPr/>
        </p:nvSpPr>
        <p:spPr>
          <a:xfrm>
            <a:off x="5979993" y="5694838"/>
            <a:ext cx="2380474" cy="73866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85B2E0"/>
                </a:solidFill>
                <a:effectLst/>
                <a:uLnTx/>
                <a:uFillTx/>
                <a:latin typeface="游ゴシック" panose="020B0400000000000000" pitchFamily="50" charset="-128"/>
                <a:ea typeface="游ゴシック" panose="020B0400000000000000" pitchFamily="50" charset="-128"/>
                <a:cs typeface="+mn-cs"/>
              </a:rPr>
              <a:t>●介護保険</a:t>
            </a:r>
            <a:endParaRPr kumimoji="1" lang="en-US" altLang="ja-JP" sz="1400" b="1" i="0" u="none" strike="noStrike" kern="1200" cap="none" spc="0" normalizeH="0" baseline="0" noProof="0" dirty="0">
              <a:ln>
                <a:noFill/>
              </a:ln>
              <a:solidFill>
                <a:srgbClr val="85B2E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85B2E0"/>
                </a:solidFill>
                <a:effectLst/>
                <a:uLnTx/>
                <a:uFillTx/>
                <a:latin typeface="游ゴシック" panose="020B0400000000000000" pitchFamily="50" charset="-128"/>
                <a:ea typeface="游ゴシック" panose="020B0400000000000000" pitchFamily="50" charset="-128"/>
                <a:cs typeface="+mn-cs"/>
              </a:rPr>
              <a:t>●老齢年金、個人年金保険</a:t>
            </a:r>
            <a:endParaRPr kumimoji="1" lang="en-US" altLang="ja-JP" sz="1400" b="1" i="0" u="none" strike="noStrike" kern="1200" cap="none" spc="0" normalizeH="0" baseline="0" noProof="0" dirty="0">
              <a:ln>
                <a:noFill/>
              </a:ln>
              <a:solidFill>
                <a:srgbClr val="85B2E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85B2E0"/>
                </a:solidFill>
                <a:effectLst/>
                <a:uLnTx/>
                <a:uFillTx/>
                <a:latin typeface="游ゴシック" panose="020B0400000000000000" pitchFamily="50" charset="-128"/>
                <a:ea typeface="游ゴシック" panose="020B0400000000000000" pitchFamily="50" charset="-128"/>
                <a:cs typeface="+mn-cs"/>
              </a:rPr>
              <a:t>　投資信託　など</a:t>
            </a:r>
          </a:p>
        </p:txBody>
      </p:sp>
      <p:pic>
        <p:nvPicPr>
          <p:cNvPr id="7" name="図 6">
            <a:extLst>
              <a:ext uri="{FF2B5EF4-FFF2-40B4-BE49-F238E27FC236}">
                <a16:creationId xmlns:a16="http://schemas.microsoft.com/office/drawing/2014/main" id="{9D09CD8F-9A54-A10E-5C50-C0E6083153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83126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CAE31D6-809B-5E48-A7B4-7351C8BF49A3}"/>
              </a:ext>
            </a:extLst>
          </p:cNvPr>
          <p:cNvPicPr>
            <a:picLocks noChangeAspect="1"/>
          </p:cNvPicPr>
          <p:nvPr/>
        </p:nvPicPr>
        <p:blipFill>
          <a:blip r:embed="rId2"/>
          <a:stretch>
            <a:fillRect/>
          </a:stretch>
        </p:blipFill>
        <p:spPr>
          <a:xfrm>
            <a:off x="0" y="2711"/>
            <a:ext cx="9144000" cy="546100"/>
          </a:xfrm>
          <a:prstGeom prst="rect">
            <a:avLst/>
          </a:prstGeom>
        </p:spPr>
      </p:pic>
      <p:sp>
        <p:nvSpPr>
          <p:cNvPr id="5" name="正方形/長方形 4">
            <a:extLst>
              <a:ext uri="{FF2B5EF4-FFF2-40B4-BE49-F238E27FC236}">
                <a16:creationId xmlns:a16="http://schemas.microsoft.com/office/drawing/2014/main" id="{A43D1A78-957F-B7FA-D74B-D8FCE005581A}"/>
              </a:ext>
            </a:extLst>
          </p:cNvPr>
          <p:cNvSpPr/>
          <p:nvPr/>
        </p:nvSpPr>
        <p:spPr>
          <a:xfrm>
            <a:off x="0" y="0"/>
            <a:ext cx="9144000" cy="53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77D0840D-2F6E-EE4A-AC9C-34C81A11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50" y="1417207"/>
            <a:ext cx="8852170" cy="4486406"/>
          </a:xfrm>
          <a:prstGeom prst="rect">
            <a:avLst/>
          </a:prstGeom>
        </p:spPr>
      </p:pic>
      <p:pic>
        <p:nvPicPr>
          <p:cNvPr id="19" name="図 18">
            <a:extLst>
              <a:ext uri="{FF2B5EF4-FFF2-40B4-BE49-F238E27FC236}">
                <a16:creationId xmlns:a16="http://schemas.microsoft.com/office/drawing/2014/main" id="{116E0DA3-E69F-EF42-BF20-84ADFCCBD061}"/>
              </a:ext>
            </a:extLst>
          </p:cNvPr>
          <p:cNvPicPr>
            <a:picLocks noChangeAspect="1"/>
          </p:cNvPicPr>
          <p:nvPr/>
        </p:nvPicPr>
        <p:blipFill>
          <a:blip r:embed="rId4"/>
          <a:stretch>
            <a:fillRect/>
          </a:stretch>
        </p:blipFill>
        <p:spPr>
          <a:xfrm>
            <a:off x="8011840" y="3573942"/>
            <a:ext cx="406400" cy="406400"/>
          </a:xfrm>
          <a:prstGeom prst="rect">
            <a:avLst/>
          </a:prstGeom>
        </p:spPr>
      </p:pic>
      <p:pic>
        <p:nvPicPr>
          <p:cNvPr id="20" name="図 19">
            <a:extLst>
              <a:ext uri="{FF2B5EF4-FFF2-40B4-BE49-F238E27FC236}">
                <a16:creationId xmlns:a16="http://schemas.microsoft.com/office/drawing/2014/main" id="{A0DB8D55-3B1B-BE45-B7E3-AD6FF1473C3B}"/>
              </a:ext>
            </a:extLst>
          </p:cNvPr>
          <p:cNvPicPr>
            <a:picLocks noChangeAspect="1"/>
          </p:cNvPicPr>
          <p:nvPr/>
        </p:nvPicPr>
        <p:blipFill>
          <a:blip r:embed="rId5"/>
          <a:stretch>
            <a:fillRect/>
          </a:stretch>
        </p:blipFill>
        <p:spPr>
          <a:xfrm>
            <a:off x="7579260" y="3671218"/>
            <a:ext cx="406400" cy="406400"/>
          </a:xfrm>
          <a:prstGeom prst="rect">
            <a:avLst/>
          </a:prstGeom>
        </p:spPr>
      </p:pic>
      <p:pic>
        <p:nvPicPr>
          <p:cNvPr id="21" name="図 20">
            <a:extLst>
              <a:ext uri="{FF2B5EF4-FFF2-40B4-BE49-F238E27FC236}">
                <a16:creationId xmlns:a16="http://schemas.microsoft.com/office/drawing/2014/main" id="{6626F998-ACD1-5149-A301-24BC0BDEC8C5}"/>
              </a:ext>
            </a:extLst>
          </p:cNvPr>
          <p:cNvPicPr>
            <a:picLocks noChangeAspect="1"/>
          </p:cNvPicPr>
          <p:nvPr/>
        </p:nvPicPr>
        <p:blipFill>
          <a:blip r:embed="rId6"/>
          <a:stretch>
            <a:fillRect/>
          </a:stretch>
        </p:blipFill>
        <p:spPr>
          <a:xfrm>
            <a:off x="5251271" y="4179305"/>
            <a:ext cx="406400" cy="406400"/>
          </a:xfrm>
          <a:prstGeom prst="rect">
            <a:avLst/>
          </a:prstGeom>
        </p:spPr>
      </p:pic>
      <p:pic>
        <p:nvPicPr>
          <p:cNvPr id="22" name="図 21">
            <a:extLst>
              <a:ext uri="{FF2B5EF4-FFF2-40B4-BE49-F238E27FC236}">
                <a16:creationId xmlns:a16="http://schemas.microsoft.com/office/drawing/2014/main" id="{9936AE6D-A684-5A4C-8651-B4BE4F32EEA1}"/>
              </a:ext>
            </a:extLst>
          </p:cNvPr>
          <p:cNvPicPr>
            <a:picLocks noChangeAspect="1"/>
          </p:cNvPicPr>
          <p:nvPr/>
        </p:nvPicPr>
        <p:blipFill>
          <a:blip r:embed="rId7"/>
          <a:stretch>
            <a:fillRect/>
          </a:stretch>
        </p:blipFill>
        <p:spPr>
          <a:xfrm>
            <a:off x="4678042" y="4108422"/>
            <a:ext cx="406400" cy="406400"/>
          </a:xfrm>
          <a:prstGeom prst="rect">
            <a:avLst/>
          </a:prstGeom>
        </p:spPr>
      </p:pic>
      <p:pic>
        <p:nvPicPr>
          <p:cNvPr id="23" name="図 22">
            <a:extLst>
              <a:ext uri="{FF2B5EF4-FFF2-40B4-BE49-F238E27FC236}">
                <a16:creationId xmlns:a16="http://schemas.microsoft.com/office/drawing/2014/main" id="{6A2445CD-EECE-3C44-A4FC-C84051943AF5}"/>
              </a:ext>
            </a:extLst>
          </p:cNvPr>
          <p:cNvPicPr>
            <a:picLocks noChangeAspect="1"/>
          </p:cNvPicPr>
          <p:nvPr/>
        </p:nvPicPr>
        <p:blipFill>
          <a:blip r:embed="rId8"/>
          <a:stretch>
            <a:fillRect/>
          </a:stretch>
        </p:blipFill>
        <p:spPr>
          <a:xfrm>
            <a:off x="4104813" y="4231456"/>
            <a:ext cx="406400" cy="406400"/>
          </a:xfrm>
          <a:prstGeom prst="rect">
            <a:avLst/>
          </a:prstGeom>
        </p:spPr>
      </p:pic>
      <p:pic>
        <p:nvPicPr>
          <p:cNvPr id="24" name="図 23">
            <a:extLst>
              <a:ext uri="{FF2B5EF4-FFF2-40B4-BE49-F238E27FC236}">
                <a16:creationId xmlns:a16="http://schemas.microsoft.com/office/drawing/2014/main" id="{BA2AF096-05FB-6F42-892A-B76BF78A5774}"/>
              </a:ext>
            </a:extLst>
          </p:cNvPr>
          <p:cNvPicPr>
            <a:picLocks noChangeAspect="1"/>
          </p:cNvPicPr>
          <p:nvPr/>
        </p:nvPicPr>
        <p:blipFill>
          <a:blip r:embed="rId9"/>
          <a:stretch>
            <a:fillRect/>
          </a:stretch>
        </p:blipFill>
        <p:spPr>
          <a:xfrm>
            <a:off x="3771156" y="4371156"/>
            <a:ext cx="406400" cy="406400"/>
          </a:xfrm>
          <a:prstGeom prst="rect">
            <a:avLst/>
          </a:prstGeom>
        </p:spPr>
      </p:pic>
      <p:pic>
        <p:nvPicPr>
          <p:cNvPr id="28" name="図 27">
            <a:extLst>
              <a:ext uri="{FF2B5EF4-FFF2-40B4-BE49-F238E27FC236}">
                <a16:creationId xmlns:a16="http://schemas.microsoft.com/office/drawing/2014/main" id="{B7626B56-67DE-3F45-AC23-AF33307C3024}"/>
              </a:ext>
            </a:extLst>
          </p:cNvPr>
          <p:cNvPicPr>
            <a:picLocks noChangeAspect="1"/>
          </p:cNvPicPr>
          <p:nvPr/>
        </p:nvPicPr>
        <p:blipFill>
          <a:blip r:embed="rId10"/>
          <a:stretch>
            <a:fillRect/>
          </a:stretch>
        </p:blipFill>
        <p:spPr>
          <a:xfrm>
            <a:off x="3697438" y="4421956"/>
            <a:ext cx="165100" cy="482600"/>
          </a:xfrm>
          <a:prstGeom prst="rect">
            <a:avLst/>
          </a:prstGeom>
        </p:spPr>
      </p:pic>
      <p:pic>
        <p:nvPicPr>
          <p:cNvPr id="25" name="図 24">
            <a:extLst>
              <a:ext uri="{FF2B5EF4-FFF2-40B4-BE49-F238E27FC236}">
                <a16:creationId xmlns:a16="http://schemas.microsoft.com/office/drawing/2014/main" id="{0877DECF-C6E7-8E4A-A5AA-F38443B2A274}"/>
              </a:ext>
            </a:extLst>
          </p:cNvPr>
          <p:cNvPicPr>
            <a:picLocks noChangeAspect="1"/>
          </p:cNvPicPr>
          <p:nvPr/>
        </p:nvPicPr>
        <p:blipFill>
          <a:blip r:embed="rId11"/>
          <a:stretch>
            <a:fillRect/>
          </a:stretch>
        </p:blipFill>
        <p:spPr>
          <a:xfrm>
            <a:off x="3346410" y="4801103"/>
            <a:ext cx="406400" cy="406400"/>
          </a:xfrm>
          <a:prstGeom prst="rect">
            <a:avLst/>
          </a:prstGeom>
        </p:spPr>
      </p:pic>
      <p:pic>
        <p:nvPicPr>
          <p:cNvPr id="27" name="図 26">
            <a:extLst>
              <a:ext uri="{FF2B5EF4-FFF2-40B4-BE49-F238E27FC236}">
                <a16:creationId xmlns:a16="http://schemas.microsoft.com/office/drawing/2014/main" id="{D2D8B34E-A362-8540-A681-16356F1F5633}"/>
              </a:ext>
            </a:extLst>
          </p:cNvPr>
          <p:cNvPicPr>
            <a:picLocks noChangeAspect="1"/>
          </p:cNvPicPr>
          <p:nvPr/>
        </p:nvPicPr>
        <p:blipFill>
          <a:blip r:embed="rId12"/>
          <a:stretch>
            <a:fillRect/>
          </a:stretch>
        </p:blipFill>
        <p:spPr>
          <a:xfrm>
            <a:off x="3171119" y="4529336"/>
            <a:ext cx="241300" cy="711200"/>
          </a:xfrm>
          <a:prstGeom prst="rect">
            <a:avLst/>
          </a:prstGeom>
        </p:spPr>
      </p:pic>
      <p:pic>
        <p:nvPicPr>
          <p:cNvPr id="26" name="図 25">
            <a:extLst>
              <a:ext uri="{FF2B5EF4-FFF2-40B4-BE49-F238E27FC236}">
                <a16:creationId xmlns:a16="http://schemas.microsoft.com/office/drawing/2014/main" id="{F2A4A18E-C073-3144-8165-6624F7D912F4}"/>
              </a:ext>
            </a:extLst>
          </p:cNvPr>
          <p:cNvPicPr>
            <a:picLocks noChangeAspect="1"/>
          </p:cNvPicPr>
          <p:nvPr/>
        </p:nvPicPr>
        <p:blipFill>
          <a:blip r:embed="rId13"/>
          <a:stretch>
            <a:fillRect/>
          </a:stretch>
        </p:blipFill>
        <p:spPr>
          <a:xfrm>
            <a:off x="2799270" y="4853756"/>
            <a:ext cx="393700" cy="558800"/>
          </a:xfrm>
          <a:prstGeom prst="rect">
            <a:avLst/>
          </a:prstGeom>
        </p:spPr>
      </p:pic>
      <p:pic>
        <p:nvPicPr>
          <p:cNvPr id="7" name="図 6">
            <a:extLst>
              <a:ext uri="{FF2B5EF4-FFF2-40B4-BE49-F238E27FC236}">
                <a16:creationId xmlns:a16="http://schemas.microsoft.com/office/drawing/2014/main" id="{F532E14B-C505-B649-88B8-82A2E53B3471}"/>
              </a:ext>
            </a:extLst>
          </p:cNvPr>
          <p:cNvPicPr>
            <a:picLocks noChangeAspect="1"/>
          </p:cNvPicPr>
          <p:nvPr/>
        </p:nvPicPr>
        <p:blipFill>
          <a:blip r:embed="rId14"/>
          <a:stretch>
            <a:fillRect/>
          </a:stretch>
        </p:blipFill>
        <p:spPr>
          <a:xfrm>
            <a:off x="3966542" y="2079584"/>
            <a:ext cx="1955800" cy="787400"/>
          </a:xfrm>
          <a:prstGeom prst="rect">
            <a:avLst/>
          </a:prstGeom>
          <a:effectLst>
            <a:softEdge rad="0"/>
          </a:effectLst>
        </p:spPr>
      </p:pic>
      <p:pic>
        <p:nvPicPr>
          <p:cNvPr id="9" name="図 8">
            <a:extLst>
              <a:ext uri="{FF2B5EF4-FFF2-40B4-BE49-F238E27FC236}">
                <a16:creationId xmlns:a16="http://schemas.microsoft.com/office/drawing/2014/main" id="{DCA6C692-92D0-534B-A785-997DCEEB55C9}"/>
              </a:ext>
            </a:extLst>
          </p:cNvPr>
          <p:cNvPicPr>
            <a:picLocks noChangeAspect="1"/>
          </p:cNvPicPr>
          <p:nvPr/>
        </p:nvPicPr>
        <p:blipFill>
          <a:blip r:embed="rId15"/>
          <a:stretch>
            <a:fillRect/>
          </a:stretch>
        </p:blipFill>
        <p:spPr>
          <a:xfrm>
            <a:off x="7411894" y="4552465"/>
            <a:ext cx="876300" cy="876300"/>
          </a:xfrm>
          <a:prstGeom prst="rect">
            <a:avLst/>
          </a:prstGeom>
          <a:effectLst>
            <a:softEdge rad="0"/>
          </a:effectLst>
        </p:spPr>
      </p:pic>
      <p:pic>
        <p:nvPicPr>
          <p:cNvPr id="11" name="図 10">
            <a:extLst>
              <a:ext uri="{FF2B5EF4-FFF2-40B4-BE49-F238E27FC236}">
                <a16:creationId xmlns:a16="http://schemas.microsoft.com/office/drawing/2014/main" id="{2F1BF6FA-DEEB-A84B-9B35-5A0C414B00F3}"/>
              </a:ext>
            </a:extLst>
          </p:cNvPr>
          <p:cNvPicPr>
            <a:picLocks noChangeAspect="1"/>
          </p:cNvPicPr>
          <p:nvPr/>
        </p:nvPicPr>
        <p:blipFill>
          <a:blip r:embed="rId16"/>
          <a:stretch>
            <a:fillRect/>
          </a:stretch>
        </p:blipFill>
        <p:spPr>
          <a:xfrm>
            <a:off x="7037244" y="2656538"/>
            <a:ext cx="812800" cy="939800"/>
          </a:xfrm>
          <a:prstGeom prst="rect">
            <a:avLst/>
          </a:prstGeom>
          <a:effectLst>
            <a:softEdge rad="0"/>
          </a:effectLst>
        </p:spPr>
      </p:pic>
      <p:pic>
        <p:nvPicPr>
          <p:cNvPr id="12" name="図 11">
            <a:extLst>
              <a:ext uri="{FF2B5EF4-FFF2-40B4-BE49-F238E27FC236}">
                <a16:creationId xmlns:a16="http://schemas.microsoft.com/office/drawing/2014/main" id="{63A169CD-685C-9D43-93DF-4C53F396B46B}"/>
              </a:ext>
            </a:extLst>
          </p:cNvPr>
          <p:cNvPicPr>
            <a:picLocks noChangeAspect="1"/>
          </p:cNvPicPr>
          <p:nvPr/>
        </p:nvPicPr>
        <p:blipFill>
          <a:blip r:embed="rId17"/>
          <a:stretch>
            <a:fillRect/>
          </a:stretch>
        </p:blipFill>
        <p:spPr>
          <a:xfrm>
            <a:off x="7908136" y="2397085"/>
            <a:ext cx="723900" cy="1054100"/>
          </a:xfrm>
          <a:prstGeom prst="rect">
            <a:avLst/>
          </a:prstGeom>
          <a:effectLst>
            <a:softEdge rad="0"/>
          </a:effectLst>
        </p:spPr>
      </p:pic>
      <p:pic>
        <p:nvPicPr>
          <p:cNvPr id="31" name="図 30">
            <a:extLst>
              <a:ext uri="{FF2B5EF4-FFF2-40B4-BE49-F238E27FC236}">
                <a16:creationId xmlns:a16="http://schemas.microsoft.com/office/drawing/2014/main" id="{5B6B9B0D-C4F7-F944-B31A-0EAD0989C182}"/>
              </a:ext>
            </a:extLst>
          </p:cNvPr>
          <p:cNvPicPr>
            <a:picLocks noChangeAspect="1"/>
          </p:cNvPicPr>
          <p:nvPr/>
        </p:nvPicPr>
        <p:blipFill>
          <a:blip r:embed="rId18"/>
          <a:stretch>
            <a:fillRect/>
          </a:stretch>
        </p:blipFill>
        <p:spPr>
          <a:xfrm>
            <a:off x="416457" y="1958935"/>
            <a:ext cx="927100" cy="876300"/>
          </a:xfrm>
          <a:prstGeom prst="rect">
            <a:avLst/>
          </a:prstGeom>
        </p:spPr>
      </p:pic>
      <p:pic>
        <p:nvPicPr>
          <p:cNvPr id="32" name="図 31">
            <a:extLst>
              <a:ext uri="{FF2B5EF4-FFF2-40B4-BE49-F238E27FC236}">
                <a16:creationId xmlns:a16="http://schemas.microsoft.com/office/drawing/2014/main" id="{642BCDD9-1E2A-2546-AD0F-9C88DEF4DC6C}"/>
              </a:ext>
            </a:extLst>
          </p:cNvPr>
          <p:cNvPicPr>
            <a:picLocks noChangeAspect="1"/>
          </p:cNvPicPr>
          <p:nvPr/>
        </p:nvPicPr>
        <p:blipFill>
          <a:blip r:embed="rId19"/>
          <a:stretch>
            <a:fillRect/>
          </a:stretch>
        </p:blipFill>
        <p:spPr>
          <a:xfrm>
            <a:off x="5454471" y="4906897"/>
            <a:ext cx="1714500" cy="787400"/>
          </a:xfrm>
          <a:prstGeom prst="rect">
            <a:avLst/>
          </a:prstGeom>
        </p:spPr>
      </p:pic>
      <p:pic>
        <p:nvPicPr>
          <p:cNvPr id="33" name="図 32">
            <a:extLst>
              <a:ext uri="{FF2B5EF4-FFF2-40B4-BE49-F238E27FC236}">
                <a16:creationId xmlns:a16="http://schemas.microsoft.com/office/drawing/2014/main" id="{3AB2F456-353A-C647-9F11-DC635D3C2F3C}"/>
              </a:ext>
            </a:extLst>
          </p:cNvPr>
          <p:cNvPicPr>
            <a:picLocks noChangeAspect="1"/>
          </p:cNvPicPr>
          <p:nvPr/>
        </p:nvPicPr>
        <p:blipFill>
          <a:blip r:embed="rId20"/>
          <a:stretch>
            <a:fillRect/>
          </a:stretch>
        </p:blipFill>
        <p:spPr>
          <a:xfrm>
            <a:off x="6052676" y="2319501"/>
            <a:ext cx="723900" cy="1003300"/>
          </a:xfrm>
          <a:prstGeom prst="rect">
            <a:avLst/>
          </a:prstGeom>
        </p:spPr>
      </p:pic>
      <p:pic>
        <p:nvPicPr>
          <p:cNvPr id="39" name="図 38">
            <a:extLst>
              <a:ext uri="{FF2B5EF4-FFF2-40B4-BE49-F238E27FC236}">
                <a16:creationId xmlns:a16="http://schemas.microsoft.com/office/drawing/2014/main" id="{C64A8FD8-F002-124D-9384-72359B0F7075}"/>
              </a:ext>
            </a:extLst>
          </p:cNvPr>
          <p:cNvPicPr>
            <a:picLocks noChangeAspect="1"/>
          </p:cNvPicPr>
          <p:nvPr/>
        </p:nvPicPr>
        <p:blipFill>
          <a:blip r:embed="rId21"/>
          <a:stretch>
            <a:fillRect/>
          </a:stretch>
        </p:blipFill>
        <p:spPr>
          <a:xfrm>
            <a:off x="2716749" y="2264054"/>
            <a:ext cx="1168400" cy="1460500"/>
          </a:xfrm>
          <a:prstGeom prst="rect">
            <a:avLst/>
          </a:prstGeom>
        </p:spPr>
      </p:pic>
      <p:pic>
        <p:nvPicPr>
          <p:cNvPr id="29" name="図 28">
            <a:extLst>
              <a:ext uri="{FF2B5EF4-FFF2-40B4-BE49-F238E27FC236}">
                <a16:creationId xmlns:a16="http://schemas.microsoft.com/office/drawing/2014/main" id="{4AB7099F-E3DC-0749-BC2D-70249938097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6" name="図 5">
            <a:extLst>
              <a:ext uri="{FF2B5EF4-FFF2-40B4-BE49-F238E27FC236}">
                <a16:creationId xmlns:a16="http://schemas.microsoft.com/office/drawing/2014/main" id="{963AD5ED-95E6-E84F-A23C-F160CAB2C955}"/>
              </a:ext>
            </a:extLst>
          </p:cNvPr>
          <p:cNvPicPr>
            <a:picLocks noChangeAspect="1"/>
          </p:cNvPicPr>
          <p:nvPr/>
        </p:nvPicPr>
        <p:blipFill>
          <a:blip r:embed="rId23"/>
          <a:stretch>
            <a:fillRect/>
          </a:stretch>
        </p:blipFill>
        <p:spPr>
          <a:xfrm>
            <a:off x="1422402" y="1722601"/>
            <a:ext cx="1168400" cy="1600200"/>
          </a:xfrm>
          <a:prstGeom prst="rect">
            <a:avLst/>
          </a:prstGeom>
        </p:spPr>
      </p:pic>
      <p:sp>
        <p:nvSpPr>
          <p:cNvPr id="2" name="テキスト ボックス 1">
            <a:extLst>
              <a:ext uri="{FF2B5EF4-FFF2-40B4-BE49-F238E27FC236}">
                <a16:creationId xmlns:a16="http://schemas.microsoft.com/office/drawing/2014/main" id="{122EDC45-2A42-AE4F-834E-C6A082338ACE}"/>
              </a:ext>
            </a:extLst>
          </p:cNvPr>
          <p:cNvSpPr txBox="1"/>
          <p:nvPr/>
        </p:nvSpPr>
        <p:spPr>
          <a:xfrm>
            <a:off x="4998912" y="6026370"/>
            <a:ext cx="4078888" cy="246256"/>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イラストにあるライフイベントやリスクなどはあくまで一例です。</a:t>
            </a:r>
          </a:p>
        </p:txBody>
      </p:sp>
    </p:spTree>
    <p:extLst>
      <p:ext uri="{BB962C8B-B14F-4D97-AF65-F5344CB8AC3E}">
        <p14:creationId xmlns:p14="http://schemas.microsoft.com/office/powerpoint/2010/main" val="286209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98D41F2-876A-D544-8D73-476F5E31D1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700" y="1514862"/>
            <a:ext cx="6832600" cy="393700"/>
          </a:xfrm>
          <a:prstGeom prst="rect">
            <a:avLst/>
          </a:prstGeom>
        </p:spPr>
      </p:pic>
      <p:pic>
        <p:nvPicPr>
          <p:cNvPr id="2" name="図 1">
            <a:extLst>
              <a:ext uri="{FF2B5EF4-FFF2-40B4-BE49-F238E27FC236}">
                <a16:creationId xmlns:a16="http://schemas.microsoft.com/office/drawing/2014/main" id="{B44BDB41-132C-E14F-BDBC-AD56C04A9F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8" name="図 7">
            <a:extLst>
              <a:ext uri="{FF2B5EF4-FFF2-40B4-BE49-F238E27FC236}">
                <a16:creationId xmlns:a16="http://schemas.microsoft.com/office/drawing/2014/main" id="{D9B5D74A-9063-A042-B6D2-C0AAF26EEE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8495" y="2193752"/>
            <a:ext cx="4547009" cy="4232216"/>
          </a:xfrm>
          <a:prstGeom prst="rect">
            <a:avLst/>
          </a:prstGeom>
        </p:spPr>
      </p:pic>
      <p:pic>
        <p:nvPicPr>
          <p:cNvPr id="5" name="図 4">
            <a:extLst>
              <a:ext uri="{FF2B5EF4-FFF2-40B4-BE49-F238E27FC236}">
                <a16:creationId xmlns:a16="http://schemas.microsoft.com/office/drawing/2014/main" id="{E8014957-8672-0F1A-5004-43E714D788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3" name="図 2">
            <a:extLst>
              <a:ext uri="{FF2B5EF4-FFF2-40B4-BE49-F238E27FC236}">
                <a16:creationId xmlns:a16="http://schemas.microsoft.com/office/drawing/2014/main" id="{C9D314D4-1E54-6A29-0B8A-9290095913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5700" y="1032822"/>
            <a:ext cx="6832600" cy="393700"/>
          </a:xfrm>
          <a:prstGeom prst="rect">
            <a:avLst/>
          </a:prstGeom>
        </p:spPr>
      </p:pic>
    </p:spTree>
    <p:extLst>
      <p:ext uri="{BB962C8B-B14F-4D97-AF65-F5344CB8AC3E}">
        <p14:creationId xmlns:p14="http://schemas.microsoft.com/office/powerpoint/2010/main" val="32138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2F50E4F-46C0-6C46-A184-71A03B5A9C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5" name="図 4">
            <a:extLst>
              <a:ext uri="{FF2B5EF4-FFF2-40B4-BE49-F238E27FC236}">
                <a16:creationId xmlns:a16="http://schemas.microsoft.com/office/drawing/2014/main" id="{B4CE4175-E3C3-737C-1211-4995F5AE2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
        <p:nvSpPr>
          <p:cNvPr id="24" name="テキスト ボックス 23">
            <a:extLst>
              <a:ext uri="{FF2B5EF4-FFF2-40B4-BE49-F238E27FC236}">
                <a16:creationId xmlns:a16="http://schemas.microsoft.com/office/drawing/2014/main" id="{F9321757-023C-1F1D-D697-AEFA707AA127}"/>
              </a:ext>
            </a:extLst>
          </p:cNvPr>
          <p:cNvSpPr txBox="1"/>
          <p:nvPr/>
        </p:nvSpPr>
        <p:spPr>
          <a:xfrm>
            <a:off x="8130408" y="1460193"/>
            <a:ext cx="430887" cy="4737119"/>
          </a:xfrm>
          <a:prstGeom prst="rect">
            <a:avLst/>
          </a:prstGeom>
          <a:noFill/>
        </p:spPr>
        <p:txBody>
          <a:bodyPr vert="eaVert" wrap="square">
            <a:spAutoFit/>
          </a:bodyPr>
          <a:lstStyle/>
          <a:p>
            <a:r>
              <a:rPr lang="ja-JP" altLang="en-US" sz="1600" dirty="0"/>
              <a:t>［財源］保険料（本人・事業主）と公費（租税）</a:t>
            </a:r>
          </a:p>
        </p:txBody>
      </p:sp>
      <p:sp>
        <p:nvSpPr>
          <p:cNvPr id="25" name="テキスト ボックス 24">
            <a:extLst>
              <a:ext uri="{FF2B5EF4-FFF2-40B4-BE49-F238E27FC236}">
                <a16:creationId xmlns:a16="http://schemas.microsoft.com/office/drawing/2014/main" id="{513E53EA-BC89-1AAF-DF47-DF036F2CE095}"/>
              </a:ext>
            </a:extLst>
          </p:cNvPr>
          <p:cNvSpPr txBox="1"/>
          <p:nvPr/>
        </p:nvSpPr>
        <p:spPr>
          <a:xfrm>
            <a:off x="10012681" y="3585172"/>
            <a:ext cx="290163" cy="369332"/>
          </a:xfrm>
          <a:prstGeom prst="rect">
            <a:avLst/>
          </a:prstGeom>
          <a:noFill/>
        </p:spPr>
        <p:txBody>
          <a:bodyPr wrap="square" rtlCol="0">
            <a:spAutoFit/>
          </a:bodyPr>
          <a:lstStyle/>
          <a:p>
            <a:endParaRPr kumimoji="1" lang="ja-JP" altLang="en-US" dirty="0"/>
          </a:p>
        </p:txBody>
      </p:sp>
      <p:grpSp>
        <p:nvGrpSpPr>
          <p:cNvPr id="38" name="グループ化 37">
            <a:extLst>
              <a:ext uri="{FF2B5EF4-FFF2-40B4-BE49-F238E27FC236}">
                <a16:creationId xmlns:a16="http://schemas.microsoft.com/office/drawing/2014/main" id="{541D81E9-7584-832C-823F-2FFA2C9435FB}"/>
              </a:ext>
            </a:extLst>
          </p:cNvPr>
          <p:cNvGrpSpPr/>
          <p:nvPr/>
        </p:nvGrpSpPr>
        <p:grpSpPr>
          <a:xfrm>
            <a:off x="171231" y="1388530"/>
            <a:ext cx="8412415" cy="4808782"/>
            <a:chOff x="-544778" y="1748124"/>
            <a:chExt cx="8412415" cy="4808782"/>
          </a:xfrm>
        </p:grpSpPr>
        <p:pic>
          <p:nvPicPr>
            <p:cNvPr id="27" name="図 26">
              <a:extLst>
                <a:ext uri="{FF2B5EF4-FFF2-40B4-BE49-F238E27FC236}">
                  <a16:creationId xmlns:a16="http://schemas.microsoft.com/office/drawing/2014/main" id="{4178D4A1-6513-AB3C-B706-41C99AE6B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78" y="1748124"/>
              <a:ext cx="8412415" cy="4808782"/>
            </a:xfrm>
            <a:prstGeom prst="rect">
              <a:avLst/>
            </a:prstGeom>
          </p:spPr>
        </p:pic>
        <p:sp>
          <p:nvSpPr>
            <p:cNvPr id="4" name="テキスト ボックス 3">
              <a:extLst>
                <a:ext uri="{FF2B5EF4-FFF2-40B4-BE49-F238E27FC236}">
                  <a16:creationId xmlns:a16="http://schemas.microsoft.com/office/drawing/2014/main" id="{695F4026-C830-8A2F-7C00-E6C147E08BBB}"/>
                </a:ext>
              </a:extLst>
            </p:cNvPr>
            <p:cNvSpPr txBox="1"/>
            <p:nvPr/>
          </p:nvSpPr>
          <p:spPr>
            <a:xfrm>
              <a:off x="-312693" y="3883211"/>
              <a:ext cx="882713" cy="461665"/>
            </a:xfrm>
            <a:prstGeom prst="rect">
              <a:avLst/>
            </a:prstGeom>
            <a:noFill/>
          </p:spPr>
          <p:txBody>
            <a:bodyPr wrap="square">
              <a:spAutoFit/>
            </a:bodyPr>
            <a:lstStyle/>
            <a:p>
              <a:r>
                <a:rPr lang="ja-JP" altLang="en-US" sz="2400" b="1" dirty="0">
                  <a:solidFill>
                    <a:schemeClr val="bg1"/>
                  </a:solidFill>
                  <a:latin typeface="+mn-ea"/>
                </a:rPr>
                <a:t>共助</a:t>
              </a:r>
            </a:p>
          </p:txBody>
        </p:sp>
        <p:sp>
          <p:nvSpPr>
            <p:cNvPr id="8" name="テキスト ボックス 7">
              <a:extLst>
                <a:ext uri="{FF2B5EF4-FFF2-40B4-BE49-F238E27FC236}">
                  <a16:creationId xmlns:a16="http://schemas.microsoft.com/office/drawing/2014/main" id="{3E3EDA7B-719D-5EEF-3DF8-D9EC77274C6D}"/>
                </a:ext>
              </a:extLst>
            </p:cNvPr>
            <p:cNvSpPr txBox="1"/>
            <p:nvPr/>
          </p:nvSpPr>
          <p:spPr>
            <a:xfrm>
              <a:off x="680393" y="3913988"/>
              <a:ext cx="1281065" cy="400110"/>
            </a:xfrm>
            <a:prstGeom prst="rect">
              <a:avLst/>
            </a:prstGeom>
            <a:noFill/>
          </p:spPr>
          <p:txBody>
            <a:bodyPr wrap="square">
              <a:spAutoFit/>
            </a:bodyPr>
            <a:lstStyle/>
            <a:p>
              <a:r>
                <a:rPr lang="ja-JP" altLang="en-US" sz="2000" b="1" dirty="0">
                  <a:solidFill>
                    <a:schemeClr val="bg1"/>
                  </a:solidFill>
                  <a:latin typeface="+mn-ea"/>
                </a:rPr>
                <a:t>社会保険</a:t>
              </a:r>
            </a:p>
          </p:txBody>
        </p:sp>
        <p:sp>
          <p:nvSpPr>
            <p:cNvPr id="14" name="テキスト ボックス 13">
              <a:extLst>
                <a:ext uri="{FF2B5EF4-FFF2-40B4-BE49-F238E27FC236}">
                  <a16:creationId xmlns:a16="http://schemas.microsoft.com/office/drawing/2014/main" id="{FE5A3B82-F1EB-F928-FE78-1C5603D0FACB}"/>
                </a:ext>
              </a:extLst>
            </p:cNvPr>
            <p:cNvSpPr txBox="1"/>
            <p:nvPr/>
          </p:nvSpPr>
          <p:spPr>
            <a:xfrm>
              <a:off x="3568976" y="1748124"/>
              <a:ext cx="3886971" cy="830997"/>
            </a:xfrm>
            <a:prstGeom prst="rect">
              <a:avLst/>
            </a:prstGeom>
            <a:noFill/>
          </p:spPr>
          <p:txBody>
            <a:bodyPr wrap="square">
              <a:spAutoFit/>
            </a:bodyPr>
            <a:lstStyle/>
            <a:p>
              <a:r>
                <a:rPr lang="ja-JP" altLang="en-US" sz="1600" dirty="0">
                  <a:latin typeface="+mn-ea"/>
                </a:rPr>
                <a:t>医療保険病気やケガのとき、原則として、医療費の</a:t>
              </a:r>
              <a:r>
                <a:rPr lang="en-US" altLang="ja-JP" sz="1600" dirty="0">
                  <a:latin typeface="+mn-ea"/>
                </a:rPr>
                <a:t>3</a:t>
              </a:r>
              <a:r>
                <a:rPr lang="ja-JP" altLang="en-US" sz="1600" dirty="0">
                  <a:latin typeface="+mn-ea"/>
                </a:rPr>
                <a:t>割の自己負担で治療が受けられる。</a:t>
              </a:r>
            </a:p>
          </p:txBody>
        </p:sp>
        <p:sp>
          <p:nvSpPr>
            <p:cNvPr id="16" name="テキスト ボックス 15">
              <a:extLst>
                <a:ext uri="{FF2B5EF4-FFF2-40B4-BE49-F238E27FC236}">
                  <a16:creationId xmlns:a16="http://schemas.microsoft.com/office/drawing/2014/main" id="{A6E5CEBB-EE5C-3A06-7720-4D09EC0D8143}"/>
                </a:ext>
              </a:extLst>
            </p:cNvPr>
            <p:cNvSpPr txBox="1"/>
            <p:nvPr/>
          </p:nvSpPr>
          <p:spPr>
            <a:xfrm>
              <a:off x="3578804" y="2637472"/>
              <a:ext cx="3760472" cy="830997"/>
            </a:xfrm>
            <a:prstGeom prst="rect">
              <a:avLst/>
            </a:prstGeom>
            <a:noFill/>
          </p:spPr>
          <p:txBody>
            <a:bodyPr wrap="square">
              <a:spAutoFit/>
            </a:bodyPr>
            <a:lstStyle/>
            <a:p>
              <a:r>
                <a:rPr lang="ja-JP" altLang="en-US" sz="1600" dirty="0">
                  <a:latin typeface="+mn-ea"/>
                </a:rPr>
                <a:t>老齢になったとき、障害を有したとき、</a:t>
              </a:r>
            </a:p>
            <a:p>
              <a:r>
                <a:rPr lang="ja-JP" altLang="en-US" sz="1600" dirty="0">
                  <a:latin typeface="+mn-ea"/>
                </a:rPr>
                <a:t>一家の働き手が死亡したときに年金が</a:t>
              </a:r>
              <a:endParaRPr lang="en-US" altLang="ja-JP" sz="1600" dirty="0">
                <a:latin typeface="+mn-ea"/>
              </a:endParaRPr>
            </a:p>
            <a:p>
              <a:r>
                <a:rPr lang="ja-JP" altLang="en-US" sz="1600" dirty="0">
                  <a:latin typeface="+mn-ea"/>
                </a:rPr>
                <a:t>受け取れる。</a:t>
              </a:r>
            </a:p>
          </p:txBody>
        </p:sp>
        <p:sp>
          <p:nvSpPr>
            <p:cNvPr id="18" name="テキスト ボックス 17">
              <a:extLst>
                <a:ext uri="{FF2B5EF4-FFF2-40B4-BE49-F238E27FC236}">
                  <a16:creationId xmlns:a16="http://schemas.microsoft.com/office/drawing/2014/main" id="{87E854B0-8248-4DC5-156B-26C13B04A18F}"/>
                </a:ext>
              </a:extLst>
            </p:cNvPr>
            <p:cNvSpPr txBox="1"/>
            <p:nvPr/>
          </p:nvSpPr>
          <p:spPr>
            <a:xfrm>
              <a:off x="3578804" y="4613994"/>
              <a:ext cx="3889535" cy="584775"/>
            </a:xfrm>
            <a:prstGeom prst="rect">
              <a:avLst/>
            </a:prstGeom>
            <a:noFill/>
          </p:spPr>
          <p:txBody>
            <a:bodyPr wrap="square">
              <a:spAutoFit/>
            </a:bodyPr>
            <a:lstStyle/>
            <a:p>
              <a:r>
                <a:rPr lang="ja-JP" altLang="en-US" sz="1600" dirty="0">
                  <a:latin typeface="+mn-ea"/>
                </a:rPr>
                <a:t>雇われて働く人が雇用保険に入り、失業</a:t>
              </a:r>
            </a:p>
            <a:p>
              <a:r>
                <a:rPr lang="ja-JP" altLang="en-US" sz="1600" dirty="0">
                  <a:latin typeface="+mn-ea"/>
                </a:rPr>
                <a:t>したとき、一定期間給付金が受け取れる。</a:t>
              </a:r>
            </a:p>
          </p:txBody>
        </p:sp>
        <p:sp>
          <p:nvSpPr>
            <p:cNvPr id="20" name="テキスト ボックス 19">
              <a:extLst>
                <a:ext uri="{FF2B5EF4-FFF2-40B4-BE49-F238E27FC236}">
                  <a16:creationId xmlns:a16="http://schemas.microsoft.com/office/drawing/2014/main" id="{7F44E158-A7FF-B2D4-4A2D-26B07FDFB347}"/>
                </a:ext>
              </a:extLst>
            </p:cNvPr>
            <p:cNvSpPr txBox="1"/>
            <p:nvPr/>
          </p:nvSpPr>
          <p:spPr>
            <a:xfrm>
              <a:off x="3565551" y="3585171"/>
              <a:ext cx="3890396" cy="830997"/>
            </a:xfrm>
            <a:prstGeom prst="rect">
              <a:avLst/>
            </a:prstGeom>
            <a:noFill/>
          </p:spPr>
          <p:txBody>
            <a:bodyPr wrap="square">
              <a:spAutoFit/>
            </a:bodyPr>
            <a:lstStyle/>
            <a:p>
              <a:r>
                <a:rPr lang="ja-JP" altLang="en-US" sz="1600" dirty="0">
                  <a:latin typeface="+mn-ea"/>
                </a:rPr>
                <a:t>雇われて働く人が全額会社負担で労災保</a:t>
              </a:r>
            </a:p>
            <a:p>
              <a:r>
                <a:rPr lang="ja-JP" altLang="en-US" sz="1600" dirty="0">
                  <a:latin typeface="+mn-ea"/>
                </a:rPr>
                <a:t>険に入り、仕事でケガをしたり病気に</a:t>
              </a:r>
            </a:p>
            <a:p>
              <a:r>
                <a:rPr lang="ja-JP" altLang="en-US" sz="1600" dirty="0">
                  <a:latin typeface="+mn-ea"/>
                </a:rPr>
                <a:t>なったとき、保険金が支払われる。</a:t>
              </a:r>
            </a:p>
          </p:txBody>
        </p:sp>
        <p:sp>
          <p:nvSpPr>
            <p:cNvPr id="22" name="テキスト ボックス 21">
              <a:extLst>
                <a:ext uri="{FF2B5EF4-FFF2-40B4-BE49-F238E27FC236}">
                  <a16:creationId xmlns:a16="http://schemas.microsoft.com/office/drawing/2014/main" id="{090FC627-EAC6-0E06-F2A3-B64055D04862}"/>
                </a:ext>
              </a:extLst>
            </p:cNvPr>
            <p:cNvSpPr txBox="1"/>
            <p:nvPr/>
          </p:nvSpPr>
          <p:spPr>
            <a:xfrm>
              <a:off x="3593605" y="5460735"/>
              <a:ext cx="4002303" cy="1077218"/>
            </a:xfrm>
            <a:prstGeom prst="rect">
              <a:avLst/>
            </a:prstGeom>
            <a:noFill/>
          </p:spPr>
          <p:txBody>
            <a:bodyPr wrap="square">
              <a:spAutoFit/>
            </a:bodyPr>
            <a:lstStyle/>
            <a:p>
              <a:r>
                <a:rPr lang="en-US" altLang="ja-JP" sz="1600" dirty="0"/>
                <a:t>40</a:t>
              </a:r>
              <a:r>
                <a:rPr lang="ja-JP" altLang="en-US" sz="1600" dirty="0"/>
                <a:t>歳以上の国民から保険料を集めて、</a:t>
              </a:r>
            </a:p>
            <a:p>
              <a:r>
                <a:rPr lang="ja-JP" altLang="en-US" sz="1600" dirty="0"/>
                <a:t>介護が必要になったとき、必要度に応じ</a:t>
              </a:r>
            </a:p>
            <a:p>
              <a:r>
                <a:rPr lang="ja-JP" altLang="en-US" sz="1600" dirty="0"/>
                <a:t>てサービスを受けられる。</a:t>
              </a:r>
              <a:r>
                <a:rPr lang="en-US" altLang="ja-JP" sz="1600" dirty="0"/>
                <a:t>2000</a:t>
              </a:r>
              <a:r>
                <a:rPr lang="ja-JP" altLang="en-US" sz="1600" dirty="0"/>
                <a:t>年度から</a:t>
              </a:r>
            </a:p>
            <a:p>
              <a:r>
                <a:rPr lang="ja-JP" altLang="en-US" sz="1600" dirty="0"/>
                <a:t>実施されている。</a:t>
              </a:r>
            </a:p>
          </p:txBody>
        </p:sp>
        <p:sp>
          <p:nvSpPr>
            <p:cNvPr id="29" name="テキスト ボックス 28">
              <a:extLst>
                <a:ext uri="{FF2B5EF4-FFF2-40B4-BE49-F238E27FC236}">
                  <a16:creationId xmlns:a16="http://schemas.microsoft.com/office/drawing/2014/main" id="{E1001D6C-943B-9485-E83C-A1F0A6C6F662}"/>
                </a:ext>
              </a:extLst>
            </p:cNvPr>
            <p:cNvSpPr txBox="1"/>
            <p:nvPr/>
          </p:nvSpPr>
          <p:spPr>
            <a:xfrm>
              <a:off x="2328865" y="2012459"/>
              <a:ext cx="1281065" cy="369332"/>
            </a:xfrm>
            <a:prstGeom prst="rect">
              <a:avLst/>
            </a:prstGeom>
            <a:noFill/>
          </p:spPr>
          <p:txBody>
            <a:bodyPr wrap="square">
              <a:spAutoFit/>
            </a:bodyPr>
            <a:lstStyle/>
            <a:p>
              <a:r>
                <a:rPr lang="ja-JP" altLang="en-US" dirty="0"/>
                <a:t>医療保険</a:t>
              </a:r>
            </a:p>
          </p:txBody>
        </p:sp>
        <p:sp>
          <p:nvSpPr>
            <p:cNvPr id="31" name="テキスト ボックス 30">
              <a:extLst>
                <a:ext uri="{FF2B5EF4-FFF2-40B4-BE49-F238E27FC236}">
                  <a16:creationId xmlns:a16="http://schemas.microsoft.com/office/drawing/2014/main" id="{569A9557-9FF7-CDE8-6F71-D67CCE9493C9}"/>
                </a:ext>
              </a:extLst>
            </p:cNvPr>
            <p:cNvSpPr txBox="1"/>
            <p:nvPr/>
          </p:nvSpPr>
          <p:spPr>
            <a:xfrm>
              <a:off x="2350797" y="2838761"/>
              <a:ext cx="1195057" cy="369332"/>
            </a:xfrm>
            <a:prstGeom prst="rect">
              <a:avLst/>
            </a:prstGeom>
            <a:noFill/>
          </p:spPr>
          <p:txBody>
            <a:bodyPr wrap="square">
              <a:spAutoFit/>
            </a:bodyPr>
            <a:lstStyle/>
            <a:p>
              <a:r>
                <a:rPr lang="ja-JP" altLang="en-US" dirty="0"/>
                <a:t>年金保険</a:t>
              </a:r>
            </a:p>
          </p:txBody>
        </p:sp>
        <p:sp>
          <p:nvSpPr>
            <p:cNvPr id="33" name="テキスト ボックス 32">
              <a:extLst>
                <a:ext uri="{FF2B5EF4-FFF2-40B4-BE49-F238E27FC236}">
                  <a16:creationId xmlns:a16="http://schemas.microsoft.com/office/drawing/2014/main" id="{41152B6C-E76C-7F83-C90F-9EAE85E86C26}"/>
                </a:ext>
              </a:extLst>
            </p:cNvPr>
            <p:cNvSpPr txBox="1"/>
            <p:nvPr/>
          </p:nvSpPr>
          <p:spPr>
            <a:xfrm>
              <a:off x="2350797" y="3785768"/>
              <a:ext cx="1158844" cy="369332"/>
            </a:xfrm>
            <a:prstGeom prst="rect">
              <a:avLst/>
            </a:prstGeom>
            <a:noFill/>
          </p:spPr>
          <p:txBody>
            <a:bodyPr wrap="square">
              <a:spAutoFit/>
            </a:bodyPr>
            <a:lstStyle/>
            <a:p>
              <a:r>
                <a:rPr lang="ja-JP" altLang="en-US" dirty="0"/>
                <a:t>雇用保険</a:t>
              </a:r>
            </a:p>
          </p:txBody>
        </p:sp>
        <p:sp>
          <p:nvSpPr>
            <p:cNvPr id="35" name="テキスト ボックス 34">
              <a:extLst>
                <a:ext uri="{FF2B5EF4-FFF2-40B4-BE49-F238E27FC236}">
                  <a16:creationId xmlns:a16="http://schemas.microsoft.com/office/drawing/2014/main" id="{5BE67A3B-DFEB-CEE2-5650-296667F935D0}"/>
                </a:ext>
              </a:extLst>
            </p:cNvPr>
            <p:cNvSpPr txBox="1"/>
            <p:nvPr/>
          </p:nvSpPr>
          <p:spPr>
            <a:xfrm>
              <a:off x="2387010" y="5715072"/>
              <a:ext cx="1158844" cy="369332"/>
            </a:xfrm>
            <a:prstGeom prst="rect">
              <a:avLst/>
            </a:prstGeom>
            <a:noFill/>
          </p:spPr>
          <p:txBody>
            <a:bodyPr wrap="square">
              <a:spAutoFit/>
            </a:bodyPr>
            <a:lstStyle/>
            <a:p>
              <a:r>
                <a:rPr lang="ja-JP" altLang="en-US" dirty="0"/>
                <a:t>介護保険</a:t>
              </a:r>
            </a:p>
          </p:txBody>
        </p:sp>
        <p:sp>
          <p:nvSpPr>
            <p:cNvPr id="37" name="テキスト ボックス 36">
              <a:extLst>
                <a:ext uri="{FF2B5EF4-FFF2-40B4-BE49-F238E27FC236}">
                  <a16:creationId xmlns:a16="http://schemas.microsoft.com/office/drawing/2014/main" id="{FBCBBAB1-3B3A-EC1F-4541-80B937C0F644}"/>
                </a:ext>
              </a:extLst>
            </p:cNvPr>
            <p:cNvSpPr txBox="1"/>
            <p:nvPr/>
          </p:nvSpPr>
          <p:spPr>
            <a:xfrm>
              <a:off x="2187366" y="4524217"/>
              <a:ext cx="1422564" cy="800219"/>
            </a:xfrm>
            <a:prstGeom prst="rect">
              <a:avLst/>
            </a:prstGeom>
            <a:noFill/>
          </p:spPr>
          <p:txBody>
            <a:bodyPr wrap="square">
              <a:spAutoFit/>
            </a:bodyPr>
            <a:lstStyle/>
            <a:p>
              <a:pPr algn="ctr"/>
              <a:r>
                <a:rPr lang="ja-JP" altLang="en-US" dirty="0"/>
                <a:t>労災保険</a:t>
              </a:r>
              <a:r>
                <a:rPr lang="ja-JP" altLang="en-US" sz="1400" dirty="0"/>
                <a:t>（労働者災害 補償保険）</a:t>
              </a:r>
            </a:p>
          </p:txBody>
        </p:sp>
      </p:grpSp>
    </p:spTree>
    <p:extLst>
      <p:ext uri="{BB962C8B-B14F-4D97-AF65-F5344CB8AC3E}">
        <p14:creationId xmlns:p14="http://schemas.microsoft.com/office/powerpoint/2010/main" val="1237208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90F3904-A819-8A78-1808-C5133FC03A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3" name="図 2">
            <a:extLst>
              <a:ext uri="{FF2B5EF4-FFF2-40B4-BE49-F238E27FC236}">
                <a16:creationId xmlns:a16="http://schemas.microsoft.com/office/drawing/2014/main" id="{9182069A-5BC5-D910-777B-5B11B1D7C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6" name="図 5">
            <a:extLst>
              <a:ext uri="{FF2B5EF4-FFF2-40B4-BE49-F238E27FC236}">
                <a16:creationId xmlns:a16="http://schemas.microsoft.com/office/drawing/2014/main" id="{2F7BF727-2A05-1697-2333-5BB2953C2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39" y="1849212"/>
            <a:ext cx="8441348" cy="3785624"/>
          </a:xfrm>
          <a:prstGeom prst="rect">
            <a:avLst/>
          </a:prstGeom>
        </p:spPr>
      </p:pic>
      <p:sp>
        <p:nvSpPr>
          <p:cNvPr id="7" name="テキスト ボックス 6">
            <a:extLst>
              <a:ext uri="{FF2B5EF4-FFF2-40B4-BE49-F238E27FC236}">
                <a16:creationId xmlns:a16="http://schemas.microsoft.com/office/drawing/2014/main" id="{3918A107-010C-4F3B-8373-48D7C3C7A37D}"/>
              </a:ext>
            </a:extLst>
          </p:cNvPr>
          <p:cNvSpPr txBox="1"/>
          <p:nvPr/>
        </p:nvSpPr>
        <p:spPr>
          <a:xfrm>
            <a:off x="403316" y="3523617"/>
            <a:ext cx="882713" cy="461665"/>
          </a:xfrm>
          <a:prstGeom prst="rect">
            <a:avLst/>
          </a:prstGeom>
          <a:noFill/>
        </p:spPr>
        <p:txBody>
          <a:bodyPr wrap="square">
            <a:spAutoFit/>
          </a:bodyPr>
          <a:lstStyle/>
          <a:p>
            <a:r>
              <a:rPr lang="ja-JP" altLang="en-US" sz="2400" b="1" dirty="0">
                <a:solidFill>
                  <a:schemeClr val="bg1"/>
                </a:solidFill>
                <a:latin typeface="+mn-ea"/>
              </a:rPr>
              <a:t>公助</a:t>
            </a:r>
          </a:p>
        </p:txBody>
      </p:sp>
      <p:sp>
        <p:nvSpPr>
          <p:cNvPr id="8" name="テキスト ボックス 7">
            <a:extLst>
              <a:ext uri="{FF2B5EF4-FFF2-40B4-BE49-F238E27FC236}">
                <a16:creationId xmlns:a16="http://schemas.microsoft.com/office/drawing/2014/main" id="{3FD1103A-9E39-6FAD-3B1F-0ACDD50DAFB7}"/>
              </a:ext>
            </a:extLst>
          </p:cNvPr>
          <p:cNvSpPr txBox="1"/>
          <p:nvPr/>
        </p:nvSpPr>
        <p:spPr>
          <a:xfrm>
            <a:off x="1396402" y="3554394"/>
            <a:ext cx="1281065" cy="400110"/>
          </a:xfrm>
          <a:prstGeom prst="rect">
            <a:avLst/>
          </a:prstGeom>
          <a:noFill/>
        </p:spPr>
        <p:txBody>
          <a:bodyPr wrap="square">
            <a:spAutoFit/>
          </a:bodyPr>
          <a:lstStyle/>
          <a:p>
            <a:r>
              <a:rPr lang="ja-JP" altLang="en-US" sz="2000" b="1" dirty="0">
                <a:solidFill>
                  <a:schemeClr val="bg1"/>
                </a:solidFill>
                <a:latin typeface="+mn-ea"/>
              </a:rPr>
              <a:t>社会福祉</a:t>
            </a:r>
          </a:p>
        </p:txBody>
      </p:sp>
      <p:sp>
        <p:nvSpPr>
          <p:cNvPr id="9" name="テキスト ボックス 8">
            <a:extLst>
              <a:ext uri="{FF2B5EF4-FFF2-40B4-BE49-F238E27FC236}">
                <a16:creationId xmlns:a16="http://schemas.microsoft.com/office/drawing/2014/main" id="{7EC643D7-F2F1-2D02-491F-F4F2B433E722}"/>
              </a:ext>
            </a:extLst>
          </p:cNvPr>
          <p:cNvSpPr txBox="1"/>
          <p:nvPr/>
        </p:nvSpPr>
        <p:spPr>
          <a:xfrm>
            <a:off x="1420121" y="2309023"/>
            <a:ext cx="1281065" cy="400110"/>
          </a:xfrm>
          <a:prstGeom prst="rect">
            <a:avLst/>
          </a:prstGeom>
          <a:noFill/>
        </p:spPr>
        <p:txBody>
          <a:bodyPr wrap="square">
            <a:spAutoFit/>
          </a:bodyPr>
          <a:lstStyle/>
          <a:p>
            <a:r>
              <a:rPr lang="ja-JP" altLang="en-US" sz="2000" b="1" dirty="0">
                <a:solidFill>
                  <a:schemeClr val="bg1"/>
                </a:solidFill>
                <a:latin typeface="+mn-ea"/>
              </a:rPr>
              <a:t>公的扶助</a:t>
            </a:r>
          </a:p>
        </p:txBody>
      </p:sp>
      <p:sp>
        <p:nvSpPr>
          <p:cNvPr id="10" name="テキスト ボックス 9">
            <a:extLst>
              <a:ext uri="{FF2B5EF4-FFF2-40B4-BE49-F238E27FC236}">
                <a16:creationId xmlns:a16="http://schemas.microsoft.com/office/drawing/2014/main" id="{1706DD6A-1034-97FC-F479-61747B31E89E}"/>
              </a:ext>
            </a:extLst>
          </p:cNvPr>
          <p:cNvSpPr txBox="1"/>
          <p:nvPr/>
        </p:nvSpPr>
        <p:spPr>
          <a:xfrm>
            <a:off x="1420121" y="4799765"/>
            <a:ext cx="1502512" cy="707886"/>
          </a:xfrm>
          <a:prstGeom prst="rect">
            <a:avLst/>
          </a:prstGeom>
          <a:noFill/>
        </p:spPr>
        <p:txBody>
          <a:bodyPr wrap="square">
            <a:spAutoFit/>
          </a:bodyPr>
          <a:lstStyle/>
          <a:p>
            <a:r>
              <a:rPr lang="ja-JP" altLang="en-US" sz="2000" b="1" dirty="0">
                <a:solidFill>
                  <a:schemeClr val="bg1"/>
                </a:solidFill>
                <a:latin typeface="+mn-ea"/>
              </a:rPr>
              <a:t>公衆衛生</a:t>
            </a:r>
            <a:endParaRPr lang="en-US" altLang="ja-JP" sz="2000" b="1" dirty="0">
              <a:solidFill>
                <a:schemeClr val="bg1"/>
              </a:solidFill>
              <a:latin typeface="+mn-ea"/>
            </a:endParaRPr>
          </a:p>
          <a:p>
            <a:r>
              <a:rPr lang="ja-JP" altLang="en-US" sz="2000" b="1" dirty="0">
                <a:solidFill>
                  <a:schemeClr val="bg1"/>
                </a:solidFill>
                <a:latin typeface="+mn-ea"/>
              </a:rPr>
              <a:t>　　　</a:t>
            </a:r>
            <a:r>
              <a:rPr lang="ja-JP" altLang="en-US" sz="1400" b="1" dirty="0">
                <a:solidFill>
                  <a:schemeClr val="bg1"/>
                </a:solidFill>
                <a:latin typeface="+mn-ea"/>
              </a:rPr>
              <a:t>など</a:t>
            </a:r>
          </a:p>
        </p:txBody>
      </p:sp>
      <p:sp>
        <p:nvSpPr>
          <p:cNvPr id="11" name="テキスト ボックス 10">
            <a:extLst>
              <a:ext uri="{FF2B5EF4-FFF2-40B4-BE49-F238E27FC236}">
                <a16:creationId xmlns:a16="http://schemas.microsoft.com/office/drawing/2014/main" id="{6CCA4742-E2FA-4CF4-ABE4-24EC8D514F25}"/>
              </a:ext>
            </a:extLst>
          </p:cNvPr>
          <p:cNvSpPr txBox="1"/>
          <p:nvPr/>
        </p:nvSpPr>
        <p:spPr>
          <a:xfrm>
            <a:off x="3105548" y="2227049"/>
            <a:ext cx="1281065" cy="369332"/>
          </a:xfrm>
          <a:prstGeom prst="rect">
            <a:avLst/>
          </a:prstGeom>
          <a:noFill/>
        </p:spPr>
        <p:txBody>
          <a:bodyPr wrap="square">
            <a:spAutoFit/>
          </a:bodyPr>
          <a:lstStyle/>
          <a:p>
            <a:r>
              <a:rPr lang="ja-JP" altLang="en-US" dirty="0"/>
              <a:t>生活保護</a:t>
            </a:r>
          </a:p>
        </p:txBody>
      </p:sp>
      <p:sp>
        <p:nvSpPr>
          <p:cNvPr id="12" name="テキスト ボックス 11">
            <a:extLst>
              <a:ext uri="{FF2B5EF4-FFF2-40B4-BE49-F238E27FC236}">
                <a16:creationId xmlns:a16="http://schemas.microsoft.com/office/drawing/2014/main" id="{40BA3143-C738-CCF6-E325-C91A9B98F392}"/>
              </a:ext>
            </a:extLst>
          </p:cNvPr>
          <p:cNvSpPr txBox="1"/>
          <p:nvPr/>
        </p:nvSpPr>
        <p:spPr>
          <a:xfrm>
            <a:off x="3105547" y="3148129"/>
            <a:ext cx="1281065" cy="1200329"/>
          </a:xfrm>
          <a:prstGeom prst="rect">
            <a:avLst/>
          </a:prstGeom>
          <a:noFill/>
        </p:spPr>
        <p:txBody>
          <a:bodyPr wrap="square">
            <a:spAutoFit/>
          </a:bodyPr>
          <a:lstStyle/>
          <a:p>
            <a:r>
              <a:rPr lang="ja-JP" altLang="en-US" dirty="0"/>
              <a:t>児童福祉</a:t>
            </a:r>
          </a:p>
          <a:p>
            <a:r>
              <a:rPr lang="ja-JP" altLang="en-US" dirty="0"/>
              <a:t>母子福祉</a:t>
            </a:r>
          </a:p>
          <a:p>
            <a:r>
              <a:rPr lang="ja-JP" altLang="en-US" dirty="0"/>
              <a:t>老人福祉</a:t>
            </a:r>
          </a:p>
          <a:p>
            <a:r>
              <a:rPr lang="ja-JP" altLang="en-US" spc="-150" dirty="0"/>
              <a:t>障害者福祉</a:t>
            </a:r>
          </a:p>
        </p:txBody>
      </p:sp>
      <p:sp>
        <p:nvSpPr>
          <p:cNvPr id="13" name="テキスト ボックス 12">
            <a:extLst>
              <a:ext uri="{FF2B5EF4-FFF2-40B4-BE49-F238E27FC236}">
                <a16:creationId xmlns:a16="http://schemas.microsoft.com/office/drawing/2014/main" id="{D1ECE0D2-5728-5C2D-4614-D72E4B83B370}"/>
              </a:ext>
            </a:extLst>
          </p:cNvPr>
          <p:cNvSpPr txBox="1"/>
          <p:nvPr/>
        </p:nvSpPr>
        <p:spPr>
          <a:xfrm>
            <a:off x="3169874" y="4835803"/>
            <a:ext cx="1281065" cy="369332"/>
          </a:xfrm>
          <a:prstGeom prst="rect">
            <a:avLst/>
          </a:prstGeom>
          <a:noFill/>
        </p:spPr>
        <p:txBody>
          <a:bodyPr wrap="square">
            <a:spAutoFit/>
          </a:bodyPr>
          <a:lstStyle/>
          <a:p>
            <a:r>
              <a:rPr lang="ja-JP" altLang="en-US" dirty="0"/>
              <a:t>公衆衛生</a:t>
            </a:r>
          </a:p>
        </p:txBody>
      </p:sp>
      <p:sp>
        <p:nvSpPr>
          <p:cNvPr id="14" name="テキスト ボックス 13">
            <a:extLst>
              <a:ext uri="{FF2B5EF4-FFF2-40B4-BE49-F238E27FC236}">
                <a16:creationId xmlns:a16="http://schemas.microsoft.com/office/drawing/2014/main" id="{72B3CEF8-264C-8F71-265E-910F70857D3B}"/>
              </a:ext>
            </a:extLst>
          </p:cNvPr>
          <p:cNvSpPr txBox="1"/>
          <p:nvPr/>
        </p:nvSpPr>
        <p:spPr>
          <a:xfrm>
            <a:off x="4331390" y="2096012"/>
            <a:ext cx="3886971" cy="830997"/>
          </a:xfrm>
          <a:prstGeom prst="rect">
            <a:avLst/>
          </a:prstGeom>
          <a:noFill/>
        </p:spPr>
        <p:txBody>
          <a:bodyPr wrap="square">
            <a:spAutoFit/>
          </a:bodyPr>
          <a:lstStyle/>
          <a:p>
            <a:r>
              <a:rPr lang="ja-JP" altLang="en-US" sz="1600" dirty="0">
                <a:latin typeface="+mn-ea"/>
              </a:rPr>
              <a:t>資産などすべてを活用してもなお生活に</a:t>
            </a:r>
          </a:p>
          <a:p>
            <a:r>
              <a:rPr lang="ja-JP" altLang="en-US" sz="1600" dirty="0">
                <a:latin typeface="+mn-ea"/>
              </a:rPr>
              <a:t>困っている人たちに、最低限の生活を保</a:t>
            </a:r>
          </a:p>
          <a:p>
            <a:r>
              <a:rPr lang="ja-JP" altLang="en-US" sz="1600" dirty="0">
                <a:latin typeface="+mn-ea"/>
              </a:rPr>
              <a:t>障する。</a:t>
            </a:r>
          </a:p>
        </p:txBody>
      </p:sp>
      <p:sp>
        <p:nvSpPr>
          <p:cNvPr id="15" name="テキスト ボックス 14">
            <a:extLst>
              <a:ext uri="{FF2B5EF4-FFF2-40B4-BE49-F238E27FC236}">
                <a16:creationId xmlns:a16="http://schemas.microsoft.com/office/drawing/2014/main" id="{650CF679-977C-BB25-79A9-2C5CD7771C99}"/>
              </a:ext>
            </a:extLst>
          </p:cNvPr>
          <p:cNvSpPr txBox="1"/>
          <p:nvPr/>
        </p:nvSpPr>
        <p:spPr>
          <a:xfrm>
            <a:off x="4331389" y="3339042"/>
            <a:ext cx="3886971" cy="861774"/>
          </a:xfrm>
          <a:prstGeom prst="rect">
            <a:avLst/>
          </a:prstGeom>
          <a:noFill/>
        </p:spPr>
        <p:txBody>
          <a:bodyPr wrap="square">
            <a:spAutoFit/>
          </a:bodyPr>
          <a:lstStyle/>
          <a:p>
            <a:r>
              <a:rPr lang="ja-JP" altLang="en-US" sz="1600" dirty="0">
                <a:latin typeface="+mn-ea"/>
              </a:rPr>
              <a:t>児童、母子、高齢者、障害者に対する援</a:t>
            </a:r>
          </a:p>
          <a:p>
            <a:r>
              <a:rPr lang="ja-JP" altLang="en-US" sz="1600" dirty="0">
                <a:latin typeface="+mn-ea"/>
              </a:rPr>
              <a:t>助として、施設を提供したり、相談に応</a:t>
            </a:r>
          </a:p>
          <a:p>
            <a:r>
              <a:rPr lang="ja-JP" altLang="en-US" sz="1600" dirty="0">
                <a:latin typeface="+mn-ea"/>
              </a:rPr>
              <a:t>じたりする。</a:t>
            </a:r>
          </a:p>
        </p:txBody>
      </p:sp>
      <p:sp>
        <p:nvSpPr>
          <p:cNvPr id="16" name="テキスト ボックス 15">
            <a:extLst>
              <a:ext uri="{FF2B5EF4-FFF2-40B4-BE49-F238E27FC236}">
                <a16:creationId xmlns:a16="http://schemas.microsoft.com/office/drawing/2014/main" id="{0DDFB3F7-904F-F6D2-79E2-D0FA0E65E845}"/>
              </a:ext>
            </a:extLst>
          </p:cNvPr>
          <p:cNvSpPr txBox="1"/>
          <p:nvPr/>
        </p:nvSpPr>
        <p:spPr>
          <a:xfrm>
            <a:off x="4340493" y="4594357"/>
            <a:ext cx="3886971" cy="830997"/>
          </a:xfrm>
          <a:prstGeom prst="rect">
            <a:avLst/>
          </a:prstGeom>
          <a:noFill/>
        </p:spPr>
        <p:txBody>
          <a:bodyPr wrap="square">
            <a:spAutoFit/>
          </a:bodyPr>
          <a:lstStyle/>
          <a:p>
            <a:r>
              <a:rPr lang="ja-JP" altLang="en-US" sz="1600" dirty="0">
                <a:latin typeface="+mn-ea"/>
              </a:rPr>
              <a:t>国民の健康維持・増進をはかるため、環</a:t>
            </a:r>
          </a:p>
          <a:p>
            <a:r>
              <a:rPr lang="ja-JP" altLang="en-US" sz="1600" dirty="0">
                <a:latin typeface="+mn-ea"/>
              </a:rPr>
              <a:t>境整備をおこなったり、公共サービスを</a:t>
            </a:r>
          </a:p>
          <a:p>
            <a:r>
              <a:rPr lang="ja-JP" altLang="en-US" sz="1600" dirty="0">
                <a:latin typeface="+mn-ea"/>
              </a:rPr>
              <a:t>提供したりする。</a:t>
            </a:r>
          </a:p>
        </p:txBody>
      </p:sp>
      <p:sp>
        <p:nvSpPr>
          <p:cNvPr id="17" name="テキスト ボックス 16">
            <a:extLst>
              <a:ext uri="{FF2B5EF4-FFF2-40B4-BE49-F238E27FC236}">
                <a16:creationId xmlns:a16="http://schemas.microsoft.com/office/drawing/2014/main" id="{E7F7C2C8-9FDB-3630-54BF-3486ADD0B187}"/>
              </a:ext>
            </a:extLst>
          </p:cNvPr>
          <p:cNvSpPr txBox="1"/>
          <p:nvPr/>
        </p:nvSpPr>
        <p:spPr>
          <a:xfrm>
            <a:off x="8163138" y="2577076"/>
            <a:ext cx="430887" cy="3542764"/>
          </a:xfrm>
          <a:prstGeom prst="rect">
            <a:avLst/>
          </a:prstGeom>
          <a:noFill/>
        </p:spPr>
        <p:txBody>
          <a:bodyPr vert="eaVert" wrap="square">
            <a:spAutoFit/>
          </a:bodyPr>
          <a:lstStyle/>
          <a:p>
            <a:r>
              <a:rPr lang="zh-TW" altLang="en-US" sz="1600" dirty="0">
                <a:latin typeface="游ゴシック" panose="020B0400000000000000" pitchFamily="50" charset="-128"/>
                <a:ea typeface="游ゴシック" panose="020B0400000000000000" pitchFamily="50" charset="-128"/>
              </a:rPr>
              <a:t>［財源］公費（租税</a:t>
            </a:r>
            <a:r>
              <a:rPr lang="ja-JP" altLang="en-US" sz="1600" dirty="0">
                <a:latin typeface="游ゴシック" panose="020B0400000000000000" pitchFamily="50" charset="-128"/>
                <a:ea typeface="游ゴシック" panose="020B0400000000000000" pitchFamily="50" charset="-128"/>
              </a:rPr>
              <a:t>）</a:t>
            </a:r>
          </a:p>
        </p:txBody>
      </p:sp>
    </p:spTree>
    <p:extLst>
      <p:ext uri="{BB962C8B-B14F-4D97-AF65-F5344CB8AC3E}">
        <p14:creationId xmlns:p14="http://schemas.microsoft.com/office/powerpoint/2010/main" val="247403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656C27-D4E0-2641-9B94-C0477CDCF8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sp>
        <p:nvSpPr>
          <p:cNvPr id="5" name="正方形/長方形 4">
            <a:extLst>
              <a:ext uri="{FF2B5EF4-FFF2-40B4-BE49-F238E27FC236}">
                <a16:creationId xmlns:a16="http://schemas.microsoft.com/office/drawing/2014/main" id="{074C2C2A-43D6-3E4B-8DDC-60DEDBB9A110}"/>
              </a:ext>
            </a:extLst>
          </p:cNvPr>
          <p:cNvSpPr/>
          <p:nvPr/>
        </p:nvSpPr>
        <p:spPr>
          <a:xfrm>
            <a:off x="1140809" y="1283183"/>
            <a:ext cx="6909891" cy="5296032"/>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B2D8743F-EF1E-2F44-8552-F0C4E3522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636" y="1283183"/>
            <a:ext cx="5088728" cy="436910"/>
          </a:xfrm>
          <a:prstGeom prst="rect">
            <a:avLst/>
          </a:prstGeom>
        </p:spPr>
      </p:pic>
      <p:sp>
        <p:nvSpPr>
          <p:cNvPr id="10" name="テキスト ボックス 9">
            <a:extLst>
              <a:ext uri="{FF2B5EF4-FFF2-40B4-BE49-F238E27FC236}">
                <a16:creationId xmlns:a16="http://schemas.microsoft.com/office/drawing/2014/main" id="{FEDE3E05-6AE3-004F-93C1-DBDA84A9945A}"/>
              </a:ext>
            </a:extLst>
          </p:cNvPr>
          <p:cNvSpPr txBox="1"/>
          <p:nvPr/>
        </p:nvSpPr>
        <p:spPr>
          <a:xfrm>
            <a:off x="1756839" y="1806434"/>
            <a:ext cx="5845441" cy="5847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左にある社会保険の表を参考に、それぞれの状況でどの社会保険から保障が受けられるか線で結んでみよう。</a:t>
            </a:r>
          </a:p>
        </p:txBody>
      </p:sp>
      <p:pic>
        <p:nvPicPr>
          <p:cNvPr id="17" name="図 16">
            <a:extLst>
              <a:ext uri="{FF2B5EF4-FFF2-40B4-BE49-F238E27FC236}">
                <a16:creationId xmlns:a16="http://schemas.microsoft.com/office/drawing/2014/main" id="{1BB1B532-EF18-9845-BD98-EBF50793E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7636" y="2452764"/>
            <a:ext cx="5094381" cy="4082997"/>
          </a:xfrm>
          <a:prstGeom prst="rect">
            <a:avLst/>
          </a:prstGeom>
        </p:spPr>
      </p:pic>
      <p:cxnSp>
        <p:nvCxnSpPr>
          <p:cNvPr id="7" name="直線コネクタ 6">
            <a:extLst>
              <a:ext uri="{FF2B5EF4-FFF2-40B4-BE49-F238E27FC236}">
                <a16:creationId xmlns:a16="http://schemas.microsoft.com/office/drawing/2014/main" id="{6D964F51-5129-6146-A169-7232E7679513}"/>
              </a:ext>
            </a:extLst>
          </p:cNvPr>
          <p:cNvCxnSpPr/>
          <p:nvPr/>
        </p:nvCxnSpPr>
        <p:spPr>
          <a:xfrm>
            <a:off x="4003288" y="3144644"/>
            <a:ext cx="1471961" cy="7359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698D738-7EB2-6C41-9365-4ABBBE608BB6}"/>
              </a:ext>
            </a:extLst>
          </p:cNvPr>
          <p:cNvCxnSpPr>
            <a:cxnSpLocks/>
          </p:cNvCxnSpPr>
          <p:nvPr/>
        </p:nvCxnSpPr>
        <p:spPr>
          <a:xfrm>
            <a:off x="4003288" y="3904376"/>
            <a:ext cx="1471959" cy="22851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3EADA063-CF93-244E-AB54-AEB8AB9C3350}"/>
              </a:ext>
            </a:extLst>
          </p:cNvPr>
          <p:cNvCxnSpPr>
            <a:cxnSpLocks/>
          </p:cNvCxnSpPr>
          <p:nvPr/>
        </p:nvCxnSpPr>
        <p:spPr>
          <a:xfrm>
            <a:off x="4003287" y="4664108"/>
            <a:ext cx="1471960" cy="118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91B8651-C840-144E-B0A9-1CE2F63CE76A}"/>
              </a:ext>
            </a:extLst>
          </p:cNvPr>
          <p:cNvCxnSpPr>
            <a:cxnSpLocks/>
          </p:cNvCxnSpPr>
          <p:nvPr/>
        </p:nvCxnSpPr>
        <p:spPr>
          <a:xfrm flipV="1">
            <a:off x="4003287" y="3144644"/>
            <a:ext cx="1471960" cy="22791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0D53ACF1-6A89-4A4C-8766-9C7FA5CBADE0}"/>
              </a:ext>
            </a:extLst>
          </p:cNvPr>
          <p:cNvCxnSpPr>
            <a:cxnSpLocks/>
          </p:cNvCxnSpPr>
          <p:nvPr/>
        </p:nvCxnSpPr>
        <p:spPr>
          <a:xfrm flipV="1">
            <a:off x="4003286" y="5435716"/>
            <a:ext cx="1471961" cy="7478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148A7542-DD30-0031-D4A9-59CEE1AA0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156563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76A95E3-2562-9E49-ADC9-B5E35E6D5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8" name="図 7">
            <a:extLst>
              <a:ext uri="{FF2B5EF4-FFF2-40B4-BE49-F238E27FC236}">
                <a16:creationId xmlns:a16="http://schemas.microsoft.com/office/drawing/2014/main" id="{7ECFEB42-7927-EA43-B24E-21B8C19F9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304" y="2462516"/>
            <a:ext cx="3210623" cy="276182"/>
          </a:xfrm>
          <a:prstGeom prst="rect">
            <a:avLst/>
          </a:prstGeom>
        </p:spPr>
      </p:pic>
      <p:sp>
        <p:nvSpPr>
          <p:cNvPr id="9" name="テキスト ボックス 8">
            <a:extLst>
              <a:ext uri="{FF2B5EF4-FFF2-40B4-BE49-F238E27FC236}">
                <a16:creationId xmlns:a16="http://schemas.microsoft.com/office/drawing/2014/main" id="{39650B45-5619-7845-AE49-8A40E0CC2EE3}"/>
              </a:ext>
            </a:extLst>
          </p:cNvPr>
          <p:cNvSpPr txBox="1"/>
          <p:nvPr/>
        </p:nvSpPr>
        <p:spPr>
          <a:xfrm>
            <a:off x="3222436" y="1628557"/>
            <a:ext cx="5196469"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第二次世界大戦後、急速に整備された日本の社会保障制度は、少子高齢化などにより、さまざまな課題に直面しています。</a:t>
            </a:r>
          </a:p>
        </p:txBody>
      </p:sp>
      <p:pic>
        <p:nvPicPr>
          <p:cNvPr id="11" name="図 10">
            <a:extLst>
              <a:ext uri="{FF2B5EF4-FFF2-40B4-BE49-F238E27FC236}">
                <a16:creationId xmlns:a16="http://schemas.microsoft.com/office/drawing/2014/main" id="{C6E1BEE2-0157-BC4E-B1D1-04EBF7B529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8185" y="2286001"/>
            <a:ext cx="4010216" cy="4323772"/>
          </a:xfrm>
          <a:prstGeom prst="rect">
            <a:avLst/>
          </a:prstGeom>
        </p:spPr>
      </p:pic>
      <p:sp>
        <p:nvSpPr>
          <p:cNvPr id="12" name="テキスト ボックス 11">
            <a:extLst>
              <a:ext uri="{FF2B5EF4-FFF2-40B4-BE49-F238E27FC236}">
                <a16:creationId xmlns:a16="http://schemas.microsoft.com/office/drawing/2014/main" id="{BA4CC061-14FE-B742-BCB0-0A934BDCED4B}"/>
              </a:ext>
            </a:extLst>
          </p:cNvPr>
          <p:cNvSpPr txBox="1"/>
          <p:nvPr/>
        </p:nvSpPr>
        <p:spPr>
          <a:xfrm>
            <a:off x="616688" y="3001160"/>
            <a:ext cx="3534198" cy="280076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給付と負担のバランスをとり、社会保障制度を持続可能な仕組みにすることが課題です。</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経済成長の鈍化と少子高齢化の進展の中で、社会保障給付費は、経済成長を上回って増えています。そのため、保険料収入だけでは給付がまかなえず、公費で補填しています。これらは世代間の公平という観点で問題があり、負担の適正化が求められています。</a:t>
            </a:r>
          </a:p>
        </p:txBody>
      </p:sp>
      <p:pic>
        <p:nvPicPr>
          <p:cNvPr id="10" name="図 9">
            <a:extLst>
              <a:ext uri="{FF2B5EF4-FFF2-40B4-BE49-F238E27FC236}">
                <a16:creationId xmlns:a16="http://schemas.microsoft.com/office/drawing/2014/main" id="{153413B8-839D-0D4F-B003-F2DFDE3342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5801" y="1137293"/>
            <a:ext cx="6832600" cy="393700"/>
          </a:xfrm>
          <a:prstGeom prst="rect">
            <a:avLst/>
          </a:prstGeom>
        </p:spPr>
      </p:pic>
      <p:pic>
        <p:nvPicPr>
          <p:cNvPr id="7" name="図 6">
            <a:extLst>
              <a:ext uri="{FF2B5EF4-FFF2-40B4-BE49-F238E27FC236}">
                <a16:creationId xmlns:a16="http://schemas.microsoft.com/office/drawing/2014/main" id="{E3999417-45EF-5D4A-BCA3-C0EEFFCEA8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688" y="909111"/>
            <a:ext cx="2413000" cy="1270000"/>
          </a:xfrm>
          <a:prstGeom prst="rect">
            <a:avLst/>
          </a:prstGeom>
        </p:spPr>
      </p:pic>
      <p:pic>
        <p:nvPicPr>
          <p:cNvPr id="5" name="図 4">
            <a:extLst>
              <a:ext uri="{FF2B5EF4-FFF2-40B4-BE49-F238E27FC236}">
                <a16:creationId xmlns:a16="http://schemas.microsoft.com/office/drawing/2014/main" id="{E4BB8221-0990-A3A5-071C-181E3D6EDE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3893999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035919F-ADBE-B164-E746-3D0AE846121A}"/>
              </a:ext>
            </a:extLst>
          </p:cNvPr>
          <p:cNvSpPr/>
          <p:nvPr/>
        </p:nvSpPr>
        <p:spPr>
          <a:xfrm>
            <a:off x="1331843" y="1817046"/>
            <a:ext cx="6552157" cy="3742508"/>
          </a:xfrm>
          <a:prstGeom prst="roundRect">
            <a:avLst>
              <a:gd name="adj" fmla="val 3693"/>
            </a:avLst>
          </a:prstGeom>
          <a:solidFill>
            <a:srgbClr val="E5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4C0AC6E-1E3C-6A96-9409-AE9961FB823B}"/>
              </a:ext>
            </a:extLst>
          </p:cNvPr>
          <p:cNvSpPr txBox="1"/>
          <p:nvPr/>
        </p:nvSpPr>
        <p:spPr>
          <a:xfrm>
            <a:off x="1454275" y="2544197"/>
            <a:ext cx="6357882" cy="2585323"/>
          </a:xfrm>
          <a:prstGeom prst="rect">
            <a:avLst/>
          </a:prstGeom>
          <a:noFill/>
        </p:spPr>
        <p:txBody>
          <a:bodyPr wrap="square">
            <a:spAutoFit/>
          </a:bodyPr>
          <a:lstStyle/>
          <a:p>
            <a:r>
              <a:rPr lang="ja-JP" altLang="en-US" dirty="0"/>
              <a:t>　社会保障を支えているのは、主に現在働いている現役世</a:t>
            </a:r>
          </a:p>
          <a:p>
            <a:r>
              <a:rPr lang="ja-JP" altLang="en-US" dirty="0"/>
              <a:t>代です。今後、少子高齢化が進み、働く人が減ってしまう</a:t>
            </a:r>
            <a:endParaRPr lang="en-US" altLang="ja-JP" dirty="0"/>
          </a:p>
          <a:p>
            <a:r>
              <a:rPr lang="ja-JP" altLang="en-US" dirty="0"/>
              <a:t>と、将来世代の負担が大きくなり、給付水準の維持が難し</a:t>
            </a:r>
            <a:endParaRPr lang="en-US" altLang="ja-JP" dirty="0"/>
          </a:p>
          <a:p>
            <a:r>
              <a:rPr lang="ja-JP" altLang="en-US" dirty="0"/>
              <a:t>　　　　　　くなるかもしれません。</a:t>
            </a:r>
          </a:p>
          <a:p>
            <a:r>
              <a:rPr lang="ja-JP" altLang="en-US" dirty="0"/>
              <a:t>　　　　　　　これまでの給付水準を維持するためには、</a:t>
            </a:r>
            <a:endParaRPr lang="en-US" altLang="ja-JP" dirty="0"/>
          </a:p>
          <a:p>
            <a:r>
              <a:rPr lang="ja-JP" altLang="en-US" dirty="0"/>
              <a:t>　　　　　　働く人を増やすことが大切です。そのため</a:t>
            </a:r>
            <a:endParaRPr lang="en-US" altLang="ja-JP" dirty="0"/>
          </a:p>
          <a:p>
            <a:r>
              <a:rPr lang="ja-JP" altLang="en-US" dirty="0"/>
              <a:t>　　　　　　には、高齢者や女性が働く環境の整備、非</a:t>
            </a:r>
            <a:endParaRPr lang="en-US" altLang="ja-JP" dirty="0"/>
          </a:p>
          <a:p>
            <a:r>
              <a:rPr lang="ja-JP" altLang="en-US" dirty="0"/>
              <a:t>　　　　　　正規労働者の処遇の改善などを進めていくこ</a:t>
            </a:r>
            <a:endParaRPr lang="en-US" altLang="ja-JP" dirty="0"/>
          </a:p>
          <a:p>
            <a:r>
              <a:rPr lang="ja-JP" altLang="en-US" dirty="0"/>
              <a:t>　　　　　　とが重要です。</a:t>
            </a:r>
          </a:p>
        </p:txBody>
      </p:sp>
      <p:pic>
        <p:nvPicPr>
          <p:cNvPr id="2" name="図 1">
            <a:extLst>
              <a:ext uri="{FF2B5EF4-FFF2-40B4-BE49-F238E27FC236}">
                <a16:creationId xmlns:a16="http://schemas.microsoft.com/office/drawing/2014/main" id="{BF72E039-56A8-C24D-8BFC-F5737359F8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5" name="図 4">
            <a:extLst>
              <a:ext uri="{FF2B5EF4-FFF2-40B4-BE49-F238E27FC236}">
                <a16:creationId xmlns:a16="http://schemas.microsoft.com/office/drawing/2014/main" id="{F7BD60D7-9C4F-C495-AA9E-1AAB0C835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
        <p:nvSpPr>
          <p:cNvPr id="8" name="テキスト ボックス 7">
            <a:extLst>
              <a:ext uri="{FF2B5EF4-FFF2-40B4-BE49-F238E27FC236}">
                <a16:creationId xmlns:a16="http://schemas.microsoft.com/office/drawing/2014/main" id="{6223AB90-3CF9-F652-3C0C-57265146742A}"/>
              </a:ext>
            </a:extLst>
          </p:cNvPr>
          <p:cNvSpPr txBox="1"/>
          <p:nvPr/>
        </p:nvSpPr>
        <p:spPr>
          <a:xfrm>
            <a:off x="2846210" y="1899743"/>
            <a:ext cx="3761961" cy="461665"/>
          </a:xfrm>
          <a:prstGeom prst="rect">
            <a:avLst/>
          </a:prstGeom>
          <a:noFill/>
        </p:spPr>
        <p:txBody>
          <a:bodyPr wrap="square">
            <a:spAutoFit/>
          </a:bodyPr>
          <a:lstStyle/>
          <a:p>
            <a:r>
              <a:rPr lang="ja-JP" altLang="en-US" sz="2400" b="1" dirty="0">
                <a:solidFill>
                  <a:schemeClr val="accent1"/>
                </a:solidFill>
              </a:rPr>
              <a:t>年金給付水準の維持</a:t>
            </a:r>
          </a:p>
        </p:txBody>
      </p:sp>
      <p:pic>
        <p:nvPicPr>
          <p:cNvPr id="11" name="図 10">
            <a:extLst>
              <a:ext uri="{FF2B5EF4-FFF2-40B4-BE49-F238E27FC236}">
                <a16:creationId xmlns:a16="http://schemas.microsoft.com/office/drawing/2014/main" id="{F130D6F6-5424-AFAE-AF1D-25CEC247C7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8553" y="3429000"/>
            <a:ext cx="1158242" cy="1606299"/>
          </a:xfrm>
          <a:prstGeom prst="rect">
            <a:avLst/>
          </a:prstGeom>
        </p:spPr>
      </p:pic>
    </p:spTree>
    <p:extLst>
      <p:ext uri="{BB962C8B-B14F-4D97-AF65-F5344CB8AC3E}">
        <p14:creationId xmlns:p14="http://schemas.microsoft.com/office/powerpoint/2010/main" val="4244134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3C78C8A-6306-7F45-8E44-7B6D27C99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6" name="図 5">
            <a:extLst>
              <a:ext uri="{FF2B5EF4-FFF2-40B4-BE49-F238E27FC236}">
                <a16:creationId xmlns:a16="http://schemas.microsoft.com/office/drawing/2014/main" id="{6BC8CBE8-7FBA-F140-A666-A95C64CE7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958" y="1297821"/>
            <a:ext cx="8484929" cy="4046920"/>
          </a:xfrm>
          <a:prstGeom prst="rect">
            <a:avLst/>
          </a:prstGeom>
        </p:spPr>
      </p:pic>
      <p:grpSp>
        <p:nvGrpSpPr>
          <p:cNvPr id="7" name="グループ化 6">
            <a:extLst>
              <a:ext uri="{FF2B5EF4-FFF2-40B4-BE49-F238E27FC236}">
                <a16:creationId xmlns:a16="http://schemas.microsoft.com/office/drawing/2014/main" id="{CFDCA22C-BA9C-1647-A3FB-165DCFC107D9}"/>
              </a:ext>
            </a:extLst>
          </p:cNvPr>
          <p:cNvGrpSpPr/>
          <p:nvPr/>
        </p:nvGrpSpPr>
        <p:grpSpPr>
          <a:xfrm>
            <a:off x="4572000" y="3074794"/>
            <a:ext cx="4086869" cy="3660542"/>
            <a:chOff x="4572000" y="3074794"/>
            <a:chExt cx="4086869" cy="3660542"/>
          </a:xfrm>
        </p:grpSpPr>
        <p:sp>
          <p:nvSpPr>
            <p:cNvPr id="5" name="正方形/長方形 4">
              <a:extLst>
                <a:ext uri="{FF2B5EF4-FFF2-40B4-BE49-F238E27FC236}">
                  <a16:creationId xmlns:a16="http://schemas.microsoft.com/office/drawing/2014/main" id="{285D4ED0-46D9-DC4F-B833-C5BD3ECD641C}"/>
                </a:ext>
              </a:extLst>
            </p:cNvPr>
            <p:cNvSpPr/>
            <p:nvPr/>
          </p:nvSpPr>
          <p:spPr>
            <a:xfrm>
              <a:off x="4572000" y="5168348"/>
              <a:ext cx="2862470" cy="318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B4768196-DB41-4D4F-8FF6-A8A2BE259F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2410" y="3074794"/>
              <a:ext cx="2606459" cy="3660542"/>
            </a:xfrm>
            <a:prstGeom prst="rect">
              <a:avLst/>
            </a:prstGeom>
          </p:spPr>
        </p:pic>
        <p:sp>
          <p:nvSpPr>
            <p:cNvPr id="9" name="テキスト ボックス 8">
              <a:extLst>
                <a:ext uri="{FF2B5EF4-FFF2-40B4-BE49-F238E27FC236}">
                  <a16:creationId xmlns:a16="http://schemas.microsoft.com/office/drawing/2014/main" id="{6E560095-9BC6-5E46-80D4-FD38E36A6C76}"/>
                </a:ext>
              </a:extLst>
            </p:cNvPr>
            <p:cNvSpPr txBox="1"/>
            <p:nvPr/>
          </p:nvSpPr>
          <p:spPr>
            <a:xfrm>
              <a:off x="4577577" y="5301374"/>
              <a:ext cx="2219092" cy="73866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財源は、保険料だけでは</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まかないきれず、</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公費で補填しています</a:t>
              </a:r>
            </a:p>
          </p:txBody>
        </p:sp>
      </p:grpSp>
      <p:pic>
        <p:nvPicPr>
          <p:cNvPr id="10" name="図 9">
            <a:extLst>
              <a:ext uri="{FF2B5EF4-FFF2-40B4-BE49-F238E27FC236}">
                <a16:creationId xmlns:a16="http://schemas.microsoft.com/office/drawing/2014/main" id="{2FBB5A6D-641F-E540-61FF-FB69A75E8F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315240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B6165564-6FF4-4EE1-565A-CD93F9FC6CEA}"/>
              </a:ext>
            </a:extLst>
          </p:cNvPr>
          <p:cNvGrpSpPr/>
          <p:nvPr/>
        </p:nvGrpSpPr>
        <p:grpSpPr>
          <a:xfrm>
            <a:off x="438145" y="1836000"/>
            <a:ext cx="8364855" cy="3416300"/>
            <a:chOff x="438145" y="1836000"/>
            <a:chExt cx="8364855" cy="3416300"/>
          </a:xfrm>
        </p:grpSpPr>
        <p:pic>
          <p:nvPicPr>
            <p:cNvPr id="13" name="図 12">
              <a:extLst>
                <a:ext uri="{FF2B5EF4-FFF2-40B4-BE49-F238E27FC236}">
                  <a16:creationId xmlns:a16="http://schemas.microsoft.com/office/drawing/2014/main" id="{76DC5000-70AD-6644-ABEA-F6C1BD3EF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00" y="1836000"/>
              <a:ext cx="8356600" cy="3416300"/>
            </a:xfrm>
            <a:prstGeom prst="rect">
              <a:avLst/>
            </a:prstGeom>
          </p:spPr>
        </p:pic>
        <p:sp>
          <p:nvSpPr>
            <p:cNvPr id="3" name="テキスト ボックス 2">
              <a:extLst>
                <a:ext uri="{FF2B5EF4-FFF2-40B4-BE49-F238E27FC236}">
                  <a16:creationId xmlns:a16="http://schemas.microsoft.com/office/drawing/2014/main" id="{686D0833-37D6-DCBF-1C34-8E464EFB8D5D}"/>
                </a:ext>
              </a:extLst>
            </p:cNvPr>
            <p:cNvSpPr txBox="1"/>
            <p:nvPr/>
          </p:nvSpPr>
          <p:spPr>
            <a:xfrm>
              <a:off x="438145" y="1973839"/>
              <a:ext cx="971955" cy="27699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高校生活</a:t>
              </a:r>
            </a:p>
          </p:txBody>
        </p:sp>
        <p:sp>
          <p:nvSpPr>
            <p:cNvPr id="8" name="テキスト ボックス 7">
              <a:extLst>
                <a:ext uri="{FF2B5EF4-FFF2-40B4-BE49-F238E27FC236}">
                  <a16:creationId xmlns:a16="http://schemas.microsoft.com/office/drawing/2014/main" id="{72D165CC-7357-537A-96CA-B6499BEACB66}"/>
                </a:ext>
              </a:extLst>
            </p:cNvPr>
            <p:cNvSpPr txBox="1"/>
            <p:nvPr/>
          </p:nvSpPr>
          <p:spPr>
            <a:xfrm>
              <a:off x="2090833" y="2901650"/>
              <a:ext cx="583663" cy="26161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卒 業</a:t>
              </a:r>
            </a:p>
          </p:txBody>
        </p:sp>
        <p:sp>
          <p:nvSpPr>
            <p:cNvPr id="11" name="テキスト ボックス 10">
              <a:extLst>
                <a:ext uri="{FF2B5EF4-FFF2-40B4-BE49-F238E27FC236}">
                  <a16:creationId xmlns:a16="http://schemas.microsoft.com/office/drawing/2014/main" id="{B213B512-94CB-A151-1EED-E98426D19107}"/>
                </a:ext>
              </a:extLst>
            </p:cNvPr>
            <p:cNvSpPr txBox="1"/>
            <p:nvPr/>
          </p:nvSpPr>
          <p:spPr>
            <a:xfrm>
              <a:off x="1324821" y="3402776"/>
              <a:ext cx="583663" cy="26161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卒 業</a:t>
              </a:r>
            </a:p>
          </p:txBody>
        </p:sp>
        <p:sp>
          <p:nvSpPr>
            <p:cNvPr id="15" name="テキスト ボックス 14">
              <a:extLst>
                <a:ext uri="{FF2B5EF4-FFF2-40B4-BE49-F238E27FC236}">
                  <a16:creationId xmlns:a16="http://schemas.microsoft.com/office/drawing/2014/main" id="{091BC219-03FC-B40D-5BB2-E6FCA01791BF}"/>
                </a:ext>
              </a:extLst>
            </p:cNvPr>
            <p:cNvSpPr txBox="1"/>
            <p:nvPr/>
          </p:nvSpPr>
          <p:spPr>
            <a:xfrm>
              <a:off x="7894302" y="3443652"/>
              <a:ext cx="583663" cy="26161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退 職</a:t>
              </a:r>
            </a:p>
          </p:txBody>
        </p:sp>
        <p:sp>
          <p:nvSpPr>
            <p:cNvPr id="18" name="テキスト ボックス 17">
              <a:extLst>
                <a:ext uri="{FF2B5EF4-FFF2-40B4-BE49-F238E27FC236}">
                  <a16:creationId xmlns:a16="http://schemas.microsoft.com/office/drawing/2014/main" id="{D30F7827-7D64-49F2-4329-642999011244}"/>
                </a:ext>
              </a:extLst>
            </p:cNvPr>
            <p:cNvSpPr txBox="1"/>
            <p:nvPr/>
          </p:nvSpPr>
          <p:spPr>
            <a:xfrm>
              <a:off x="1724804" y="4903223"/>
              <a:ext cx="836066" cy="26161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その他</a:t>
              </a:r>
            </a:p>
          </p:txBody>
        </p:sp>
      </p:grpSp>
      <p:pic>
        <p:nvPicPr>
          <p:cNvPr id="7" name="図 6">
            <a:extLst>
              <a:ext uri="{FF2B5EF4-FFF2-40B4-BE49-F238E27FC236}">
                <a16:creationId xmlns:a16="http://schemas.microsoft.com/office/drawing/2014/main" id="{2299486D-3956-494B-A7BE-EAA0AABAF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860" y="3552050"/>
            <a:ext cx="939800" cy="1625600"/>
          </a:xfrm>
          <a:prstGeom prst="rect">
            <a:avLst/>
          </a:prstGeom>
        </p:spPr>
      </p:pic>
      <p:pic>
        <p:nvPicPr>
          <p:cNvPr id="5" name="図 4">
            <a:extLst>
              <a:ext uri="{FF2B5EF4-FFF2-40B4-BE49-F238E27FC236}">
                <a16:creationId xmlns:a16="http://schemas.microsoft.com/office/drawing/2014/main" id="{211CB84D-E8FF-A649-AA18-AD398F37A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423" y="3157468"/>
            <a:ext cx="977900" cy="1333500"/>
          </a:xfrm>
          <a:prstGeom prst="rect">
            <a:avLst/>
          </a:prstGeom>
        </p:spPr>
      </p:pic>
      <p:pic>
        <p:nvPicPr>
          <p:cNvPr id="16" name="図 15">
            <a:extLst>
              <a:ext uri="{FF2B5EF4-FFF2-40B4-BE49-F238E27FC236}">
                <a16:creationId xmlns:a16="http://schemas.microsoft.com/office/drawing/2014/main" id="{59C28877-BE06-874C-9B3D-1D24465E7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649" y="2880288"/>
            <a:ext cx="1155700" cy="1435100"/>
          </a:xfrm>
          <a:prstGeom prst="rect">
            <a:avLst/>
          </a:prstGeom>
        </p:spPr>
      </p:pic>
      <p:pic>
        <p:nvPicPr>
          <p:cNvPr id="20" name="図 19">
            <a:extLst>
              <a:ext uri="{FF2B5EF4-FFF2-40B4-BE49-F238E27FC236}">
                <a16:creationId xmlns:a16="http://schemas.microsoft.com/office/drawing/2014/main" id="{1B597D2E-F0E8-2341-9BCC-BAF2CEA21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6971" y="2264613"/>
            <a:ext cx="901700" cy="1041400"/>
          </a:xfrm>
          <a:prstGeom prst="rect">
            <a:avLst/>
          </a:prstGeom>
        </p:spPr>
      </p:pic>
      <p:pic>
        <p:nvPicPr>
          <p:cNvPr id="24" name="図 23">
            <a:extLst>
              <a:ext uri="{FF2B5EF4-FFF2-40B4-BE49-F238E27FC236}">
                <a16:creationId xmlns:a16="http://schemas.microsoft.com/office/drawing/2014/main" id="{D195CADB-F32C-7C42-A6C1-D7E675EBB1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997" y="3108797"/>
            <a:ext cx="1193800" cy="723900"/>
          </a:xfrm>
          <a:prstGeom prst="rect">
            <a:avLst/>
          </a:prstGeom>
        </p:spPr>
      </p:pic>
      <p:pic>
        <p:nvPicPr>
          <p:cNvPr id="28" name="図 27">
            <a:extLst>
              <a:ext uri="{FF2B5EF4-FFF2-40B4-BE49-F238E27FC236}">
                <a16:creationId xmlns:a16="http://schemas.microsoft.com/office/drawing/2014/main" id="{75FFF436-83A4-0443-8FA8-1CB0D976B3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858" y="2391434"/>
            <a:ext cx="1041400" cy="1981200"/>
          </a:xfrm>
          <a:prstGeom prst="rect">
            <a:avLst/>
          </a:prstGeom>
        </p:spPr>
      </p:pic>
      <p:pic>
        <p:nvPicPr>
          <p:cNvPr id="9" name="図 8">
            <a:extLst>
              <a:ext uri="{FF2B5EF4-FFF2-40B4-BE49-F238E27FC236}">
                <a16:creationId xmlns:a16="http://schemas.microsoft.com/office/drawing/2014/main" id="{2F5C1E03-93D6-0C44-BEA8-937663B05E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1452" y="2006974"/>
            <a:ext cx="1333500" cy="1257300"/>
          </a:xfrm>
          <a:prstGeom prst="rect">
            <a:avLst/>
          </a:prstGeom>
        </p:spPr>
      </p:pic>
      <p:pic>
        <p:nvPicPr>
          <p:cNvPr id="6" name="図 5">
            <a:extLst>
              <a:ext uri="{FF2B5EF4-FFF2-40B4-BE49-F238E27FC236}">
                <a16:creationId xmlns:a16="http://schemas.microsoft.com/office/drawing/2014/main" id="{1C1E5C13-CBE7-0E4C-BB9A-7BF5857A29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546100"/>
          </a:xfrm>
          <a:prstGeom prst="rect">
            <a:avLst/>
          </a:prstGeom>
        </p:spPr>
      </p:pic>
      <p:pic>
        <p:nvPicPr>
          <p:cNvPr id="27" name="図 26">
            <a:extLst>
              <a:ext uri="{FF2B5EF4-FFF2-40B4-BE49-F238E27FC236}">
                <a16:creationId xmlns:a16="http://schemas.microsoft.com/office/drawing/2014/main" id="{EF1D7773-C958-8A49-8D48-C3E27A06EC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000" y="4392000"/>
            <a:ext cx="609600" cy="609600"/>
          </a:xfrm>
          <a:prstGeom prst="rect">
            <a:avLst/>
          </a:prstGeom>
        </p:spPr>
      </p:pic>
      <p:pic>
        <p:nvPicPr>
          <p:cNvPr id="29" name="図 28">
            <a:extLst>
              <a:ext uri="{FF2B5EF4-FFF2-40B4-BE49-F238E27FC236}">
                <a16:creationId xmlns:a16="http://schemas.microsoft.com/office/drawing/2014/main" id="{3AD7E4BD-F26D-184E-852B-C8CF1199C3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6000" y="2479118"/>
            <a:ext cx="609600" cy="609600"/>
          </a:xfrm>
          <a:prstGeom prst="rect">
            <a:avLst/>
          </a:prstGeom>
        </p:spPr>
      </p:pic>
      <p:pic>
        <p:nvPicPr>
          <p:cNvPr id="31" name="図 30">
            <a:extLst>
              <a:ext uri="{FF2B5EF4-FFF2-40B4-BE49-F238E27FC236}">
                <a16:creationId xmlns:a16="http://schemas.microsoft.com/office/drawing/2014/main" id="{44FF132F-89FB-D74C-90CF-AFEC5FE500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08000" y="3384000"/>
            <a:ext cx="609600" cy="609600"/>
          </a:xfrm>
          <a:prstGeom prst="rect">
            <a:avLst/>
          </a:prstGeom>
        </p:spPr>
      </p:pic>
      <p:pic>
        <p:nvPicPr>
          <p:cNvPr id="33" name="図 32">
            <a:extLst>
              <a:ext uri="{FF2B5EF4-FFF2-40B4-BE49-F238E27FC236}">
                <a16:creationId xmlns:a16="http://schemas.microsoft.com/office/drawing/2014/main" id="{B70DA353-5FFD-7646-94F3-ECE040BBE9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32000" y="4104000"/>
            <a:ext cx="609600" cy="609600"/>
          </a:xfrm>
          <a:prstGeom prst="rect">
            <a:avLst/>
          </a:prstGeom>
        </p:spPr>
      </p:pic>
      <p:pic>
        <p:nvPicPr>
          <p:cNvPr id="35" name="図 34">
            <a:extLst>
              <a:ext uri="{FF2B5EF4-FFF2-40B4-BE49-F238E27FC236}">
                <a16:creationId xmlns:a16="http://schemas.microsoft.com/office/drawing/2014/main" id="{830C54A2-B970-804B-AAA2-71446E6348E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18840" y="2669761"/>
            <a:ext cx="609600" cy="609600"/>
          </a:xfrm>
          <a:prstGeom prst="rect">
            <a:avLst/>
          </a:prstGeom>
        </p:spPr>
      </p:pic>
      <p:pic>
        <p:nvPicPr>
          <p:cNvPr id="37" name="図 36">
            <a:extLst>
              <a:ext uri="{FF2B5EF4-FFF2-40B4-BE49-F238E27FC236}">
                <a16:creationId xmlns:a16="http://schemas.microsoft.com/office/drawing/2014/main" id="{6F3C7E14-0583-BB44-B255-F3401F450F6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08000" y="4392000"/>
            <a:ext cx="609600" cy="609600"/>
          </a:xfrm>
          <a:prstGeom prst="rect">
            <a:avLst/>
          </a:prstGeom>
        </p:spPr>
      </p:pic>
      <p:pic>
        <p:nvPicPr>
          <p:cNvPr id="39" name="図 38">
            <a:extLst>
              <a:ext uri="{FF2B5EF4-FFF2-40B4-BE49-F238E27FC236}">
                <a16:creationId xmlns:a16="http://schemas.microsoft.com/office/drawing/2014/main" id="{B81A7561-6D90-CA45-ADF3-F4859F98440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4000" y="3708000"/>
            <a:ext cx="723900" cy="723900"/>
          </a:xfrm>
          <a:prstGeom prst="rect">
            <a:avLst/>
          </a:prstGeom>
        </p:spPr>
      </p:pic>
      <p:pic>
        <p:nvPicPr>
          <p:cNvPr id="41" name="図 40">
            <a:extLst>
              <a:ext uri="{FF2B5EF4-FFF2-40B4-BE49-F238E27FC236}">
                <a16:creationId xmlns:a16="http://schemas.microsoft.com/office/drawing/2014/main" id="{CC19A583-DA94-6541-9E9A-0172A15D2C4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52000" y="4140000"/>
            <a:ext cx="723900" cy="723900"/>
          </a:xfrm>
          <a:prstGeom prst="rect">
            <a:avLst/>
          </a:prstGeom>
        </p:spPr>
      </p:pic>
      <p:pic>
        <p:nvPicPr>
          <p:cNvPr id="43" name="図 42">
            <a:extLst>
              <a:ext uri="{FF2B5EF4-FFF2-40B4-BE49-F238E27FC236}">
                <a16:creationId xmlns:a16="http://schemas.microsoft.com/office/drawing/2014/main" id="{4348DE7B-C954-CF41-919E-B85014AEDE2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61355" y="4319868"/>
            <a:ext cx="723900" cy="723900"/>
          </a:xfrm>
          <a:prstGeom prst="rect">
            <a:avLst/>
          </a:prstGeom>
        </p:spPr>
      </p:pic>
      <p:pic>
        <p:nvPicPr>
          <p:cNvPr id="45" name="図 44">
            <a:extLst>
              <a:ext uri="{FF2B5EF4-FFF2-40B4-BE49-F238E27FC236}">
                <a16:creationId xmlns:a16="http://schemas.microsoft.com/office/drawing/2014/main" id="{C41023A1-3ACA-8645-B388-1F24C933BDD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12000" y="2052000"/>
            <a:ext cx="723900" cy="723900"/>
          </a:xfrm>
          <a:prstGeom prst="rect">
            <a:avLst/>
          </a:prstGeom>
        </p:spPr>
      </p:pic>
      <p:pic>
        <p:nvPicPr>
          <p:cNvPr id="47" name="図 46">
            <a:extLst>
              <a:ext uri="{FF2B5EF4-FFF2-40B4-BE49-F238E27FC236}">
                <a16:creationId xmlns:a16="http://schemas.microsoft.com/office/drawing/2014/main" id="{97B4F89E-8F7B-404E-BEC5-A0C96D37449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72000" y="2952000"/>
            <a:ext cx="723900" cy="723900"/>
          </a:xfrm>
          <a:prstGeom prst="rect">
            <a:avLst/>
          </a:prstGeom>
        </p:spPr>
      </p:pic>
      <p:pic>
        <p:nvPicPr>
          <p:cNvPr id="49" name="図 48">
            <a:extLst>
              <a:ext uri="{FF2B5EF4-FFF2-40B4-BE49-F238E27FC236}">
                <a16:creationId xmlns:a16="http://schemas.microsoft.com/office/drawing/2014/main" id="{64795E9E-4055-A145-A57D-FFE9107F55A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28000" y="2051719"/>
            <a:ext cx="609600" cy="609600"/>
          </a:xfrm>
          <a:prstGeom prst="rect">
            <a:avLst/>
          </a:prstGeom>
        </p:spPr>
      </p:pic>
      <p:pic>
        <p:nvPicPr>
          <p:cNvPr id="51" name="図 50">
            <a:extLst>
              <a:ext uri="{FF2B5EF4-FFF2-40B4-BE49-F238E27FC236}">
                <a16:creationId xmlns:a16="http://schemas.microsoft.com/office/drawing/2014/main" id="{9EB58445-6934-D348-811E-8930116B4CF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484000" y="2052000"/>
            <a:ext cx="609600" cy="609600"/>
          </a:xfrm>
          <a:prstGeom prst="rect">
            <a:avLst/>
          </a:prstGeom>
        </p:spPr>
      </p:pic>
      <p:pic>
        <p:nvPicPr>
          <p:cNvPr id="53" name="図 52">
            <a:extLst>
              <a:ext uri="{FF2B5EF4-FFF2-40B4-BE49-F238E27FC236}">
                <a16:creationId xmlns:a16="http://schemas.microsoft.com/office/drawing/2014/main" id="{8E9FD83A-F73E-B743-ACAB-3C6565412F5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90000" y="3168000"/>
            <a:ext cx="609600" cy="609600"/>
          </a:xfrm>
          <a:prstGeom prst="rect">
            <a:avLst/>
          </a:prstGeom>
        </p:spPr>
      </p:pic>
      <p:pic>
        <p:nvPicPr>
          <p:cNvPr id="55" name="図 54">
            <a:extLst>
              <a:ext uri="{FF2B5EF4-FFF2-40B4-BE49-F238E27FC236}">
                <a16:creationId xmlns:a16="http://schemas.microsoft.com/office/drawing/2014/main" id="{8E7B659D-4F8B-6948-9D21-5B0BC2F6636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392000" y="2376000"/>
            <a:ext cx="609600" cy="609600"/>
          </a:xfrm>
          <a:prstGeom prst="rect">
            <a:avLst/>
          </a:prstGeom>
        </p:spPr>
      </p:pic>
      <p:pic>
        <p:nvPicPr>
          <p:cNvPr id="57" name="図 56">
            <a:extLst>
              <a:ext uri="{FF2B5EF4-FFF2-40B4-BE49-F238E27FC236}">
                <a16:creationId xmlns:a16="http://schemas.microsoft.com/office/drawing/2014/main" id="{3A735444-4ECB-144D-9D75-679D3504C3F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40000" y="2052469"/>
            <a:ext cx="609600" cy="609600"/>
          </a:xfrm>
          <a:prstGeom prst="rect">
            <a:avLst/>
          </a:prstGeom>
        </p:spPr>
      </p:pic>
      <p:pic>
        <p:nvPicPr>
          <p:cNvPr id="59" name="図 58">
            <a:extLst>
              <a:ext uri="{FF2B5EF4-FFF2-40B4-BE49-F238E27FC236}">
                <a16:creationId xmlns:a16="http://schemas.microsoft.com/office/drawing/2014/main" id="{F34047DF-E6CE-BC41-9785-C785022EB54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472000" y="3600000"/>
            <a:ext cx="609600" cy="609600"/>
          </a:xfrm>
          <a:prstGeom prst="rect">
            <a:avLst/>
          </a:prstGeom>
        </p:spPr>
      </p:pic>
      <p:pic>
        <p:nvPicPr>
          <p:cNvPr id="61" name="図 60">
            <a:extLst>
              <a:ext uri="{FF2B5EF4-FFF2-40B4-BE49-F238E27FC236}">
                <a16:creationId xmlns:a16="http://schemas.microsoft.com/office/drawing/2014/main" id="{1472CCE1-20F5-B44E-B448-6082782D38C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372000" y="2664000"/>
            <a:ext cx="609600" cy="609600"/>
          </a:xfrm>
          <a:prstGeom prst="rect">
            <a:avLst/>
          </a:prstGeom>
        </p:spPr>
      </p:pic>
      <p:pic>
        <p:nvPicPr>
          <p:cNvPr id="63" name="図 62">
            <a:extLst>
              <a:ext uri="{FF2B5EF4-FFF2-40B4-BE49-F238E27FC236}">
                <a16:creationId xmlns:a16="http://schemas.microsoft.com/office/drawing/2014/main" id="{B1AF22A0-E447-C142-8A82-371126D0293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164000" y="3996000"/>
            <a:ext cx="609600" cy="609600"/>
          </a:xfrm>
          <a:prstGeom prst="rect">
            <a:avLst/>
          </a:prstGeom>
        </p:spPr>
      </p:pic>
      <p:pic>
        <p:nvPicPr>
          <p:cNvPr id="65" name="図 64">
            <a:extLst>
              <a:ext uri="{FF2B5EF4-FFF2-40B4-BE49-F238E27FC236}">
                <a16:creationId xmlns:a16="http://schemas.microsoft.com/office/drawing/2014/main" id="{AEED70F1-936B-BD47-A931-0DA9A202EDC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152839" y="2330824"/>
            <a:ext cx="609600" cy="609600"/>
          </a:xfrm>
          <a:prstGeom prst="rect">
            <a:avLst/>
          </a:prstGeom>
        </p:spPr>
      </p:pic>
      <p:grpSp>
        <p:nvGrpSpPr>
          <p:cNvPr id="2" name="グループ化 1">
            <a:extLst>
              <a:ext uri="{FF2B5EF4-FFF2-40B4-BE49-F238E27FC236}">
                <a16:creationId xmlns:a16="http://schemas.microsoft.com/office/drawing/2014/main" id="{35057591-5FD4-D345-A167-EE2F81937742}"/>
              </a:ext>
            </a:extLst>
          </p:cNvPr>
          <p:cNvGrpSpPr/>
          <p:nvPr/>
        </p:nvGrpSpPr>
        <p:grpSpPr>
          <a:xfrm>
            <a:off x="144000" y="756000"/>
            <a:ext cx="1993900" cy="1046000"/>
            <a:chOff x="144000" y="756000"/>
            <a:chExt cx="1993900" cy="1046000"/>
          </a:xfrm>
        </p:grpSpPr>
        <p:pic>
          <p:nvPicPr>
            <p:cNvPr id="67" name="図 66">
              <a:extLst>
                <a:ext uri="{FF2B5EF4-FFF2-40B4-BE49-F238E27FC236}">
                  <a16:creationId xmlns:a16="http://schemas.microsoft.com/office/drawing/2014/main" id="{97B3213F-D7FB-9640-BEAA-DE8C917BBEBC}"/>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4000" y="756000"/>
              <a:ext cx="1993900" cy="812800"/>
            </a:xfrm>
            <a:prstGeom prst="rect">
              <a:avLst/>
            </a:prstGeom>
          </p:spPr>
        </p:pic>
        <p:pic>
          <p:nvPicPr>
            <p:cNvPr id="21" name="図 20">
              <a:extLst>
                <a:ext uri="{FF2B5EF4-FFF2-40B4-BE49-F238E27FC236}">
                  <a16:creationId xmlns:a16="http://schemas.microsoft.com/office/drawing/2014/main" id="{8E2FB5DA-C4B2-E34C-A6E5-D696AE3D92A6}"/>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88000" y="888350"/>
              <a:ext cx="546100" cy="546100"/>
            </a:xfrm>
            <a:prstGeom prst="rect">
              <a:avLst/>
            </a:prstGeom>
          </p:spPr>
        </p:pic>
        <p:pic>
          <p:nvPicPr>
            <p:cNvPr id="23" name="図 22">
              <a:extLst>
                <a:ext uri="{FF2B5EF4-FFF2-40B4-BE49-F238E27FC236}">
                  <a16:creationId xmlns:a16="http://schemas.microsoft.com/office/drawing/2014/main" id="{1ADD481D-CB95-1948-AF11-B930EFEA101E}"/>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64000" y="890085"/>
              <a:ext cx="546100" cy="546100"/>
            </a:xfrm>
            <a:prstGeom prst="rect">
              <a:avLst/>
            </a:prstGeom>
          </p:spPr>
        </p:pic>
        <p:pic>
          <p:nvPicPr>
            <p:cNvPr id="25" name="図 24">
              <a:extLst>
                <a:ext uri="{FF2B5EF4-FFF2-40B4-BE49-F238E27FC236}">
                  <a16:creationId xmlns:a16="http://schemas.microsoft.com/office/drawing/2014/main" id="{681607B7-130C-974D-BF9A-FFE7700BDC0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425015" y="871035"/>
              <a:ext cx="584200" cy="584200"/>
            </a:xfrm>
            <a:prstGeom prst="rect">
              <a:avLst/>
            </a:prstGeom>
          </p:spPr>
        </p:pic>
        <p:pic>
          <p:nvPicPr>
            <p:cNvPr id="69" name="図 68">
              <a:extLst>
                <a:ext uri="{FF2B5EF4-FFF2-40B4-BE49-F238E27FC236}">
                  <a16:creationId xmlns:a16="http://schemas.microsoft.com/office/drawing/2014/main" id="{549B1736-5298-404A-8AE1-B57CCF5FDDC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80000" y="1548000"/>
              <a:ext cx="1905000" cy="254000"/>
            </a:xfrm>
            <a:prstGeom prst="rect">
              <a:avLst/>
            </a:prstGeom>
          </p:spPr>
        </p:pic>
      </p:grpSp>
      <p:pic>
        <p:nvPicPr>
          <p:cNvPr id="10" name="図 9">
            <a:extLst>
              <a:ext uri="{FF2B5EF4-FFF2-40B4-BE49-F238E27FC236}">
                <a16:creationId xmlns:a16="http://schemas.microsoft.com/office/drawing/2014/main" id="{BE44A8F1-961B-AF46-A048-732F3F7D2B91}"/>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12" name="図 11">
            <a:extLst>
              <a:ext uri="{FF2B5EF4-FFF2-40B4-BE49-F238E27FC236}">
                <a16:creationId xmlns:a16="http://schemas.microsoft.com/office/drawing/2014/main" id="{D0E02F3A-9C36-5648-BB31-C7724A8D06D4}"/>
              </a:ext>
            </a:extLst>
          </p:cNvPr>
          <p:cNvPicPr>
            <a:picLocks noChangeAspect="1"/>
          </p:cNvPicPr>
          <p:nvPr/>
        </p:nvPicPr>
        <p:blipFill rotWithShape="1">
          <a:blip r:embed="rId37">
            <a:extLst>
              <a:ext uri="{28A0092B-C50C-407E-A947-70E740481C1C}">
                <a14:useLocalDpi xmlns:a14="http://schemas.microsoft.com/office/drawing/2010/main" val="0"/>
              </a:ext>
            </a:extLst>
          </a:blip>
          <a:srcRect t="5845" b="1454"/>
          <a:stretch/>
        </p:blipFill>
        <p:spPr>
          <a:xfrm>
            <a:off x="3211209" y="1416430"/>
            <a:ext cx="1143000" cy="482691"/>
          </a:xfrm>
          <a:prstGeom prst="rect">
            <a:avLst/>
          </a:prstGeom>
        </p:spPr>
      </p:pic>
      <p:pic>
        <p:nvPicPr>
          <p:cNvPr id="14" name="図 13">
            <a:extLst>
              <a:ext uri="{FF2B5EF4-FFF2-40B4-BE49-F238E27FC236}">
                <a16:creationId xmlns:a16="http://schemas.microsoft.com/office/drawing/2014/main" id="{6C626B0A-37E2-9040-A15A-4BFD2D71DA56}"/>
              </a:ext>
            </a:extLst>
          </p:cNvPr>
          <p:cNvPicPr>
            <a:picLocks noChangeAspect="1"/>
          </p:cNvPicPr>
          <p:nvPr/>
        </p:nvPicPr>
        <p:blipFill rotWithShape="1">
          <a:blip r:embed="rId38">
            <a:extLst>
              <a:ext uri="{28A0092B-C50C-407E-A947-70E740481C1C}">
                <a14:useLocalDpi xmlns:a14="http://schemas.microsoft.com/office/drawing/2010/main" val="0"/>
              </a:ext>
            </a:extLst>
          </a:blip>
          <a:srcRect b="978"/>
          <a:stretch/>
        </p:blipFill>
        <p:spPr>
          <a:xfrm>
            <a:off x="4387789" y="712800"/>
            <a:ext cx="1257300" cy="1182123"/>
          </a:xfrm>
          <a:prstGeom prst="rect">
            <a:avLst/>
          </a:prstGeom>
        </p:spPr>
      </p:pic>
      <p:pic>
        <p:nvPicPr>
          <p:cNvPr id="19" name="図 18">
            <a:extLst>
              <a:ext uri="{FF2B5EF4-FFF2-40B4-BE49-F238E27FC236}">
                <a16:creationId xmlns:a16="http://schemas.microsoft.com/office/drawing/2014/main" id="{3B3C18E4-D9F0-2F4E-A4BD-2D7B6E9F9B87}"/>
              </a:ext>
            </a:extLst>
          </p:cNvPr>
          <p:cNvPicPr>
            <a:picLocks noChangeAspect="1"/>
          </p:cNvPicPr>
          <p:nvPr/>
        </p:nvPicPr>
        <p:blipFill rotWithShape="1">
          <a:blip r:embed="rId39">
            <a:extLst>
              <a:ext uri="{28A0092B-C50C-407E-A947-70E740481C1C}">
                <a14:useLocalDpi xmlns:a14="http://schemas.microsoft.com/office/drawing/2010/main" val="0"/>
              </a:ext>
            </a:extLst>
          </a:blip>
          <a:srcRect b="3676"/>
          <a:stretch/>
        </p:blipFill>
        <p:spPr>
          <a:xfrm>
            <a:off x="7514843" y="1154148"/>
            <a:ext cx="1320800" cy="721752"/>
          </a:xfrm>
          <a:prstGeom prst="rect">
            <a:avLst/>
          </a:prstGeom>
        </p:spPr>
      </p:pic>
      <p:pic>
        <p:nvPicPr>
          <p:cNvPr id="26" name="図 25">
            <a:extLst>
              <a:ext uri="{FF2B5EF4-FFF2-40B4-BE49-F238E27FC236}">
                <a16:creationId xmlns:a16="http://schemas.microsoft.com/office/drawing/2014/main" id="{0075A2F7-A560-9848-B367-5E89BB133FC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80335" y="5184000"/>
            <a:ext cx="1143000" cy="520700"/>
          </a:xfrm>
          <a:prstGeom prst="rect">
            <a:avLst/>
          </a:prstGeom>
        </p:spPr>
      </p:pic>
      <p:pic>
        <p:nvPicPr>
          <p:cNvPr id="32" name="図 31">
            <a:extLst>
              <a:ext uri="{FF2B5EF4-FFF2-40B4-BE49-F238E27FC236}">
                <a16:creationId xmlns:a16="http://schemas.microsoft.com/office/drawing/2014/main" id="{D18EF8F8-2C30-8745-8FF0-6A642651D328}"/>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768855" y="5184000"/>
            <a:ext cx="1435100" cy="520700"/>
          </a:xfrm>
          <a:prstGeom prst="rect">
            <a:avLst/>
          </a:prstGeom>
        </p:spPr>
      </p:pic>
      <p:pic>
        <p:nvPicPr>
          <p:cNvPr id="36" name="図 35">
            <a:extLst>
              <a:ext uri="{FF2B5EF4-FFF2-40B4-BE49-F238E27FC236}">
                <a16:creationId xmlns:a16="http://schemas.microsoft.com/office/drawing/2014/main" id="{F9E3027B-2815-FA49-8EC9-2BD7DF46EC37}"/>
              </a:ext>
            </a:extLst>
          </p:cNvPr>
          <p:cNvPicPr>
            <a:picLocks noChangeAspect="1"/>
          </p:cNvPicPr>
          <p:nvPr/>
        </p:nvPicPr>
        <p:blipFill rotWithShape="1">
          <a:blip r:embed="rId42">
            <a:extLst>
              <a:ext uri="{28A0092B-C50C-407E-A947-70E740481C1C}">
                <a14:useLocalDpi xmlns:a14="http://schemas.microsoft.com/office/drawing/2010/main" val="0"/>
              </a:ext>
            </a:extLst>
          </a:blip>
          <a:srcRect t="2677"/>
          <a:stretch/>
        </p:blipFill>
        <p:spPr>
          <a:xfrm>
            <a:off x="3244719" y="5199661"/>
            <a:ext cx="2400300" cy="506757"/>
          </a:xfrm>
          <a:prstGeom prst="rect">
            <a:avLst/>
          </a:prstGeom>
        </p:spPr>
      </p:pic>
      <p:pic>
        <p:nvPicPr>
          <p:cNvPr id="40" name="図 39">
            <a:extLst>
              <a:ext uri="{FF2B5EF4-FFF2-40B4-BE49-F238E27FC236}">
                <a16:creationId xmlns:a16="http://schemas.microsoft.com/office/drawing/2014/main" id="{C949535A-24B6-4646-B286-5621DF89652B}"/>
              </a:ext>
            </a:extLst>
          </p:cNvPr>
          <p:cNvPicPr>
            <a:picLocks noChangeAspect="1"/>
          </p:cNvPicPr>
          <p:nvPr/>
        </p:nvPicPr>
        <p:blipFill rotWithShape="1">
          <a:blip r:embed="rId43">
            <a:extLst>
              <a:ext uri="{28A0092B-C50C-407E-A947-70E740481C1C}">
                <a14:useLocalDpi xmlns:a14="http://schemas.microsoft.com/office/drawing/2010/main" val="0"/>
              </a:ext>
            </a:extLst>
          </a:blip>
          <a:srcRect t="3957"/>
          <a:stretch/>
        </p:blipFill>
        <p:spPr>
          <a:xfrm>
            <a:off x="6447600" y="5204608"/>
            <a:ext cx="1968500" cy="500092"/>
          </a:xfrm>
          <a:prstGeom prst="rect">
            <a:avLst/>
          </a:prstGeom>
        </p:spPr>
      </p:pic>
      <p:pic>
        <p:nvPicPr>
          <p:cNvPr id="4" name="図 3">
            <a:extLst>
              <a:ext uri="{FF2B5EF4-FFF2-40B4-BE49-F238E27FC236}">
                <a16:creationId xmlns:a16="http://schemas.microsoft.com/office/drawing/2014/main" id="{316FE655-F1AD-8C45-82A1-1BDC76B9A897}"/>
              </a:ext>
            </a:extLst>
          </p:cNvPr>
          <p:cNvPicPr>
            <a:picLocks noChangeAspect="1"/>
          </p:cNvPicPr>
          <p:nvPr/>
        </p:nvPicPr>
        <p:blipFill rotWithShape="1">
          <a:blip r:embed="rId44">
            <a:extLst>
              <a:ext uri="{28A0092B-C50C-407E-A947-70E740481C1C}">
                <a14:useLocalDpi xmlns:a14="http://schemas.microsoft.com/office/drawing/2010/main" val="0"/>
              </a:ext>
            </a:extLst>
          </a:blip>
          <a:srcRect t="2172"/>
          <a:stretch/>
        </p:blipFill>
        <p:spPr>
          <a:xfrm>
            <a:off x="1043921" y="5753513"/>
            <a:ext cx="6819900" cy="906964"/>
          </a:xfrm>
          <a:prstGeom prst="rect">
            <a:avLst/>
          </a:prstGeom>
        </p:spPr>
      </p:pic>
      <p:cxnSp>
        <p:nvCxnSpPr>
          <p:cNvPr id="34" name="直線コネクタ 33">
            <a:extLst>
              <a:ext uri="{FF2B5EF4-FFF2-40B4-BE49-F238E27FC236}">
                <a16:creationId xmlns:a16="http://schemas.microsoft.com/office/drawing/2014/main" id="{5D318143-E634-30AF-2220-7BB88EBE2098}"/>
              </a:ext>
            </a:extLst>
          </p:cNvPr>
          <p:cNvCxnSpPr>
            <a:cxnSpLocks/>
            <a:stCxn id="12" idx="2"/>
          </p:cNvCxnSpPr>
          <p:nvPr/>
        </p:nvCxnSpPr>
        <p:spPr>
          <a:xfrm>
            <a:off x="3782709" y="1899121"/>
            <a:ext cx="862251" cy="579997"/>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8B661FEF-42FD-F8DC-838B-75F4DCF75D08}"/>
              </a:ext>
            </a:extLst>
          </p:cNvPr>
          <p:cNvCxnSpPr>
            <a:cxnSpLocks/>
            <a:stCxn id="14" idx="2"/>
          </p:cNvCxnSpPr>
          <p:nvPr/>
        </p:nvCxnSpPr>
        <p:spPr>
          <a:xfrm>
            <a:off x="5016439" y="1894923"/>
            <a:ext cx="324301" cy="237351"/>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42060DD1-067A-2A42-9B0A-5697E01D46E4}"/>
              </a:ext>
            </a:extLst>
          </p:cNvPr>
          <p:cNvCxnSpPr>
            <a:cxnSpLocks/>
          </p:cNvCxnSpPr>
          <p:nvPr/>
        </p:nvCxnSpPr>
        <p:spPr>
          <a:xfrm>
            <a:off x="6912000" y="1894923"/>
            <a:ext cx="328755" cy="241039"/>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11C3A39F-57C4-33DC-577D-FD63E7E01300}"/>
              </a:ext>
            </a:extLst>
          </p:cNvPr>
          <p:cNvCxnSpPr>
            <a:cxnSpLocks/>
            <a:stCxn id="19" idx="2"/>
          </p:cNvCxnSpPr>
          <p:nvPr/>
        </p:nvCxnSpPr>
        <p:spPr>
          <a:xfrm>
            <a:off x="8175243" y="1875900"/>
            <a:ext cx="273708" cy="515534"/>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93317E9E-0B3F-52E0-2821-B64207509A87}"/>
              </a:ext>
            </a:extLst>
          </p:cNvPr>
          <p:cNvCxnSpPr>
            <a:cxnSpLocks/>
          </p:cNvCxnSpPr>
          <p:nvPr/>
        </p:nvCxnSpPr>
        <p:spPr>
          <a:xfrm flipH="1" flipV="1">
            <a:off x="6447600" y="4896000"/>
            <a:ext cx="569944" cy="303662"/>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8E00D10-D877-024C-A4F4-BBFC58F225B6}"/>
              </a:ext>
            </a:extLst>
          </p:cNvPr>
          <p:cNvCxnSpPr>
            <a:cxnSpLocks/>
          </p:cNvCxnSpPr>
          <p:nvPr/>
        </p:nvCxnSpPr>
        <p:spPr>
          <a:xfrm flipV="1">
            <a:off x="5795008" y="4104000"/>
            <a:ext cx="0" cy="1649513"/>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0C7F6024-A3A3-C6C9-F075-84B6086E0E16}"/>
              </a:ext>
            </a:extLst>
          </p:cNvPr>
          <p:cNvCxnSpPr>
            <a:cxnSpLocks/>
          </p:cNvCxnSpPr>
          <p:nvPr/>
        </p:nvCxnSpPr>
        <p:spPr>
          <a:xfrm flipV="1">
            <a:off x="3041829" y="4713600"/>
            <a:ext cx="249059" cy="503156"/>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C8790086-EC17-DC0C-36E0-9B9AE741D184}"/>
              </a:ext>
            </a:extLst>
          </p:cNvPr>
          <p:cNvCxnSpPr>
            <a:cxnSpLocks/>
          </p:cNvCxnSpPr>
          <p:nvPr/>
        </p:nvCxnSpPr>
        <p:spPr>
          <a:xfrm flipV="1">
            <a:off x="3991010" y="3640499"/>
            <a:ext cx="0" cy="1576257"/>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571EB8D4-16ED-BC0B-2ADE-58C26E689CCA}"/>
              </a:ext>
            </a:extLst>
          </p:cNvPr>
          <p:cNvCxnSpPr>
            <a:cxnSpLocks/>
          </p:cNvCxnSpPr>
          <p:nvPr/>
        </p:nvCxnSpPr>
        <p:spPr>
          <a:xfrm flipV="1">
            <a:off x="1239776" y="4271522"/>
            <a:ext cx="133774" cy="945234"/>
          </a:xfrm>
          <a:prstGeom prst="line">
            <a:avLst/>
          </a:prstGeom>
          <a:ln>
            <a:solidFill>
              <a:schemeClr val="bg2">
                <a:lumMod val="25000"/>
              </a:schemeClr>
            </a:solidFill>
            <a:tailEnd type="oval" w="sm" len="sm"/>
          </a:ln>
        </p:spPr>
        <p:style>
          <a:lnRef idx="1">
            <a:schemeClr val="accent1"/>
          </a:lnRef>
          <a:fillRef idx="0">
            <a:schemeClr val="accent1"/>
          </a:fillRef>
          <a:effectRef idx="0">
            <a:schemeClr val="accent1"/>
          </a:effectRef>
          <a:fontRef idx="minor">
            <a:schemeClr val="tx1"/>
          </a:fontRef>
        </p:style>
      </p:cxnSp>
      <p:pic>
        <p:nvPicPr>
          <p:cNvPr id="30" name="図 29">
            <a:extLst>
              <a:ext uri="{FF2B5EF4-FFF2-40B4-BE49-F238E27FC236}">
                <a16:creationId xmlns:a16="http://schemas.microsoft.com/office/drawing/2014/main" id="{F56E8721-5FE2-BAF4-31BD-CBA05C765E16}"/>
              </a:ext>
            </a:extLst>
          </p:cNvPr>
          <p:cNvPicPr>
            <a:picLocks noChangeAspect="1"/>
          </p:cNvPicPr>
          <p:nvPr/>
        </p:nvPicPr>
        <p:blipFill>
          <a:blip r:embed="rId45"/>
          <a:stretch>
            <a:fillRect/>
          </a:stretch>
        </p:blipFill>
        <p:spPr>
          <a:xfrm>
            <a:off x="5639013" y="780441"/>
            <a:ext cx="1908213" cy="1115665"/>
          </a:xfrm>
          <a:prstGeom prst="rect">
            <a:avLst/>
          </a:prstGeom>
        </p:spPr>
      </p:pic>
    </p:spTree>
    <p:extLst>
      <p:ext uri="{BB962C8B-B14F-4D97-AF65-F5344CB8AC3E}">
        <p14:creationId xmlns:p14="http://schemas.microsoft.com/office/powerpoint/2010/main" val="414187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a:extLst>
              <a:ext uri="{FF2B5EF4-FFF2-40B4-BE49-F238E27FC236}">
                <a16:creationId xmlns:a16="http://schemas.microsoft.com/office/drawing/2014/main" id="{52854952-4E0A-6B48-8814-C01EB092D15F}"/>
              </a:ext>
            </a:extLst>
          </p:cNvPr>
          <p:cNvSpPr/>
          <p:nvPr/>
        </p:nvSpPr>
        <p:spPr>
          <a:xfrm>
            <a:off x="757136" y="1770012"/>
            <a:ext cx="7629727" cy="3675622"/>
          </a:xfrm>
          <a:prstGeom prst="roundRect">
            <a:avLst/>
          </a:prstGeom>
          <a:solidFill>
            <a:srgbClr val="FDE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4" name="図 13">
            <a:extLst>
              <a:ext uri="{FF2B5EF4-FFF2-40B4-BE49-F238E27FC236}">
                <a16:creationId xmlns:a16="http://schemas.microsoft.com/office/drawing/2014/main" id="{3CB19F9C-C17C-AB43-849D-FE46A9D01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927" y="2458295"/>
            <a:ext cx="6348144" cy="288552"/>
          </a:xfrm>
          <a:prstGeom prst="rect">
            <a:avLst/>
          </a:prstGeom>
        </p:spPr>
      </p:pic>
      <p:pic>
        <p:nvPicPr>
          <p:cNvPr id="2" name="図 1">
            <a:extLst>
              <a:ext uri="{FF2B5EF4-FFF2-40B4-BE49-F238E27FC236}">
                <a16:creationId xmlns:a16="http://schemas.microsoft.com/office/drawing/2014/main" id="{A41ED43E-A565-D64E-98CE-E96FA8696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6" name="図 5">
            <a:extLst>
              <a:ext uri="{FF2B5EF4-FFF2-40B4-BE49-F238E27FC236}">
                <a16:creationId xmlns:a16="http://schemas.microsoft.com/office/drawing/2014/main" id="{BC186783-868B-0246-9053-A29F754C0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76" y="1505209"/>
            <a:ext cx="1863831" cy="726578"/>
          </a:xfrm>
          <a:prstGeom prst="rect">
            <a:avLst/>
          </a:prstGeom>
        </p:spPr>
      </p:pic>
      <p:sp>
        <p:nvSpPr>
          <p:cNvPr id="7" name="テキスト ボックス 6">
            <a:extLst>
              <a:ext uri="{FF2B5EF4-FFF2-40B4-BE49-F238E27FC236}">
                <a16:creationId xmlns:a16="http://schemas.microsoft.com/office/drawing/2014/main" id="{F8260E8D-F72F-F74A-898B-E194786ED25E}"/>
              </a:ext>
            </a:extLst>
          </p:cNvPr>
          <p:cNvSpPr txBox="1"/>
          <p:nvPr/>
        </p:nvSpPr>
        <p:spPr>
          <a:xfrm>
            <a:off x="1018918" y="3079602"/>
            <a:ext cx="7081084" cy="193899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少子高齢化が進んで働く世代が減っていくと、今後は年金の給付水準を維持することが難しくなってくるかもしれません。しかも、社会保障給付費は、今現在でも保険料だけではまかないきれず、公費で補填している状態です。将来の生活を考えれば、共助・公助だけでなく、自助を組み合わせることも必要かもしれません。</a:t>
            </a:r>
          </a:p>
        </p:txBody>
      </p:sp>
      <p:pic>
        <p:nvPicPr>
          <p:cNvPr id="8" name="図 7">
            <a:extLst>
              <a:ext uri="{FF2B5EF4-FFF2-40B4-BE49-F238E27FC236}">
                <a16:creationId xmlns:a16="http://schemas.microsoft.com/office/drawing/2014/main" id="{D5506C0A-E39B-5769-FC39-345FC610C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1809108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D650B54-0BFB-7249-AF22-49A7531B2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12" name="図 11">
            <a:extLst>
              <a:ext uri="{FF2B5EF4-FFF2-40B4-BE49-F238E27FC236}">
                <a16:creationId xmlns:a16="http://schemas.microsoft.com/office/drawing/2014/main" id="{D5C2E4EA-AB8E-1A46-A862-1A83888EA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071" y="3080219"/>
            <a:ext cx="7226145" cy="2855209"/>
          </a:xfrm>
          <a:prstGeom prst="rect">
            <a:avLst/>
          </a:prstGeom>
        </p:spPr>
      </p:pic>
      <p:pic>
        <p:nvPicPr>
          <p:cNvPr id="13" name="図 12">
            <a:extLst>
              <a:ext uri="{FF2B5EF4-FFF2-40B4-BE49-F238E27FC236}">
                <a16:creationId xmlns:a16="http://schemas.microsoft.com/office/drawing/2014/main" id="{FC49C4A6-352C-2B48-A6B5-30AFD1BA25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145" y="2578144"/>
            <a:ext cx="5378654" cy="325399"/>
          </a:xfrm>
          <a:prstGeom prst="rect">
            <a:avLst/>
          </a:prstGeom>
        </p:spPr>
      </p:pic>
      <p:pic>
        <p:nvPicPr>
          <p:cNvPr id="14" name="図 13">
            <a:extLst>
              <a:ext uri="{FF2B5EF4-FFF2-40B4-BE49-F238E27FC236}">
                <a16:creationId xmlns:a16="http://schemas.microsoft.com/office/drawing/2014/main" id="{9E353EF6-AD44-494C-AD02-813A0DDCFB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9688" y="3210355"/>
            <a:ext cx="1419632" cy="1186022"/>
          </a:xfrm>
          <a:prstGeom prst="rect">
            <a:avLst/>
          </a:prstGeom>
        </p:spPr>
      </p:pic>
      <p:pic>
        <p:nvPicPr>
          <p:cNvPr id="15" name="図 14">
            <a:extLst>
              <a:ext uri="{FF2B5EF4-FFF2-40B4-BE49-F238E27FC236}">
                <a16:creationId xmlns:a16="http://schemas.microsoft.com/office/drawing/2014/main" id="{573459DE-F85F-DE4D-856E-C1BDFA3FD7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6286" y="4648288"/>
            <a:ext cx="1684344" cy="1081526"/>
          </a:xfrm>
          <a:prstGeom prst="rect">
            <a:avLst/>
          </a:prstGeom>
        </p:spPr>
      </p:pic>
      <p:pic>
        <p:nvPicPr>
          <p:cNvPr id="16" name="図 15">
            <a:extLst>
              <a:ext uri="{FF2B5EF4-FFF2-40B4-BE49-F238E27FC236}">
                <a16:creationId xmlns:a16="http://schemas.microsoft.com/office/drawing/2014/main" id="{D2A931CF-B22F-0B48-BDB8-F3CB55234C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0446" y="4644766"/>
            <a:ext cx="1726942" cy="1290662"/>
          </a:xfrm>
          <a:prstGeom prst="rect">
            <a:avLst/>
          </a:prstGeom>
        </p:spPr>
      </p:pic>
      <p:pic>
        <p:nvPicPr>
          <p:cNvPr id="17" name="図 16">
            <a:extLst>
              <a:ext uri="{FF2B5EF4-FFF2-40B4-BE49-F238E27FC236}">
                <a16:creationId xmlns:a16="http://schemas.microsoft.com/office/drawing/2014/main" id="{B853C026-8230-4A4E-A47D-85D61DA7B4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0761" y="4626565"/>
            <a:ext cx="1644850" cy="1319495"/>
          </a:xfrm>
          <a:prstGeom prst="rect">
            <a:avLst/>
          </a:prstGeom>
        </p:spPr>
      </p:pic>
      <p:pic>
        <p:nvPicPr>
          <p:cNvPr id="18" name="図 17">
            <a:extLst>
              <a:ext uri="{FF2B5EF4-FFF2-40B4-BE49-F238E27FC236}">
                <a16:creationId xmlns:a16="http://schemas.microsoft.com/office/drawing/2014/main" id="{110ADE89-01CF-2C4E-BFE8-BB26CCADCC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3963" y="3234527"/>
            <a:ext cx="1289992" cy="1182493"/>
          </a:xfrm>
          <a:prstGeom prst="rect">
            <a:avLst/>
          </a:prstGeom>
        </p:spPr>
      </p:pic>
      <p:pic>
        <p:nvPicPr>
          <p:cNvPr id="19" name="図 18">
            <a:extLst>
              <a:ext uri="{FF2B5EF4-FFF2-40B4-BE49-F238E27FC236}">
                <a16:creationId xmlns:a16="http://schemas.microsoft.com/office/drawing/2014/main" id="{33AE2862-3DC5-CD44-B6B9-7A79A0EB96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2344" y="3234527"/>
            <a:ext cx="1349285" cy="1203416"/>
          </a:xfrm>
          <a:prstGeom prst="rect">
            <a:avLst/>
          </a:prstGeom>
        </p:spPr>
      </p:pic>
      <p:pic>
        <p:nvPicPr>
          <p:cNvPr id="9" name="図 8">
            <a:extLst>
              <a:ext uri="{FF2B5EF4-FFF2-40B4-BE49-F238E27FC236}">
                <a16:creationId xmlns:a16="http://schemas.microsoft.com/office/drawing/2014/main" id="{34C058D5-B9F2-3F45-821B-D2DAFEA548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11616" y="1308144"/>
            <a:ext cx="6832600" cy="393700"/>
          </a:xfrm>
          <a:prstGeom prst="rect">
            <a:avLst/>
          </a:prstGeom>
        </p:spPr>
      </p:pic>
      <p:pic>
        <p:nvPicPr>
          <p:cNvPr id="21" name="図 20">
            <a:extLst>
              <a:ext uri="{FF2B5EF4-FFF2-40B4-BE49-F238E27FC236}">
                <a16:creationId xmlns:a16="http://schemas.microsoft.com/office/drawing/2014/main" id="{D3FFFDAC-1D78-CD44-8945-90B58E9164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7192" y="1066798"/>
            <a:ext cx="2489200" cy="1270000"/>
          </a:xfrm>
          <a:prstGeom prst="rect">
            <a:avLst/>
          </a:prstGeom>
        </p:spPr>
      </p:pic>
      <p:pic>
        <p:nvPicPr>
          <p:cNvPr id="5" name="図 4">
            <a:extLst>
              <a:ext uri="{FF2B5EF4-FFF2-40B4-BE49-F238E27FC236}">
                <a16:creationId xmlns:a16="http://schemas.microsoft.com/office/drawing/2014/main" id="{8EFDA812-F8B8-D9A1-331F-C99E56C29B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140138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DB21CEF-3BDD-B04B-A98A-D108AC8B5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6" name="図 5">
            <a:extLst>
              <a:ext uri="{FF2B5EF4-FFF2-40B4-BE49-F238E27FC236}">
                <a16:creationId xmlns:a16="http://schemas.microsoft.com/office/drawing/2014/main" id="{EB3C3F03-2487-C047-86F2-A654C101EA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3361" y="4880142"/>
            <a:ext cx="2044765" cy="1295018"/>
          </a:xfrm>
          <a:prstGeom prst="rect">
            <a:avLst/>
          </a:prstGeom>
        </p:spPr>
      </p:pic>
      <p:pic>
        <p:nvPicPr>
          <p:cNvPr id="10" name="図 9">
            <a:extLst>
              <a:ext uri="{FF2B5EF4-FFF2-40B4-BE49-F238E27FC236}">
                <a16:creationId xmlns:a16="http://schemas.microsoft.com/office/drawing/2014/main" id="{DF523F32-41E4-FE46-9234-A59E09365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773" y="1071314"/>
            <a:ext cx="2308367" cy="324316"/>
          </a:xfrm>
          <a:prstGeom prst="rect">
            <a:avLst/>
          </a:prstGeom>
        </p:spPr>
      </p:pic>
      <p:sp>
        <p:nvSpPr>
          <p:cNvPr id="12" name="テキスト ボックス 11">
            <a:extLst>
              <a:ext uri="{FF2B5EF4-FFF2-40B4-BE49-F238E27FC236}">
                <a16:creationId xmlns:a16="http://schemas.microsoft.com/office/drawing/2014/main" id="{FD4AB95C-47C7-E943-836F-F94CE69AE51D}"/>
              </a:ext>
            </a:extLst>
          </p:cNvPr>
          <p:cNvSpPr txBox="1"/>
          <p:nvPr/>
        </p:nvSpPr>
        <p:spPr>
          <a:xfrm>
            <a:off x="761825" y="3999224"/>
            <a:ext cx="1784195" cy="73866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病気やケガ、万一のときには、大きな負担が生じます。</a:t>
            </a:r>
          </a:p>
        </p:txBody>
      </p:sp>
      <p:sp>
        <p:nvSpPr>
          <p:cNvPr id="13" name="テキスト ボックス 12">
            <a:extLst>
              <a:ext uri="{FF2B5EF4-FFF2-40B4-BE49-F238E27FC236}">
                <a16:creationId xmlns:a16="http://schemas.microsoft.com/office/drawing/2014/main" id="{32DDA832-D2A1-884B-A190-EAAC858CB5FF}"/>
              </a:ext>
            </a:extLst>
          </p:cNvPr>
          <p:cNvSpPr txBox="1"/>
          <p:nvPr/>
        </p:nvSpPr>
        <p:spPr>
          <a:xfrm>
            <a:off x="3305112" y="3999224"/>
            <a:ext cx="2333782" cy="73866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そうなる前に、あらかじめたくさんの人がお金（保険料）を出し合います。</a:t>
            </a:r>
          </a:p>
        </p:txBody>
      </p:sp>
      <p:sp>
        <p:nvSpPr>
          <p:cNvPr id="14" name="テキスト ボックス 13">
            <a:extLst>
              <a:ext uri="{FF2B5EF4-FFF2-40B4-BE49-F238E27FC236}">
                <a16:creationId xmlns:a16="http://schemas.microsoft.com/office/drawing/2014/main" id="{5BCBC115-2FAE-CF44-961E-8BB291E8555B}"/>
              </a:ext>
            </a:extLst>
          </p:cNvPr>
          <p:cNvSpPr txBox="1"/>
          <p:nvPr/>
        </p:nvSpPr>
        <p:spPr>
          <a:xfrm>
            <a:off x="6237358" y="3999224"/>
            <a:ext cx="2169692" cy="95410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病気やケガ、万一のことがあった場合、出し合っていた保険料の中から保険金を受け取ります。</a:t>
            </a:r>
          </a:p>
        </p:txBody>
      </p:sp>
      <p:sp>
        <p:nvSpPr>
          <p:cNvPr id="15" name="テキスト ボックス 14">
            <a:extLst>
              <a:ext uri="{FF2B5EF4-FFF2-40B4-BE49-F238E27FC236}">
                <a16:creationId xmlns:a16="http://schemas.microsoft.com/office/drawing/2014/main" id="{1B472EED-CF3E-6842-B695-3CBF3DA62EE7}"/>
              </a:ext>
            </a:extLst>
          </p:cNvPr>
          <p:cNvSpPr txBox="1"/>
          <p:nvPr/>
        </p:nvSpPr>
        <p:spPr>
          <a:xfrm>
            <a:off x="2176426" y="5237840"/>
            <a:ext cx="2362379"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保険は、みんなで助け合う</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仕組みなんだ！</a:t>
            </a:r>
          </a:p>
        </p:txBody>
      </p:sp>
      <p:pic>
        <p:nvPicPr>
          <p:cNvPr id="7" name="図 6">
            <a:extLst>
              <a:ext uri="{FF2B5EF4-FFF2-40B4-BE49-F238E27FC236}">
                <a16:creationId xmlns:a16="http://schemas.microsoft.com/office/drawing/2014/main" id="{CF63C4BB-5AA7-1843-91C3-F818AD7C6D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824" y="2053388"/>
            <a:ext cx="1701892" cy="1747889"/>
          </a:xfrm>
          <a:prstGeom prst="rect">
            <a:avLst/>
          </a:prstGeom>
        </p:spPr>
      </p:pic>
      <p:pic>
        <p:nvPicPr>
          <p:cNvPr id="16" name="図 15">
            <a:extLst>
              <a:ext uri="{FF2B5EF4-FFF2-40B4-BE49-F238E27FC236}">
                <a16:creationId xmlns:a16="http://schemas.microsoft.com/office/drawing/2014/main" id="{9850562A-7EF2-9C49-A60D-28158FFDEF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5113" y="1908144"/>
            <a:ext cx="2133630" cy="1973033"/>
          </a:xfrm>
          <a:prstGeom prst="rect">
            <a:avLst/>
          </a:prstGeom>
        </p:spPr>
      </p:pic>
      <p:pic>
        <p:nvPicPr>
          <p:cNvPr id="17" name="図 16">
            <a:extLst>
              <a:ext uri="{FF2B5EF4-FFF2-40B4-BE49-F238E27FC236}">
                <a16:creationId xmlns:a16="http://schemas.microsoft.com/office/drawing/2014/main" id="{BA49004C-5110-3B42-8D5F-D0AEE84C15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8100" y="2001926"/>
            <a:ext cx="1804082" cy="1781245"/>
          </a:xfrm>
          <a:prstGeom prst="rect">
            <a:avLst/>
          </a:prstGeom>
        </p:spPr>
      </p:pic>
      <p:pic>
        <p:nvPicPr>
          <p:cNvPr id="18" name="図 17">
            <a:extLst>
              <a:ext uri="{FF2B5EF4-FFF2-40B4-BE49-F238E27FC236}">
                <a16:creationId xmlns:a16="http://schemas.microsoft.com/office/drawing/2014/main" id="{61189F6B-1FAE-0C41-AD74-29DCED179F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0296" y="2737653"/>
            <a:ext cx="530110" cy="460965"/>
          </a:xfrm>
          <a:prstGeom prst="rect">
            <a:avLst/>
          </a:prstGeom>
        </p:spPr>
      </p:pic>
      <p:pic>
        <p:nvPicPr>
          <p:cNvPr id="19" name="図 18">
            <a:extLst>
              <a:ext uri="{FF2B5EF4-FFF2-40B4-BE49-F238E27FC236}">
                <a16:creationId xmlns:a16="http://schemas.microsoft.com/office/drawing/2014/main" id="{21DB98A3-5E5B-2644-84E8-0A89495AA6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4088" y="2737653"/>
            <a:ext cx="530110" cy="460965"/>
          </a:xfrm>
          <a:prstGeom prst="rect">
            <a:avLst/>
          </a:prstGeom>
        </p:spPr>
      </p:pic>
      <p:pic>
        <p:nvPicPr>
          <p:cNvPr id="5" name="図 4">
            <a:extLst>
              <a:ext uri="{FF2B5EF4-FFF2-40B4-BE49-F238E27FC236}">
                <a16:creationId xmlns:a16="http://schemas.microsoft.com/office/drawing/2014/main" id="{62BC2C22-27D9-E744-2372-2DC79365EA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426193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4821E60-E745-9446-A1BF-D703B963C0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6" name="図 5">
            <a:extLst>
              <a:ext uri="{FF2B5EF4-FFF2-40B4-BE49-F238E27FC236}">
                <a16:creationId xmlns:a16="http://schemas.microsoft.com/office/drawing/2014/main" id="{F2890F65-94A9-DF47-B8DD-EC8CDB660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917" y="1071314"/>
            <a:ext cx="4224609" cy="324970"/>
          </a:xfrm>
          <a:prstGeom prst="rect">
            <a:avLst/>
          </a:prstGeom>
        </p:spPr>
      </p:pic>
      <p:pic>
        <p:nvPicPr>
          <p:cNvPr id="7" name="図 6">
            <a:extLst>
              <a:ext uri="{FF2B5EF4-FFF2-40B4-BE49-F238E27FC236}">
                <a16:creationId xmlns:a16="http://schemas.microsoft.com/office/drawing/2014/main" id="{F52A23B3-1178-5347-8519-F710FC1C5C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4930" y="2042111"/>
            <a:ext cx="2975533" cy="3559340"/>
          </a:xfrm>
          <a:prstGeom prst="rect">
            <a:avLst/>
          </a:prstGeom>
        </p:spPr>
      </p:pic>
      <p:pic>
        <p:nvPicPr>
          <p:cNvPr id="11" name="図 10">
            <a:extLst>
              <a:ext uri="{FF2B5EF4-FFF2-40B4-BE49-F238E27FC236}">
                <a16:creationId xmlns:a16="http://schemas.microsoft.com/office/drawing/2014/main" id="{8AA4F3F3-B1A9-A64E-86F6-BF32AD6061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937" y="2023225"/>
            <a:ext cx="2733162" cy="3543686"/>
          </a:xfrm>
          <a:prstGeom prst="rect">
            <a:avLst/>
          </a:prstGeom>
        </p:spPr>
      </p:pic>
      <p:pic>
        <p:nvPicPr>
          <p:cNvPr id="5" name="図 4">
            <a:extLst>
              <a:ext uri="{FF2B5EF4-FFF2-40B4-BE49-F238E27FC236}">
                <a16:creationId xmlns:a16="http://schemas.microsoft.com/office/drawing/2014/main" id="{13EAFA58-9435-F889-DB5F-7E78DCB454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3253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4CE4AE8-B666-004D-AF40-7FE453AC1F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6" name="図 5">
            <a:extLst>
              <a:ext uri="{FF2B5EF4-FFF2-40B4-BE49-F238E27FC236}">
                <a16:creationId xmlns:a16="http://schemas.microsoft.com/office/drawing/2014/main" id="{DC7E5691-6937-0344-B5C3-825308A1F3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693" y="1006507"/>
            <a:ext cx="4029516" cy="322381"/>
          </a:xfrm>
          <a:prstGeom prst="rect">
            <a:avLst/>
          </a:prstGeom>
        </p:spPr>
      </p:pic>
      <p:pic>
        <p:nvPicPr>
          <p:cNvPr id="5" name="図 4">
            <a:extLst>
              <a:ext uri="{FF2B5EF4-FFF2-40B4-BE49-F238E27FC236}">
                <a16:creationId xmlns:a16="http://schemas.microsoft.com/office/drawing/2014/main" id="{21A91D62-B361-EBB6-0A2E-94C72CD3A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3" name="図 2">
            <a:extLst>
              <a:ext uri="{FF2B5EF4-FFF2-40B4-BE49-F238E27FC236}">
                <a16:creationId xmlns:a16="http://schemas.microsoft.com/office/drawing/2014/main" id="{50A85536-31C8-6C03-1FBC-425495E7362C}"/>
              </a:ext>
            </a:extLst>
          </p:cNvPr>
          <p:cNvPicPr>
            <a:picLocks noChangeAspect="1"/>
          </p:cNvPicPr>
          <p:nvPr/>
        </p:nvPicPr>
        <p:blipFill>
          <a:blip r:embed="rId6"/>
          <a:stretch>
            <a:fillRect/>
          </a:stretch>
        </p:blipFill>
        <p:spPr>
          <a:xfrm rot="10997160">
            <a:off x="5671632" y="689915"/>
            <a:ext cx="1512959" cy="909666"/>
          </a:xfrm>
          <a:prstGeom prst="rect">
            <a:avLst/>
          </a:prstGeom>
        </p:spPr>
      </p:pic>
      <p:sp>
        <p:nvSpPr>
          <p:cNvPr id="4" name="テキスト ボックス 3">
            <a:extLst>
              <a:ext uri="{FF2B5EF4-FFF2-40B4-BE49-F238E27FC236}">
                <a16:creationId xmlns:a16="http://schemas.microsoft.com/office/drawing/2014/main" id="{451AFE61-2502-E53B-FAD8-ED36FEF6E617}"/>
              </a:ext>
            </a:extLst>
          </p:cNvPr>
          <p:cNvSpPr txBox="1"/>
          <p:nvPr/>
        </p:nvSpPr>
        <p:spPr>
          <a:xfrm>
            <a:off x="4916725" y="892471"/>
            <a:ext cx="2622356" cy="60708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原則、加入義務のある社会保険で</a:t>
            </a:r>
            <a:endParaRPr kumimoji="1" lang="en-US" altLang="ja-JP" sz="11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カバーできない部分を、任意加入</a:t>
            </a:r>
            <a:endParaRPr kumimoji="1" lang="en-US" altLang="ja-JP" sz="11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の民間保険が補っているんですよ</a:t>
            </a:r>
          </a:p>
        </p:txBody>
      </p:sp>
      <p:pic>
        <p:nvPicPr>
          <p:cNvPr id="16" name="図 15">
            <a:extLst>
              <a:ext uri="{FF2B5EF4-FFF2-40B4-BE49-F238E27FC236}">
                <a16:creationId xmlns:a16="http://schemas.microsoft.com/office/drawing/2014/main" id="{8020A846-E237-3EF3-644D-862783B4A0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9900" y="574252"/>
            <a:ext cx="729678" cy="1397149"/>
          </a:xfrm>
          <a:prstGeom prst="rect">
            <a:avLst/>
          </a:prstGeom>
        </p:spPr>
      </p:pic>
      <p:pic>
        <p:nvPicPr>
          <p:cNvPr id="20" name="図 19">
            <a:extLst>
              <a:ext uri="{FF2B5EF4-FFF2-40B4-BE49-F238E27FC236}">
                <a16:creationId xmlns:a16="http://schemas.microsoft.com/office/drawing/2014/main" id="{22541AC3-EE06-35C4-BAD3-6B8DF78A60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693" y="1595749"/>
            <a:ext cx="7504565" cy="5018876"/>
          </a:xfrm>
          <a:prstGeom prst="rect">
            <a:avLst/>
          </a:prstGeom>
        </p:spPr>
      </p:pic>
      <p:sp>
        <p:nvSpPr>
          <p:cNvPr id="21" name="テキスト ボックス 20">
            <a:extLst>
              <a:ext uri="{FF2B5EF4-FFF2-40B4-BE49-F238E27FC236}">
                <a16:creationId xmlns:a16="http://schemas.microsoft.com/office/drawing/2014/main" id="{1EFDC46F-8377-E6F9-41EF-22AFAC7026BB}"/>
              </a:ext>
            </a:extLst>
          </p:cNvPr>
          <p:cNvSpPr txBox="1"/>
          <p:nvPr/>
        </p:nvSpPr>
        <p:spPr>
          <a:xfrm>
            <a:off x="1482435" y="1599751"/>
            <a:ext cx="1419895" cy="369332"/>
          </a:xfrm>
          <a:prstGeom prst="rect">
            <a:avLst/>
          </a:prstGeom>
          <a:noFill/>
        </p:spPr>
        <p:txBody>
          <a:bodyPr wrap="square">
            <a:spAutoFit/>
          </a:bodyPr>
          <a:lstStyle/>
          <a:p>
            <a:r>
              <a:rPr lang="ja-JP" altLang="en-US" dirty="0">
                <a:solidFill>
                  <a:schemeClr val="bg1"/>
                </a:solidFill>
              </a:rPr>
              <a:t>主なリスク</a:t>
            </a:r>
          </a:p>
        </p:txBody>
      </p:sp>
      <p:sp>
        <p:nvSpPr>
          <p:cNvPr id="22" name="テキスト ボックス 21">
            <a:extLst>
              <a:ext uri="{FF2B5EF4-FFF2-40B4-BE49-F238E27FC236}">
                <a16:creationId xmlns:a16="http://schemas.microsoft.com/office/drawing/2014/main" id="{CD0E36E9-5270-29EC-3FE4-1C777D810C1C}"/>
              </a:ext>
            </a:extLst>
          </p:cNvPr>
          <p:cNvSpPr txBox="1"/>
          <p:nvPr/>
        </p:nvSpPr>
        <p:spPr>
          <a:xfrm>
            <a:off x="4242707" y="1641620"/>
            <a:ext cx="1246637" cy="369332"/>
          </a:xfrm>
          <a:prstGeom prst="rect">
            <a:avLst/>
          </a:prstGeom>
          <a:noFill/>
        </p:spPr>
        <p:txBody>
          <a:bodyPr wrap="square">
            <a:spAutoFit/>
          </a:bodyPr>
          <a:lstStyle/>
          <a:p>
            <a:r>
              <a:rPr lang="ja-JP" altLang="en-US" dirty="0">
                <a:solidFill>
                  <a:schemeClr val="bg1"/>
                </a:solidFill>
              </a:rPr>
              <a:t>社会保険　</a:t>
            </a:r>
            <a:endParaRPr lang="ja-JP" altLang="en-US" sz="1400" dirty="0"/>
          </a:p>
        </p:txBody>
      </p:sp>
      <p:sp>
        <p:nvSpPr>
          <p:cNvPr id="24" name="テキスト ボックス 23">
            <a:extLst>
              <a:ext uri="{FF2B5EF4-FFF2-40B4-BE49-F238E27FC236}">
                <a16:creationId xmlns:a16="http://schemas.microsoft.com/office/drawing/2014/main" id="{259D91ED-3734-757B-D653-49A63E1222B2}"/>
              </a:ext>
            </a:extLst>
          </p:cNvPr>
          <p:cNvSpPr txBox="1"/>
          <p:nvPr/>
        </p:nvSpPr>
        <p:spPr>
          <a:xfrm>
            <a:off x="6473344" y="1669909"/>
            <a:ext cx="1226712" cy="369332"/>
          </a:xfrm>
          <a:prstGeom prst="rect">
            <a:avLst/>
          </a:prstGeom>
          <a:noFill/>
        </p:spPr>
        <p:txBody>
          <a:bodyPr wrap="square">
            <a:spAutoFit/>
          </a:bodyPr>
          <a:lstStyle/>
          <a:p>
            <a:r>
              <a:rPr lang="ja-JP" altLang="en-US" dirty="0">
                <a:solidFill>
                  <a:schemeClr val="bg1"/>
                </a:solidFill>
              </a:rPr>
              <a:t>民間保険</a:t>
            </a:r>
          </a:p>
        </p:txBody>
      </p:sp>
      <p:sp>
        <p:nvSpPr>
          <p:cNvPr id="26" name="テキスト ボックス 25">
            <a:extLst>
              <a:ext uri="{FF2B5EF4-FFF2-40B4-BE49-F238E27FC236}">
                <a16:creationId xmlns:a16="http://schemas.microsoft.com/office/drawing/2014/main" id="{81DB38CA-0B82-0990-7693-CD78015D8AE2}"/>
              </a:ext>
            </a:extLst>
          </p:cNvPr>
          <p:cNvSpPr txBox="1"/>
          <p:nvPr/>
        </p:nvSpPr>
        <p:spPr>
          <a:xfrm>
            <a:off x="3974341" y="2190245"/>
            <a:ext cx="1299087" cy="307777"/>
          </a:xfrm>
          <a:prstGeom prst="rect">
            <a:avLst/>
          </a:prstGeom>
          <a:noFill/>
        </p:spPr>
        <p:txBody>
          <a:bodyPr wrap="square">
            <a:spAutoFit/>
          </a:bodyPr>
          <a:lstStyle/>
          <a:p>
            <a:r>
              <a:rPr lang="ja-JP" altLang="en-US" sz="1400" b="1" dirty="0"/>
              <a:t>健康保険 </a:t>
            </a:r>
            <a:r>
              <a:rPr lang="ja-JP" altLang="en-US" sz="1200" dirty="0"/>
              <a:t>など</a:t>
            </a:r>
          </a:p>
        </p:txBody>
      </p:sp>
      <p:sp>
        <p:nvSpPr>
          <p:cNvPr id="27" name="テキスト ボックス 26">
            <a:extLst>
              <a:ext uri="{FF2B5EF4-FFF2-40B4-BE49-F238E27FC236}">
                <a16:creationId xmlns:a16="http://schemas.microsoft.com/office/drawing/2014/main" id="{4D9E941D-0941-D623-BD98-8D525A9E0DFF}"/>
              </a:ext>
            </a:extLst>
          </p:cNvPr>
          <p:cNvSpPr txBox="1"/>
          <p:nvPr/>
        </p:nvSpPr>
        <p:spPr>
          <a:xfrm>
            <a:off x="3951880" y="2716153"/>
            <a:ext cx="1694924" cy="545727"/>
          </a:xfrm>
          <a:prstGeom prst="rect">
            <a:avLst/>
          </a:prstGeom>
          <a:noFill/>
        </p:spPr>
        <p:txBody>
          <a:bodyPr wrap="square">
            <a:spAutoFit/>
          </a:bodyPr>
          <a:lstStyle/>
          <a:p>
            <a:pPr>
              <a:lnSpc>
                <a:spcPts val="1800"/>
              </a:lnSpc>
            </a:pPr>
            <a:r>
              <a:rPr lang="ja-JP" altLang="en-US" sz="1400" b="1" dirty="0"/>
              <a:t>老齢基礎年金</a:t>
            </a:r>
          </a:p>
          <a:p>
            <a:pPr>
              <a:lnSpc>
                <a:spcPts val="1800"/>
              </a:lnSpc>
            </a:pPr>
            <a:r>
              <a:rPr lang="ja-JP" altLang="en-US" sz="1400" b="1" dirty="0"/>
              <a:t>老齢厚生年金 </a:t>
            </a:r>
            <a:r>
              <a:rPr lang="ja-JP" altLang="en-US" sz="1200" dirty="0"/>
              <a:t>など</a:t>
            </a:r>
          </a:p>
        </p:txBody>
      </p:sp>
      <p:sp>
        <p:nvSpPr>
          <p:cNvPr id="28" name="テキスト ボックス 27">
            <a:extLst>
              <a:ext uri="{FF2B5EF4-FFF2-40B4-BE49-F238E27FC236}">
                <a16:creationId xmlns:a16="http://schemas.microsoft.com/office/drawing/2014/main" id="{4DCB241E-C7D3-FA3F-7C92-FD5F801FC7A3}"/>
              </a:ext>
            </a:extLst>
          </p:cNvPr>
          <p:cNvSpPr txBox="1"/>
          <p:nvPr/>
        </p:nvSpPr>
        <p:spPr>
          <a:xfrm>
            <a:off x="3967879" y="3403751"/>
            <a:ext cx="1632144" cy="545727"/>
          </a:xfrm>
          <a:prstGeom prst="rect">
            <a:avLst/>
          </a:prstGeom>
          <a:noFill/>
        </p:spPr>
        <p:txBody>
          <a:bodyPr wrap="square">
            <a:spAutoFit/>
          </a:bodyPr>
          <a:lstStyle/>
          <a:p>
            <a:pPr>
              <a:lnSpc>
                <a:spcPts val="1800"/>
              </a:lnSpc>
            </a:pPr>
            <a:r>
              <a:rPr lang="ja-JP" altLang="en-US" sz="1400" b="1" dirty="0"/>
              <a:t>遺族基礎年金</a:t>
            </a:r>
          </a:p>
          <a:p>
            <a:pPr>
              <a:lnSpc>
                <a:spcPts val="1800"/>
              </a:lnSpc>
            </a:pPr>
            <a:r>
              <a:rPr lang="ja-JP" altLang="en-US" sz="1400" b="1" dirty="0"/>
              <a:t>遺族厚生年金 </a:t>
            </a:r>
            <a:r>
              <a:rPr lang="ja-JP" altLang="en-US" sz="1200" dirty="0"/>
              <a:t>など</a:t>
            </a:r>
          </a:p>
        </p:txBody>
      </p:sp>
      <p:sp>
        <p:nvSpPr>
          <p:cNvPr id="29" name="テキスト ボックス 28">
            <a:extLst>
              <a:ext uri="{FF2B5EF4-FFF2-40B4-BE49-F238E27FC236}">
                <a16:creationId xmlns:a16="http://schemas.microsoft.com/office/drawing/2014/main" id="{65AED7A4-A134-502D-515D-47BAE38E42A7}"/>
              </a:ext>
            </a:extLst>
          </p:cNvPr>
          <p:cNvSpPr txBox="1"/>
          <p:nvPr/>
        </p:nvSpPr>
        <p:spPr>
          <a:xfrm>
            <a:off x="3893621" y="4110854"/>
            <a:ext cx="2079089" cy="492443"/>
          </a:xfrm>
          <a:prstGeom prst="rect">
            <a:avLst/>
          </a:prstGeom>
          <a:noFill/>
        </p:spPr>
        <p:txBody>
          <a:bodyPr wrap="square">
            <a:spAutoFit/>
          </a:bodyPr>
          <a:lstStyle/>
          <a:p>
            <a:r>
              <a:rPr lang="ja-JP" altLang="en-US" sz="1400" b="1" dirty="0"/>
              <a:t>  労災保険</a:t>
            </a:r>
          </a:p>
          <a:p>
            <a:r>
              <a:rPr lang="ja-JP" altLang="en-US" sz="1200" spc="-150" dirty="0"/>
              <a:t>（労働者災害補償保険） </a:t>
            </a:r>
            <a:r>
              <a:rPr lang="ja-JP" altLang="en-US" sz="1200" dirty="0"/>
              <a:t>など</a:t>
            </a:r>
          </a:p>
        </p:txBody>
      </p:sp>
      <p:sp>
        <p:nvSpPr>
          <p:cNvPr id="30" name="テキスト ボックス 29">
            <a:extLst>
              <a:ext uri="{FF2B5EF4-FFF2-40B4-BE49-F238E27FC236}">
                <a16:creationId xmlns:a16="http://schemas.microsoft.com/office/drawing/2014/main" id="{72ED8694-387C-B67C-7D86-A990EB284C87}"/>
              </a:ext>
            </a:extLst>
          </p:cNvPr>
          <p:cNvSpPr txBox="1"/>
          <p:nvPr/>
        </p:nvSpPr>
        <p:spPr>
          <a:xfrm>
            <a:off x="3951880" y="4857841"/>
            <a:ext cx="1962569" cy="307777"/>
          </a:xfrm>
          <a:prstGeom prst="rect">
            <a:avLst/>
          </a:prstGeom>
          <a:noFill/>
        </p:spPr>
        <p:txBody>
          <a:bodyPr wrap="square">
            <a:spAutoFit/>
          </a:bodyPr>
          <a:lstStyle/>
          <a:p>
            <a:r>
              <a:rPr lang="ja-JP" altLang="en-US" sz="1400" b="1" dirty="0"/>
              <a:t>公的介護保険 </a:t>
            </a:r>
            <a:r>
              <a:rPr lang="ja-JP" altLang="en-US" sz="1200" dirty="0"/>
              <a:t>など</a:t>
            </a:r>
          </a:p>
        </p:txBody>
      </p:sp>
      <p:sp>
        <p:nvSpPr>
          <p:cNvPr id="31" name="テキスト ボックス 30">
            <a:extLst>
              <a:ext uri="{FF2B5EF4-FFF2-40B4-BE49-F238E27FC236}">
                <a16:creationId xmlns:a16="http://schemas.microsoft.com/office/drawing/2014/main" id="{F7FED10E-DBAE-BD2C-91BE-66B70C7BDE07}"/>
              </a:ext>
            </a:extLst>
          </p:cNvPr>
          <p:cNvSpPr txBox="1"/>
          <p:nvPr/>
        </p:nvSpPr>
        <p:spPr>
          <a:xfrm>
            <a:off x="5794857" y="2160530"/>
            <a:ext cx="2265778" cy="276807"/>
          </a:xfrm>
          <a:prstGeom prst="rect">
            <a:avLst/>
          </a:prstGeom>
          <a:noFill/>
        </p:spPr>
        <p:txBody>
          <a:bodyPr wrap="square">
            <a:spAutoFit/>
          </a:bodyPr>
          <a:lstStyle/>
          <a:p>
            <a:pPr>
              <a:lnSpc>
                <a:spcPts val="1400"/>
              </a:lnSpc>
            </a:pPr>
            <a:r>
              <a:rPr lang="ja-JP" altLang="en-US" sz="1400" b="1" dirty="0"/>
              <a:t>医療保険、傷害保険</a:t>
            </a:r>
            <a:r>
              <a:rPr lang="ja-JP" altLang="en-US" sz="1400" dirty="0"/>
              <a:t> </a:t>
            </a:r>
            <a:r>
              <a:rPr lang="ja-JP" altLang="en-US" sz="1200" dirty="0"/>
              <a:t>など</a:t>
            </a:r>
          </a:p>
        </p:txBody>
      </p:sp>
      <p:sp>
        <p:nvSpPr>
          <p:cNvPr id="32" name="テキスト ボックス 31">
            <a:extLst>
              <a:ext uri="{FF2B5EF4-FFF2-40B4-BE49-F238E27FC236}">
                <a16:creationId xmlns:a16="http://schemas.microsoft.com/office/drawing/2014/main" id="{A763BC60-D44C-ABCE-F4E9-8CF00AB9CC7A}"/>
              </a:ext>
            </a:extLst>
          </p:cNvPr>
          <p:cNvSpPr txBox="1"/>
          <p:nvPr/>
        </p:nvSpPr>
        <p:spPr>
          <a:xfrm>
            <a:off x="5837763" y="2820311"/>
            <a:ext cx="1654808" cy="307777"/>
          </a:xfrm>
          <a:prstGeom prst="rect">
            <a:avLst/>
          </a:prstGeom>
          <a:noFill/>
        </p:spPr>
        <p:txBody>
          <a:bodyPr wrap="square">
            <a:spAutoFit/>
          </a:bodyPr>
          <a:lstStyle/>
          <a:p>
            <a:r>
              <a:rPr lang="ja-JP" altLang="en-US" sz="1400" b="1" dirty="0"/>
              <a:t>個人年金保険 </a:t>
            </a:r>
            <a:r>
              <a:rPr lang="ja-JP" altLang="en-US" sz="1200" dirty="0"/>
              <a:t>など</a:t>
            </a:r>
          </a:p>
        </p:txBody>
      </p:sp>
      <p:sp>
        <p:nvSpPr>
          <p:cNvPr id="33" name="テキスト ボックス 32">
            <a:extLst>
              <a:ext uri="{FF2B5EF4-FFF2-40B4-BE49-F238E27FC236}">
                <a16:creationId xmlns:a16="http://schemas.microsoft.com/office/drawing/2014/main" id="{3C0B9883-FAD3-454F-C79E-6F59433C727F}"/>
              </a:ext>
            </a:extLst>
          </p:cNvPr>
          <p:cNvSpPr txBox="1"/>
          <p:nvPr/>
        </p:nvSpPr>
        <p:spPr>
          <a:xfrm>
            <a:off x="5820655" y="3529029"/>
            <a:ext cx="2532089" cy="276422"/>
          </a:xfrm>
          <a:prstGeom prst="rect">
            <a:avLst/>
          </a:prstGeom>
          <a:noFill/>
        </p:spPr>
        <p:txBody>
          <a:bodyPr wrap="square">
            <a:spAutoFit/>
          </a:bodyPr>
          <a:lstStyle/>
          <a:p>
            <a:pPr>
              <a:lnSpc>
                <a:spcPts val="1400"/>
              </a:lnSpc>
            </a:pPr>
            <a:r>
              <a:rPr lang="ja-JP" altLang="en-US" sz="1400" b="1" dirty="0"/>
              <a:t>定期保険、養老保険 </a:t>
            </a:r>
            <a:r>
              <a:rPr lang="ja-JP" altLang="en-US" sz="1200" dirty="0"/>
              <a:t>など</a:t>
            </a:r>
          </a:p>
        </p:txBody>
      </p:sp>
      <p:sp>
        <p:nvSpPr>
          <p:cNvPr id="34" name="テキスト ボックス 33">
            <a:extLst>
              <a:ext uri="{FF2B5EF4-FFF2-40B4-BE49-F238E27FC236}">
                <a16:creationId xmlns:a16="http://schemas.microsoft.com/office/drawing/2014/main" id="{380377DF-6D35-4A08-5AE0-B78514507809}"/>
              </a:ext>
            </a:extLst>
          </p:cNvPr>
          <p:cNvSpPr txBox="1"/>
          <p:nvPr/>
        </p:nvSpPr>
        <p:spPr>
          <a:xfrm>
            <a:off x="5820655" y="4007600"/>
            <a:ext cx="1816624" cy="568169"/>
          </a:xfrm>
          <a:prstGeom prst="rect">
            <a:avLst/>
          </a:prstGeom>
          <a:noFill/>
        </p:spPr>
        <p:txBody>
          <a:bodyPr wrap="square">
            <a:spAutoFit/>
          </a:bodyPr>
          <a:lstStyle/>
          <a:p>
            <a:pPr>
              <a:lnSpc>
                <a:spcPts val="1900"/>
              </a:lnSpc>
            </a:pPr>
            <a:r>
              <a:rPr lang="ja-JP" altLang="en-US" sz="1400" b="1" dirty="0"/>
              <a:t>所得補償保険</a:t>
            </a:r>
          </a:p>
          <a:p>
            <a:pPr>
              <a:lnSpc>
                <a:spcPts val="1900"/>
              </a:lnSpc>
            </a:pPr>
            <a:r>
              <a:rPr lang="ja-JP" altLang="en-US" sz="1400" b="1" dirty="0"/>
              <a:t>就業不能保険 </a:t>
            </a:r>
            <a:r>
              <a:rPr lang="ja-JP" altLang="en-US" sz="1200" dirty="0"/>
              <a:t>など</a:t>
            </a:r>
          </a:p>
        </p:txBody>
      </p:sp>
      <p:sp>
        <p:nvSpPr>
          <p:cNvPr id="35" name="テキスト ボックス 34">
            <a:extLst>
              <a:ext uri="{FF2B5EF4-FFF2-40B4-BE49-F238E27FC236}">
                <a16:creationId xmlns:a16="http://schemas.microsoft.com/office/drawing/2014/main" id="{4CC299B7-7115-A68F-A7CA-AAAB45DA0FC0}"/>
              </a:ext>
            </a:extLst>
          </p:cNvPr>
          <p:cNvSpPr txBox="1"/>
          <p:nvPr/>
        </p:nvSpPr>
        <p:spPr>
          <a:xfrm>
            <a:off x="5877275" y="4841121"/>
            <a:ext cx="1615295" cy="307777"/>
          </a:xfrm>
          <a:prstGeom prst="rect">
            <a:avLst/>
          </a:prstGeom>
          <a:noFill/>
        </p:spPr>
        <p:txBody>
          <a:bodyPr wrap="square">
            <a:spAutoFit/>
          </a:bodyPr>
          <a:lstStyle/>
          <a:p>
            <a:r>
              <a:rPr lang="ja-JP" altLang="en-US" sz="1400" b="1" dirty="0"/>
              <a:t>介護保険 </a:t>
            </a:r>
            <a:r>
              <a:rPr lang="ja-JP" altLang="en-US" sz="1200" dirty="0"/>
              <a:t>など</a:t>
            </a:r>
          </a:p>
        </p:txBody>
      </p:sp>
      <p:sp>
        <p:nvSpPr>
          <p:cNvPr id="36" name="テキスト ボックス 35">
            <a:extLst>
              <a:ext uri="{FF2B5EF4-FFF2-40B4-BE49-F238E27FC236}">
                <a16:creationId xmlns:a16="http://schemas.microsoft.com/office/drawing/2014/main" id="{479F6059-D8A6-EF16-AE13-6D0A84CA28B9}"/>
              </a:ext>
            </a:extLst>
          </p:cNvPr>
          <p:cNvSpPr txBox="1"/>
          <p:nvPr/>
        </p:nvSpPr>
        <p:spPr>
          <a:xfrm>
            <a:off x="5877275" y="5433716"/>
            <a:ext cx="1333266" cy="545727"/>
          </a:xfrm>
          <a:prstGeom prst="rect">
            <a:avLst/>
          </a:prstGeom>
          <a:noFill/>
        </p:spPr>
        <p:txBody>
          <a:bodyPr wrap="square">
            <a:spAutoFit/>
          </a:bodyPr>
          <a:lstStyle/>
          <a:p>
            <a:pPr>
              <a:lnSpc>
                <a:spcPts val="1800"/>
              </a:lnSpc>
            </a:pPr>
            <a:r>
              <a:rPr lang="ja-JP" altLang="en-US" sz="1400" b="1" dirty="0"/>
              <a:t>火災保険</a:t>
            </a:r>
          </a:p>
          <a:p>
            <a:pPr>
              <a:lnSpc>
                <a:spcPts val="1800"/>
              </a:lnSpc>
            </a:pPr>
            <a:r>
              <a:rPr lang="ja-JP" altLang="en-US" sz="1400" b="1" dirty="0"/>
              <a:t>地震保険</a:t>
            </a:r>
            <a:r>
              <a:rPr lang="ja-JP" altLang="en-US" sz="1400" dirty="0"/>
              <a:t> </a:t>
            </a:r>
            <a:r>
              <a:rPr lang="ja-JP" altLang="en-US" sz="1200" dirty="0"/>
              <a:t>など</a:t>
            </a:r>
          </a:p>
        </p:txBody>
      </p:sp>
      <p:sp>
        <p:nvSpPr>
          <p:cNvPr id="37" name="テキスト ボックス 36">
            <a:extLst>
              <a:ext uri="{FF2B5EF4-FFF2-40B4-BE49-F238E27FC236}">
                <a16:creationId xmlns:a16="http://schemas.microsoft.com/office/drawing/2014/main" id="{BE3D483F-7571-3353-7187-C5305CF7603B}"/>
              </a:ext>
            </a:extLst>
          </p:cNvPr>
          <p:cNvSpPr txBox="1"/>
          <p:nvPr/>
        </p:nvSpPr>
        <p:spPr>
          <a:xfrm>
            <a:off x="5914449" y="6047692"/>
            <a:ext cx="1474000" cy="545727"/>
          </a:xfrm>
          <a:prstGeom prst="rect">
            <a:avLst/>
          </a:prstGeom>
          <a:noFill/>
        </p:spPr>
        <p:txBody>
          <a:bodyPr wrap="square">
            <a:spAutoFit/>
          </a:bodyPr>
          <a:lstStyle/>
          <a:p>
            <a:pPr>
              <a:lnSpc>
                <a:spcPts val="1800"/>
              </a:lnSpc>
            </a:pPr>
            <a:r>
              <a:rPr lang="ja-JP" altLang="en-US" sz="1400" b="1" dirty="0"/>
              <a:t>自賠責保険</a:t>
            </a:r>
            <a:endParaRPr lang="en-US" altLang="ja-JP" sz="1400" b="1" dirty="0"/>
          </a:p>
          <a:p>
            <a:pPr>
              <a:lnSpc>
                <a:spcPts val="1800"/>
              </a:lnSpc>
            </a:pPr>
            <a:r>
              <a:rPr lang="ja-JP" altLang="en-US" sz="1400" b="1" dirty="0"/>
              <a:t>自動車保険 </a:t>
            </a:r>
            <a:r>
              <a:rPr lang="ja-JP" altLang="en-US" sz="1200" dirty="0"/>
              <a:t>など</a:t>
            </a:r>
          </a:p>
        </p:txBody>
      </p:sp>
      <p:sp>
        <p:nvSpPr>
          <p:cNvPr id="38" name="テキスト ボックス 37">
            <a:extLst>
              <a:ext uri="{FF2B5EF4-FFF2-40B4-BE49-F238E27FC236}">
                <a16:creationId xmlns:a16="http://schemas.microsoft.com/office/drawing/2014/main" id="{CE87D414-93FA-07C9-D320-9F3EC1500F50}"/>
              </a:ext>
            </a:extLst>
          </p:cNvPr>
          <p:cNvSpPr txBox="1"/>
          <p:nvPr/>
        </p:nvSpPr>
        <p:spPr>
          <a:xfrm>
            <a:off x="671693" y="2082524"/>
            <a:ext cx="1729475" cy="523220"/>
          </a:xfrm>
          <a:prstGeom prst="rect">
            <a:avLst/>
          </a:prstGeom>
          <a:noFill/>
        </p:spPr>
        <p:txBody>
          <a:bodyPr wrap="square">
            <a:spAutoFit/>
          </a:bodyPr>
          <a:lstStyle/>
          <a:p>
            <a:r>
              <a:rPr lang="ja-JP" altLang="en-US" sz="1400" b="1" dirty="0">
                <a:solidFill>
                  <a:schemeClr val="bg1"/>
                </a:solidFill>
              </a:rPr>
              <a:t>　医 療</a:t>
            </a:r>
            <a:endParaRPr lang="en-US" altLang="ja-JP" sz="1400" b="1" dirty="0">
              <a:solidFill>
                <a:schemeClr val="bg1"/>
              </a:solidFill>
            </a:endParaRPr>
          </a:p>
          <a:p>
            <a:r>
              <a:rPr lang="ja-JP" altLang="en-US" sz="1400" b="1" dirty="0">
                <a:solidFill>
                  <a:schemeClr val="bg1"/>
                </a:solidFill>
              </a:rPr>
              <a:t>（病気・ケガ）</a:t>
            </a:r>
          </a:p>
        </p:txBody>
      </p:sp>
      <p:sp>
        <p:nvSpPr>
          <p:cNvPr id="39" name="テキスト ボックス 38">
            <a:extLst>
              <a:ext uri="{FF2B5EF4-FFF2-40B4-BE49-F238E27FC236}">
                <a16:creationId xmlns:a16="http://schemas.microsoft.com/office/drawing/2014/main" id="{F0BC60D6-AC2F-85EE-CBA6-3ECAA51140C5}"/>
              </a:ext>
            </a:extLst>
          </p:cNvPr>
          <p:cNvSpPr txBox="1"/>
          <p:nvPr/>
        </p:nvSpPr>
        <p:spPr>
          <a:xfrm>
            <a:off x="875312" y="2852143"/>
            <a:ext cx="854392" cy="307777"/>
          </a:xfrm>
          <a:prstGeom prst="rect">
            <a:avLst/>
          </a:prstGeom>
          <a:noFill/>
        </p:spPr>
        <p:txBody>
          <a:bodyPr wrap="square">
            <a:spAutoFit/>
          </a:bodyPr>
          <a:lstStyle/>
          <a:p>
            <a:r>
              <a:rPr lang="ja-JP" altLang="en-US" sz="1400" b="1" dirty="0">
                <a:solidFill>
                  <a:schemeClr val="bg1"/>
                </a:solidFill>
              </a:rPr>
              <a:t>老 後</a:t>
            </a:r>
          </a:p>
        </p:txBody>
      </p:sp>
      <p:sp>
        <p:nvSpPr>
          <p:cNvPr id="40" name="テキスト ボックス 39">
            <a:extLst>
              <a:ext uri="{FF2B5EF4-FFF2-40B4-BE49-F238E27FC236}">
                <a16:creationId xmlns:a16="http://schemas.microsoft.com/office/drawing/2014/main" id="{724186E8-2B8C-EC8F-38DE-773DD35E1CC0}"/>
              </a:ext>
            </a:extLst>
          </p:cNvPr>
          <p:cNvSpPr txBox="1"/>
          <p:nvPr/>
        </p:nvSpPr>
        <p:spPr>
          <a:xfrm>
            <a:off x="911130" y="3504181"/>
            <a:ext cx="606302" cy="307777"/>
          </a:xfrm>
          <a:prstGeom prst="rect">
            <a:avLst/>
          </a:prstGeom>
          <a:noFill/>
        </p:spPr>
        <p:txBody>
          <a:bodyPr wrap="square">
            <a:spAutoFit/>
          </a:bodyPr>
          <a:lstStyle/>
          <a:p>
            <a:r>
              <a:rPr lang="ja-JP" altLang="en-US" sz="1400" b="1" dirty="0">
                <a:solidFill>
                  <a:schemeClr val="bg1"/>
                </a:solidFill>
              </a:rPr>
              <a:t>死 亡</a:t>
            </a:r>
          </a:p>
        </p:txBody>
      </p:sp>
      <p:sp>
        <p:nvSpPr>
          <p:cNvPr id="41" name="テキスト ボックス 40">
            <a:extLst>
              <a:ext uri="{FF2B5EF4-FFF2-40B4-BE49-F238E27FC236}">
                <a16:creationId xmlns:a16="http://schemas.microsoft.com/office/drawing/2014/main" id="{E793D417-E6F8-A0C9-1A1C-DD7ED1D7C56E}"/>
              </a:ext>
            </a:extLst>
          </p:cNvPr>
          <p:cNvSpPr txBox="1"/>
          <p:nvPr/>
        </p:nvSpPr>
        <p:spPr>
          <a:xfrm>
            <a:off x="889615" y="4187400"/>
            <a:ext cx="1666295" cy="307777"/>
          </a:xfrm>
          <a:prstGeom prst="rect">
            <a:avLst/>
          </a:prstGeom>
          <a:noFill/>
        </p:spPr>
        <p:txBody>
          <a:bodyPr wrap="square">
            <a:spAutoFit/>
          </a:bodyPr>
          <a:lstStyle/>
          <a:p>
            <a:r>
              <a:rPr lang="ja-JP" altLang="en-US" sz="1400" b="1" dirty="0">
                <a:solidFill>
                  <a:schemeClr val="bg1"/>
                </a:solidFill>
              </a:rPr>
              <a:t>業務上の事故</a:t>
            </a:r>
          </a:p>
        </p:txBody>
      </p:sp>
      <p:sp>
        <p:nvSpPr>
          <p:cNvPr id="42" name="テキスト ボックス 41">
            <a:extLst>
              <a:ext uri="{FF2B5EF4-FFF2-40B4-BE49-F238E27FC236}">
                <a16:creationId xmlns:a16="http://schemas.microsoft.com/office/drawing/2014/main" id="{30125B3A-15A0-BC9A-8135-0F0B1D6F38C1}"/>
              </a:ext>
            </a:extLst>
          </p:cNvPr>
          <p:cNvSpPr txBox="1"/>
          <p:nvPr/>
        </p:nvSpPr>
        <p:spPr>
          <a:xfrm>
            <a:off x="934341" y="4819535"/>
            <a:ext cx="669532" cy="307777"/>
          </a:xfrm>
          <a:prstGeom prst="rect">
            <a:avLst/>
          </a:prstGeom>
          <a:noFill/>
        </p:spPr>
        <p:txBody>
          <a:bodyPr wrap="square">
            <a:spAutoFit/>
          </a:bodyPr>
          <a:lstStyle/>
          <a:p>
            <a:r>
              <a:rPr lang="ja-JP" altLang="en-US" sz="1400" b="1" dirty="0">
                <a:solidFill>
                  <a:schemeClr val="bg1"/>
                </a:solidFill>
              </a:rPr>
              <a:t>介 護</a:t>
            </a:r>
          </a:p>
        </p:txBody>
      </p:sp>
      <p:sp>
        <p:nvSpPr>
          <p:cNvPr id="43" name="テキスト ボックス 42">
            <a:extLst>
              <a:ext uri="{FF2B5EF4-FFF2-40B4-BE49-F238E27FC236}">
                <a16:creationId xmlns:a16="http://schemas.microsoft.com/office/drawing/2014/main" id="{5AAF02D8-80C6-2567-AD60-37F96BAE38EA}"/>
              </a:ext>
            </a:extLst>
          </p:cNvPr>
          <p:cNvSpPr txBox="1"/>
          <p:nvPr/>
        </p:nvSpPr>
        <p:spPr>
          <a:xfrm>
            <a:off x="911130" y="5516674"/>
            <a:ext cx="1666295" cy="307777"/>
          </a:xfrm>
          <a:prstGeom prst="rect">
            <a:avLst/>
          </a:prstGeom>
          <a:noFill/>
        </p:spPr>
        <p:txBody>
          <a:bodyPr wrap="square">
            <a:spAutoFit/>
          </a:bodyPr>
          <a:lstStyle/>
          <a:p>
            <a:r>
              <a:rPr lang="ja-JP" altLang="en-US" sz="1400" b="1" spc="-150" dirty="0">
                <a:solidFill>
                  <a:schemeClr val="bg1"/>
                </a:solidFill>
              </a:rPr>
              <a:t>火災・風水害・地震</a:t>
            </a:r>
          </a:p>
        </p:txBody>
      </p:sp>
      <p:sp>
        <p:nvSpPr>
          <p:cNvPr id="44" name="テキスト ボックス 43">
            <a:extLst>
              <a:ext uri="{FF2B5EF4-FFF2-40B4-BE49-F238E27FC236}">
                <a16:creationId xmlns:a16="http://schemas.microsoft.com/office/drawing/2014/main" id="{556FF1DE-EC70-35E1-1257-28F59BE4619B}"/>
              </a:ext>
            </a:extLst>
          </p:cNvPr>
          <p:cNvSpPr txBox="1"/>
          <p:nvPr/>
        </p:nvSpPr>
        <p:spPr>
          <a:xfrm>
            <a:off x="889615" y="6168807"/>
            <a:ext cx="1128993" cy="307777"/>
          </a:xfrm>
          <a:prstGeom prst="rect">
            <a:avLst/>
          </a:prstGeom>
          <a:noFill/>
        </p:spPr>
        <p:txBody>
          <a:bodyPr wrap="square">
            <a:spAutoFit/>
          </a:bodyPr>
          <a:lstStyle/>
          <a:p>
            <a:r>
              <a:rPr lang="ja-JP" altLang="en-US" sz="1400" b="1" dirty="0">
                <a:solidFill>
                  <a:schemeClr val="bg1"/>
                </a:solidFill>
              </a:rPr>
              <a:t>自動車事故</a:t>
            </a:r>
          </a:p>
        </p:txBody>
      </p:sp>
      <p:pic>
        <p:nvPicPr>
          <p:cNvPr id="7" name="図 6">
            <a:extLst>
              <a:ext uri="{FF2B5EF4-FFF2-40B4-BE49-F238E27FC236}">
                <a16:creationId xmlns:a16="http://schemas.microsoft.com/office/drawing/2014/main" id="{1A475FD0-5BE1-7146-855A-6784AF205F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2742" y="2701656"/>
            <a:ext cx="664339" cy="486102"/>
          </a:xfrm>
          <a:prstGeom prst="rect">
            <a:avLst/>
          </a:prstGeom>
        </p:spPr>
      </p:pic>
      <p:pic>
        <p:nvPicPr>
          <p:cNvPr id="12" name="図 11">
            <a:extLst>
              <a:ext uri="{FF2B5EF4-FFF2-40B4-BE49-F238E27FC236}">
                <a16:creationId xmlns:a16="http://schemas.microsoft.com/office/drawing/2014/main" id="{E7307D75-9884-3240-A8B9-AC340F5404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9245" y="2042665"/>
            <a:ext cx="664339" cy="514863"/>
          </a:xfrm>
          <a:prstGeom prst="rect">
            <a:avLst/>
          </a:prstGeom>
        </p:spPr>
      </p:pic>
      <p:pic>
        <p:nvPicPr>
          <p:cNvPr id="15" name="図 14">
            <a:extLst>
              <a:ext uri="{FF2B5EF4-FFF2-40B4-BE49-F238E27FC236}">
                <a16:creationId xmlns:a16="http://schemas.microsoft.com/office/drawing/2014/main" id="{CBFAA2A3-8048-9743-8A3A-7A37B64C0E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05468" y="5407331"/>
            <a:ext cx="489421" cy="505735"/>
          </a:xfrm>
          <a:prstGeom prst="rect">
            <a:avLst/>
          </a:prstGeom>
        </p:spPr>
      </p:pic>
      <p:pic>
        <p:nvPicPr>
          <p:cNvPr id="17" name="図 16">
            <a:extLst>
              <a:ext uri="{FF2B5EF4-FFF2-40B4-BE49-F238E27FC236}">
                <a16:creationId xmlns:a16="http://schemas.microsoft.com/office/drawing/2014/main" id="{B3448159-117B-BE4D-B4A5-F6D077408CA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85777" y="4750483"/>
            <a:ext cx="498583" cy="483919"/>
          </a:xfrm>
          <a:prstGeom prst="rect">
            <a:avLst/>
          </a:prstGeom>
        </p:spPr>
      </p:pic>
      <p:pic>
        <p:nvPicPr>
          <p:cNvPr id="19" name="図 18">
            <a:extLst>
              <a:ext uri="{FF2B5EF4-FFF2-40B4-BE49-F238E27FC236}">
                <a16:creationId xmlns:a16="http://schemas.microsoft.com/office/drawing/2014/main" id="{6324F739-A0AA-2343-98E0-95B78035E2D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9150" y="4144121"/>
            <a:ext cx="611644" cy="519897"/>
          </a:xfrm>
          <a:prstGeom prst="rect">
            <a:avLst/>
          </a:prstGeom>
        </p:spPr>
      </p:pic>
      <p:pic>
        <p:nvPicPr>
          <p:cNvPr id="23" name="図 22">
            <a:extLst>
              <a:ext uri="{FF2B5EF4-FFF2-40B4-BE49-F238E27FC236}">
                <a16:creationId xmlns:a16="http://schemas.microsoft.com/office/drawing/2014/main" id="{0FC4ED4B-DF50-CC4A-BF7C-E6885A66FD4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85777" y="3403751"/>
            <a:ext cx="481609" cy="510797"/>
          </a:xfrm>
          <a:prstGeom prst="rect">
            <a:avLst/>
          </a:prstGeom>
        </p:spPr>
      </p:pic>
      <p:pic>
        <p:nvPicPr>
          <p:cNvPr id="25" name="図 24">
            <a:extLst>
              <a:ext uri="{FF2B5EF4-FFF2-40B4-BE49-F238E27FC236}">
                <a16:creationId xmlns:a16="http://schemas.microsoft.com/office/drawing/2014/main" id="{75501E66-63AE-404D-8630-888DACADBE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49231" y="6118626"/>
            <a:ext cx="899611" cy="458625"/>
          </a:xfrm>
          <a:prstGeom prst="rect">
            <a:avLst/>
          </a:prstGeom>
        </p:spPr>
      </p:pic>
      <p:pic>
        <p:nvPicPr>
          <p:cNvPr id="11" name="図 10">
            <a:extLst>
              <a:ext uri="{FF2B5EF4-FFF2-40B4-BE49-F238E27FC236}">
                <a16:creationId xmlns:a16="http://schemas.microsoft.com/office/drawing/2014/main" id="{7F2C5508-6FA1-2264-D081-559F78BD6CD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14593" y="1574369"/>
            <a:ext cx="2203309" cy="5018876"/>
          </a:xfrm>
          <a:prstGeom prst="rect">
            <a:avLst/>
          </a:prstGeom>
        </p:spPr>
      </p:pic>
    </p:spTree>
    <p:extLst>
      <p:ext uri="{BB962C8B-B14F-4D97-AF65-F5344CB8AC3E}">
        <p14:creationId xmlns:p14="http://schemas.microsoft.com/office/powerpoint/2010/main" val="1278121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87470B3-74B2-5640-BFF4-48BBB25B05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710" y="1071314"/>
            <a:ext cx="3172832" cy="324929"/>
          </a:xfrm>
          <a:prstGeom prst="rect">
            <a:avLst/>
          </a:prstGeom>
        </p:spPr>
      </p:pic>
      <p:pic>
        <p:nvPicPr>
          <p:cNvPr id="2" name="図 1">
            <a:extLst>
              <a:ext uri="{FF2B5EF4-FFF2-40B4-BE49-F238E27FC236}">
                <a16:creationId xmlns:a16="http://schemas.microsoft.com/office/drawing/2014/main" id="{717E80EE-B73E-7C42-8991-3E6146769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7" name="図 6">
            <a:extLst>
              <a:ext uri="{FF2B5EF4-FFF2-40B4-BE49-F238E27FC236}">
                <a16:creationId xmlns:a16="http://schemas.microsoft.com/office/drawing/2014/main" id="{ED36F4B7-D276-6443-A09D-F6DBAE7F69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073" y="1996376"/>
            <a:ext cx="8309333" cy="4616296"/>
          </a:xfrm>
          <a:prstGeom prst="rect">
            <a:avLst/>
          </a:prstGeom>
        </p:spPr>
      </p:pic>
      <p:sp>
        <p:nvSpPr>
          <p:cNvPr id="8" name="テキスト ボックス 7">
            <a:extLst>
              <a:ext uri="{FF2B5EF4-FFF2-40B4-BE49-F238E27FC236}">
                <a16:creationId xmlns:a16="http://schemas.microsoft.com/office/drawing/2014/main" id="{5FA3E98F-EC04-A646-BFC5-C44896B6CD07}"/>
              </a:ext>
            </a:extLst>
          </p:cNvPr>
          <p:cNvSpPr txBox="1"/>
          <p:nvPr/>
        </p:nvSpPr>
        <p:spPr>
          <a:xfrm>
            <a:off x="1119769" y="1561169"/>
            <a:ext cx="6585724"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民間保険は生命保険と損害保険に大別されます。</a:t>
            </a:r>
          </a:p>
        </p:txBody>
      </p:sp>
      <p:pic>
        <p:nvPicPr>
          <p:cNvPr id="6" name="図 5">
            <a:extLst>
              <a:ext uri="{FF2B5EF4-FFF2-40B4-BE49-F238E27FC236}">
                <a16:creationId xmlns:a16="http://schemas.microsoft.com/office/drawing/2014/main" id="{A7143A5D-F8EC-5585-AC7B-8388829A97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2421542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4A4090D-92FB-F043-863D-A432B5361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sp>
        <p:nvSpPr>
          <p:cNvPr id="5" name="角丸四角形 4">
            <a:extLst>
              <a:ext uri="{FF2B5EF4-FFF2-40B4-BE49-F238E27FC236}">
                <a16:creationId xmlns:a16="http://schemas.microsoft.com/office/drawing/2014/main" id="{5E70AC5A-1737-D74A-82DA-EE01810E79D8}"/>
              </a:ext>
            </a:extLst>
          </p:cNvPr>
          <p:cNvSpPr/>
          <p:nvPr/>
        </p:nvSpPr>
        <p:spPr>
          <a:xfrm>
            <a:off x="757136" y="1297822"/>
            <a:ext cx="7629727" cy="5326002"/>
          </a:xfrm>
          <a:prstGeom prst="roundRect">
            <a:avLst/>
          </a:prstGeom>
          <a:solidFill>
            <a:srgbClr val="FDE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3AEB436A-10DA-504E-91D5-477D114E2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76" y="1033019"/>
            <a:ext cx="1863831" cy="726578"/>
          </a:xfrm>
          <a:prstGeom prst="rect">
            <a:avLst/>
          </a:prstGeom>
        </p:spPr>
      </p:pic>
      <p:pic>
        <p:nvPicPr>
          <p:cNvPr id="9" name="図 8">
            <a:extLst>
              <a:ext uri="{FF2B5EF4-FFF2-40B4-BE49-F238E27FC236}">
                <a16:creationId xmlns:a16="http://schemas.microsoft.com/office/drawing/2014/main" id="{7C710210-00E5-5F47-83CF-99A39BAF970C}"/>
              </a:ext>
            </a:extLst>
          </p:cNvPr>
          <p:cNvPicPr>
            <a:picLocks noChangeAspect="1"/>
          </p:cNvPicPr>
          <p:nvPr/>
        </p:nvPicPr>
        <p:blipFill rotWithShape="1">
          <a:blip r:embed="rId5">
            <a:extLst>
              <a:ext uri="{28A0092B-C50C-407E-A947-70E740481C1C}">
                <a14:useLocalDpi xmlns:a14="http://schemas.microsoft.com/office/drawing/2010/main" val="0"/>
              </a:ext>
            </a:extLst>
          </a:blip>
          <a:srcRect r="50978"/>
          <a:stretch/>
        </p:blipFill>
        <p:spPr>
          <a:xfrm>
            <a:off x="1161481" y="2533776"/>
            <a:ext cx="3410519" cy="3214851"/>
          </a:xfrm>
          <a:prstGeom prst="rect">
            <a:avLst/>
          </a:prstGeom>
        </p:spPr>
      </p:pic>
      <p:pic>
        <p:nvPicPr>
          <p:cNvPr id="11" name="図 10">
            <a:extLst>
              <a:ext uri="{FF2B5EF4-FFF2-40B4-BE49-F238E27FC236}">
                <a16:creationId xmlns:a16="http://schemas.microsoft.com/office/drawing/2014/main" id="{379D6908-D509-474D-BA58-D2484480D2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4337" y="1677279"/>
            <a:ext cx="6411429" cy="477040"/>
          </a:xfrm>
          <a:prstGeom prst="rect">
            <a:avLst/>
          </a:prstGeom>
        </p:spPr>
      </p:pic>
      <p:pic>
        <p:nvPicPr>
          <p:cNvPr id="8" name="図 7">
            <a:extLst>
              <a:ext uri="{FF2B5EF4-FFF2-40B4-BE49-F238E27FC236}">
                <a16:creationId xmlns:a16="http://schemas.microsoft.com/office/drawing/2014/main" id="{FA70C7FF-0DED-589A-2FD0-D7C41EADED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3" name="図 2">
            <a:extLst>
              <a:ext uri="{FF2B5EF4-FFF2-40B4-BE49-F238E27FC236}">
                <a16:creationId xmlns:a16="http://schemas.microsoft.com/office/drawing/2014/main" id="{AC843259-63BD-E649-F76B-039120192947}"/>
              </a:ext>
            </a:extLst>
          </p:cNvPr>
          <p:cNvPicPr>
            <a:picLocks noChangeAspect="1"/>
          </p:cNvPicPr>
          <p:nvPr/>
        </p:nvPicPr>
        <p:blipFill rotWithShape="1">
          <a:blip r:embed="rId5">
            <a:extLst>
              <a:ext uri="{28A0092B-C50C-407E-A947-70E740481C1C}">
                <a14:useLocalDpi xmlns:a14="http://schemas.microsoft.com/office/drawing/2010/main" val="0"/>
              </a:ext>
            </a:extLst>
          </a:blip>
          <a:srcRect l="50978"/>
          <a:stretch/>
        </p:blipFill>
        <p:spPr>
          <a:xfrm>
            <a:off x="4706868" y="2533776"/>
            <a:ext cx="3410519" cy="3214851"/>
          </a:xfrm>
          <a:prstGeom prst="rect">
            <a:avLst/>
          </a:prstGeom>
        </p:spPr>
      </p:pic>
    </p:spTree>
    <p:extLst>
      <p:ext uri="{BB962C8B-B14F-4D97-AF65-F5344CB8AC3E}">
        <p14:creationId xmlns:p14="http://schemas.microsoft.com/office/powerpoint/2010/main" val="15921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496FB13-7E61-E041-A488-DB9BE79876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8" name="図 7">
            <a:extLst>
              <a:ext uri="{FF2B5EF4-FFF2-40B4-BE49-F238E27FC236}">
                <a16:creationId xmlns:a16="http://schemas.microsoft.com/office/drawing/2014/main" id="{09D6A20B-ABFD-FC4A-8129-42A9DB3716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913" y="3206141"/>
            <a:ext cx="4330932" cy="322920"/>
          </a:xfrm>
          <a:prstGeom prst="rect">
            <a:avLst/>
          </a:prstGeom>
        </p:spPr>
      </p:pic>
      <p:pic>
        <p:nvPicPr>
          <p:cNvPr id="10" name="図 9">
            <a:extLst>
              <a:ext uri="{FF2B5EF4-FFF2-40B4-BE49-F238E27FC236}">
                <a16:creationId xmlns:a16="http://schemas.microsoft.com/office/drawing/2014/main" id="{CC5B9470-B7FE-7B45-A321-77EED668C3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7003" y="4359320"/>
            <a:ext cx="1632787" cy="2040984"/>
          </a:xfrm>
          <a:prstGeom prst="rect">
            <a:avLst/>
          </a:prstGeom>
        </p:spPr>
      </p:pic>
      <p:sp>
        <p:nvSpPr>
          <p:cNvPr id="11" name="テキスト ボックス 10">
            <a:extLst>
              <a:ext uri="{FF2B5EF4-FFF2-40B4-BE49-F238E27FC236}">
                <a16:creationId xmlns:a16="http://schemas.microsoft.com/office/drawing/2014/main" id="{9490A2C6-9404-734F-A973-F7A777A6B85F}"/>
              </a:ext>
            </a:extLst>
          </p:cNvPr>
          <p:cNvSpPr txBox="1"/>
          <p:nvPr/>
        </p:nvSpPr>
        <p:spPr>
          <a:xfrm>
            <a:off x="1413973" y="2125299"/>
            <a:ext cx="6971496" cy="83099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共助、公助にあたる社会保険と自助にあたる民間保険には、国民が安心して生活していくうえでそれぞれ役割があります。また、自助・共助・公助のどれを重視するかは国によって異なっています。</a:t>
            </a:r>
          </a:p>
        </p:txBody>
      </p:sp>
      <p:sp>
        <p:nvSpPr>
          <p:cNvPr id="12" name="テキスト ボックス 11">
            <a:extLst>
              <a:ext uri="{FF2B5EF4-FFF2-40B4-BE49-F238E27FC236}">
                <a16:creationId xmlns:a16="http://schemas.microsoft.com/office/drawing/2014/main" id="{DC3D198C-6935-564B-85D9-15A146FA475B}"/>
              </a:ext>
            </a:extLst>
          </p:cNvPr>
          <p:cNvSpPr txBox="1"/>
          <p:nvPr/>
        </p:nvSpPr>
        <p:spPr>
          <a:xfrm>
            <a:off x="829913" y="3795875"/>
            <a:ext cx="6101421" cy="230832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医療保険、年金保険、雇用保険、労災保険、介護保険の</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つの保険からなる社会保険は、一定の収入がある国民全員から収入に応じた金額を徴収し、困っている人々に分配する仕組みで、 「共助」にあたります。</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一方の「公助」は、国や地方自治体が困っている㆟々に生活保護（公的扶助）として現金を支給したり、児童・母子・老齢者・障害者のために施設を提供するなどのサービスをおこなったりするものです。また、国民の健康維持・増進や感染症対策も「公助」のひとつです。</a:t>
            </a:r>
          </a:p>
        </p:txBody>
      </p:sp>
      <p:sp>
        <p:nvSpPr>
          <p:cNvPr id="13" name="テキスト ボックス 12">
            <a:extLst>
              <a:ext uri="{FF2B5EF4-FFF2-40B4-BE49-F238E27FC236}">
                <a16:creationId xmlns:a16="http://schemas.microsoft.com/office/drawing/2014/main" id="{E6B39ED3-57A6-F543-8995-9E01F0869001}"/>
              </a:ext>
            </a:extLst>
          </p:cNvPr>
          <p:cNvSpPr txBox="1"/>
          <p:nvPr/>
        </p:nvSpPr>
        <p:spPr>
          <a:xfrm>
            <a:off x="7153679" y="3165994"/>
            <a:ext cx="1566111" cy="181588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生活保護の支給にあたっては、その人が本当に生活に活用できる所得や資産がないかを調査することになっています </a:t>
            </a:r>
          </a:p>
        </p:txBody>
      </p:sp>
      <p:pic>
        <p:nvPicPr>
          <p:cNvPr id="7" name="図 6">
            <a:extLst>
              <a:ext uri="{FF2B5EF4-FFF2-40B4-BE49-F238E27FC236}">
                <a16:creationId xmlns:a16="http://schemas.microsoft.com/office/drawing/2014/main" id="{439C6A51-5178-5C40-A6E0-D8FD331F51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3421" y="1312614"/>
            <a:ext cx="6832600" cy="393700"/>
          </a:xfrm>
          <a:prstGeom prst="rect">
            <a:avLst/>
          </a:prstGeom>
        </p:spPr>
      </p:pic>
      <p:pic>
        <p:nvPicPr>
          <p:cNvPr id="14" name="図 13">
            <a:extLst>
              <a:ext uri="{FF2B5EF4-FFF2-40B4-BE49-F238E27FC236}">
                <a16:creationId xmlns:a16="http://schemas.microsoft.com/office/drawing/2014/main" id="{ACA174DB-711F-DF44-9F43-85DD428BD7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974" y="1080784"/>
            <a:ext cx="2298700" cy="1270000"/>
          </a:xfrm>
          <a:prstGeom prst="rect">
            <a:avLst/>
          </a:prstGeom>
        </p:spPr>
      </p:pic>
      <p:pic>
        <p:nvPicPr>
          <p:cNvPr id="5" name="図 4">
            <a:extLst>
              <a:ext uri="{FF2B5EF4-FFF2-40B4-BE49-F238E27FC236}">
                <a16:creationId xmlns:a16="http://schemas.microsoft.com/office/drawing/2014/main" id="{21FDF142-5573-614B-8810-3B89DDDE17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2136258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7D92D31-9C35-4A47-A4B6-200E182F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6" name="図 5">
            <a:extLst>
              <a:ext uri="{FF2B5EF4-FFF2-40B4-BE49-F238E27FC236}">
                <a16:creationId xmlns:a16="http://schemas.microsoft.com/office/drawing/2014/main" id="{FE5A74DA-66AC-D04B-A3FF-B9529A5907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763" y="1071314"/>
            <a:ext cx="3475154" cy="324602"/>
          </a:xfrm>
          <a:prstGeom prst="rect">
            <a:avLst/>
          </a:prstGeom>
        </p:spPr>
      </p:pic>
      <p:grpSp>
        <p:nvGrpSpPr>
          <p:cNvPr id="11" name="グループ化 10">
            <a:extLst>
              <a:ext uri="{FF2B5EF4-FFF2-40B4-BE49-F238E27FC236}">
                <a16:creationId xmlns:a16="http://schemas.microsoft.com/office/drawing/2014/main" id="{ED7BD85F-45A5-15A9-DA81-9E81E28AAEC6}"/>
              </a:ext>
            </a:extLst>
          </p:cNvPr>
          <p:cNvGrpSpPr/>
          <p:nvPr/>
        </p:nvGrpSpPr>
        <p:grpSpPr>
          <a:xfrm>
            <a:off x="397564" y="2102182"/>
            <a:ext cx="8680235" cy="3592940"/>
            <a:chOff x="620103" y="2102182"/>
            <a:chExt cx="8268854" cy="3592940"/>
          </a:xfrm>
        </p:grpSpPr>
        <p:pic>
          <p:nvPicPr>
            <p:cNvPr id="4" name="図 3">
              <a:extLst>
                <a:ext uri="{FF2B5EF4-FFF2-40B4-BE49-F238E27FC236}">
                  <a16:creationId xmlns:a16="http://schemas.microsoft.com/office/drawing/2014/main" id="{C7FB6493-ED15-12EC-BA67-A40FA199C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103" y="2128575"/>
              <a:ext cx="8268854" cy="3566547"/>
            </a:xfrm>
            <a:prstGeom prst="rect">
              <a:avLst/>
            </a:prstGeom>
          </p:spPr>
        </p:pic>
        <p:pic>
          <p:nvPicPr>
            <p:cNvPr id="7" name="図 6">
              <a:extLst>
                <a:ext uri="{FF2B5EF4-FFF2-40B4-BE49-F238E27FC236}">
                  <a16:creationId xmlns:a16="http://schemas.microsoft.com/office/drawing/2014/main" id="{6C4E75A0-5DA7-2946-9FAF-AB84EA9DA5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9938" y="2102182"/>
              <a:ext cx="1698744" cy="2349327"/>
            </a:xfrm>
            <a:prstGeom prst="rect">
              <a:avLst/>
            </a:prstGeom>
          </p:spPr>
        </p:pic>
      </p:grpSp>
      <p:pic>
        <p:nvPicPr>
          <p:cNvPr id="5" name="図 4">
            <a:extLst>
              <a:ext uri="{FF2B5EF4-FFF2-40B4-BE49-F238E27FC236}">
                <a16:creationId xmlns:a16="http://schemas.microsoft.com/office/drawing/2014/main" id="{CAEE48DF-0B3C-982C-B471-54ECEFA9F9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
        <p:nvSpPr>
          <p:cNvPr id="10" name="テキスト ボックス 9">
            <a:extLst>
              <a:ext uri="{FF2B5EF4-FFF2-40B4-BE49-F238E27FC236}">
                <a16:creationId xmlns:a16="http://schemas.microsoft.com/office/drawing/2014/main" id="{4A5D4F18-21D7-13CA-DC7E-DB27723A7DDB}"/>
              </a:ext>
            </a:extLst>
          </p:cNvPr>
          <p:cNvSpPr txBox="1"/>
          <p:nvPr/>
        </p:nvSpPr>
        <p:spPr>
          <a:xfrm>
            <a:off x="637072" y="3911848"/>
            <a:ext cx="2948045" cy="1384995"/>
          </a:xfrm>
          <a:prstGeom prst="rect">
            <a:avLst/>
          </a:prstGeom>
          <a:noFill/>
        </p:spPr>
        <p:txBody>
          <a:bodyPr wrap="square">
            <a:spAutoFit/>
          </a:bodyPr>
          <a:lstStyle/>
          <a:p>
            <a:r>
              <a:rPr lang="ja-JP" altLang="en-US" sz="1200" dirty="0"/>
              <a:t>個人では対応が難しい病気や加齢、</a:t>
            </a:r>
          </a:p>
          <a:p>
            <a:r>
              <a:rPr lang="ja-JP" altLang="en-US" sz="1200" dirty="0"/>
              <a:t>貧困に対する支援を、政府がおこなう</a:t>
            </a:r>
          </a:p>
          <a:p>
            <a:r>
              <a:rPr lang="ja-JP" altLang="en-US" sz="1200" dirty="0"/>
              <a:t>という考え方で、共助と公助を重視し</a:t>
            </a:r>
          </a:p>
          <a:p>
            <a:r>
              <a:rPr lang="ja-JP" altLang="en-US" sz="1200" dirty="0"/>
              <a:t>ています。例えばスウェーデンでは、</a:t>
            </a:r>
          </a:p>
          <a:p>
            <a:r>
              <a:rPr lang="ja-JP" altLang="en-US" sz="1200" dirty="0"/>
              <a:t>国民が負担する税金や保険料を高くし</a:t>
            </a:r>
          </a:p>
          <a:p>
            <a:r>
              <a:rPr lang="ja-JP" altLang="en-US" sz="1200" dirty="0"/>
              <a:t>て財源を確保する一方で、社会保障制</a:t>
            </a:r>
          </a:p>
          <a:p>
            <a:r>
              <a:rPr lang="ja-JP" altLang="en-US" sz="1200" dirty="0"/>
              <a:t>度の水準を高くしています。</a:t>
            </a:r>
          </a:p>
        </p:txBody>
      </p:sp>
      <p:sp>
        <p:nvSpPr>
          <p:cNvPr id="13" name="テキスト ボックス 12">
            <a:extLst>
              <a:ext uri="{FF2B5EF4-FFF2-40B4-BE49-F238E27FC236}">
                <a16:creationId xmlns:a16="http://schemas.microsoft.com/office/drawing/2014/main" id="{1270E028-84C7-758D-869A-B8942473341A}"/>
              </a:ext>
            </a:extLst>
          </p:cNvPr>
          <p:cNvSpPr txBox="1"/>
          <p:nvPr/>
        </p:nvSpPr>
        <p:spPr>
          <a:xfrm>
            <a:off x="5782875" y="3911848"/>
            <a:ext cx="2948045" cy="1569660"/>
          </a:xfrm>
          <a:prstGeom prst="rect">
            <a:avLst/>
          </a:prstGeom>
          <a:noFill/>
        </p:spPr>
        <p:txBody>
          <a:bodyPr wrap="square">
            <a:spAutoFit/>
          </a:bodyPr>
          <a:lstStyle/>
          <a:p>
            <a:r>
              <a:rPr lang="ja-JP" altLang="en-US" sz="1200" dirty="0"/>
              <a:t>健康で働くことができる場合は、自</a:t>
            </a:r>
          </a:p>
          <a:p>
            <a:r>
              <a:rPr lang="ja-JP" altLang="en-US" sz="1200" dirty="0"/>
              <a:t>分の生活は自分の力で維持するべきと</a:t>
            </a:r>
          </a:p>
          <a:p>
            <a:r>
              <a:rPr lang="ja-JP" altLang="en-US" sz="1200" dirty="0"/>
              <a:t>いう考え方で、自助を重視していま</a:t>
            </a:r>
          </a:p>
          <a:p>
            <a:r>
              <a:rPr lang="ja-JP" altLang="en-US" sz="1200" dirty="0"/>
              <a:t>す。例えばアメリカでは、多くの国民</a:t>
            </a:r>
          </a:p>
          <a:p>
            <a:r>
              <a:rPr lang="ja-JP" altLang="en-US" sz="1200" dirty="0"/>
              <a:t>は自己責任で民間の保険会社の医療保</a:t>
            </a:r>
          </a:p>
          <a:p>
            <a:r>
              <a:rPr lang="ja-JP" altLang="en-US" sz="1200" dirty="0"/>
              <a:t>険を選び、公的な医療保険制度を利用</a:t>
            </a:r>
          </a:p>
          <a:p>
            <a:r>
              <a:rPr lang="ja-JP" altLang="en-US" sz="1200" dirty="0"/>
              <a:t>できるのは、高齢者や障害者などに限</a:t>
            </a:r>
          </a:p>
          <a:p>
            <a:r>
              <a:rPr lang="ja-JP" altLang="en-US" sz="1200" dirty="0"/>
              <a:t>られています。</a:t>
            </a:r>
          </a:p>
        </p:txBody>
      </p:sp>
    </p:spTree>
    <p:extLst>
      <p:ext uri="{BB962C8B-B14F-4D97-AF65-F5344CB8AC3E}">
        <p14:creationId xmlns:p14="http://schemas.microsoft.com/office/powerpoint/2010/main" val="4096820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0D81C36-C550-2218-777C-1E5EC64CC11A}"/>
              </a:ext>
            </a:extLst>
          </p:cNvPr>
          <p:cNvPicPr>
            <a:picLocks noChangeAspect="1"/>
          </p:cNvPicPr>
          <p:nvPr/>
        </p:nvPicPr>
        <p:blipFill>
          <a:blip r:embed="rId2"/>
          <a:stretch>
            <a:fillRect/>
          </a:stretch>
        </p:blipFill>
        <p:spPr>
          <a:xfrm>
            <a:off x="515565" y="1394701"/>
            <a:ext cx="8025319" cy="4685086"/>
          </a:xfrm>
          <a:prstGeom prst="rect">
            <a:avLst/>
          </a:prstGeom>
        </p:spPr>
      </p:pic>
      <p:pic>
        <p:nvPicPr>
          <p:cNvPr id="2" name="図 1">
            <a:extLst>
              <a:ext uri="{FF2B5EF4-FFF2-40B4-BE49-F238E27FC236}">
                <a16:creationId xmlns:a16="http://schemas.microsoft.com/office/drawing/2014/main" id="{061DF46F-9F42-4749-8AE4-04BFDBCF29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6" name="図 5">
            <a:extLst>
              <a:ext uri="{FF2B5EF4-FFF2-40B4-BE49-F238E27FC236}">
                <a16:creationId xmlns:a16="http://schemas.microsoft.com/office/drawing/2014/main" id="{6B757434-707B-184D-81B7-28A263DA5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697" r="84384" b="57905"/>
          <a:stretch/>
        </p:blipFill>
        <p:spPr>
          <a:xfrm>
            <a:off x="515565" y="2757937"/>
            <a:ext cx="1283648" cy="418339"/>
          </a:xfrm>
          <a:prstGeom prst="rect">
            <a:avLst/>
          </a:prstGeom>
        </p:spPr>
      </p:pic>
      <p:pic>
        <p:nvPicPr>
          <p:cNvPr id="5" name="図 4">
            <a:extLst>
              <a:ext uri="{FF2B5EF4-FFF2-40B4-BE49-F238E27FC236}">
                <a16:creationId xmlns:a16="http://schemas.microsoft.com/office/drawing/2014/main" id="{4D6354B3-EB71-071E-92FD-DF5B1DA51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3" name="図 2">
            <a:extLst>
              <a:ext uri="{FF2B5EF4-FFF2-40B4-BE49-F238E27FC236}">
                <a16:creationId xmlns:a16="http://schemas.microsoft.com/office/drawing/2014/main" id="{74B52244-5186-3CC3-F6C2-E366F613174B}"/>
              </a:ext>
            </a:extLst>
          </p:cNvPr>
          <p:cNvPicPr>
            <a:picLocks noChangeAspect="1"/>
          </p:cNvPicPr>
          <p:nvPr/>
        </p:nvPicPr>
        <p:blipFill rotWithShape="1">
          <a:blip r:embed="rId6"/>
          <a:srcRect t="13415" r="84392" b="77005"/>
          <a:stretch/>
        </p:blipFill>
        <p:spPr>
          <a:xfrm>
            <a:off x="515565" y="1819023"/>
            <a:ext cx="1283648" cy="418339"/>
          </a:xfrm>
          <a:prstGeom prst="rect">
            <a:avLst/>
          </a:prstGeom>
        </p:spPr>
      </p:pic>
      <p:pic>
        <p:nvPicPr>
          <p:cNvPr id="4" name="図 3">
            <a:extLst>
              <a:ext uri="{FF2B5EF4-FFF2-40B4-BE49-F238E27FC236}">
                <a16:creationId xmlns:a16="http://schemas.microsoft.com/office/drawing/2014/main" id="{580F9D16-21F4-3E66-45E0-1B60D8BBB3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1474" r="84384" b="39128"/>
          <a:stretch/>
        </p:blipFill>
        <p:spPr>
          <a:xfrm>
            <a:off x="515565" y="3745263"/>
            <a:ext cx="1283648" cy="418339"/>
          </a:xfrm>
          <a:prstGeom prst="rect">
            <a:avLst/>
          </a:prstGeom>
        </p:spPr>
      </p:pic>
      <p:pic>
        <p:nvPicPr>
          <p:cNvPr id="9" name="図 8">
            <a:extLst>
              <a:ext uri="{FF2B5EF4-FFF2-40B4-BE49-F238E27FC236}">
                <a16:creationId xmlns:a16="http://schemas.microsoft.com/office/drawing/2014/main" id="{A068A823-E10C-07E1-6295-64424A0ACB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 t="81848" r="84402" b="8754"/>
          <a:stretch/>
        </p:blipFill>
        <p:spPr>
          <a:xfrm>
            <a:off x="515565" y="5177144"/>
            <a:ext cx="1283648" cy="418339"/>
          </a:xfrm>
          <a:prstGeom prst="rect">
            <a:avLst/>
          </a:prstGeom>
        </p:spPr>
      </p:pic>
      <p:sp>
        <p:nvSpPr>
          <p:cNvPr id="11" name="テキスト ボックス 10">
            <a:extLst>
              <a:ext uri="{FF2B5EF4-FFF2-40B4-BE49-F238E27FC236}">
                <a16:creationId xmlns:a16="http://schemas.microsoft.com/office/drawing/2014/main" id="{AC70FD73-D968-18C8-6F42-616428F6C7C4}"/>
              </a:ext>
            </a:extLst>
          </p:cNvPr>
          <p:cNvSpPr txBox="1"/>
          <p:nvPr/>
        </p:nvSpPr>
        <p:spPr>
          <a:xfrm>
            <a:off x="6335809" y="832819"/>
            <a:ext cx="1499234" cy="738664"/>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答えは</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ワークシートに解答してね</a:t>
            </a:r>
          </a:p>
        </p:txBody>
      </p:sp>
      <p:sp>
        <p:nvSpPr>
          <p:cNvPr id="13" name="テキスト ボックス 12">
            <a:extLst>
              <a:ext uri="{FF2B5EF4-FFF2-40B4-BE49-F238E27FC236}">
                <a16:creationId xmlns:a16="http://schemas.microsoft.com/office/drawing/2014/main" id="{1C948950-F832-D9E6-7C67-B42FD68972C8}"/>
              </a:ext>
            </a:extLst>
          </p:cNvPr>
          <p:cNvSpPr txBox="1"/>
          <p:nvPr/>
        </p:nvSpPr>
        <p:spPr>
          <a:xfrm>
            <a:off x="1719672" y="1712868"/>
            <a:ext cx="7094222" cy="620747"/>
          </a:xfrm>
          <a:prstGeom prst="rect">
            <a:avLst/>
          </a:prstGeom>
          <a:noFill/>
        </p:spPr>
        <p:txBody>
          <a:bodyPr wrap="square">
            <a:spAutoFit/>
          </a:bodyPr>
          <a:lstStyle/>
          <a:p>
            <a:pPr>
              <a:lnSpc>
                <a:spcPts val="2100"/>
              </a:lnSpc>
            </a:pPr>
            <a:r>
              <a:rPr lang="ja-JP" altLang="en-US" sz="1600" b="1" dirty="0">
                <a:latin typeface="+mn-ea"/>
              </a:rPr>
              <a:t> ワークシートの資料（医療費領収書と給与明細書）を見て、</a:t>
            </a:r>
          </a:p>
          <a:p>
            <a:pPr>
              <a:lnSpc>
                <a:spcPts val="2100"/>
              </a:lnSpc>
            </a:pPr>
            <a:r>
              <a:rPr lang="en-US" altLang="ja-JP" sz="1600" b="1" dirty="0">
                <a:latin typeface="+mn-ea"/>
              </a:rPr>
              <a:t> (</a:t>
            </a:r>
            <a:r>
              <a:rPr lang="ja-JP" altLang="en-US" sz="1600" b="1" dirty="0">
                <a:latin typeface="+mn-ea"/>
              </a:rPr>
              <a:t>　　　　</a:t>
            </a:r>
            <a:r>
              <a:rPr lang="en-US" altLang="ja-JP" sz="1600" b="1" dirty="0">
                <a:latin typeface="+mn-ea"/>
              </a:rPr>
              <a:t>)</a:t>
            </a:r>
            <a:r>
              <a:rPr lang="ja-JP" altLang="en-US" sz="1600" b="1" dirty="0">
                <a:latin typeface="+mn-ea"/>
              </a:rPr>
              <a:t>を埋めて</a:t>
            </a:r>
            <a:r>
              <a:rPr lang="en-US" altLang="ja-JP" sz="1600" b="1" dirty="0">
                <a:latin typeface="+mn-ea"/>
              </a:rPr>
              <a:t>､</a:t>
            </a:r>
            <a:r>
              <a:rPr lang="ja-JP" altLang="en-US" sz="1600" b="1" dirty="0">
                <a:latin typeface="+mn-ea"/>
              </a:rPr>
              <a:t>社会保険の給付と負担について確認しよう。</a:t>
            </a:r>
          </a:p>
        </p:txBody>
      </p:sp>
      <p:sp>
        <p:nvSpPr>
          <p:cNvPr id="14" name="テキスト ボックス 13">
            <a:extLst>
              <a:ext uri="{FF2B5EF4-FFF2-40B4-BE49-F238E27FC236}">
                <a16:creationId xmlns:a16="http://schemas.microsoft.com/office/drawing/2014/main" id="{5374BF1B-6764-DB19-4A44-2C9853F4A59A}"/>
              </a:ext>
            </a:extLst>
          </p:cNvPr>
          <p:cNvSpPr txBox="1"/>
          <p:nvPr/>
        </p:nvSpPr>
        <p:spPr>
          <a:xfrm>
            <a:off x="1760100" y="2688977"/>
            <a:ext cx="6780784" cy="620747"/>
          </a:xfrm>
          <a:prstGeom prst="rect">
            <a:avLst/>
          </a:prstGeom>
          <a:noFill/>
        </p:spPr>
        <p:txBody>
          <a:bodyPr wrap="square">
            <a:spAutoFit/>
          </a:bodyPr>
          <a:lstStyle/>
          <a:p>
            <a:pPr>
              <a:lnSpc>
                <a:spcPts val="2100"/>
              </a:lnSpc>
            </a:pPr>
            <a:r>
              <a:rPr lang="ja-JP" altLang="en-US" sz="1600" b="1" dirty="0">
                <a:latin typeface="+mn-ea"/>
              </a:rPr>
              <a:t> </a:t>
            </a:r>
            <a:r>
              <a:rPr lang="en-US" altLang="ja-JP" sz="1600" b="1" dirty="0">
                <a:latin typeface="+mn-ea"/>
              </a:rPr>
              <a:t>P8〜9</a:t>
            </a:r>
            <a:r>
              <a:rPr lang="ja-JP" altLang="en-US" sz="1600" b="1" dirty="0">
                <a:latin typeface="+mn-ea"/>
              </a:rPr>
              <a:t>、</a:t>
            </a:r>
            <a:r>
              <a:rPr lang="en-US" altLang="ja-JP" sz="1600" b="1" dirty="0">
                <a:latin typeface="+mn-ea"/>
              </a:rPr>
              <a:t>P11〜12</a:t>
            </a:r>
            <a:r>
              <a:rPr lang="ja-JP" altLang="en-US" sz="1600" b="1" dirty="0">
                <a:latin typeface="+mn-ea"/>
              </a:rPr>
              <a:t>をもとに、社会保険と民間保険の違いを確認し、</a:t>
            </a:r>
          </a:p>
          <a:p>
            <a:pPr>
              <a:lnSpc>
                <a:spcPts val="2100"/>
              </a:lnSpc>
            </a:pPr>
            <a:r>
              <a:rPr lang="ja-JP" altLang="en-US" sz="1600" b="1" dirty="0">
                <a:latin typeface="+mn-ea"/>
              </a:rPr>
              <a:t>ワークシートの</a:t>
            </a:r>
            <a:r>
              <a:rPr lang="en-US" altLang="ja-JP" sz="1600" b="1" dirty="0">
                <a:latin typeface="+mn-ea"/>
              </a:rPr>
              <a:t>(</a:t>
            </a:r>
            <a:r>
              <a:rPr lang="ja-JP" altLang="en-US" sz="1600" b="1" dirty="0">
                <a:latin typeface="+mn-ea"/>
              </a:rPr>
              <a:t>　　　　</a:t>
            </a:r>
            <a:r>
              <a:rPr lang="en-US" altLang="ja-JP" sz="1600" b="1" dirty="0">
                <a:latin typeface="+mn-ea"/>
              </a:rPr>
              <a:t>)</a:t>
            </a:r>
            <a:r>
              <a:rPr lang="ja-JP" altLang="en-US" sz="1600" b="1" dirty="0">
                <a:latin typeface="+mn-ea"/>
              </a:rPr>
              <a:t>を埋めよう。</a:t>
            </a:r>
          </a:p>
        </p:txBody>
      </p:sp>
      <p:sp>
        <p:nvSpPr>
          <p:cNvPr id="15" name="テキスト ボックス 14">
            <a:extLst>
              <a:ext uri="{FF2B5EF4-FFF2-40B4-BE49-F238E27FC236}">
                <a16:creationId xmlns:a16="http://schemas.microsoft.com/office/drawing/2014/main" id="{515DC508-BD13-2E58-6A0E-34B5DE42954F}"/>
              </a:ext>
            </a:extLst>
          </p:cNvPr>
          <p:cNvSpPr txBox="1"/>
          <p:nvPr/>
        </p:nvSpPr>
        <p:spPr>
          <a:xfrm>
            <a:off x="1760100" y="3660361"/>
            <a:ext cx="7094222" cy="890052"/>
          </a:xfrm>
          <a:prstGeom prst="rect">
            <a:avLst/>
          </a:prstGeom>
          <a:noFill/>
        </p:spPr>
        <p:txBody>
          <a:bodyPr wrap="square">
            <a:spAutoFit/>
          </a:bodyPr>
          <a:lstStyle/>
          <a:p>
            <a:pPr>
              <a:lnSpc>
                <a:spcPts val="2100"/>
              </a:lnSpc>
            </a:pPr>
            <a:r>
              <a:rPr lang="ja-JP" altLang="en-US" sz="1600" b="1" dirty="0">
                <a:latin typeface="+mn-ea"/>
              </a:rPr>
              <a:t> </a:t>
            </a:r>
            <a:r>
              <a:rPr lang="en-US" altLang="ja-JP" sz="1600" b="1" dirty="0">
                <a:latin typeface="+mn-ea"/>
              </a:rPr>
              <a:t>P8〜10</a:t>
            </a:r>
            <a:r>
              <a:rPr lang="ja-JP" altLang="en-US" sz="1600" b="1" dirty="0">
                <a:latin typeface="+mn-ea"/>
              </a:rPr>
              <a:t>、</a:t>
            </a:r>
            <a:r>
              <a:rPr lang="en-US" altLang="ja-JP" sz="1600" b="1" dirty="0">
                <a:latin typeface="+mn-ea"/>
              </a:rPr>
              <a:t>12</a:t>
            </a:r>
            <a:r>
              <a:rPr lang="ja-JP" altLang="en-US" sz="1600" b="1" dirty="0">
                <a:latin typeface="+mn-ea"/>
              </a:rPr>
              <a:t>およびワークシートの資料</a:t>
            </a:r>
            <a:r>
              <a:rPr lang="en-US" altLang="ja-JP" sz="1600" b="1" dirty="0">
                <a:latin typeface="+mn-ea"/>
              </a:rPr>
              <a:t>(</a:t>
            </a:r>
            <a:r>
              <a:rPr lang="ja-JP" altLang="en-US" sz="1600" b="1" dirty="0">
                <a:latin typeface="+mn-ea"/>
              </a:rPr>
              <a:t>主な国の給付と負担</a:t>
            </a:r>
            <a:r>
              <a:rPr lang="en-US" altLang="ja-JP" sz="1600" b="1" dirty="0">
                <a:latin typeface="+mn-ea"/>
              </a:rPr>
              <a:t>)</a:t>
            </a:r>
            <a:r>
              <a:rPr lang="ja-JP" altLang="en-US" sz="1600" b="1" dirty="0">
                <a:latin typeface="+mn-ea"/>
              </a:rPr>
              <a:t>をもとに、ワークシートの</a:t>
            </a:r>
            <a:r>
              <a:rPr lang="en-US" altLang="ja-JP" sz="1600" b="1" dirty="0">
                <a:latin typeface="+mn-ea"/>
              </a:rPr>
              <a:t>A 〜</a:t>
            </a:r>
            <a:r>
              <a:rPr lang="ja-JP" altLang="en-US" sz="1600" b="1" dirty="0">
                <a:latin typeface="+mn-ea"/>
              </a:rPr>
              <a:t>Ｆの文章が日本、スウェーデン、アメリカのどの国</a:t>
            </a:r>
            <a:endParaRPr lang="en-US" altLang="ja-JP" sz="1600" b="1" dirty="0">
              <a:latin typeface="+mn-ea"/>
            </a:endParaRPr>
          </a:p>
          <a:p>
            <a:pPr>
              <a:lnSpc>
                <a:spcPts val="2100"/>
              </a:lnSpc>
            </a:pPr>
            <a:r>
              <a:rPr lang="ja-JP" altLang="en-US" sz="1600" b="1" dirty="0">
                <a:latin typeface="+mn-ea"/>
              </a:rPr>
              <a:t>に当てはまるか、表内に入れてみよう。</a:t>
            </a:r>
          </a:p>
        </p:txBody>
      </p:sp>
      <p:sp>
        <p:nvSpPr>
          <p:cNvPr id="16" name="テキスト ボックス 15">
            <a:extLst>
              <a:ext uri="{FF2B5EF4-FFF2-40B4-BE49-F238E27FC236}">
                <a16:creationId xmlns:a16="http://schemas.microsoft.com/office/drawing/2014/main" id="{47F61153-D100-B955-2567-EEFA6C8FD697}"/>
              </a:ext>
            </a:extLst>
          </p:cNvPr>
          <p:cNvSpPr txBox="1"/>
          <p:nvPr/>
        </p:nvSpPr>
        <p:spPr>
          <a:xfrm>
            <a:off x="1799213" y="5102023"/>
            <a:ext cx="6829222" cy="620747"/>
          </a:xfrm>
          <a:prstGeom prst="rect">
            <a:avLst/>
          </a:prstGeom>
          <a:noFill/>
        </p:spPr>
        <p:txBody>
          <a:bodyPr wrap="square">
            <a:spAutoFit/>
          </a:bodyPr>
          <a:lstStyle/>
          <a:p>
            <a:pPr>
              <a:lnSpc>
                <a:spcPts val="2100"/>
              </a:lnSpc>
            </a:pPr>
            <a:r>
              <a:rPr lang="ja-JP" altLang="en-US" sz="1600" b="1" dirty="0">
                <a:latin typeface="+mn-ea"/>
              </a:rPr>
              <a:t>自助・共助・公助にはそれぞれ役割があります。</a:t>
            </a:r>
          </a:p>
          <a:p>
            <a:pPr>
              <a:lnSpc>
                <a:spcPts val="2100"/>
              </a:lnSpc>
            </a:pPr>
            <a:r>
              <a:rPr lang="ja-JP" altLang="en-US" sz="1600" b="1" dirty="0">
                <a:latin typeface="+mn-ea"/>
              </a:rPr>
              <a:t>あなたはどれが大切だと思いますか？それぞれの優先順位を考えよう。</a:t>
            </a:r>
          </a:p>
        </p:txBody>
      </p:sp>
      <p:pic>
        <p:nvPicPr>
          <p:cNvPr id="17" name="図 16">
            <a:extLst>
              <a:ext uri="{FF2B5EF4-FFF2-40B4-BE49-F238E27FC236}">
                <a16:creationId xmlns:a16="http://schemas.microsoft.com/office/drawing/2014/main" id="{A3700967-EA90-E199-BE6A-A6450B818011}"/>
              </a:ext>
            </a:extLst>
          </p:cNvPr>
          <p:cNvPicPr>
            <a:picLocks noChangeAspect="1"/>
          </p:cNvPicPr>
          <p:nvPr/>
        </p:nvPicPr>
        <p:blipFill>
          <a:blip r:embed="rId7"/>
          <a:stretch>
            <a:fillRect/>
          </a:stretch>
        </p:blipFill>
        <p:spPr>
          <a:xfrm flipH="1">
            <a:off x="7718889" y="994099"/>
            <a:ext cx="1193799" cy="1552881"/>
          </a:xfrm>
          <a:prstGeom prst="rect">
            <a:avLst/>
          </a:prstGeom>
        </p:spPr>
      </p:pic>
      <p:cxnSp>
        <p:nvCxnSpPr>
          <p:cNvPr id="19" name="直線コネクタ 18">
            <a:extLst>
              <a:ext uri="{FF2B5EF4-FFF2-40B4-BE49-F238E27FC236}">
                <a16:creationId xmlns:a16="http://schemas.microsoft.com/office/drawing/2014/main" id="{B0FB2B1B-09EF-365B-E39C-451AE8393154}"/>
              </a:ext>
            </a:extLst>
          </p:cNvPr>
          <p:cNvCxnSpPr/>
          <p:nvPr/>
        </p:nvCxnSpPr>
        <p:spPr>
          <a:xfrm>
            <a:off x="768485" y="4873557"/>
            <a:ext cx="760703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36EC7DFC-D163-A644-7E11-6CDE59C0FEC2}"/>
              </a:ext>
            </a:extLst>
          </p:cNvPr>
          <p:cNvCxnSpPr>
            <a:cxnSpLocks/>
          </p:cNvCxnSpPr>
          <p:nvPr/>
        </p:nvCxnSpPr>
        <p:spPr>
          <a:xfrm flipV="1">
            <a:off x="6556443" y="1571483"/>
            <a:ext cx="1162446" cy="4328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407D4AA-7E43-26C2-F528-B6E3DEC95947}"/>
              </a:ext>
            </a:extLst>
          </p:cNvPr>
          <p:cNvCxnSpPr>
            <a:cxnSpLocks/>
          </p:cNvCxnSpPr>
          <p:nvPr/>
        </p:nvCxnSpPr>
        <p:spPr>
          <a:xfrm>
            <a:off x="6789906" y="700391"/>
            <a:ext cx="1094094" cy="42029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885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0EC60C11-3784-C14B-BFFB-794C6A6E5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699" y="1169175"/>
            <a:ext cx="6832600" cy="393700"/>
          </a:xfrm>
          <a:prstGeom prst="rect">
            <a:avLst/>
          </a:prstGeom>
        </p:spPr>
      </p:pic>
      <p:pic>
        <p:nvPicPr>
          <p:cNvPr id="2" name="図 1">
            <a:extLst>
              <a:ext uri="{FF2B5EF4-FFF2-40B4-BE49-F238E27FC236}">
                <a16:creationId xmlns:a16="http://schemas.microsoft.com/office/drawing/2014/main" id="{EABB252E-035E-634E-9C28-0CD23EFD80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9" name="図 8">
            <a:extLst>
              <a:ext uri="{FF2B5EF4-FFF2-40B4-BE49-F238E27FC236}">
                <a16:creationId xmlns:a16="http://schemas.microsoft.com/office/drawing/2014/main" id="{65F6CD78-2D09-F54E-8F32-212A6B9C9B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805" y="4706059"/>
            <a:ext cx="1204948" cy="1768552"/>
          </a:xfrm>
          <a:prstGeom prst="rect">
            <a:avLst/>
          </a:prstGeom>
        </p:spPr>
      </p:pic>
      <p:pic>
        <p:nvPicPr>
          <p:cNvPr id="11" name="図 10">
            <a:extLst>
              <a:ext uri="{FF2B5EF4-FFF2-40B4-BE49-F238E27FC236}">
                <a16:creationId xmlns:a16="http://schemas.microsoft.com/office/drawing/2014/main" id="{B84B1BCF-E78F-F046-BA65-B657A1F43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6751" y="4395260"/>
            <a:ext cx="2282925" cy="1905928"/>
          </a:xfrm>
          <a:prstGeom prst="rect">
            <a:avLst/>
          </a:prstGeom>
        </p:spPr>
      </p:pic>
      <p:pic>
        <p:nvPicPr>
          <p:cNvPr id="14" name="図 13">
            <a:extLst>
              <a:ext uri="{FF2B5EF4-FFF2-40B4-BE49-F238E27FC236}">
                <a16:creationId xmlns:a16="http://schemas.microsoft.com/office/drawing/2014/main" id="{59CD1308-99BA-F541-B724-879FF29779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2944" y="1790816"/>
            <a:ext cx="5211223" cy="5088124"/>
          </a:xfrm>
          <a:prstGeom prst="rect">
            <a:avLst/>
          </a:prstGeom>
        </p:spPr>
      </p:pic>
      <p:pic>
        <p:nvPicPr>
          <p:cNvPr id="6" name="図 5">
            <a:extLst>
              <a:ext uri="{FF2B5EF4-FFF2-40B4-BE49-F238E27FC236}">
                <a16:creationId xmlns:a16="http://schemas.microsoft.com/office/drawing/2014/main" id="{A1AE2EBD-BCE3-9475-AB9A-BE71F2B0E2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
        <p:nvSpPr>
          <p:cNvPr id="12" name="テキスト ボックス 11">
            <a:extLst>
              <a:ext uri="{FF2B5EF4-FFF2-40B4-BE49-F238E27FC236}">
                <a16:creationId xmlns:a16="http://schemas.microsoft.com/office/drawing/2014/main" id="{6422143D-103E-E54D-9973-44F1596BE058}"/>
              </a:ext>
            </a:extLst>
          </p:cNvPr>
          <p:cNvSpPr txBox="1"/>
          <p:nvPr/>
        </p:nvSpPr>
        <p:spPr>
          <a:xfrm>
            <a:off x="1706752" y="4996520"/>
            <a:ext cx="2720898" cy="95410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将来を安心して暮らすために、</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お金（資産）を貯蓄や投資で</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増やす資産運用も考えてみよう</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21575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BBCC3608-5459-FC16-C31B-B95A385E4169}"/>
              </a:ext>
            </a:extLst>
          </p:cNvPr>
          <p:cNvSpPr txBox="1"/>
          <p:nvPr/>
        </p:nvSpPr>
        <p:spPr>
          <a:xfrm>
            <a:off x="936364" y="4927188"/>
            <a:ext cx="7869713" cy="1751762"/>
          </a:xfrm>
          <a:prstGeom prst="rect">
            <a:avLst/>
          </a:prstGeom>
          <a:noFill/>
        </p:spPr>
        <p:txBody>
          <a:bodyPr wrap="square">
            <a:spAutoFit/>
          </a:bodyPr>
          <a:lstStyle/>
          <a:p>
            <a:pPr algn="l">
              <a:lnSpc>
                <a:spcPts val="2100"/>
              </a:lnSpc>
            </a:pPr>
            <a:r>
              <a:rPr lang="en-US" altLang="ja-JP" sz="1400" b="0" i="0" u="none" strike="noStrike" baseline="0" dirty="0">
                <a:solidFill>
                  <a:srgbClr val="000000"/>
                </a:solidFill>
                <a:latin typeface="UDKakugo_LargePro-M"/>
              </a:rPr>
              <a:t>【</a:t>
            </a:r>
            <a:r>
              <a:rPr lang="ja-JP" altLang="en-US" sz="1400" b="1" i="0" u="none" strike="noStrike" spc="-150" baseline="0" dirty="0">
                <a:solidFill>
                  <a:srgbClr val="000000"/>
                </a:solidFill>
                <a:latin typeface="+mn-ea"/>
              </a:rPr>
              <a:t>医療費領収書を見ると、以下のことがわかる</a:t>
            </a:r>
            <a:r>
              <a:rPr lang="en-US" altLang="ja-JP" sz="1400" b="1" i="0" u="none" strike="noStrike" spc="-150" baseline="0" dirty="0">
                <a:solidFill>
                  <a:srgbClr val="000000"/>
                </a:solidFill>
                <a:latin typeface="+mn-ea"/>
              </a:rPr>
              <a:t>】</a:t>
            </a:r>
          </a:p>
          <a:p>
            <a:pPr algn="l">
              <a:lnSpc>
                <a:spcPts val="2200"/>
              </a:lnSpc>
            </a:pPr>
            <a:r>
              <a:rPr lang="ja-JP" altLang="en-US" sz="1400" b="1" i="0" u="none" strike="noStrike" spc="-150" baseline="0" dirty="0">
                <a:solidFill>
                  <a:srgbClr val="000000"/>
                </a:solidFill>
                <a:latin typeface="+mn-ea"/>
              </a:rPr>
              <a:t>   診療報酬点数＝合計（①　</a:t>
            </a:r>
            <a:r>
              <a:rPr lang="ja-JP" altLang="en-US" sz="1400" b="1" i="0" u="none" strike="noStrike" spc="-150" baseline="0" dirty="0">
                <a:solidFill>
                  <a:srgbClr val="00FFFF"/>
                </a:solidFill>
                <a:latin typeface="+mn-ea"/>
              </a:rPr>
              <a:t>　　　　 </a:t>
            </a:r>
            <a:r>
              <a:rPr lang="ja-JP" altLang="en-US" sz="1400" b="1" i="0" u="none" strike="noStrike" spc="-150" baseline="0" dirty="0">
                <a:solidFill>
                  <a:srgbClr val="000000"/>
                </a:solidFill>
                <a:latin typeface="+mn-ea"/>
              </a:rPr>
              <a:t>）点。</a:t>
            </a:r>
            <a:r>
              <a:rPr lang="en-US" altLang="ja-JP" sz="1400" b="1" i="0" u="none" strike="noStrike" spc="-150" baseline="0" dirty="0">
                <a:solidFill>
                  <a:srgbClr val="000000"/>
                </a:solidFill>
                <a:latin typeface="+mn-ea"/>
              </a:rPr>
              <a:t>1</a:t>
            </a:r>
            <a:r>
              <a:rPr lang="ja-JP" altLang="en-US" sz="1400" b="1" i="0" u="none" strike="noStrike" spc="-150" baseline="0" dirty="0">
                <a:solidFill>
                  <a:srgbClr val="000000"/>
                </a:solidFill>
                <a:latin typeface="+mn-ea"/>
              </a:rPr>
              <a:t>点につき</a:t>
            </a:r>
            <a:r>
              <a:rPr lang="en-US" altLang="ja-JP" sz="1400" b="1" i="0" u="none" strike="noStrike" spc="-150" baseline="0" dirty="0">
                <a:solidFill>
                  <a:srgbClr val="000000"/>
                </a:solidFill>
                <a:latin typeface="+mn-ea"/>
              </a:rPr>
              <a:t>10</a:t>
            </a:r>
            <a:r>
              <a:rPr lang="ja-JP" altLang="en-US" sz="1400" b="1" i="0" u="none" strike="noStrike" spc="-150" baseline="0" dirty="0">
                <a:solidFill>
                  <a:srgbClr val="000000"/>
                </a:solidFill>
                <a:latin typeface="+mn-ea"/>
              </a:rPr>
              <a:t>円なので、医療サービスに</a:t>
            </a:r>
            <a:r>
              <a:rPr lang="en-US" altLang="ja-JP" sz="1400" b="1" spc="-150" dirty="0">
                <a:solidFill>
                  <a:srgbClr val="000000"/>
                </a:solidFill>
                <a:latin typeface="+mn-ea"/>
              </a:rPr>
              <a:t>(</a:t>
            </a:r>
            <a:r>
              <a:rPr lang="ja-JP" altLang="en-US" sz="1400" b="1" i="0" u="none" strike="noStrike" spc="-150" baseline="0" dirty="0">
                <a:solidFill>
                  <a:srgbClr val="000000"/>
                </a:solidFill>
                <a:latin typeface="+mn-ea"/>
              </a:rPr>
              <a:t>②　</a:t>
            </a:r>
            <a:r>
              <a:rPr lang="ja-JP" altLang="en-US" sz="1400" b="1" i="0" u="none" strike="noStrike" spc="-150" baseline="0" dirty="0">
                <a:solidFill>
                  <a:srgbClr val="00FFFF"/>
                </a:solidFill>
                <a:latin typeface="+mn-ea"/>
              </a:rPr>
              <a:t>　　　　 </a:t>
            </a:r>
            <a:r>
              <a:rPr lang="ja-JP" altLang="en-US" sz="1400" b="1" i="0" u="none" strike="noStrike" spc="-150" baseline="0" dirty="0">
                <a:solidFill>
                  <a:srgbClr val="000000"/>
                </a:solidFill>
                <a:latin typeface="+mn-ea"/>
              </a:rPr>
              <a:t>　</a:t>
            </a:r>
            <a:r>
              <a:rPr lang="en-US" altLang="ja-JP" sz="1400" b="1" spc="-150" dirty="0">
                <a:solidFill>
                  <a:srgbClr val="000000"/>
                </a:solidFill>
                <a:latin typeface="+mn-ea"/>
              </a:rPr>
              <a:t>)</a:t>
            </a:r>
            <a:r>
              <a:rPr lang="ja-JP" altLang="en-US" sz="1400" b="1" i="0" u="none" strike="noStrike" spc="-150" baseline="0" dirty="0">
                <a:solidFill>
                  <a:srgbClr val="000000"/>
                </a:solidFill>
                <a:latin typeface="+mn-ea"/>
              </a:rPr>
              <a:t>円</a:t>
            </a:r>
          </a:p>
          <a:p>
            <a:pPr algn="l">
              <a:lnSpc>
                <a:spcPts val="2200"/>
              </a:lnSpc>
            </a:pPr>
            <a:r>
              <a:rPr lang="ja-JP" altLang="en-US" sz="1400" b="1" i="0" u="none" strike="noStrike" spc="-150" baseline="0" dirty="0">
                <a:solidFill>
                  <a:srgbClr val="000000"/>
                </a:solidFill>
                <a:latin typeface="+mn-ea"/>
              </a:rPr>
              <a:t>   かかっている。ただし</a:t>
            </a:r>
            <a:r>
              <a:rPr lang="en-US" altLang="ja-JP" sz="1400" b="1" i="0" u="none" strike="noStrike" spc="-150" baseline="0" dirty="0">
                <a:solidFill>
                  <a:srgbClr val="000000"/>
                </a:solidFill>
                <a:latin typeface="+mn-ea"/>
              </a:rPr>
              <a:t>､</a:t>
            </a:r>
            <a:r>
              <a:rPr lang="ja-JP" altLang="en-US" sz="1400" b="1" i="0" u="none" strike="noStrike" spc="-150" baseline="0" dirty="0">
                <a:solidFill>
                  <a:srgbClr val="000000"/>
                </a:solidFill>
                <a:latin typeface="+mn-ea"/>
              </a:rPr>
              <a:t>自己負担割合が</a:t>
            </a:r>
            <a:r>
              <a:rPr lang="en-US" altLang="ja-JP" sz="1400" b="1" i="0" u="none" strike="noStrike" spc="-150" baseline="0" dirty="0">
                <a:solidFill>
                  <a:srgbClr val="000000"/>
                </a:solidFill>
                <a:latin typeface="+mn-ea"/>
              </a:rPr>
              <a:t>3</a:t>
            </a:r>
            <a:r>
              <a:rPr lang="ja-JP" altLang="en-US" sz="1400" b="1" i="0" u="none" strike="noStrike" spc="-150" baseline="0" dirty="0">
                <a:solidFill>
                  <a:srgbClr val="000000"/>
                </a:solidFill>
                <a:latin typeface="+mn-ea"/>
              </a:rPr>
              <a:t>割なので</a:t>
            </a:r>
            <a:r>
              <a:rPr lang="en-US" altLang="ja-JP" sz="1400" b="1" spc="-150" dirty="0">
                <a:solidFill>
                  <a:srgbClr val="000000"/>
                </a:solidFill>
                <a:latin typeface="+mn-ea"/>
              </a:rPr>
              <a:t>､</a:t>
            </a:r>
            <a:r>
              <a:rPr lang="en-US" altLang="ja-JP" sz="1400" b="1" i="0" u="none" strike="noStrike" spc="-150" baseline="0" dirty="0">
                <a:solidFill>
                  <a:srgbClr val="000000"/>
                </a:solidFill>
                <a:latin typeface="+mn-ea"/>
              </a:rPr>
              <a:t>(</a:t>
            </a:r>
            <a:r>
              <a:rPr lang="ja-JP" altLang="en-US" sz="1400" b="1" i="0" u="none" strike="noStrike" spc="-150" baseline="0" dirty="0">
                <a:solidFill>
                  <a:srgbClr val="000000"/>
                </a:solidFill>
                <a:latin typeface="+mn-ea"/>
              </a:rPr>
              <a:t>②　</a:t>
            </a:r>
            <a:r>
              <a:rPr lang="ja-JP" altLang="en-US" sz="1400" b="1" i="0" u="none" strike="noStrike" spc="-150" baseline="0" dirty="0">
                <a:solidFill>
                  <a:srgbClr val="00FFFF"/>
                </a:solidFill>
                <a:latin typeface="+mn-ea"/>
              </a:rPr>
              <a:t>　　　　</a:t>
            </a:r>
            <a:r>
              <a:rPr lang="ja-JP" altLang="en-US" sz="1400" b="1" i="0" u="none" strike="noStrike" spc="-150" baseline="0" dirty="0">
                <a:solidFill>
                  <a:srgbClr val="000000"/>
                </a:solidFill>
                <a:latin typeface="+mn-ea"/>
              </a:rPr>
              <a:t>　</a:t>
            </a:r>
            <a:r>
              <a:rPr lang="en-US" altLang="ja-JP" sz="1400" b="1" spc="-150" dirty="0">
                <a:solidFill>
                  <a:srgbClr val="000000"/>
                </a:solidFill>
                <a:latin typeface="+mn-ea"/>
              </a:rPr>
              <a:t>)</a:t>
            </a:r>
            <a:r>
              <a:rPr lang="ja-JP" altLang="en-US" sz="1400" b="1" i="0" u="none" strike="noStrike" spc="-150" baseline="0" dirty="0">
                <a:solidFill>
                  <a:srgbClr val="000000"/>
                </a:solidFill>
                <a:latin typeface="+mn-ea"/>
              </a:rPr>
              <a:t>円の</a:t>
            </a:r>
            <a:r>
              <a:rPr lang="en-US" altLang="ja-JP" sz="1400" b="1" i="0" u="none" strike="noStrike" spc="-150" baseline="0" dirty="0">
                <a:solidFill>
                  <a:srgbClr val="000000"/>
                </a:solidFill>
                <a:latin typeface="+mn-ea"/>
              </a:rPr>
              <a:t>3</a:t>
            </a:r>
            <a:r>
              <a:rPr lang="ja-JP" altLang="en-US" sz="1400" b="1" i="0" u="none" strike="noStrike" spc="-150" baseline="0" dirty="0">
                <a:solidFill>
                  <a:srgbClr val="000000"/>
                </a:solidFill>
                <a:latin typeface="+mn-ea"/>
              </a:rPr>
              <a:t>割（</a:t>
            </a:r>
            <a:r>
              <a:rPr lang="en-US" altLang="ja-JP" sz="1400" b="1" i="0" u="none" strike="noStrike" spc="-150" baseline="0" dirty="0">
                <a:solidFill>
                  <a:srgbClr val="000000"/>
                </a:solidFill>
                <a:latin typeface="+mn-ea"/>
              </a:rPr>
              <a:t>10</a:t>
            </a:r>
            <a:r>
              <a:rPr lang="ja-JP" altLang="en-US" sz="1400" b="1" i="0" u="none" strike="noStrike" spc="-150" baseline="0" dirty="0">
                <a:solidFill>
                  <a:srgbClr val="000000"/>
                </a:solidFill>
                <a:latin typeface="+mn-ea"/>
              </a:rPr>
              <a:t>円未満は四捨五入）の</a:t>
            </a:r>
          </a:p>
          <a:p>
            <a:pPr algn="l">
              <a:lnSpc>
                <a:spcPts val="2200"/>
              </a:lnSpc>
            </a:pPr>
            <a:r>
              <a:rPr lang="ja-JP" altLang="en-US" sz="1400" b="1" i="0" u="none" strike="noStrike" spc="-150" baseline="0" dirty="0">
                <a:solidFill>
                  <a:srgbClr val="000000"/>
                </a:solidFill>
                <a:latin typeface="+mn-ea"/>
              </a:rPr>
              <a:t>（③ 　</a:t>
            </a:r>
            <a:r>
              <a:rPr lang="ja-JP" altLang="en-US" sz="1400" b="1" i="0" u="none" strike="noStrike" spc="-150" baseline="0" dirty="0">
                <a:solidFill>
                  <a:srgbClr val="00FFFF"/>
                </a:solidFill>
                <a:latin typeface="+mn-ea"/>
              </a:rPr>
              <a:t>　　　 </a:t>
            </a:r>
            <a:r>
              <a:rPr lang="ja-JP" altLang="en-US" sz="1400" b="1" i="0" u="none" strike="noStrike" spc="-150" baseline="0" dirty="0">
                <a:solidFill>
                  <a:srgbClr val="000000"/>
                </a:solidFill>
                <a:latin typeface="+mn-ea"/>
              </a:rPr>
              <a:t>　 </a:t>
            </a:r>
            <a:r>
              <a:rPr lang="en-US" altLang="ja-JP" sz="1400" b="1" i="0" u="none" strike="noStrike" spc="-150" baseline="0" dirty="0">
                <a:solidFill>
                  <a:srgbClr val="000000"/>
                </a:solidFill>
                <a:latin typeface="+mn-ea"/>
              </a:rPr>
              <a:t>)</a:t>
            </a:r>
            <a:r>
              <a:rPr lang="ja-JP" altLang="en-US" sz="1400" b="1" i="0" u="none" strike="noStrike" spc="-150" baseline="0" dirty="0">
                <a:solidFill>
                  <a:srgbClr val="000000"/>
                </a:solidFill>
                <a:latin typeface="+mn-ea"/>
              </a:rPr>
              <a:t>円が支払う金額（自己負担）となる。</a:t>
            </a:r>
          </a:p>
          <a:p>
            <a:pPr algn="l">
              <a:lnSpc>
                <a:spcPts val="2200"/>
              </a:lnSpc>
            </a:pPr>
            <a:r>
              <a:rPr lang="ja-JP" altLang="en-US" sz="1400" b="1" spc="-150" dirty="0">
                <a:solidFill>
                  <a:srgbClr val="000000"/>
                </a:solidFill>
                <a:latin typeface="+mn-ea"/>
              </a:rPr>
              <a:t>   </a:t>
            </a:r>
            <a:r>
              <a:rPr lang="ja-JP" altLang="en-US" sz="1400" b="1" i="0" u="none" strike="noStrike" spc="-150" baseline="0" dirty="0">
                <a:solidFill>
                  <a:srgbClr val="000000"/>
                </a:solidFill>
                <a:latin typeface="+mn-ea"/>
              </a:rPr>
              <a:t>自己負担しない残りの</a:t>
            </a:r>
            <a:r>
              <a:rPr lang="en-US" altLang="ja-JP" sz="1400" b="1" i="0" u="none" strike="noStrike" spc="-150" baseline="0" dirty="0">
                <a:solidFill>
                  <a:srgbClr val="000000"/>
                </a:solidFill>
                <a:latin typeface="+mn-ea"/>
              </a:rPr>
              <a:t>7</a:t>
            </a:r>
            <a:r>
              <a:rPr lang="ja-JP" altLang="en-US" sz="1400" b="1" i="0" u="none" strike="noStrike" spc="-150" baseline="0" dirty="0">
                <a:solidFill>
                  <a:srgbClr val="000000"/>
                </a:solidFill>
                <a:latin typeface="+mn-ea"/>
              </a:rPr>
              <a:t>割にあたる（④　</a:t>
            </a:r>
            <a:r>
              <a:rPr lang="ja-JP" altLang="en-US" sz="1400" b="1" i="0" u="none" strike="noStrike" spc="-150" baseline="0" dirty="0">
                <a:solidFill>
                  <a:srgbClr val="00FFFF"/>
                </a:solidFill>
                <a:latin typeface="+mn-ea"/>
              </a:rPr>
              <a:t>　　　</a:t>
            </a:r>
            <a:r>
              <a:rPr lang="ja-JP" altLang="en-US" sz="1400" b="1" i="0" u="none" strike="noStrike" spc="-150" baseline="0" dirty="0">
                <a:solidFill>
                  <a:srgbClr val="000000"/>
                </a:solidFill>
                <a:latin typeface="+mn-ea"/>
              </a:rPr>
              <a:t>　</a:t>
            </a:r>
            <a:r>
              <a:rPr lang="en-US" altLang="ja-JP" sz="1400" b="1" i="0" u="none" strike="noStrike" spc="-150" baseline="0" dirty="0">
                <a:solidFill>
                  <a:srgbClr val="000000"/>
                </a:solidFill>
                <a:latin typeface="+mn-ea"/>
              </a:rPr>
              <a:t>)</a:t>
            </a:r>
            <a:r>
              <a:rPr lang="ja-JP" altLang="en-US" sz="1400" b="1" i="0" u="none" strike="noStrike" spc="-150" baseline="0" dirty="0">
                <a:solidFill>
                  <a:srgbClr val="000000"/>
                </a:solidFill>
                <a:latin typeface="+mn-ea"/>
              </a:rPr>
              <a:t>円は保険者（健康保険事業の運営主体）から医療機関</a:t>
            </a:r>
          </a:p>
          <a:p>
            <a:pPr algn="l">
              <a:lnSpc>
                <a:spcPts val="2200"/>
              </a:lnSpc>
            </a:pPr>
            <a:r>
              <a:rPr lang="ja-JP" altLang="en-US" sz="1400" b="1" i="0" u="none" strike="noStrike" spc="-150" baseline="0" dirty="0">
                <a:solidFill>
                  <a:srgbClr val="000000"/>
                </a:solidFill>
                <a:latin typeface="+mn-ea"/>
              </a:rPr>
              <a:t>   に支払われる。</a:t>
            </a:r>
            <a:endParaRPr lang="ja-JP" altLang="en-US" sz="1400" b="1" spc="-150" dirty="0">
              <a:latin typeface="+mn-ea"/>
            </a:endParaRPr>
          </a:p>
        </p:txBody>
      </p:sp>
      <p:pic>
        <p:nvPicPr>
          <p:cNvPr id="2" name="図 1">
            <a:extLst>
              <a:ext uri="{FF2B5EF4-FFF2-40B4-BE49-F238E27FC236}">
                <a16:creationId xmlns:a16="http://schemas.microsoft.com/office/drawing/2014/main" id="{3675CCBC-814C-4E4B-90B3-416641769C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sp>
        <p:nvSpPr>
          <p:cNvPr id="7" name="テキスト ボックス 6">
            <a:extLst>
              <a:ext uri="{FF2B5EF4-FFF2-40B4-BE49-F238E27FC236}">
                <a16:creationId xmlns:a16="http://schemas.microsoft.com/office/drawing/2014/main" id="{1E89397E-8FC8-3F4F-9606-09DC044E437F}"/>
              </a:ext>
            </a:extLst>
          </p:cNvPr>
          <p:cNvSpPr txBox="1"/>
          <p:nvPr/>
        </p:nvSpPr>
        <p:spPr>
          <a:xfrm>
            <a:off x="2949204" y="5210571"/>
            <a:ext cx="758283"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1,100</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3BC0399B-3DC4-4540-9045-D87CBDA35539}"/>
              </a:ext>
            </a:extLst>
          </p:cNvPr>
          <p:cNvSpPr txBox="1"/>
          <p:nvPr/>
        </p:nvSpPr>
        <p:spPr>
          <a:xfrm>
            <a:off x="7310029" y="5199828"/>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11,000</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689459CF-213F-1748-B9D0-A3A48AA40D77}"/>
              </a:ext>
            </a:extLst>
          </p:cNvPr>
          <p:cNvSpPr txBox="1"/>
          <p:nvPr/>
        </p:nvSpPr>
        <p:spPr>
          <a:xfrm>
            <a:off x="4984476" y="5487537"/>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11,000</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106A5C1A-B5C9-E341-9F8B-10F61F050E1D}"/>
              </a:ext>
            </a:extLst>
          </p:cNvPr>
          <p:cNvSpPr txBox="1"/>
          <p:nvPr/>
        </p:nvSpPr>
        <p:spPr>
          <a:xfrm>
            <a:off x="1550553" y="5771601"/>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3,300</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0E388DE2-2EC0-9F4F-8C38-33BF14E54310}"/>
              </a:ext>
            </a:extLst>
          </p:cNvPr>
          <p:cNvSpPr txBox="1"/>
          <p:nvPr/>
        </p:nvSpPr>
        <p:spPr>
          <a:xfrm>
            <a:off x="3953217" y="6051422"/>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7,700</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4C6AA46F-3E5E-D5B6-7913-EF21FEEDC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3" name="図 2">
            <a:extLst>
              <a:ext uri="{FF2B5EF4-FFF2-40B4-BE49-F238E27FC236}">
                <a16:creationId xmlns:a16="http://schemas.microsoft.com/office/drawing/2014/main" id="{CF74EC14-3DA0-E7AD-B180-F7CF2DFF0F60}"/>
              </a:ext>
            </a:extLst>
          </p:cNvPr>
          <p:cNvPicPr>
            <a:picLocks noChangeAspect="1"/>
          </p:cNvPicPr>
          <p:nvPr/>
        </p:nvPicPr>
        <p:blipFill rotWithShape="1">
          <a:blip r:embed="rId5"/>
          <a:srcRect r="77889" b="94259"/>
          <a:stretch/>
        </p:blipFill>
        <p:spPr>
          <a:xfrm>
            <a:off x="862755" y="950658"/>
            <a:ext cx="1590650" cy="305938"/>
          </a:xfrm>
          <a:prstGeom prst="rect">
            <a:avLst/>
          </a:prstGeom>
        </p:spPr>
      </p:pic>
      <p:sp>
        <p:nvSpPr>
          <p:cNvPr id="12" name="テキスト ボックス 11">
            <a:extLst>
              <a:ext uri="{FF2B5EF4-FFF2-40B4-BE49-F238E27FC236}">
                <a16:creationId xmlns:a16="http://schemas.microsoft.com/office/drawing/2014/main" id="{9A1C5190-F784-AFF0-F711-4882CB131CA6}"/>
              </a:ext>
            </a:extLst>
          </p:cNvPr>
          <p:cNvSpPr txBox="1"/>
          <p:nvPr/>
        </p:nvSpPr>
        <p:spPr>
          <a:xfrm>
            <a:off x="2453405" y="873020"/>
            <a:ext cx="5925015" cy="597599"/>
          </a:xfrm>
          <a:prstGeom prst="rect">
            <a:avLst/>
          </a:prstGeom>
          <a:noFill/>
        </p:spPr>
        <p:txBody>
          <a:bodyPr wrap="square">
            <a:spAutoFit/>
          </a:bodyPr>
          <a:lstStyle/>
          <a:p>
            <a:pPr>
              <a:lnSpc>
                <a:spcPts val="2000"/>
              </a:lnSpc>
            </a:pPr>
            <a:r>
              <a:rPr lang="ja-JP" altLang="en-US" sz="1400" b="1" dirty="0"/>
              <a:t>次の医療費領収書と給与明細書を見て、（　　　）を埋めて、</a:t>
            </a:r>
          </a:p>
          <a:p>
            <a:pPr>
              <a:lnSpc>
                <a:spcPts val="2000"/>
              </a:lnSpc>
            </a:pPr>
            <a:r>
              <a:rPr lang="ja-JP" altLang="en-US" sz="1400" b="1" dirty="0"/>
              <a:t>社会保険の給付と負担について確認しよう。</a:t>
            </a:r>
          </a:p>
        </p:txBody>
      </p:sp>
      <p:sp>
        <p:nvSpPr>
          <p:cNvPr id="14" name="テキスト ボックス 13">
            <a:extLst>
              <a:ext uri="{FF2B5EF4-FFF2-40B4-BE49-F238E27FC236}">
                <a16:creationId xmlns:a16="http://schemas.microsoft.com/office/drawing/2014/main" id="{2D1AAC52-214E-1D3D-AD8B-74D408131A25}"/>
              </a:ext>
            </a:extLst>
          </p:cNvPr>
          <p:cNvSpPr txBox="1"/>
          <p:nvPr/>
        </p:nvSpPr>
        <p:spPr>
          <a:xfrm>
            <a:off x="718164" y="1532884"/>
            <a:ext cx="1879832" cy="338554"/>
          </a:xfrm>
          <a:prstGeom prst="rect">
            <a:avLst/>
          </a:prstGeom>
          <a:noFill/>
        </p:spPr>
        <p:txBody>
          <a:bodyPr wrap="square">
            <a:spAutoFit/>
          </a:bodyPr>
          <a:lstStyle/>
          <a:p>
            <a:r>
              <a:rPr lang="ja-JP" altLang="en-US" sz="1600" b="1" dirty="0">
                <a:latin typeface="+mn-ea"/>
              </a:rPr>
              <a:t>（</a:t>
            </a:r>
            <a:r>
              <a:rPr lang="en-US" altLang="ja-JP" sz="1600" b="1" dirty="0">
                <a:latin typeface="+mn-ea"/>
              </a:rPr>
              <a:t>1</a:t>
            </a:r>
            <a:r>
              <a:rPr lang="ja-JP" altLang="en-US" sz="1600" b="1" dirty="0">
                <a:latin typeface="+mn-ea"/>
              </a:rPr>
              <a:t>）給付の例</a:t>
            </a:r>
          </a:p>
        </p:txBody>
      </p:sp>
      <p:pic>
        <p:nvPicPr>
          <p:cNvPr id="18" name="図 17">
            <a:extLst>
              <a:ext uri="{FF2B5EF4-FFF2-40B4-BE49-F238E27FC236}">
                <a16:creationId xmlns:a16="http://schemas.microsoft.com/office/drawing/2014/main" id="{FED4D83E-C727-1E23-55DF-DED3CF7691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3617" y="1784839"/>
            <a:ext cx="5221718" cy="3082656"/>
          </a:xfrm>
          <a:prstGeom prst="rect">
            <a:avLst/>
          </a:prstGeom>
        </p:spPr>
      </p:pic>
      <p:sp>
        <p:nvSpPr>
          <p:cNvPr id="20" name="テキスト ボックス 19">
            <a:extLst>
              <a:ext uri="{FF2B5EF4-FFF2-40B4-BE49-F238E27FC236}">
                <a16:creationId xmlns:a16="http://schemas.microsoft.com/office/drawing/2014/main" id="{DAD84489-932D-EAFF-1C3B-C479CEFA1C95}"/>
              </a:ext>
            </a:extLst>
          </p:cNvPr>
          <p:cNvSpPr txBox="1"/>
          <p:nvPr/>
        </p:nvSpPr>
        <p:spPr>
          <a:xfrm>
            <a:off x="2248116" y="1552164"/>
            <a:ext cx="1522378" cy="307777"/>
          </a:xfrm>
          <a:prstGeom prst="rect">
            <a:avLst/>
          </a:prstGeom>
          <a:noFill/>
        </p:spPr>
        <p:txBody>
          <a:bodyPr wrap="square">
            <a:spAutoFit/>
          </a:bodyPr>
          <a:lstStyle/>
          <a:p>
            <a:r>
              <a:rPr lang="en-US" altLang="zh-TW" sz="1400" b="1" dirty="0">
                <a:latin typeface="游ゴシック" panose="020B0400000000000000" pitchFamily="50" charset="-128"/>
                <a:ea typeface="游ゴシック" panose="020B0400000000000000" pitchFamily="50" charset="-128"/>
              </a:rPr>
              <a:t>【</a:t>
            </a:r>
            <a:r>
              <a:rPr lang="zh-TW" altLang="en-US" sz="1400" b="1" dirty="0">
                <a:latin typeface="游ゴシック" panose="020B0400000000000000" pitchFamily="50" charset="-128"/>
                <a:ea typeface="游ゴシック" panose="020B0400000000000000" pitchFamily="50" charset="-128"/>
              </a:rPr>
              <a:t>医療費領収書</a:t>
            </a:r>
            <a:r>
              <a:rPr lang="en-US" altLang="zh-TW" sz="1400" b="1" dirty="0">
                <a:latin typeface="游ゴシック" panose="020B0400000000000000" pitchFamily="50" charset="-128"/>
                <a:ea typeface="游ゴシック" panose="020B0400000000000000" pitchFamily="50" charset="-128"/>
              </a:rPr>
              <a:t>】</a:t>
            </a:r>
            <a:endParaRPr lang="ja-JP" altLang="en-US" sz="14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5809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890CA62-C0DE-2844-92AA-3232B3A84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sp>
        <p:nvSpPr>
          <p:cNvPr id="6" name="テキスト ボックス 5">
            <a:extLst>
              <a:ext uri="{FF2B5EF4-FFF2-40B4-BE49-F238E27FC236}">
                <a16:creationId xmlns:a16="http://schemas.microsoft.com/office/drawing/2014/main" id="{048BFDE7-AAA4-8148-B16C-4E41ABBCE8CA}"/>
              </a:ext>
            </a:extLst>
          </p:cNvPr>
          <p:cNvSpPr txBox="1"/>
          <p:nvPr/>
        </p:nvSpPr>
        <p:spPr>
          <a:xfrm>
            <a:off x="2582938" y="5621271"/>
            <a:ext cx="758283"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9,500</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5BBE0E2A-C606-1546-BDF0-55F910C0C1DC}"/>
              </a:ext>
            </a:extLst>
          </p:cNvPr>
          <p:cNvSpPr txBox="1"/>
          <p:nvPr/>
        </p:nvSpPr>
        <p:spPr>
          <a:xfrm>
            <a:off x="5164515" y="5621271"/>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1,100</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45FA148C-C194-B34F-9053-585FC83D7007}"/>
              </a:ext>
            </a:extLst>
          </p:cNvPr>
          <p:cNvSpPr txBox="1"/>
          <p:nvPr/>
        </p:nvSpPr>
        <p:spPr>
          <a:xfrm>
            <a:off x="3841336" y="5621271"/>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20,000</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B2D3036D-9136-B149-BC28-3185629802D8}"/>
              </a:ext>
            </a:extLst>
          </p:cNvPr>
          <p:cNvSpPr txBox="1"/>
          <p:nvPr/>
        </p:nvSpPr>
        <p:spPr>
          <a:xfrm>
            <a:off x="3358962" y="5874291"/>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4,200</a:t>
            </a:r>
            <a:endParaRPr kumimoji="1" lang="ja-JP" altLang="en-US" sz="1800" b="0" i="0" u="none" strike="noStrike" kern="1200" cap="none" spc="0" normalizeH="0" baseline="0" noProof="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FB2E3226-6B2D-2F47-9B53-FBA8CED4D1C6}"/>
              </a:ext>
            </a:extLst>
          </p:cNvPr>
          <p:cNvSpPr txBox="1"/>
          <p:nvPr/>
        </p:nvSpPr>
        <p:spPr>
          <a:xfrm>
            <a:off x="3341221" y="6127311"/>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9,500</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9D91A1FE-CEC0-C74C-94B6-1AD37FFF2EEE}"/>
              </a:ext>
            </a:extLst>
          </p:cNvPr>
          <p:cNvSpPr txBox="1"/>
          <p:nvPr/>
        </p:nvSpPr>
        <p:spPr>
          <a:xfrm>
            <a:off x="6552384" y="5611054"/>
            <a:ext cx="44463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0</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E14B186-0868-1C48-A218-5870E91F3F0E}"/>
              </a:ext>
            </a:extLst>
          </p:cNvPr>
          <p:cNvSpPr txBox="1"/>
          <p:nvPr/>
        </p:nvSpPr>
        <p:spPr>
          <a:xfrm>
            <a:off x="7561823" y="5621271"/>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30,600</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812E7F89-906D-297C-B5A5-FDCDD3773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
        <p:nvSpPr>
          <p:cNvPr id="14" name="テキスト ボックス 13">
            <a:extLst>
              <a:ext uri="{FF2B5EF4-FFF2-40B4-BE49-F238E27FC236}">
                <a16:creationId xmlns:a16="http://schemas.microsoft.com/office/drawing/2014/main" id="{00F27B75-9BE3-1A6A-A752-565259D2519E}"/>
              </a:ext>
            </a:extLst>
          </p:cNvPr>
          <p:cNvSpPr txBox="1"/>
          <p:nvPr/>
        </p:nvSpPr>
        <p:spPr>
          <a:xfrm>
            <a:off x="718164" y="1369822"/>
            <a:ext cx="1879832" cy="338554"/>
          </a:xfrm>
          <a:prstGeom prst="rect">
            <a:avLst/>
          </a:prstGeom>
          <a:noFill/>
        </p:spPr>
        <p:txBody>
          <a:bodyPr wrap="square">
            <a:spAutoFit/>
          </a:bodyPr>
          <a:lstStyle/>
          <a:p>
            <a:r>
              <a:rPr lang="ja-JP" altLang="en-US" sz="1600" b="1" dirty="0">
                <a:latin typeface="+mn-ea"/>
              </a:rPr>
              <a:t>（</a:t>
            </a:r>
            <a:r>
              <a:rPr lang="en-US" altLang="ja-JP" sz="1600" b="1" dirty="0">
                <a:latin typeface="+mn-ea"/>
              </a:rPr>
              <a:t>2</a:t>
            </a:r>
            <a:r>
              <a:rPr lang="ja-JP" altLang="en-US" sz="1600" b="1" dirty="0">
                <a:latin typeface="+mn-ea"/>
              </a:rPr>
              <a:t>）負担の例</a:t>
            </a:r>
          </a:p>
        </p:txBody>
      </p:sp>
      <p:sp>
        <p:nvSpPr>
          <p:cNvPr id="15" name="テキスト ボックス 14">
            <a:extLst>
              <a:ext uri="{FF2B5EF4-FFF2-40B4-BE49-F238E27FC236}">
                <a16:creationId xmlns:a16="http://schemas.microsoft.com/office/drawing/2014/main" id="{2FF0C96D-EA41-BB9B-4F40-8CB0553CC6CD}"/>
              </a:ext>
            </a:extLst>
          </p:cNvPr>
          <p:cNvSpPr txBox="1"/>
          <p:nvPr/>
        </p:nvSpPr>
        <p:spPr>
          <a:xfrm>
            <a:off x="2248116" y="1389102"/>
            <a:ext cx="1522378" cy="307777"/>
          </a:xfrm>
          <a:prstGeom prst="rect">
            <a:avLst/>
          </a:prstGeom>
          <a:noFill/>
        </p:spPr>
        <p:txBody>
          <a:bodyPr wrap="square">
            <a:spAutoFit/>
          </a:bodyPr>
          <a:lstStyle/>
          <a:p>
            <a:r>
              <a:rPr lang="en-US" altLang="zh-TW" sz="1400" b="1" dirty="0">
                <a:latin typeface="游ゴシック" panose="020B0400000000000000" pitchFamily="50" charset="-128"/>
                <a:ea typeface="游ゴシック" panose="020B0400000000000000" pitchFamily="50" charset="-128"/>
              </a:rPr>
              <a:t>【</a:t>
            </a:r>
            <a:r>
              <a:rPr lang="ja-JP" altLang="en-US" sz="1400" b="1" dirty="0">
                <a:latin typeface="游ゴシック" panose="020B0400000000000000" pitchFamily="50" charset="-128"/>
                <a:ea typeface="游ゴシック" panose="020B0400000000000000" pitchFamily="50" charset="-128"/>
              </a:rPr>
              <a:t>給与明細書</a:t>
            </a:r>
            <a:r>
              <a:rPr lang="en-US" altLang="zh-TW" sz="1400" b="1" dirty="0">
                <a:latin typeface="游ゴシック" panose="020B0400000000000000" pitchFamily="50" charset="-128"/>
                <a:ea typeface="游ゴシック" panose="020B0400000000000000" pitchFamily="50" charset="-128"/>
              </a:rPr>
              <a:t>】</a:t>
            </a:r>
            <a:endParaRPr lang="ja-JP" altLang="en-US" sz="1400" b="1" dirty="0">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BA8EC0A9-8D97-6FF9-8CB3-5C482E1062D2}"/>
              </a:ext>
            </a:extLst>
          </p:cNvPr>
          <p:cNvPicPr>
            <a:picLocks noChangeAspect="1"/>
          </p:cNvPicPr>
          <p:nvPr/>
        </p:nvPicPr>
        <p:blipFill rotWithShape="1">
          <a:blip r:embed="rId5">
            <a:extLst>
              <a:ext uri="{28A0092B-C50C-407E-A947-70E740481C1C}">
                <a14:useLocalDpi xmlns:a14="http://schemas.microsoft.com/office/drawing/2010/main" val="0"/>
              </a:ext>
            </a:extLst>
          </a:blip>
          <a:srcRect l="1031" t="2196" r="941" b="1384"/>
          <a:stretch/>
        </p:blipFill>
        <p:spPr>
          <a:xfrm>
            <a:off x="2426506" y="1716159"/>
            <a:ext cx="5241073" cy="2836871"/>
          </a:xfrm>
          <a:prstGeom prst="rect">
            <a:avLst/>
          </a:prstGeom>
        </p:spPr>
      </p:pic>
      <p:sp>
        <p:nvSpPr>
          <p:cNvPr id="18" name="テキスト ボックス 17">
            <a:extLst>
              <a:ext uri="{FF2B5EF4-FFF2-40B4-BE49-F238E27FC236}">
                <a16:creationId xmlns:a16="http://schemas.microsoft.com/office/drawing/2014/main" id="{0CBEAC82-3D80-F9FE-2875-4660ACB57B32}"/>
              </a:ext>
            </a:extLst>
          </p:cNvPr>
          <p:cNvSpPr txBox="1"/>
          <p:nvPr/>
        </p:nvSpPr>
        <p:spPr>
          <a:xfrm>
            <a:off x="1064901" y="5059070"/>
            <a:ext cx="8079099" cy="1437573"/>
          </a:xfrm>
          <a:prstGeom prst="rect">
            <a:avLst/>
          </a:prstGeom>
          <a:noFill/>
        </p:spPr>
        <p:txBody>
          <a:bodyPr wrap="square">
            <a:spAutoFit/>
          </a:bodyPr>
          <a:lstStyle/>
          <a:p>
            <a:pPr>
              <a:lnSpc>
                <a:spcPts val="2300"/>
              </a:lnSpc>
            </a:pPr>
            <a:r>
              <a:rPr lang="en-US" altLang="ja-JP" sz="1400" b="1" dirty="0">
                <a:latin typeface="游ゴシック" panose="020B0400000000000000" pitchFamily="50" charset="-128"/>
                <a:ea typeface="游ゴシック" panose="020B0400000000000000" pitchFamily="50" charset="-128"/>
              </a:rPr>
              <a:t>【</a:t>
            </a:r>
            <a:r>
              <a:rPr lang="ja-JP" altLang="en-US" sz="1400" b="1" dirty="0">
                <a:latin typeface="游ゴシック" panose="020B0400000000000000" pitchFamily="50" charset="-128"/>
                <a:ea typeface="游ゴシック" panose="020B0400000000000000" pitchFamily="50" charset="-128"/>
              </a:rPr>
              <a:t>給与明細書を見ると、以下のことがわかる</a:t>
            </a:r>
            <a:r>
              <a:rPr lang="en-US" altLang="ja-JP" sz="1400" b="1" dirty="0">
                <a:latin typeface="游ゴシック" panose="020B0400000000000000" pitchFamily="50" charset="-128"/>
                <a:ea typeface="游ゴシック" panose="020B0400000000000000" pitchFamily="50" charset="-128"/>
              </a:rPr>
              <a:t>】</a:t>
            </a:r>
          </a:p>
          <a:p>
            <a:pPr>
              <a:lnSpc>
                <a:spcPts val="2300"/>
              </a:lnSpc>
            </a:pPr>
            <a:r>
              <a:rPr lang="ja-JP" altLang="en-US" sz="1400" b="1" dirty="0">
                <a:latin typeface="游ゴシック" panose="020B0400000000000000" pitchFamily="50" charset="-128"/>
                <a:ea typeface="游ゴシック" panose="020B0400000000000000" pitchFamily="50" charset="-128"/>
              </a:rPr>
              <a:t>  社会保険料＝ 健 康 保 険  ＋ 厚生年金保険 ＋ 雇 用 保 険 ＋ 介 護 保 険</a:t>
            </a:r>
          </a:p>
          <a:p>
            <a:pPr>
              <a:lnSpc>
                <a:spcPts val="2000"/>
              </a:lnSpc>
            </a:pPr>
            <a:r>
              <a:rPr lang="ja-JP" altLang="en-US" sz="1400" b="1" dirty="0">
                <a:latin typeface="游ゴシック" panose="020B0400000000000000" pitchFamily="50" charset="-128"/>
                <a:ea typeface="游ゴシック" panose="020B0400000000000000" pitchFamily="50" charset="-128"/>
              </a:rPr>
              <a:t>　　　　　 ＝（①           ）＋（② 　　　  </a:t>
            </a:r>
            <a:r>
              <a:rPr lang="en-US" altLang="ja-JP" sz="1400" b="1" dirty="0">
                <a:latin typeface="游ゴシック" panose="020B0400000000000000" pitchFamily="50" charset="-128"/>
                <a:ea typeface="游ゴシック" panose="020B0400000000000000" pitchFamily="50" charset="-128"/>
              </a:rPr>
              <a:t>) </a:t>
            </a:r>
            <a:r>
              <a:rPr lang="ja-JP" altLang="en-US" sz="1400" b="1" dirty="0">
                <a:latin typeface="游ゴシック" panose="020B0400000000000000" pitchFamily="50" charset="-128"/>
                <a:ea typeface="游ゴシック" panose="020B0400000000000000" pitchFamily="50" charset="-128"/>
              </a:rPr>
              <a:t>＋（③ 　 　  </a:t>
            </a:r>
            <a:r>
              <a:rPr lang="en-US" altLang="ja-JP" sz="1400" b="1" dirty="0">
                <a:latin typeface="游ゴシック" panose="020B0400000000000000" pitchFamily="50" charset="-128"/>
                <a:ea typeface="游ゴシック" panose="020B0400000000000000" pitchFamily="50" charset="-128"/>
              </a:rPr>
              <a:t>) </a:t>
            </a:r>
            <a:r>
              <a:rPr lang="ja-JP" altLang="en-US" sz="1400" b="1" dirty="0">
                <a:latin typeface="游ゴシック" panose="020B0400000000000000" pitchFamily="50" charset="-128"/>
                <a:ea typeface="游ゴシック" panose="020B0400000000000000" pitchFamily="50" charset="-128"/>
              </a:rPr>
              <a:t>＋</a:t>
            </a:r>
            <a:r>
              <a:rPr lang="en-US" altLang="ja-JP" sz="1400" b="1" dirty="0">
                <a:latin typeface="游ゴシック" panose="020B0400000000000000" pitchFamily="50" charset="-128"/>
                <a:ea typeface="游ゴシック" panose="020B0400000000000000" pitchFamily="50" charset="-128"/>
              </a:rPr>
              <a:t>(</a:t>
            </a:r>
            <a:r>
              <a:rPr lang="ja-JP" altLang="en-US" sz="1400" b="1" dirty="0">
                <a:latin typeface="游ゴシック" panose="020B0400000000000000" pitchFamily="50" charset="-128"/>
                <a:ea typeface="游ゴシック" panose="020B0400000000000000" pitchFamily="50" charset="-128"/>
              </a:rPr>
              <a:t>④ 　 　　 ）＝</a:t>
            </a:r>
            <a:r>
              <a:rPr lang="en-US" altLang="ja-JP" sz="1400" b="1" dirty="0">
                <a:latin typeface="游ゴシック" panose="020B0400000000000000" pitchFamily="50" charset="-128"/>
                <a:ea typeface="游ゴシック" panose="020B0400000000000000" pitchFamily="50" charset="-128"/>
              </a:rPr>
              <a:t>(⑤ </a:t>
            </a:r>
            <a:r>
              <a:rPr lang="ja-JP" altLang="en-US" sz="1400" b="1" dirty="0">
                <a:latin typeface="游ゴシック" panose="020B0400000000000000" pitchFamily="50" charset="-128"/>
                <a:ea typeface="游ゴシック" panose="020B0400000000000000" pitchFamily="50" charset="-128"/>
              </a:rPr>
              <a:t>　　　  </a:t>
            </a:r>
            <a:r>
              <a:rPr lang="en-US" altLang="ja-JP" sz="1400" b="1" dirty="0">
                <a:latin typeface="游ゴシック" panose="020B0400000000000000" pitchFamily="50" charset="-128"/>
                <a:ea typeface="游ゴシック" panose="020B0400000000000000" pitchFamily="50" charset="-128"/>
              </a:rPr>
              <a:t>)</a:t>
            </a:r>
            <a:r>
              <a:rPr lang="ja-JP" altLang="en-US" sz="1400" b="1" dirty="0">
                <a:latin typeface="游ゴシック" panose="020B0400000000000000" pitchFamily="50" charset="-128"/>
                <a:ea typeface="游ゴシック" panose="020B0400000000000000" pitchFamily="50" charset="-128"/>
              </a:rPr>
              <a:t>円</a:t>
            </a:r>
          </a:p>
          <a:p>
            <a:pPr>
              <a:lnSpc>
                <a:spcPts val="2000"/>
              </a:lnSpc>
            </a:pPr>
            <a:r>
              <a:rPr lang="ja-JP" altLang="en-US" sz="1400" b="1" dirty="0">
                <a:latin typeface="游ゴシック" panose="020B0400000000000000" pitchFamily="50" charset="-128"/>
                <a:ea typeface="游ゴシック" panose="020B0400000000000000" pitchFamily="50" charset="-128"/>
              </a:rPr>
              <a:t>  国　税　   ＝所得税＝（⑥ 　　　 ）円</a:t>
            </a:r>
          </a:p>
          <a:p>
            <a:pPr>
              <a:lnSpc>
                <a:spcPts val="2000"/>
              </a:lnSpc>
            </a:pPr>
            <a:r>
              <a:rPr lang="ja-JP" altLang="en-US" sz="1400" b="1" dirty="0">
                <a:latin typeface="游ゴシック" panose="020B0400000000000000" pitchFamily="50" charset="-128"/>
                <a:ea typeface="游ゴシック" panose="020B0400000000000000" pitchFamily="50" charset="-128"/>
              </a:rPr>
              <a:t>  地方税　   ＝住民税＝（⑦ 　　　 ）円</a:t>
            </a:r>
          </a:p>
        </p:txBody>
      </p:sp>
    </p:spTree>
    <p:extLst>
      <p:ext uri="{BB962C8B-B14F-4D97-AF65-F5344CB8AC3E}">
        <p14:creationId xmlns:p14="http://schemas.microsoft.com/office/powerpoint/2010/main" val="30870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990D68D-4834-3C4E-A682-0C78539971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sp>
        <p:nvSpPr>
          <p:cNvPr id="8" name="テキスト ボックス 7">
            <a:extLst>
              <a:ext uri="{FF2B5EF4-FFF2-40B4-BE49-F238E27FC236}">
                <a16:creationId xmlns:a16="http://schemas.microsoft.com/office/drawing/2014/main" id="{3B1B9789-E4FB-C942-884F-C7421DEDF327}"/>
              </a:ext>
            </a:extLst>
          </p:cNvPr>
          <p:cNvSpPr txBox="1"/>
          <p:nvPr/>
        </p:nvSpPr>
        <p:spPr>
          <a:xfrm>
            <a:off x="3814521" y="1920536"/>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義務</a:t>
            </a:r>
          </a:p>
        </p:txBody>
      </p:sp>
      <p:sp>
        <p:nvSpPr>
          <p:cNvPr id="9" name="テキスト ボックス 8">
            <a:extLst>
              <a:ext uri="{FF2B5EF4-FFF2-40B4-BE49-F238E27FC236}">
                <a16:creationId xmlns:a16="http://schemas.microsoft.com/office/drawing/2014/main" id="{E5EFA9FE-96E1-4243-BF6D-9A7C460EC692}"/>
              </a:ext>
            </a:extLst>
          </p:cNvPr>
          <p:cNvSpPr txBox="1"/>
          <p:nvPr/>
        </p:nvSpPr>
        <p:spPr>
          <a:xfrm>
            <a:off x="5414819" y="1909590"/>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5B9BD5"/>
                </a:solidFill>
                <a:effectLst/>
                <a:uLnTx/>
                <a:uFillTx/>
                <a:latin typeface="Calibri" panose="020F0502020204030204"/>
                <a:ea typeface="游ゴシック" panose="020B0400000000000000" pitchFamily="50" charset="-128"/>
                <a:cs typeface="+mn-cs"/>
              </a:rPr>
              <a:t>国</a:t>
            </a:r>
          </a:p>
        </p:txBody>
      </p:sp>
      <p:sp>
        <p:nvSpPr>
          <p:cNvPr id="10" name="テキスト ボックス 9">
            <a:extLst>
              <a:ext uri="{FF2B5EF4-FFF2-40B4-BE49-F238E27FC236}">
                <a16:creationId xmlns:a16="http://schemas.microsoft.com/office/drawing/2014/main" id="{5A3036B5-7B34-2044-874C-0A49C9AD7E3B}"/>
              </a:ext>
            </a:extLst>
          </p:cNvPr>
          <p:cNvSpPr txBox="1"/>
          <p:nvPr/>
        </p:nvSpPr>
        <p:spPr>
          <a:xfrm>
            <a:off x="4572000" y="2554124"/>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保障</a:t>
            </a:r>
          </a:p>
        </p:txBody>
      </p:sp>
      <p:sp>
        <p:nvSpPr>
          <p:cNvPr id="11" name="テキスト ボックス 10">
            <a:extLst>
              <a:ext uri="{FF2B5EF4-FFF2-40B4-BE49-F238E27FC236}">
                <a16:creationId xmlns:a16="http://schemas.microsoft.com/office/drawing/2014/main" id="{015A6E6D-4BBF-894D-8E52-A8C7DC6D4800}"/>
              </a:ext>
            </a:extLst>
          </p:cNvPr>
          <p:cNvSpPr txBox="1"/>
          <p:nvPr/>
        </p:nvSpPr>
        <p:spPr>
          <a:xfrm>
            <a:off x="6632012" y="2861386"/>
            <a:ext cx="988401"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リスク</a:t>
            </a:r>
          </a:p>
        </p:txBody>
      </p:sp>
      <p:sp>
        <p:nvSpPr>
          <p:cNvPr id="12" name="テキスト ボックス 11">
            <a:extLst>
              <a:ext uri="{FF2B5EF4-FFF2-40B4-BE49-F238E27FC236}">
                <a16:creationId xmlns:a16="http://schemas.microsoft.com/office/drawing/2014/main" id="{4BCC2859-3F7A-D947-AE4F-3C7DC9E93C64}"/>
              </a:ext>
            </a:extLst>
          </p:cNvPr>
          <p:cNvSpPr txBox="1"/>
          <p:nvPr/>
        </p:nvSpPr>
        <p:spPr>
          <a:xfrm>
            <a:off x="4773858" y="2246863"/>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5B9BD5"/>
                </a:solidFill>
                <a:effectLst/>
                <a:uLnTx/>
                <a:uFillTx/>
                <a:latin typeface="Calibri" panose="020F0502020204030204"/>
                <a:ea typeface="游ゴシック" panose="020B0400000000000000" pitchFamily="50" charset="-128"/>
                <a:cs typeface="+mn-cs"/>
              </a:rPr>
              <a:t>租税</a:t>
            </a:r>
          </a:p>
        </p:txBody>
      </p:sp>
      <p:sp>
        <p:nvSpPr>
          <p:cNvPr id="13" name="テキスト ボックス 12">
            <a:extLst>
              <a:ext uri="{FF2B5EF4-FFF2-40B4-BE49-F238E27FC236}">
                <a16:creationId xmlns:a16="http://schemas.microsoft.com/office/drawing/2014/main" id="{539334FB-A9BD-BC42-A522-A0A8F816BC57}"/>
              </a:ext>
            </a:extLst>
          </p:cNvPr>
          <p:cNvSpPr txBox="1"/>
          <p:nvPr/>
        </p:nvSpPr>
        <p:spPr>
          <a:xfrm>
            <a:off x="6237883" y="3646926"/>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民間</a:t>
            </a:r>
          </a:p>
        </p:txBody>
      </p:sp>
      <p:sp>
        <p:nvSpPr>
          <p:cNvPr id="14" name="テキスト ボックス 13">
            <a:extLst>
              <a:ext uri="{FF2B5EF4-FFF2-40B4-BE49-F238E27FC236}">
                <a16:creationId xmlns:a16="http://schemas.microsoft.com/office/drawing/2014/main" id="{26A0771A-C7F6-2445-8F3D-14A9BB5E6BE1}"/>
              </a:ext>
            </a:extLst>
          </p:cNvPr>
          <p:cNvSpPr txBox="1"/>
          <p:nvPr/>
        </p:nvSpPr>
        <p:spPr>
          <a:xfrm>
            <a:off x="4226053" y="3929471"/>
            <a:ext cx="95711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保険金</a:t>
            </a:r>
          </a:p>
        </p:txBody>
      </p:sp>
      <p:sp>
        <p:nvSpPr>
          <p:cNvPr id="15" name="テキスト ボックス 14">
            <a:extLst>
              <a:ext uri="{FF2B5EF4-FFF2-40B4-BE49-F238E27FC236}">
                <a16:creationId xmlns:a16="http://schemas.microsoft.com/office/drawing/2014/main" id="{28C587A1-B728-564C-98EC-D8AA4C1242BD}"/>
              </a:ext>
            </a:extLst>
          </p:cNvPr>
          <p:cNvSpPr txBox="1"/>
          <p:nvPr/>
        </p:nvSpPr>
        <p:spPr>
          <a:xfrm>
            <a:off x="1460643" y="4260363"/>
            <a:ext cx="1234596"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社会保険</a:t>
            </a:r>
          </a:p>
        </p:txBody>
      </p:sp>
      <p:sp>
        <p:nvSpPr>
          <p:cNvPr id="16" name="テキスト ボックス 15">
            <a:extLst>
              <a:ext uri="{FF2B5EF4-FFF2-40B4-BE49-F238E27FC236}">
                <a16:creationId xmlns:a16="http://schemas.microsoft.com/office/drawing/2014/main" id="{54A21AB6-4668-DA4B-A22F-77CE8F9B4367}"/>
              </a:ext>
            </a:extLst>
          </p:cNvPr>
          <p:cNvSpPr txBox="1"/>
          <p:nvPr/>
        </p:nvSpPr>
        <p:spPr>
          <a:xfrm>
            <a:off x="2500171" y="3662987"/>
            <a:ext cx="82306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任意</a:t>
            </a:r>
          </a:p>
        </p:txBody>
      </p:sp>
      <p:pic>
        <p:nvPicPr>
          <p:cNvPr id="5" name="図 4">
            <a:extLst>
              <a:ext uri="{FF2B5EF4-FFF2-40B4-BE49-F238E27FC236}">
                <a16:creationId xmlns:a16="http://schemas.microsoft.com/office/drawing/2014/main" id="{CDE536F4-D048-BF97-7333-D8C10E098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3" name="図 2">
            <a:extLst>
              <a:ext uri="{FF2B5EF4-FFF2-40B4-BE49-F238E27FC236}">
                <a16:creationId xmlns:a16="http://schemas.microsoft.com/office/drawing/2014/main" id="{629D4B6A-236F-B4C4-9600-4361C5EEC8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5" t="8746" r="77378" b="80368"/>
          <a:stretch/>
        </p:blipFill>
        <p:spPr>
          <a:xfrm>
            <a:off x="812400" y="1077399"/>
            <a:ext cx="1659715" cy="313655"/>
          </a:xfrm>
          <a:prstGeom prst="rect">
            <a:avLst/>
          </a:prstGeom>
        </p:spPr>
      </p:pic>
      <p:sp>
        <p:nvSpPr>
          <p:cNvPr id="6" name="テキスト ボックス 5">
            <a:extLst>
              <a:ext uri="{FF2B5EF4-FFF2-40B4-BE49-F238E27FC236}">
                <a16:creationId xmlns:a16="http://schemas.microsoft.com/office/drawing/2014/main" id="{7B83FB6B-FFA5-4671-FFC3-E0FB5C57DB26}"/>
              </a:ext>
            </a:extLst>
          </p:cNvPr>
          <p:cNvSpPr txBox="1"/>
          <p:nvPr/>
        </p:nvSpPr>
        <p:spPr>
          <a:xfrm>
            <a:off x="2472115" y="995787"/>
            <a:ext cx="5426550" cy="523220"/>
          </a:xfrm>
          <a:prstGeom prst="rect">
            <a:avLst/>
          </a:prstGeom>
          <a:noFill/>
        </p:spPr>
        <p:txBody>
          <a:bodyPr wrap="square">
            <a:spAutoFit/>
          </a:bodyPr>
          <a:lstStyle/>
          <a:p>
            <a:r>
              <a:rPr lang="en-US" altLang="ja-JP" sz="1400" b="1" dirty="0">
                <a:latin typeface="+mn-ea"/>
              </a:rPr>
              <a:t>P8〜9</a:t>
            </a:r>
            <a:r>
              <a:rPr lang="ja-JP" altLang="en-US" sz="1400" b="1" dirty="0">
                <a:latin typeface="+mn-ea"/>
              </a:rPr>
              <a:t>、</a:t>
            </a:r>
            <a:r>
              <a:rPr lang="en-US" altLang="ja-JP" sz="1400" b="1" dirty="0">
                <a:latin typeface="+mn-ea"/>
              </a:rPr>
              <a:t>P11〜12</a:t>
            </a:r>
            <a:r>
              <a:rPr lang="ja-JP" altLang="en-US" sz="1400" b="1" dirty="0">
                <a:latin typeface="+mn-ea"/>
              </a:rPr>
              <a:t>をもとに、社会保険と民間保険の違いを確認し、文章の（　　　）を埋めよう。</a:t>
            </a:r>
          </a:p>
        </p:txBody>
      </p:sp>
      <p:sp>
        <p:nvSpPr>
          <p:cNvPr id="18" name="テキスト ボックス 17">
            <a:extLst>
              <a:ext uri="{FF2B5EF4-FFF2-40B4-BE49-F238E27FC236}">
                <a16:creationId xmlns:a16="http://schemas.microsoft.com/office/drawing/2014/main" id="{CDA20F59-9E61-04ED-4189-47E928636B24}"/>
              </a:ext>
            </a:extLst>
          </p:cNvPr>
          <p:cNvSpPr txBox="1"/>
          <p:nvPr/>
        </p:nvSpPr>
        <p:spPr>
          <a:xfrm>
            <a:off x="637959" y="1879001"/>
            <a:ext cx="7842941" cy="1351717"/>
          </a:xfrm>
          <a:prstGeom prst="rect">
            <a:avLst/>
          </a:prstGeom>
          <a:noFill/>
        </p:spPr>
        <p:txBody>
          <a:bodyPr wrap="square">
            <a:spAutoFit/>
          </a:bodyPr>
          <a:lstStyle/>
          <a:p>
            <a:pPr>
              <a:lnSpc>
                <a:spcPts val="2500"/>
              </a:lnSpc>
            </a:pPr>
            <a:r>
              <a:rPr lang="ja-JP" altLang="en-US" dirty="0"/>
              <a:t>（</a:t>
            </a:r>
            <a:r>
              <a:rPr lang="en-US" altLang="ja-JP" sz="1600" b="1" dirty="0">
                <a:latin typeface="+mn-ea"/>
              </a:rPr>
              <a:t>1)</a:t>
            </a:r>
            <a:r>
              <a:rPr lang="ja-JP" altLang="en-US" sz="1600" b="1" dirty="0">
                <a:latin typeface="+mn-ea"/>
              </a:rPr>
              <a:t> 社会保険は</a:t>
            </a:r>
            <a:r>
              <a:rPr lang="en-US" altLang="ja-JP" sz="1600" b="1" dirty="0">
                <a:latin typeface="+mn-ea"/>
              </a:rPr>
              <a:t>､</a:t>
            </a:r>
            <a:r>
              <a:rPr lang="ja-JP" altLang="en-US" sz="1600" b="1" dirty="0">
                <a:latin typeface="+mn-ea"/>
              </a:rPr>
              <a:t>原則</a:t>
            </a:r>
            <a:r>
              <a:rPr lang="en-US" altLang="ja-JP" sz="1600" b="1" dirty="0">
                <a:latin typeface="+mn-ea"/>
              </a:rPr>
              <a:t>､</a:t>
            </a:r>
            <a:r>
              <a:rPr lang="ja-JP" altLang="en-US" sz="1600" b="1" dirty="0">
                <a:latin typeface="+mn-ea"/>
              </a:rPr>
              <a:t>加入が</a:t>
            </a:r>
            <a:r>
              <a:rPr lang="en-US" altLang="ja-JP" sz="1600" b="1" dirty="0">
                <a:latin typeface="+mn-ea"/>
              </a:rPr>
              <a:t>(</a:t>
            </a:r>
            <a:r>
              <a:rPr lang="ja-JP" altLang="en-US" sz="1600" b="1" dirty="0">
                <a:latin typeface="+mn-ea"/>
              </a:rPr>
              <a:t>① 　　　　 </a:t>
            </a:r>
            <a:r>
              <a:rPr lang="en-US" altLang="ja-JP" sz="1600" b="1" dirty="0">
                <a:latin typeface="+mn-ea"/>
              </a:rPr>
              <a:t>)</a:t>
            </a:r>
            <a:r>
              <a:rPr lang="ja-JP" altLang="en-US" sz="1600" b="1" dirty="0">
                <a:latin typeface="+mn-ea"/>
              </a:rPr>
              <a:t>で</a:t>
            </a:r>
            <a:r>
              <a:rPr lang="en-US" altLang="ja-JP" sz="1600" b="1" dirty="0">
                <a:latin typeface="+mn-ea"/>
              </a:rPr>
              <a:t>､(</a:t>
            </a:r>
            <a:r>
              <a:rPr lang="ja-JP" altLang="en-US" sz="1600" b="1" dirty="0">
                <a:latin typeface="+mn-ea"/>
              </a:rPr>
              <a:t>② 　　　 </a:t>
            </a:r>
            <a:r>
              <a:rPr lang="en-US" altLang="ja-JP" sz="1600" b="1" dirty="0">
                <a:latin typeface="+mn-ea"/>
              </a:rPr>
              <a:t>)</a:t>
            </a:r>
            <a:r>
              <a:rPr lang="ja-JP" altLang="en-US" sz="1600" b="1" dirty="0">
                <a:latin typeface="+mn-ea"/>
              </a:rPr>
              <a:t>などの公的機関が</a:t>
            </a:r>
            <a:endParaRPr lang="en-US" altLang="ja-JP" sz="1600" b="1" dirty="0">
              <a:latin typeface="+mn-ea"/>
            </a:endParaRPr>
          </a:p>
          <a:p>
            <a:pPr>
              <a:lnSpc>
                <a:spcPts val="2500"/>
              </a:lnSpc>
            </a:pPr>
            <a:r>
              <a:rPr lang="ja-JP" altLang="en-US" sz="1600" b="1" dirty="0">
                <a:latin typeface="+mn-ea"/>
              </a:rPr>
              <a:t>　　 運営している。保険料だけでなく</a:t>
            </a:r>
            <a:r>
              <a:rPr lang="en-US" altLang="ja-JP" sz="1600" b="1" dirty="0">
                <a:latin typeface="+mn-ea"/>
              </a:rPr>
              <a:t>､(</a:t>
            </a:r>
            <a:r>
              <a:rPr lang="ja-JP" altLang="en-US" sz="1600" b="1" dirty="0">
                <a:latin typeface="+mn-ea"/>
              </a:rPr>
              <a:t>③　 　　　 </a:t>
            </a:r>
            <a:r>
              <a:rPr lang="en-US" altLang="ja-JP" sz="1600" b="1" dirty="0">
                <a:latin typeface="+mn-ea"/>
              </a:rPr>
              <a:t>)</a:t>
            </a:r>
            <a:r>
              <a:rPr lang="ja-JP" altLang="en-US" sz="1600" b="1" dirty="0">
                <a:latin typeface="+mn-ea"/>
              </a:rPr>
              <a:t>も財源のひとつ。</a:t>
            </a:r>
            <a:endParaRPr lang="en-US" altLang="ja-JP" sz="1600" b="1" dirty="0">
              <a:latin typeface="+mn-ea"/>
            </a:endParaRPr>
          </a:p>
          <a:p>
            <a:pPr>
              <a:lnSpc>
                <a:spcPts val="2500"/>
              </a:lnSpc>
            </a:pPr>
            <a:r>
              <a:rPr lang="en-US" altLang="ja-JP" sz="1600" b="1" dirty="0">
                <a:latin typeface="+mn-ea"/>
              </a:rPr>
              <a:t>        </a:t>
            </a:r>
            <a:r>
              <a:rPr lang="ja-JP" altLang="en-US" sz="1600" b="1" dirty="0">
                <a:latin typeface="+mn-ea"/>
              </a:rPr>
              <a:t>基本的に、 人々の生きる権利を（④ 　　　　</a:t>
            </a:r>
            <a:r>
              <a:rPr lang="en-US" altLang="ja-JP" sz="1600" b="1" dirty="0">
                <a:latin typeface="+mn-ea"/>
              </a:rPr>
              <a:t>)</a:t>
            </a:r>
            <a:r>
              <a:rPr lang="ja-JP" altLang="en-US" sz="1600" b="1" dirty="0">
                <a:latin typeface="+mn-ea"/>
              </a:rPr>
              <a:t>するものだが</a:t>
            </a:r>
            <a:r>
              <a:rPr lang="en-US" altLang="ja-JP" sz="1600" b="1" dirty="0">
                <a:latin typeface="+mn-ea"/>
              </a:rPr>
              <a:t>､</a:t>
            </a:r>
            <a:r>
              <a:rPr lang="ja-JP" altLang="en-US" sz="1600" b="1" dirty="0">
                <a:latin typeface="+mn-ea"/>
              </a:rPr>
              <a:t>「自然災害</a:t>
            </a:r>
            <a:endParaRPr lang="en-US" altLang="ja-JP" sz="1600" b="1" dirty="0">
              <a:latin typeface="+mn-ea"/>
            </a:endParaRPr>
          </a:p>
          <a:p>
            <a:pPr>
              <a:lnSpc>
                <a:spcPts val="2500"/>
              </a:lnSpc>
            </a:pPr>
            <a:r>
              <a:rPr lang="ja-JP" altLang="en-US" sz="1600" b="1" dirty="0">
                <a:latin typeface="+mn-ea"/>
              </a:rPr>
              <a:t>　　 で家が倒壊</a:t>
            </a:r>
            <a:r>
              <a:rPr lang="en-US" altLang="ja-JP" sz="1600" b="1" dirty="0">
                <a:latin typeface="+mn-ea"/>
              </a:rPr>
              <a:t>｣｢</a:t>
            </a:r>
            <a:r>
              <a:rPr lang="ja-JP" altLang="en-US" sz="1600" b="1" dirty="0">
                <a:latin typeface="+mn-ea"/>
              </a:rPr>
              <a:t>自動車事故で車が大破</a:t>
            </a:r>
            <a:r>
              <a:rPr lang="en-US" altLang="ja-JP" sz="1600" b="1" dirty="0">
                <a:latin typeface="+mn-ea"/>
              </a:rPr>
              <a:t>｣</a:t>
            </a:r>
            <a:r>
              <a:rPr lang="ja-JP" altLang="en-US" sz="1600" b="1" dirty="0">
                <a:latin typeface="+mn-ea"/>
              </a:rPr>
              <a:t>など</a:t>
            </a:r>
            <a:r>
              <a:rPr lang="en-US" altLang="ja-JP" sz="1600" b="1" dirty="0">
                <a:latin typeface="+mn-ea"/>
              </a:rPr>
              <a:t>､</a:t>
            </a:r>
            <a:r>
              <a:rPr lang="ja-JP" altLang="en-US" sz="1600" b="1" dirty="0">
                <a:latin typeface="+mn-ea"/>
              </a:rPr>
              <a:t>対応できない（⑤　 　   ）もある。</a:t>
            </a:r>
          </a:p>
        </p:txBody>
      </p:sp>
      <p:sp>
        <p:nvSpPr>
          <p:cNvPr id="19" name="テキスト ボックス 18">
            <a:extLst>
              <a:ext uri="{FF2B5EF4-FFF2-40B4-BE49-F238E27FC236}">
                <a16:creationId xmlns:a16="http://schemas.microsoft.com/office/drawing/2014/main" id="{52883187-5D46-EBAC-5E9C-7573EAD894DE}"/>
              </a:ext>
            </a:extLst>
          </p:cNvPr>
          <p:cNvSpPr txBox="1"/>
          <p:nvPr/>
        </p:nvSpPr>
        <p:spPr>
          <a:xfrm>
            <a:off x="716114" y="3598579"/>
            <a:ext cx="7842941" cy="1031116"/>
          </a:xfrm>
          <a:prstGeom prst="rect">
            <a:avLst/>
          </a:prstGeom>
          <a:noFill/>
        </p:spPr>
        <p:txBody>
          <a:bodyPr wrap="square">
            <a:spAutoFit/>
          </a:bodyPr>
          <a:lstStyle/>
          <a:p>
            <a:pPr>
              <a:lnSpc>
                <a:spcPts val="2500"/>
              </a:lnSpc>
            </a:pPr>
            <a:r>
              <a:rPr lang="ja-JP" altLang="en-US" sz="1600" b="1" dirty="0">
                <a:latin typeface="+mn-ea"/>
              </a:rPr>
              <a:t>（</a:t>
            </a:r>
            <a:r>
              <a:rPr lang="en-US" altLang="ja-JP" sz="1600" b="1" dirty="0">
                <a:latin typeface="+mn-ea"/>
              </a:rPr>
              <a:t>2)</a:t>
            </a:r>
            <a:r>
              <a:rPr lang="ja-JP" altLang="en-US" sz="1600" b="1" dirty="0">
                <a:latin typeface="+mn-ea"/>
              </a:rPr>
              <a:t>民間保険は</a:t>
            </a:r>
            <a:r>
              <a:rPr lang="en-US" altLang="ja-JP" sz="1600" b="1" dirty="0">
                <a:latin typeface="+mn-ea"/>
              </a:rPr>
              <a:t>(</a:t>
            </a:r>
            <a:r>
              <a:rPr lang="ja-JP" altLang="en-US" sz="1600" b="1" dirty="0">
                <a:latin typeface="+mn-ea"/>
              </a:rPr>
              <a:t>⑥ 　　　 </a:t>
            </a:r>
            <a:r>
              <a:rPr lang="en-US" altLang="ja-JP" sz="1600" b="1" dirty="0">
                <a:latin typeface="+mn-ea"/>
              </a:rPr>
              <a:t>)</a:t>
            </a:r>
            <a:r>
              <a:rPr lang="ja-JP" altLang="en-US" sz="1600" b="1" dirty="0">
                <a:latin typeface="+mn-ea"/>
              </a:rPr>
              <a:t>加入で</a:t>
            </a:r>
            <a:r>
              <a:rPr lang="en-US" altLang="ja-JP" sz="1600" b="1" dirty="0">
                <a:latin typeface="+mn-ea"/>
              </a:rPr>
              <a:t>､</a:t>
            </a:r>
            <a:r>
              <a:rPr lang="ja-JP" altLang="en-US" sz="1600" b="1" dirty="0">
                <a:latin typeface="+mn-ea"/>
              </a:rPr>
              <a:t>取り扱っているのは</a:t>
            </a:r>
            <a:r>
              <a:rPr lang="en-US" altLang="ja-JP" sz="1600" b="1" dirty="0">
                <a:latin typeface="+mn-ea"/>
              </a:rPr>
              <a:t>(</a:t>
            </a:r>
            <a:r>
              <a:rPr lang="ja-JP" altLang="en-US" sz="1600" b="1" dirty="0">
                <a:latin typeface="+mn-ea"/>
              </a:rPr>
              <a:t>⑦　 　　 </a:t>
            </a:r>
            <a:r>
              <a:rPr lang="en-US" altLang="ja-JP" sz="1600" b="1" dirty="0">
                <a:latin typeface="+mn-ea"/>
              </a:rPr>
              <a:t>)</a:t>
            </a:r>
            <a:r>
              <a:rPr lang="ja-JP" altLang="en-US" sz="1600" b="1" dirty="0">
                <a:latin typeface="+mn-ea"/>
              </a:rPr>
              <a:t>の保険会社。</a:t>
            </a:r>
          </a:p>
          <a:p>
            <a:pPr>
              <a:lnSpc>
                <a:spcPts val="2500"/>
              </a:lnSpc>
            </a:pPr>
            <a:r>
              <a:rPr lang="ja-JP" altLang="en-US" sz="1600" b="1" dirty="0">
                <a:latin typeface="+mn-ea"/>
              </a:rPr>
              <a:t>　　加入者からの保険料をもとに</a:t>
            </a:r>
            <a:r>
              <a:rPr lang="en-US" altLang="ja-JP" sz="1600" b="1" dirty="0">
                <a:latin typeface="+mn-ea"/>
              </a:rPr>
              <a:t>(</a:t>
            </a:r>
            <a:r>
              <a:rPr lang="ja-JP" altLang="en-US" sz="1600" b="1" dirty="0">
                <a:latin typeface="+mn-ea"/>
              </a:rPr>
              <a:t>⑧ 　　　　　 </a:t>
            </a:r>
            <a:r>
              <a:rPr lang="en-US" altLang="ja-JP" sz="1600" b="1" dirty="0">
                <a:latin typeface="+mn-ea"/>
              </a:rPr>
              <a:t>)</a:t>
            </a:r>
            <a:r>
              <a:rPr lang="ja-JP" altLang="en-US" sz="1600" b="1" dirty="0">
                <a:latin typeface="+mn-ea"/>
              </a:rPr>
              <a:t>を支払う。</a:t>
            </a:r>
            <a:endParaRPr lang="en-US" altLang="ja-JP" sz="1600" b="1" dirty="0">
              <a:latin typeface="+mn-ea"/>
            </a:endParaRPr>
          </a:p>
          <a:p>
            <a:pPr>
              <a:lnSpc>
                <a:spcPts val="2500"/>
              </a:lnSpc>
            </a:pPr>
            <a:r>
              <a:rPr lang="ja-JP" altLang="en-US" sz="1600" b="1" dirty="0">
                <a:latin typeface="+mn-ea"/>
              </a:rPr>
              <a:t>　　</a:t>
            </a:r>
            <a:r>
              <a:rPr lang="en-US" altLang="ja-JP" sz="1600" b="1" dirty="0">
                <a:latin typeface="+mn-ea"/>
              </a:rPr>
              <a:t>(</a:t>
            </a:r>
            <a:r>
              <a:rPr lang="ja-JP" altLang="en-US" sz="1600" b="1" dirty="0">
                <a:latin typeface="+mn-ea"/>
              </a:rPr>
              <a:t>⑨　 　　　　 </a:t>
            </a:r>
            <a:r>
              <a:rPr lang="en-US" altLang="ja-JP" sz="1600" b="1" dirty="0">
                <a:latin typeface="+mn-ea"/>
              </a:rPr>
              <a:t>)</a:t>
            </a:r>
            <a:r>
              <a:rPr lang="ja-JP" altLang="en-US" sz="1600" b="1" dirty="0">
                <a:latin typeface="+mn-ea"/>
              </a:rPr>
              <a:t>でカバーできない部分を補うことができる。</a:t>
            </a:r>
          </a:p>
        </p:txBody>
      </p:sp>
    </p:spTree>
    <p:extLst>
      <p:ext uri="{BB962C8B-B14F-4D97-AF65-F5344CB8AC3E}">
        <p14:creationId xmlns:p14="http://schemas.microsoft.com/office/powerpoint/2010/main" val="352259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表 40">
            <a:extLst>
              <a:ext uri="{FF2B5EF4-FFF2-40B4-BE49-F238E27FC236}">
                <a16:creationId xmlns:a16="http://schemas.microsoft.com/office/drawing/2014/main" id="{4981F3BE-6B6A-68BC-D8C4-C6AFB8887363}"/>
              </a:ext>
            </a:extLst>
          </p:cNvPr>
          <p:cNvGraphicFramePr>
            <a:graphicFrameLocks noGrp="1"/>
          </p:cNvGraphicFramePr>
          <p:nvPr>
            <p:extLst>
              <p:ext uri="{D42A27DB-BD31-4B8C-83A1-F6EECF244321}">
                <p14:modId xmlns:p14="http://schemas.microsoft.com/office/powerpoint/2010/main" val="1843136709"/>
              </p:ext>
            </p:extLst>
          </p:nvPr>
        </p:nvGraphicFramePr>
        <p:xfrm>
          <a:off x="959520" y="5319591"/>
          <a:ext cx="6559582" cy="1458286"/>
        </p:xfrm>
        <a:graphic>
          <a:graphicData uri="http://schemas.openxmlformats.org/drawingml/2006/table">
            <a:tbl>
              <a:tblPr firstRow="1" bandRow="1">
                <a:tableStyleId>{5C22544A-7EE6-4342-B048-85BDC9FD1C3A}</a:tableStyleId>
              </a:tblPr>
              <a:tblGrid>
                <a:gridCol w="529646">
                  <a:extLst>
                    <a:ext uri="{9D8B030D-6E8A-4147-A177-3AD203B41FA5}">
                      <a16:colId xmlns:a16="http://schemas.microsoft.com/office/drawing/2014/main" val="1551699047"/>
                    </a:ext>
                  </a:extLst>
                </a:gridCol>
                <a:gridCol w="6029936">
                  <a:extLst>
                    <a:ext uri="{9D8B030D-6E8A-4147-A177-3AD203B41FA5}">
                      <a16:colId xmlns:a16="http://schemas.microsoft.com/office/drawing/2014/main" val="3794477391"/>
                    </a:ext>
                  </a:extLst>
                </a:gridCol>
              </a:tblGrid>
              <a:tr h="684746">
                <a:tc>
                  <a:txBody>
                    <a:bodyPr/>
                    <a:lstStyle/>
                    <a:p>
                      <a:endParaRPr kumimoji="1" lang="ja-JP" altLang="en-US" dirty="0"/>
                    </a:p>
                  </a:txBody>
                  <a:tcP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noFill/>
                  </a:tcPr>
                </a:tc>
                <a:tc>
                  <a:txBody>
                    <a:bodyPr/>
                    <a:lstStyle/>
                    <a:p>
                      <a:endParaRPr kumimoji="1" lang="ja-JP" altLang="en-US" dirty="0"/>
                    </a:p>
                  </a:txBody>
                  <a:tcP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452887076"/>
                  </a:ext>
                </a:extLst>
              </a:tr>
              <a:tr h="773540">
                <a:tc>
                  <a:txBody>
                    <a:bodyPr/>
                    <a:lstStyle/>
                    <a:p>
                      <a:endParaRPr kumimoji="1" lang="ja-JP" altLang="en-US" dirty="0"/>
                    </a:p>
                  </a:txBody>
                  <a:tcP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noFill/>
                  </a:tcPr>
                </a:tc>
                <a:tc>
                  <a:txBody>
                    <a:bodyPr/>
                    <a:lstStyle/>
                    <a:p>
                      <a:endParaRPr kumimoji="1" lang="ja-JP" altLang="en-US" dirty="0"/>
                    </a:p>
                  </a:txBody>
                  <a:tcP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63226570"/>
                  </a:ext>
                </a:extLst>
              </a:tr>
            </a:tbl>
          </a:graphicData>
        </a:graphic>
      </p:graphicFrame>
      <p:graphicFrame>
        <p:nvGraphicFramePr>
          <p:cNvPr id="31" name="表 17">
            <a:extLst>
              <a:ext uri="{FF2B5EF4-FFF2-40B4-BE49-F238E27FC236}">
                <a16:creationId xmlns:a16="http://schemas.microsoft.com/office/drawing/2014/main" id="{1173588A-785E-10A4-ECE2-18329BD4CA52}"/>
              </a:ext>
            </a:extLst>
          </p:cNvPr>
          <p:cNvGraphicFramePr>
            <a:graphicFrameLocks noGrp="1"/>
          </p:cNvGraphicFramePr>
          <p:nvPr>
            <p:extLst>
              <p:ext uri="{D42A27DB-BD31-4B8C-83A1-F6EECF244321}">
                <p14:modId xmlns:p14="http://schemas.microsoft.com/office/powerpoint/2010/main" val="4161620414"/>
              </p:ext>
            </p:extLst>
          </p:nvPr>
        </p:nvGraphicFramePr>
        <p:xfrm>
          <a:off x="959520" y="3707929"/>
          <a:ext cx="6566536" cy="1571744"/>
        </p:xfrm>
        <a:graphic>
          <a:graphicData uri="http://schemas.openxmlformats.org/drawingml/2006/table">
            <a:tbl>
              <a:tblPr firstRow="1" bandRow="1">
                <a:tableStyleId>{5C22544A-7EE6-4342-B048-85BDC9FD1C3A}</a:tableStyleId>
              </a:tblPr>
              <a:tblGrid>
                <a:gridCol w="540307">
                  <a:extLst>
                    <a:ext uri="{9D8B030D-6E8A-4147-A177-3AD203B41FA5}">
                      <a16:colId xmlns:a16="http://schemas.microsoft.com/office/drawing/2014/main" val="1252975137"/>
                    </a:ext>
                  </a:extLst>
                </a:gridCol>
                <a:gridCol w="2008743">
                  <a:extLst>
                    <a:ext uri="{9D8B030D-6E8A-4147-A177-3AD203B41FA5}">
                      <a16:colId xmlns:a16="http://schemas.microsoft.com/office/drawing/2014/main" val="2230910026"/>
                    </a:ext>
                  </a:extLst>
                </a:gridCol>
                <a:gridCol w="2008743">
                  <a:extLst>
                    <a:ext uri="{9D8B030D-6E8A-4147-A177-3AD203B41FA5}">
                      <a16:colId xmlns:a16="http://schemas.microsoft.com/office/drawing/2014/main" val="1089690920"/>
                    </a:ext>
                  </a:extLst>
                </a:gridCol>
                <a:gridCol w="2008743">
                  <a:extLst>
                    <a:ext uri="{9D8B030D-6E8A-4147-A177-3AD203B41FA5}">
                      <a16:colId xmlns:a16="http://schemas.microsoft.com/office/drawing/2014/main" val="1856670451"/>
                    </a:ext>
                  </a:extLst>
                </a:gridCol>
              </a:tblGrid>
              <a:tr h="240513">
                <a:tc>
                  <a:txBody>
                    <a:bodyPr/>
                    <a:lstStyle/>
                    <a:p>
                      <a:pPr>
                        <a:lnSpc>
                          <a:spcPts val="1000"/>
                        </a:lnSpc>
                      </a:pPr>
                      <a:endParaRPr kumimoji="1"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nSpc>
                          <a:spcPts val="1000"/>
                        </a:lnSpc>
                      </a:pPr>
                      <a:endParaRPr kumimoji="1"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nSpc>
                          <a:spcPts val="1000"/>
                        </a:lnSpc>
                      </a:pPr>
                      <a:endParaRPr kumimoji="1"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nSpc>
                          <a:spcPts val="1000"/>
                        </a:lnSpc>
                      </a:pPr>
                      <a:endParaRPr kumimoji="1"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853879316"/>
                  </a:ext>
                </a:extLst>
              </a:tr>
              <a:tr h="671949">
                <a:tc>
                  <a:txBody>
                    <a:bodyPr/>
                    <a:lstStyle/>
                    <a:p>
                      <a:endParaRPr kumimoji="1"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8581655"/>
                  </a:ext>
                </a:extLst>
              </a:tr>
              <a:tr h="0">
                <a:tc>
                  <a:txBody>
                    <a:bodyPr/>
                    <a:lstStyle/>
                    <a:p>
                      <a:pPr>
                        <a:lnSpc>
                          <a:spcPts val="500"/>
                        </a:lnSpc>
                      </a:pPr>
                      <a:endParaRPr kumimoji="1"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500"/>
                        </a:lnSpc>
                      </a:pPr>
                      <a:endParaRPr kumimoji="1" lang="en-US" altLang="ja-JP" sz="1100" dirty="0">
                        <a:latin typeface="+mn-ea"/>
                        <a:ea typeface="+mn-ea"/>
                      </a:endParaRPr>
                    </a:p>
                    <a:p>
                      <a:pPr>
                        <a:lnSpc>
                          <a:spcPts val="500"/>
                        </a:lnSpc>
                      </a:pPr>
                      <a:r>
                        <a:rPr kumimoji="1" lang="en-US" altLang="ja-JP" sz="1100" dirty="0">
                          <a:latin typeface="+mn-ea"/>
                          <a:ea typeface="+mn-ea"/>
                        </a:rPr>
                        <a:t> </a:t>
                      </a:r>
                    </a:p>
                    <a:p>
                      <a:pPr>
                        <a:lnSpc>
                          <a:spcPts val="500"/>
                        </a:lnSpc>
                      </a:pPr>
                      <a:r>
                        <a:rPr kumimoji="1" lang="en-US" altLang="ja-JP" sz="1100" dirty="0">
                          <a:latin typeface="+mn-ea"/>
                          <a:ea typeface="+mn-ea"/>
                        </a:rPr>
                        <a:t>       </a:t>
                      </a:r>
                      <a:r>
                        <a:rPr kumimoji="1" lang="ja-JP" altLang="en-US" sz="1100" dirty="0">
                          <a:latin typeface="+mn-ea"/>
                          <a:ea typeface="+mn-ea"/>
                        </a:rPr>
                        <a:t>（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500"/>
                        </a:lnSpc>
                      </a:pPr>
                      <a:endParaRPr kumimoji="1" lang="en-US" altLang="ja-JP" sz="1100" dirty="0"/>
                    </a:p>
                    <a:p>
                      <a:pPr>
                        <a:lnSpc>
                          <a:spcPts val="500"/>
                        </a:lnSpc>
                      </a:pPr>
                      <a:r>
                        <a:rPr kumimoji="1" lang="en-US" altLang="ja-JP" sz="1100" dirty="0"/>
                        <a:t>  </a:t>
                      </a:r>
                      <a:r>
                        <a:rPr kumimoji="1" lang="ja-JP" altLang="en-US" sz="1100" dirty="0"/>
                        <a:t>　</a:t>
                      </a:r>
                      <a:endParaRPr kumimoji="1" lang="en-US" altLang="ja-JP" sz="1100" dirty="0"/>
                    </a:p>
                    <a:p>
                      <a:pPr>
                        <a:lnSpc>
                          <a:spcPts val="500"/>
                        </a:lnSpc>
                      </a:pPr>
                      <a:r>
                        <a:rPr kumimoji="1" lang="en-US" altLang="ja-JP" sz="1100" dirty="0"/>
                        <a:t>    </a:t>
                      </a:r>
                      <a:r>
                        <a:rPr kumimoji="1" lang="ja-JP" altLang="en-US" sz="1100" dirty="0"/>
                        <a:t>  　　（　　　　　）</a:t>
                      </a:r>
                      <a:r>
                        <a:rPr kumimoji="1" lang="en-US" altLang="ja-JP" dirty="0"/>
                        <a:t>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500"/>
                        </a:lnSpc>
                      </a:pP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p>
                    <a:p>
                      <a:pPr>
                        <a:lnSpc>
                          <a:spcPts val="500"/>
                        </a:lnSpc>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a:lnSpc>
                          <a:spcPts val="500"/>
                        </a:lnSpc>
                      </a:pP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endParaRPr kumimoji="1"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657995"/>
                  </a:ext>
                </a:extLst>
              </a:tr>
              <a:tr h="194142">
                <a:tc>
                  <a:txBody>
                    <a:bodyPr/>
                    <a:lstStyle/>
                    <a:p>
                      <a:pPr>
                        <a:lnSpc>
                          <a:spcPts val="500"/>
                        </a:lnSpc>
                      </a:pPr>
                      <a:endParaRPr kumimoji="1" lang="ja-JP" alt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500"/>
                        </a:lnSpc>
                      </a:pPr>
                      <a:endParaRPr kumimoji="1" lang="en-US" altLang="ja-JP" sz="1100" dirty="0">
                        <a:latin typeface="+mn-ea"/>
                        <a:ea typeface="+mn-ea"/>
                      </a:endParaRPr>
                    </a:p>
                    <a:p>
                      <a:pPr>
                        <a:lnSpc>
                          <a:spcPts val="500"/>
                        </a:lnSpc>
                      </a:pPr>
                      <a:r>
                        <a:rPr kumimoji="1" lang="en-US" altLang="ja-JP" sz="1100" dirty="0">
                          <a:latin typeface="+mn-ea"/>
                          <a:ea typeface="+mn-ea"/>
                        </a:rPr>
                        <a:t> </a:t>
                      </a:r>
                    </a:p>
                    <a:p>
                      <a:pPr>
                        <a:lnSpc>
                          <a:spcPts val="500"/>
                        </a:lnSpc>
                      </a:pPr>
                      <a:r>
                        <a:rPr kumimoji="1" lang="en-US" altLang="ja-JP" sz="1100" dirty="0">
                          <a:latin typeface="+mn-ea"/>
                          <a:ea typeface="+mn-ea"/>
                        </a:rPr>
                        <a:t>       </a:t>
                      </a:r>
                      <a:r>
                        <a:rPr kumimoji="1" lang="ja-JP" altLang="en-US" sz="1100" dirty="0">
                          <a:latin typeface="+mn-ea"/>
                          <a:ea typeface="+mn-ea"/>
                        </a:rPr>
                        <a:t>（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500"/>
                        </a:lnSpc>
                      </a:pPr>
                      <a:endParaRPr kumimoji="1" lang="en-US" altLang="ja-JP" sz="1100" dirty="0"/>
                    </a:p>
                    <a:p>
                      <a:pPr>
                        <a:lnSpc>
                          <a:spcPts val="500"/>
                        </a:lnSpc>
                      </a:pPr>
                      <a:r>
                        <a:rPr kumimoji="1" lang="en-US" altLang="ja-JP" sz="1100" dirty="0"/>
                        <a:t>  </a:t>
                      </a:r>
                      <a:r>
                        <a:rPr kumimoji="1" lang="ja-JP" altLang="en-US" sz="1100" dirty="0"/>
                        <a:t>　</a:t>
                      </a:r>
                      <a:endParaRPr kumimoji="1" lang="en-US" altLang="ja-JP" sz="1100" dirty="0"/>
                    </a:p>
                    <a:p>
                      <a:pPr>
                        <a:lnSpc>
                          <a:spcPts val="500"/>
                        </a:lnSpc>
                      </a:pPr>
                      <a:r>
                        <a:rPr kumimoji="1" lang="en-US" altLang="ja-JP" sz="1100" dirty="0"/>
                        <a:t>    </a:t>
                      </a:r>
                      <a:r>
                        <a:rPr kumimoji="1" lang="ja-JP" altLang="en-US" sz="1100" dirty="0"/>
                        <a:t>  　　（　　　　　）</a:t>
                      </a:r>
                      <a:r>
                        <a:rPr kumimoji="1" lang="en-US" altLang="ja-JP" dirty="0"/>
                        <a:t>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500"/>
                        </a:lnSpc>
                      </a:pP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p>
                    <a:p>
                      <a:pPr>
                        <a:lnSpc>
                          <a:spcPts val="500"/>
                        </a:lnSpc>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a:lnSpc>
                          <a:spcPts val="500"/>
                        </a:lnSpc>
                      </a:pP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endParaRPr kumimoji="1" lang="ja-JP" alt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3718200"/>
                  </a:ext>
                </a:extLst>
              </a:tr>
            </a:tbl>
          </a:graphicData>
        </a:graphic>
      </p:graphicFrame>
      <p:pic>
        <p:nvPicPr>
          <p:cNvPr id="2" name="図 1">
            <a:extLst>
              <a:ext uri="{FF2B5EF4-FFF2-40B4-BE49-F238E27FC236}">
                <a16:creationId xmlns:a16="http://schemas.microsoft.com/office/drawing/2014/main" id="{B1BEB92F-FB45-9F4D-8395-DE08E19846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sp>
        <p:nvSpPr>
          <p:cNvPr id="8" name="テキスト ボックス 7">
            <a:extLst>
              <a:ext uri="{FF2B5EF4-FFF2-40B4-BE49-F238E27FC236}">
                <a16:creationId xmlns:a16="http://schemas.microsoft.com/office/drawing/2014/main" id="{7DCD59BE-1797-4040-8375-B8C4BC836263}"/>
              </a:ext>
            </a:extLst>
          </p:cNvPr>
          <p:cNvSpPr txBox="1"/>
          <p:nvPr/>
        </p:nvSpPr>
        <p:spPr>
          <a:xfrm>
            <a:off x="2159582" y="4593043"/>
            <a:ext cx="602166"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B</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9878A7BD-5599-F947-AA44-004D8C4DDD63}"/>
              </a:ext>
            </a:extLst>
          </p:cNvPr>
          <p:cNvSpPr txBox="1"/>
          <p:nvPr/>
        </p:nvSpPr>
        <p:spPr>
          <a:xfrm>
            <a:off x="4289122" y="4593043"/>
            <a:ext cx="602166"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A</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ED7A7807-D401-1B40-82C3-66AFA4BCE82D}"/>
              </a:ext>
            </a:extLst>
          </p:cNvPr>
          <p:cNvSpPr txBox="1"/>
          <p:nvPr/>
        </p:nvSpPr>
        <p:spPr>
          <a:xfrm>
            <a:off x="6147274" y="4593043"/>
            <a:ext cx="602166"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C</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A35D7763-152A-5E41-BF01-83234764D1EE}"/>
              </a:ext>
            </a:extLst>
          </p:cNvPr>
          <p:cNvSpPr txBox="1"/>
          <p:nvPr/>
        </p:nvSpPr>
        <p:spPr>
          <a:xfrm>
            <a:off x="2159582" y="4934705"/>
            <a:ext cx="602166"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F</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65F0ABD9-E221-834F-8A47-2F387C3B7E17}"/>
              </a:ext>
            </a:extLst>
          </p:cNvPr>
          <p:cNvSpPr txBox="1"/>
          <p:nvPr/>
        </p:nvSpPr>
        <p:spPr>
          <a:xfrm>
            <a:off x="4289122" y="4934705"/>
            <a:ext cx="602166"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E</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AC20C90A-F1DB-7B4E-AC40-3D90A9D4758B}"/>
              </a:ext>
            </a:extLst>
          </p:cNvPr>
          <p:cNvSpPr txBox="1"/>
          <p:nvPr/>
        </p:nvSpPr>
        <p:spPr>
          <a:xfrm>
            <a:off x="6147274" y="4934705"/>
            <a:ext cx="602166"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rPr>
              <a:t>D</a:t>
            </a:r>
            <a:endParaRPr kumimoji="1" lang="ja-JP" altLang="en-US" sz="18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675F4767-6183-F6C8-BDFC-CA8969547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3" name="図 2">
            <a:extLst>
              <a:ext uri="{FF2B5EF4-FFF2-40B4-BE49-F238E27FC236}">
                <a16:creationId xmlns:a16="http://schemas.microsoft.com/office/drawing/2014/main" id="{429382C3-4F44-80FB-714B-C4AC3E57895D}"/>
              </a:ext>
            </a:extLst>
          </p:cNvPr>
          <p:cNvPicPr>
            <a:picLocks noChangeAspect="1"/>
          </p:cNvPicPr>
          <p:nvPr/>
        </p:nvPicPr>
        <p:blipFill rotWithShape="1">
          <a:blip r:embed="rId4"/>
          <a:srcRect r="77838" b="95751"/>
          <a:stretch/>
        </p:blipFill>
        <p:spPr>
          <a:xfrm>
            <a:off x="882148" y="780792"/>
            <a:ext cx="1322764" cy="239610"/>
          </a:xfrm>
          <a:prstGeom prst="rect">
            <a:avLst/>
          </a:prstGeom>
        </p:spPr>
      </p:pic>
      <p:sp>
        <p:nvSpPr>
          <p:cNvPr id="6" name="テキスト ボックス 5">
            <a:extLst>
              <a:ext uri="{FF2B5EF4-FFF2-40B4-BE49-F238E27FC236}">
                <a16:creationId xmlns:a16="http://schemas.microsoft.com/office/drawing/2014/main" id="{C2B43EE8-2621-3B86-729B-56BF647486EA}"/>
              </a:ext>
            </a:extLst>
          </p:cNvPr>
          <p:cNvSpPr txBox="1"/>
          <p:nvPr/>
        </p:nvSpPr>
        <p:spPr>
          <a:xfrm>
            <a:off x="2170825" y="658438"/>
            <a:ext cx="5713175" cy="523220"/>
          </a:xfrm>
          <a:prstGeom prst="rect">
            <a:avLst/>
          </a:prstGeom>
          <a:noFill/>
        </p:spPr>
        <p:txBody>
          <a:bodyPr wrap="square">
            <a:spAutoFit/>
          </a:bodyPr>
          <a:lstStyle/>
          <a:p>
            <a:r>
              <a:rPr lang="en-US" altLang="ja-JP" sz="1400" b="1" spc="-150" dirty="0">
                <a:latin typeface="+mn-ea"/>
              </a:rPr>
              <a:t>P8〜10</a:t>
            </a:r>
            <a:r>
              <a:rPr lang="ja-JP" altLang="en-US" sz="1400" b="1" spc="-150" dirty="0">
                <a:latin typeface="+mn-ea"/>
              </a:rPr>
              <a:t>、</a:t>
            </a:r>
            <a:r>
              <a:rPr lang="en-US" altLang="ja-JP" sz="1400" b="1" spc="-150" dirty="0">
                <a:latin typeface="+mn-ea"/>
              </a:rPr>
              <a:t>12</a:t>
            </a:r>
            <a:r>
              <a:rPr lang="ja-JP" altLang="en-US" sz="1400" b="1" spc="-150" dirty="0">
                <a:latin typeface="+mn-ea"/>
              </a:rPr>
              <a:t>および下記の資料をもとに、</a:t>
            </a:r>
            <a:r>
              <a:rPr lang="en-US" altLang="ja-JP" sz="1400" b="1" spc="-150" dirty="0">
                <a:latin typeface="+mn-ea"/>
              </a:rPr>
              <a:t>A〜</a:t>
            </a:r>
            <a:r>
              <a:rPr lang="ja-JP" altLang="en-US" sz="1400" b="1" spc="-150" dirty="0">
                <a:latin typeface="+mn-ea"/>
              </a:rPr>
              <a:t>Ｆの文章が日本、スウェーデン、アメリカのどの国に当てはまるか、表内に入れてみよう。</a:t>
            </a:r>
          </a:p>
        </p:txBody>
      </p:sp>
      <p:pic>
        <p:nvPicPr>
          <p:cNvPr id="14" name="図 13">
            <a:extLst>
              <a:ext uri="{FF2B5EF4-FFF2-40B4-BE49-F238E27FC236}">
                <a16:creationId xmlns:a16="http://schemas.microsoft.com/office/drawing/2014/main" id="{87D6F7D0-41F1-8F58-C418-5B8036EAFBED}"/>
              </a:ext>
            </a:extLst>
          </p:cNvPr>
          <p:cNvPicPr>
            <a:picLocks noChangeAspect="1"/>
          </p:cNvPicPr>
          <p:nvPr/>
        </p:nvPicPr>
        <p:blipFill>
          <a:blip r:embed="rId5"/>
          <a:stretch>
            <a:fillRect/>
          </a:stretch>
        </p:blipFill>
        <p:spPr>
          <a:xfrm>
            <a:off x="972069" y="1108758"/>
            <a:ext cx="6583857" cy="2559253"/>
          </a:xfrm>
          <a:prstGeom prst="rect">
            <a:avLst/>
          </a:prstGeom>
        </p:spPr>
      </p:pic>
      <p:sp>
        <p:nvSpPr>
          <p:cNvPr id="19" name="テキスト ボックス 18">
            <a:extLst>
              <a:ext uri="{FF2B5EF4-FFF2-40B4-BE49-F238E27FC236}">
                <a16:creationId xmlns:a16="http://schemas.microsoft.com/office/drawing/2014/main" id="{A6871C01-561C-0BE5-E6CB-1A94224D640A}"/>
              </a:ext>
            </a:extLst>
          </p:cNvPr>
          <p:cNvSpPr txBox="1"/>
          <p:nvPr/>
        </p:nvSpPr>
        <p:spPr>
          <a:xfrm>
            <a:off x="1910159" y="3701995"/>
            <a:ext cx="1404298" cy="292388"/>
          </a:xfrm>
          <a:prstGeom prst="rect">
            <a:avLst/>
          </a:prstGeom>
          <a:noFill/>
        </p:spPr>
        <p:txBody>
          <a:bodyPr wrap="square">
            <a:spAutoFit/>
          </a:bodyPr>
          <a:lstStyle/>
          <a:p>
            <a:r>
              <a:rPr lang="ja-JP" altLang="en-US" sz="1300" dirty="0"/>
              <a:t>スウェーデン</a:t>
            </a:r>
          </a:p>
        </p:txBody>
      </p:sp>
      <p:sp>
        <p:nvSpPr>
          <p:cNvPr id="20" name="テキスト ボックス 19">
            <a:extLst>
              <a:ext uri="{FF2B5EF4-FFF2-40B4-BE49-F238E27FC236}">
                <a16:creationId xmlns:a16="http://schemas.microsoft.com/office/drawing/2014/main" id="{B02DAB5A-4A38-8590-0862-C072A618730F}"/>
              </a:ext>
            </a:extLst>
          </p:cNvPr>
          <p:cNvSpPr txBox="1"/>
          <p:nvPr/>
        </p:nvSpPr>
        <p:spPr>
          <a:xfrm>
            <a:off x="4167357" y="3692316"/>
            <a:ext cx="1404298" cy="292388"/>
          </a:xfrm>
          <a:prstGeom prst="rect">
            <a:avLst/>
          </a:prstGeom>
          <a:noFill/>
        </p:spPr>
        <p:txBody>
          <a:bodyPr wrap="square">
            <a:spAutoFit/>
          </a:bodyPr>
          <a:lstStyle/>
          <a:p>
            <a:r>
              <a:rPr lang="ja-JP" altLang="en-US" sz="1300" dirty="0"/>
              <a:t>日　本</a:t>
            </a:r>
          </a:p>
        </p:txBody>
      </p:sp>
      <p:sp>
        <p:nvSpPr>
          <p:cNvPr id="21" name="テキスト ボックス 20">
            <a:extLst>
              <a:ext uri="{FF2B5EF4-FFF2-40B4-BE49-F238E27FC236}">
                <a16:creationId xmlns:a16="http://schemas.microsoft.com/office/drawing/2014/main" id="{62EC3FE5-434F-8F94-2C3B-4DEDA2BE209D}"/>
              </a:ext>
            </a:extLst>
          </p:cNvPr>
          <p:cNvSpPr txBox="1"/>
          <p:nvPr/>
        </p:nvSpPr>
        <p:spPr>
          <a:xfrm>
            <a:off x="6038615" y="3700683"/>
            <a:ext cx="1238188" cy="292388"/>
          </a:xfrm>
          <a:prstGeom prst="rect">
            <a:avLst/>
          </a:prstGeom>
          <a:noFill/>
        </p:spPr>
        <p:txBody>
          <a:bodyPr wrap="square">
            <a:spAutoFit/>
          </a:bodyPr>
          <a:lstStyle/>
          <a:p>
            <a:r>
              <a:rPr lang="ja-JP" altLang="en-US" sz="1300" dirty="0"/>
              <a:t>アメリカ</a:t>
            </a:r>
          </a:p>
        </p:txBody>
      </p:sp>
      <p:sp>
        <p:nvSpPr>
          <p:cNvPr id="22" name="テキスト ボックス 21">
            <a:extLst>
              <a:ext uri="{FF2B5EF4-FFF2-40B4-BE49-F238E27FC236}">
                <a16:creationId xmlns:a16="http://schemas.microsoft.com/office/drawing/2014/main" id="{B68B7EBF-A00F-C35B-3D92-E60C774F7B91}"/>
              </a:ext>
            </a:extLst>
          </p:cNvPr>
          <p:cNvSpPr txBox="1"/>
          <p:nvPr/>
        </p:nvSpPr>
        <p:spPr>
          <a:xfrm>
            <a:off x="966474" y="4136348"/>
            <a:ext cx="777416" cy="261610"/>
          </a:xfrm>
          <a:prstGeom prst="rect">
            <a:avLst/>
          </a:prstGeom>
          <a:noFill/>
        </p:spPr>
        <p:txBody>
          <a:bodyPr vert="horz" wrap="square">
            <a:spAutoFit/>
          </a:bodyPr>
          <a:lstStyle/>
          <a:p>
            <a:r>
              <a:rPr lang="ja-JP" altLang="en-US" sz="1100" dirty="0"/>
              <a:t>考え方</a:t>
            </a:r>
          </a:p>
        </p:txBody>
      </p:sp>
      <p:sp>
        <p:nvSpPr>
          <p:cNvPr id="24" name="テキスト ボックス 23">
            <a:extLst>
              <a:ext uri="{FF2B5EF4-FFF2-40B4-BE49-F238E27FC236}">
                <a16:creationId xmlns:a16="http://schemas.microsoft.com/office/drawing/2014/main" id="{F3EBD633-8C78-AD15-37D7-92DF818221F1}"/>
              </a:ext>
            </a:extLst>
          </p:cNvPr>
          <p:cNvSpPr txBox="1"/>
          <p:nvPr/>
        </p:nvSpPr>
        <p:spPr>
          <a:xfrm>
            <a:off x="1454050" y="3950233"/>
            <a:ext cx="2118297" cy="707886"/>
          </a:xfrm>
          <a:prstGeom prst="rect">
            <a:avLst/>
          </a:prstGeom>
          <a:noFill/>
        </p:spPr>
        <p:txBody>
          <a:bodyPr wrap="square">
            <a:spAutoFit/>
          </a:bodyPr>
          <a:lstStyle/>
          <a:p>
            <a:r>
              <a:rPr lang="ja-JP" altLang="en-US" sz="1000" dirty="0"/>
              <a:t>個人では対応が難しい病気や加齢、貧困に対する支援を、政府がおこなうという共助・公助を重視した考え方。</a:t>
            </a:r>
          </a:p>
        </p:txBody>
      </p:sp>
      <p:sp>
        <p:nvSpPr>
          <p:cNvPr id="26" name="テキスト ボックス 25">
            <a:extLst>
              <a:ext uri="{FF2B5EF4-FFF2-40B4-BE49-F238E27FC236}">
                <a16:creationId xmlns:a16="http://schemas.microsoft.com/office/drawing/2014/main" id="{030D7C0F-1A74-C8E5-12C9-3FFA5C75CD3E}"/>
              </a:ext>
            </a:extLst>
          </p:cNvPr>
          <p:cNvSpPr txBox="1"/>
          <p:nvPr/>
        </p:nvSpPr>
        <p:spPr>
          <a:xfrm>
            <a:off x="3494320" y="3933843"/>
            <a:ext cx="2218012" cy="707886"/>
          </a:xfrm>
          <a:prstGeom prst="rect">
            <a:avLst/>
          </a:prstGeom>
          <a:noFill/>
        </p:spPr>
        <p:txBody>
          <a:bodyPr wrap="square">
            <a:spAutoFit/>
          </a:bodyPr>
          <a:lstStyle/>
          <a:p>
            <a:r>
              <a:rPr lang="ja-JP" altLang="en-US" sz="1000" dirty="0"/>
              <a:t>⾃助・共助・公助のいずれかに</a:t>
            </a:r>
            <a:endParaRPr lang="en-US" altLang="ja-JP" sz="1000" dirty="0"/>
          </a:p>
          <a:p>
            <a:r>
              <a:rPr lang="ja-JP" altLang="en-US" sz="1000" dirty="0"/>
              <a:t>極端に偏ることなく、それぞれの</a:t>
            </a:r>
            <a:endParaRPr lang="en-US" altLang="ja-JP" sz="1000" dirty="0"/>
          </a:p>
          <a:p>
            <a:r>
              <a:rPr lang="ja-JP" altLang="en-US" sz="1000" dirty="0"/>
              <a:t>バランスを取りながら制度を維持</a:t>
            </a:r>
            <a:endParaRPr lang="en-US" altLang="ja-JP" sz="1000" dirty="0"/>
          </a:p>
          <a:p>
            <a:r>
              <a:rPr lang="ja-JP" altLang="en-US" sz="1000" dirty="0"/>
              <a:t>するという考え方。</a:t>
            </a:r>
          </a:p>
        </p:txBody>
      </p:sp>
      <p:sp>
        <p:nvSpPr>
          <p:cNvPr id="28" name="テキスト ボックス 27">
            <a:extLst>
              <a:ext uri="{FF2B5EF4-FFF2-40B4-BE49-F238E27FC236}">
                <a16:creationId xmlns:a16="http://schemas.microsoft.com/office/drawing/2014/main" id="{60C5C311-0C19-EFF2-21C7-7793B12811F2}"/>
              </a:ext>
            </a:extLst>
          </p:cNvPr>
          <p:cNvSpPr txBox="1"/>
          <p:nvPr/>
        </p:nvSpPr>
        <p:spPr>
          <a:xfrm>
            <a:off x="5469428" y="3940400"/>
            <a:ext cx="2218012" cy="553998"/>
          </a:xfrm>
          <a:prstGeom prst="rect">
            <a:avLst/>
          </a:prstGeom>
          <a:noFill/>
        </p:spPr>
        <p:txBody>
          <a:bodyPr wrap="square">
            <a:spAutoFit/>
          </a:bodyPr>
          <a:lstStyle/>
          <a:p>
            <a:r>
              <a:rPr lang="ja-JP" altLang="en-US" sz="1000" dirty="0"/>
              <a:t>健康で働くことができる場合は、</a:t>
            </a:r>
          </a:p>
          <a:p>
            <a:r>
              <a:rPr lang="ja-JP" altLang="en-US" sz="1000" dirty="0"/>
              <a:t>自分の生活は自分の力で維持する</a:t>
            </a:r>
          </a:p>
          <a:p>
            <a:r>
              <a:rPr lang="ja-JP" altLang="en-US" sz="1000" dirty="0"/>
              <a:t>べきという自助を重視した考え方。</a:t>
            </a:r>
          </a:p>
        </p:txBody>
      </p:sp>
      <p:sp>
        <p:nvSpPr>
          <p:cNvPr id="29" name="テキスト ボックス 28">
            <a:extLst>
              <a:ext uri="{FF2B5EF4-FFF2-40B4-BE49-F238E27FC236}">
                <a16:creationId xmlns:a16="http://schemas.microsoft.com/office/drawing/2014/main" id="{7E0132B2-6AF2-1AE9-8571-392F6D1B5BEE}"/>
              </a:ext>
            </a:extLst>
          </p:cNvPr>
          <p:cNvSpPr txBox="1"/>
          <p:nvPr/>
        </p:nvSpPr>
        <p:spPr>
          <a:xfrm>
            <a:off x="959520" y="4641729"/>
            <a:ext cx="777416" cy="261610"/>
          </a:xfrm>
          <a:prstGeom prst="rect">
            <a:avLst/>
          </a:prstGeom>
          <a:noFill/>
        </p:spPr>
        <p:txBody>
          <a:bodyPr vert="horz" wrap="square">
            <a:spAutoFit/>
          </a:bodyPr>
          <a:lstStyle/>
          <a:p>
            <a:r>
              <a:rPr lang="ja-JP" altLang="en-US" sz="1100" dirty="0"/>
              <a:t>利　点</a:t>
            </a:r>
          </a:p>
        </p:txBody>
      </p:sp>
      <p:sp>
        <p:nvSpPr>
          <p:cNvPr id="30" name="テキスト ボックス 29">
            <a:extLst>
              <a:ext uri="{FF2B5EF4-FFF2-40B4-BE49-F238E27FC236}">
                <a16:creationId xmlns:a16="http://schemas.microsoft.com/office/drawing/2014/main" id="{E16C2227-65F5-E831-7E0A-352F004F575B}"/>
              </a:ext>
            </a:extLst>
          </p:cNvPr>
          <p:cNvSpPr txBox="1"/>
          <p:nvPr/>
        </p:nvSpPr>
        <p:spPr>
          <a:xfrm>
            <a:off x="966474" y="4982251"/>
            <a:ext cx="777416" cy="261610"/>
          </a:xfrm>
          <a:prstGeom prst="rect">
            <a:avLst/>
          </a:prstGeom>
          <a:noFill/>
        </p:spPr>
        <p:txBody>
          <a:bodyPr vert="horz" wrap="square">
            <a:spAutoFit/>
          </a:bodyPr>
          <a:lstStyle/>
          <a:p>
            <a:r>
              <a:rPr lang="ja-JP" altLang="en-US" sz="1100" dirty="0"/>
              <a:t>課　題</a:t>
            </a:r>
          </a:p>
        </p:txBody>
      </p:sp>
      <p:sp>
        <p:nvSpPr>
          <p:cNvPr id="34" name="テキスト ボックス 33">
            <a:extLst>
              <a:ext uri="{FF2B5EF4-FFF2-40B4-BE49-F238E27FC236}">
                <a16:creationId xmlns:a16="http://schemas.microsoft.com/office/drawing/2014/main" id="{066A66AA-F0C2-BAE1-9AE2-82B99AE4758E}"/>
              </a:ext>
            </a:extLst>
          </p:cNvPr>
          <p:cNvSpPr txBox="1"/>
          <p:nvPr/>
        </p:nvSpPr>
        <p:spPr>
          <a:xfrm>
            <a:off x="1446036" y="5332781"/>
            <a:ext cx="1981394" cy="553998"/>
          </a:xfrm>
          <a:prstGeom prst="rect">
            <a:avLst/>
          </a:prstGeom>
          <a:noFill/>
        </p:spPr>
        <p:txBody>
          <a:bodyPr wrap="square">
            <a:spAutoFit/>
          </a:bodyPr>
          <a:lstStyle/>
          <a:p>
            <a:r>
              <a:rPr lang="en-US" altLang="ja-JP" sz="1000" dirty="0">
                <a:latin typeface="+mn-ea"/>
              </a:rPr>
              <a:t>A</a:t>
            </a:r>
            <a:r>
              <a:rPr lang="ja-JP" altLang="en-US" sz="1000" dirty="0">
                <a:latin typeface="+mn-ea"/>
              </a:rPr>
              <a:t>）税・社会保障等の負担が極  </a:t>
            </a:r>
          </a:p>
          <a:p>
            <a:r>
              <a:rPr lang="ja-JP" altLang="en-US" sz="1000" dirty="0">
                <a:latin typeface="+mn-ea"/>
              </a:rPr>
              <a:t>　  端に高くならないよう設計</a:t>
            </a:r>
            <a:endParaRPr lang="en-US" altLang="ja-JP" sz="1000" dirty="0">
              <a:latin typeface="+mn-ea"/>
            </a:endParaRPr>
          </a:p>
          <a:p>
            <a:r>
              <a:rPr lang="en-US" altLang="ja-JP" sz="1000" dirty="0">
                <a:latin typeface="+mn-ea"/>
              </a:rPr>
              <a:t>      </a:t>
            </a:r>
            <a:r>
              <a:rPr lang="ja-JP" altLang="en-US" sz="1000" dirty="0">
                <a:latin typeface="+mn-ea"/>
              </a:rPr>
              <a:t>することが可能である。　　</a:t>
            </a:r>
          </a:p>
        </p:txBody>
      </p:sp>
      <p:sp>
        <p:nvSpPr>
          <p:cNvPr id="35" name="テキスト ボックス 34">
            <a:extLst>
              <a:ext uri="{FF2B5EF4-FFF2-40B4-BE49-F238E27FC236}">
                <a16:creationId xmlns:a16="http://schemas.microsoft.com/office/drawing/2014/main" id="{06C1E2F6-86F2-0122-50DB-D23F1935844A}"/>
              </a:ext>
            </a:extLst>
          </p:cNvPr>
          <p:cNvSpPr txBox="1"/>
          <p:nvPr/>
        </p:nvSpPr>
        <p:spPr>
          <a:xfrm>
            <a:off x="3449205" y="5304852"/>
            <a:ext cx="2203398" cy="400110"/>
          </a:xfrm>
          <a:prstGeom prst="rect">
            <a:avLst/>
          </a:prstGeom>
          <a:noFill/>
        </p:spPr>
        <p:txBody>
          <a:bodyPr wrap="square">
            <a:spAutoFit/>
          </a:bodyPr>
          <a:lstStyle/>
          <a:p>
            <a:r>
              <a:rPr lang="en-US" altLang="ja-JP" sz="1000" dirty="0">
                <a:latin typeface="+mn-ea"/>
              </a:rPr>
              <a:t>B</a:t>
            </a:r>
            <a:r>
              <a:rPr lang="ja-JP" altLang="en-US" sz="1000" dirty="0">
                <a:latin typeface="+mn-ea"/>
              </a:rPr>
              <a:t>）社会保障サービスが充実する。</a:t>
            </a:r>
          </a:p>
          <a:p>
            <a:r>
              <a:rPr lang="ja-JP" altLang="en-US" sz="1000" dirty="0">
                <a:latin typeface="+mn-ea"/>
              </a:rPr>
              <a:t>　</a:t>
            </a:r>
          </a:p>
        </p:txBody>
      </p:sp>
      <p:sp>
        <p:nvSpPr>
          <p:cNvPr id="36" name="テキスト ボックス 35">
            <a:extLst>
              <a:ext uri="{FF2B5EF4-FFF2-40B4-BE49-F238E27FC236}">
                <a16:creationId xmlns:a16="http://schemas.microsoft.com/office/drawing/2014/main" id="{E12996C7-4129-45DC-C1D1-675599C01A09}"/>
              </a:ext>
            </a:extLst>
          </p:cNvPr>
          <p:cNvSpPr txBox="1"/>
          <p:nvPr/>
        </p:nvSpPr>
        <p:spPr>
          <a:xfrm>
            <a:off x="1446036" y="6004499"/>
            <a:ext cx="2271385" cy="861774"/>
          </a:xfrm>
          <a:prstGeom prst="rect">
            <a:avLst/>
          </a:prstGeom>
          <a:noFill/>
        </p:spPr>
        <p:txBody>
          <a:bodyPr wrap="square">
            <a:spAutoFit/>
          </a:bodyPr>
          <a:lstStyle/>
          <a:p>
            <a:r>
              <a:rPr lang="en-US" altLang="ja-JP" sz="1000" dirty="0">
                <a:latin typeface="+mn-ea"/>
              </a:rPr>
              <a:t>D</a:t>
            </a:r>
            <a:r>
              <a:rPr lang="ja-JP" altLang="en-US" sz="1000" dirty="0">
                <a:latin typeface="+mn-ea"/>
              </a:rPr>
              <a:t>）</a:t>
            </a:r>
            <a:r>
              <a:rPr lang="ja-JP" altLang="en-US" sz="1000" spc="-150" dirty="0">
                <a:latin typeface="+mn-ea"/>
              </a:rPr>
              <a:t>民間保険に加入できない、または</a:t>
            </a:r>
            <a:endParaRPr lang="en-US" altLang="ja-JP" sz="1000" spc="-150" dirty="0">
              <a:latin typeface="+mn-ea"/>
            </a:endParaRPr>
          </a:p>
          <a:p>
            <a:r>
              <a:rPr lang="en-US" altLang="ja-JP" sz="1000" spc="-150" dirty="0">
                <a:latin typeface="+mn-ea"/>
              </a:rPr>
              <a:t>            </a:t>
            </a:r>
            <a:r>
              <a:rPr lang="ja-JP" altLang="en-US" sz="1000" spc="-150" dirty="0">
                <a:latin typeface="+mn-ea"/>
              </a:rPr>
              <a:t>民間保険の保険料を払えない人た</a:t>
            </a:r>
            <a:endParaRPr lang="en-US" altLang="ja-JP" sz="1000" spc="-150" dirty="0">
              <a:latin typeface="+mn-ea"/>
            </a:endParaRPr>
          </a:p>
          <a:p>
            <a:r>
              <a:rPr lang="en-US" altLang="ja-JP" sz="1000" spc="-150" dirty="0">
                <a:latin typeface="+mn-ea"/>
              </a:rPr>
              <a:t>            </a:t>
            </a:r>
            <a:r>
              <a:rPr lang="ja-JP" altLang="en-US" sz="1000" spc="-150" dirty="0">
                <a:latin typeface="+mn-ea"/>
              </a:rPr>
              <a:t>ちが生活に困り、結果的に生活保</a:t>
            </a:r>
            <a:endParaRPr lang="en-US" altLang="ja-JP" sz="1000" spc="-150" dirty="0">
              <a:latin typeface="+mn-ea"/>
            </a:endParaRPr>
          </a:p>
          <a:p>
            <a:r>
              <a:rPr lang="en-US" altLang="ja-JP" sz="1000" spc="-150" dirty="0">
                <a:latin typeface="+mn-ea"/>
              </a:rPr>
              <a:t>             </a:t>
            </a:r>
            <a:r>
              <a:rPr lang="ja-JP" altLang="en-US" sz="1000" spc="-150" dirty="0">
                <a:latin typeface="+mn-ea"/>
              </a:rPr>
              <a:t>護等の公的扶助の支出が増える恐れ</a:t>
            </a:r>
            <a:endParaRPr lang="en-US" altLang="ja-JP" sz="1000" spc="-150" dirty="0">
              <a:latin typeface="+mn-ea"/>
            </a:endParaRPr>
          </a:p>
          <a:p>
            <a:r>
              <a:rPr lang="en-US" altLang="ja-JP" sz="1000" spc="-150" dirty="0">
                <a:latin typeface="+mn-ea"/>
              </a:rPr>
              <a:t>             </a:t>
            </a:r>
            <a:r>
              <a:rPr lang="ja-JP" altLang="en-US" sz="1000" spc="-150" dirty="0">
                <a:latin typeface="+mn-ea"/>
              </a:rPr>
              <a:t>がある</a:t>
            </a:r>
          </a:p>
        </p:txBody>
      </p:sp>
      <p:sp>
        <p:nvSpPr>
          <p:cNvPr id="37" name="テキスト ボックス 36">
            <a:extLst>
              <a:ext uri="{FF2B5EF4-FFF2-40B4-BE49-F238E27FC236}">
                <a16:creationId xmlns:a16="http://schemas.microsoft.com/office/drawing/2014/main" id="{54831D50-0D38-B1EE-09F0-DC3909C20F0D}"/>
              </a:ext>
            </a:extLst>
          </p:cNvPr>
          <p:cNvSpPr txBox="1"/>
          <p:nvPr/>
        </p:nvSpPr>
        <p:spPr>
          <a:xfrm>
            <a:off x="5443672" y="5286919"/>
            <a:ext cx="2218012" cy="707886"/>
          </a:xfrm>
          <a:prstGeom prst="rect">
            <a:avLst/>
          </a:prstGeom>
          <a:noFill/>
        </p:spPr>
        <p:txBody>
          <a:bodyPr wrap="square">
            <a:spAutoFit/>
          </a:bodyPr>
          <a:lstStyle/>
          <a:p>
            <a:r>
              <a:rPr lang="en-US" altLang="ja-JP" sz="1000" dirty="0">
                <a:latin typeface="+mn-ea"/>
              </a:rPr>
              <a:t>C</a:t>
            </a:r>
            <a:r>
              <a:rPr lang="ja-JP" altLang="en-US" sz="1000" dirty="0">
                <a:latin typeface="+mn-ea"/>
              </a:rPr>
              <a:t>）</a:t>
            </a:r>
            <a:r>
              <a:rPr lang="ja-JP" altLang="en-US" sz="1000" spc="-150" dirty="0">
                <a:latin typeface="+mn-ea"/>
              </a:rPr>
              <a:t>自らの人生設計に応じて必要な民</a:t>
            </a:r>
            <a:endParaRPr lang="en-US" altLang="ja-JP" sz="1000" spc="-150" dirty="0">
              <a:latin typeface="+mn-ea"/>
            </a:endParaRPr>
          </a:p>
          <a:p>
            <a:r>
              <a:rPr lang="en-US" altLang="ja-JP" sz="1000" spc="-150" dirty="0">
                <a:latin typeface="+mn-ea"/>
              </a:rPr>
              <a:t>            </a:t>
            </a:r>
            <a:r>
              <a:rPr lang="ja-JP" altLang="en-US" sz="1000" spc="-150" dirty="0">
                <a:latin typeface="+mn-ea"/>
              </a:rPr>
              <a:t>間 保険を選択できる。自助努力を</a:t>
            </a:r>
            <a:endParaRPr lang="en-US" altLang="ja-JP" sz="1000" spc="-150" dirty="0">
              <a:latin typeface="+mn-ea"/>
            </a:endParaRPr>
          </a:p>
          <a:p>
            <a:r>
              <a:rPr lang="en-US" altLang="ja-JP" sz="1000" spc="-150" dirty="0">
                <a:latin typeface="+mn-ea"/>
              </a:rPr>
              <a:t>            </a:t>
            </a:r>
            <a:r>
              <a:rPr lang="ja-JP" altLang="en-US" sz="1000" spc="-150" dirty="0">
                <a:latin typeface="+mn-ea"/>
              </a:rPr>
              <a:t>中心にすれば、社 会保障制度の持</a:t>
            </a:r>
            <a:endParaRPr lang="en-US" altLang="ja-JP" sz="1000" spc="-150" dirty="0">
              <a:latin typeface="+mn-ea"/>
            </a:endParaRPr>
          </a:p>
          <a:p>
            <a:r>
              <a:rPr lang="en-US" altLang="ja-JP" sz="1000" spc="-150" dirty="0">
                <a:latin typeface="+mn-ea"/>
              </a:rPr>
              <a:t>            </a:t>
            </a:r>
            <a:r>
              <a:rPr lang="ja-JP" altLang="en-US" sz="1000" spc="-150" dirty="0">
                <a:latin typeface="+mn-ea"/>
              </a:rPr>
              <a:t>続可能性は高くなる。</a:t>
            </a:r>
          </a:p>
        </p:txBody>
      </p:sp>
      <p:sp>
        <p:nvSpPr>
          <p:cNvPr id="38" name="テキスト ボックス 37">
            <a:extLst>
              <a:ext uri="{FF2B5EF4-FFF2-40B4-BE49-F238E27FC236}">
                <a16:creationId xmlns:a16="http://schemas.microsoft.com/office/drawing/2014/main" id="{C494D4D0-9584-7F01-2994-21B16BE4479D}"/>
              </a:ext>
            </a:extLst>
          </p:cNvPr>
          <p:cNvSpPr txBox="1"/>
          <p:nvPr/>
        </p:nvSpPr>
        <p:spPr>
          <a:xfrm>
            <a:off x="3449205" y="6045961"/>
            <a:ext cx="2159476" cy="707886"/>
          </a:xfrm>
          <a:prstGeom prst="rect">
            <a:avLst/>
          </a:prstGeom>
          <a:noFill/>
        </p:spPr>
        <p:txBody>
          <a:bodyPr wrap="square">
            <a:spAutoFit/>
          </a:bodyPr>
          <a:lstStyle/>
          <a:p>
            <a:r>
              <a:rPr lang="en-US" altLang="ja-JP" sz="1000" dirty="0">
                <a:latin typeface="+mn-ea"/>
              </a:rPr>
              <a:t>E</a:t>
            </a:r>
            <a:r>
              <a:rPr lang="ja-JP" altLang="en-US" sz="1000" dirty="0">
                <a:latin typeface="+mn-ea"/>
              </a:rPr>
              <a:t>）社会保障の給付が高齢化に伴</a:t>
            </a:r>
            <a:endParaRPr lang="en-US" altLang="ja-JP" sz="1000" dirty="0">
              <a:latin typeface="+mn-ea"/>
            </a:endParaRPr>
          </a:p>
          <a:p>
            <a:r>
              <a:rPr lang="en-US" altLang="ja-JP" sz="1000" dirty="0">
                <a:latin typeface="+mn-ea"/>
              </a:rPr>
              <a:t>    </a:t>
            </a:r>
            <a:r>
              <a:rPr lang="ja-JP" altLang="en-US" sz="1000" dirty="0">
                <a:latin typeface="+mn-ea"/>
              </a:rPr>
              <a:t> い増加しているものの、国民</a:t>
            </a:r>
            <a:endParaRPr lang="en-US" altLang="ja-JP" sz="1000" dirty="0">
              <a:latin typeface="+mn-ea"/>
            </a:endParaRPr>
          </a:p>
          <a:p>
            <a:r>
              <a:rPr lang="en-US" altLang="ja-JP" sz="1000" dirty="0">
                <a:latin typeface="+mn-ea"/>
              </a:rPr>
              <a:t>     </a:t>
            </a:r>
            <a:r>
              <a:rPr lang="ja-JP" altLang="en-US" sz="1000" dirty="0">
                <a:latin typeface="+mn-ea"/>
              </a:rPr>
              <a:t>負担率が低いため、社会保障</a:t>
            </a:r>
            <a:endParaRPr lang="en-US" altLang="ja-JP" sz="1000" dirty="0">
              <a:latin typeface="+mn-ea"/>
            </a:endParaRPr>
          </a:p>
          <a:p>
            <a:r>
              <a:rPr lang="en-US" altLang="ja-JP" sz="1000" dirty="0">
                <a:latin typeface="+mn-ea"/>
              </a:rPr>
              <a:t>     </a:t>
            </a:r>
            <a:r>
              <a:rPr lang="ja-JP" altLang="en-US" sz="1000" dirty="0">
                <a:latin typeface="+mn-ea"/>
              </a:rPr>
              <a:t>制度の持続可能性が課題である。</a:t>
            </a:r>
          </a:p>
        </p:txBody>
      </p:sp>
      <p:sp>
        <p:nvSpPr>
          <p:cNvPr id="39" name="テキスト ボックス 38">
            <a:extLst>
              <a:ext uri="{FF2B5EF4-FFF2-40B4-BE49-F238E27FC236}">
                <a16:creationId xmlns:a16="http://schemas.microsoft.com/office/drawing/2014/main" id="{D4677191-7CEB-FB09-2045-1DF7E97635EA}"/>
              </a:ext>
            </a:extLst>
          </p:cNvPr>
          <p:cNvSpPr txBox="1"/>
          <p:nvPr/>
        </p:nvSpPr>
        <p:spPr>
          <a:xfrm>
            <a:off x="5494901" y="6034723"/>
            <a:ext cx="2160872" cy="707886"/>
          </a:xfrm>
          <a:prstGeom prst="rect">
            <a:avLst/>
          </a:prstGeom>
          <a:noFill/>
        </p:spPr>
        <p:txBody>
          <a:bodyPr wrap="square">
            <a:spAutoFit/>
          </a:bodyPr>
          <a:lstStyle/>
          <a:p>
            <a:r>
              <a:rPr lang="en-US" altLang="ja-JP" sz="1000" dirty="0">
                <a:latin typeface="+mn-ea"/>
              </a:rPr>
              <a:t>F</a:t>
            </a:r>
            <a:r>
              <a:rPr lang="ja-JP" altLang="en-US" sz="1000" dirty="0">
                <a:latin typeface="+mn-ea"/>
              </a:rPr>
              <a:t>）社会保障制度を持続可能なも</a:t>
            </a:r>
          </a:p>
          <a:p>
            <a:r>
              <a:rPr lang="ja-JP" altLang="en-US" sz="1000" dirty="0">
                <a:latin typeface="+mn-ea"/>
              </a:rPr>
              <a:t>      のにするためには、国民が相</a:t>
            </a:r>
            <a:endParaRPr lang="en-US" altLang="ja-JP" sz="1000" dirty="0">
              <a:latin typeface="+mn-ea"/>
            </a:endParaRPr>
          </a:p>
          <a:p>
            <a:r>
              <a:rPr lang="en-US" altLang="ja-JP" sz="1000" dirty="0">
                <a:latin typeface="+mn-ea"/>
              </a:rPr>
              <a:t>    </a:t>
            </a:r>
            <a:r>
              <a:rPr lang="ja-JP" altLang="en-US" sz="1000" dirty="0">
                <a:latin typeface="+mn-ea"/>
              </a:rPr>
              <a:t>  応の税金や保険料を負担する</a:t>
            </a:r>
            <a:endParaRPr lang="en-US" altLang="ja-JP" sz="1000" dirty="0">
              <a:latin typeface="+mn-ea"/>
            </a:endParaRPr>
          </a:p>
          <a:p>
            <a:r>
              <a:rPr lang="en-US" altLang="ja-JP" sz="1000" dirty="0">
                <a:latin typeface="+mn-ea"/>
              </a:rPr>
              <a:t>     </a:t>
            </a:r>
            <a:r>
              <a:rPr lang="ja-JP" altLang="en-US" sz="1000" dirty="0">
                <a:latin typeface="+mn-ea"/>
              </a:rPr>
              <a:t>必要がある。</a:t>
            </a:r>
          </a:p>
        </p:txBody>
      </p:sp>
      <p:sp>
        <p:nvSpPr>
          <p:cNvPr id="41" name="テキスト ボックス 40">
            <a:extLst>
              <a:ext uri="{FF2B5EF4-FFF2-40B4-BE49-F238E27FC236}">
                <a16:creationId xmlns:a16="http://schemas.microsoft.com/office/drawing/2014/main" id="{9BCB47EC-7BA0-F902-7E0C-1CD30A858512}"/>
              </a:ext>
            </a:extLst>
          </p:cNvPr>
          <p:cNvSpPr txBox="1"/>
          <p:nvPr/>
        </p:nvSpPr>
        <p:spPr>
          <a:xfrm>
            <a:off x="914746" y="5566914"/>
            <a:ext cx="777416" cy="261610"/>
          </a:xfrm>
          <a:prstGeom prst="rect">
            <a:avLst/>
          </a:prstGeom>
          <a:noFill/>
        </p:spPr>
        <p:txBody>
          <a:bodyPr vert="horz" wrap="square">
            <a:spAutoFit/>
          </a:bodyPr>
          <a:lstStyle/>
          <a:p>
            <a:r>
              <a:rPr lang="ja-JP" altLang="en-US" sz="1100" dirty="0"/>
              <a:t>利　点</a:t>
            </a:r>
          </a:p>
        </p:txBody>
      </p:sp>
      <p:sp>
        <p:nvSpPr>
          <p:cNvPr id="42" name="テキスト ボックス 41">
            <a:extLst>
              <a:ext uri="{FF2B5EF4-FFF2-40B4-BE49-F238E27FC236}">
                <a16:creationId xmlns:a16="http://schemas.microsoft.com/office/drawing/2014/main" id="{C4C8A0DC-90CF-B995-FC31-E7631B20CE10}"/>
              </a:ext>
            </a:extLst>
          </p:cNvPr>
          <p:cNvSpPr txBox="1"/>
          <p:nvPr/>
        </p:nvSpPr>
        <p:spPr>
          <a:xfrm>
            <a:off x="916011" y="6251822"/>
            <a:ext cx="777416" cy="261610"/>
          </a:xfrm>
          <a:prstGeom prst="rect">
            <a:avLst/>
          </a:prstGeom>
          <a:noFill/>
        </p:spPr>
        <p:txBody>
          <a:bodyPr vert="horz" wrap="square">
            <a:spAutoFit/>
          </a:bodyPr>
          <a:lstStyle/>
          <a:p>
            <a:r>
              <a:rPr lang="ja-JP" altLang="en-US" sz="1100" dirty="0"/>
              <a:t>課　題</a:t>
            </a:r>
          </a:p>
        </p:txBody>
      </p:sp>
    </p:spTree>
    <p:extLst>
      <p:ext uri="{BB962C8B-B14F-4D97-AF65-F5344CB8AC3E}">
        <p14:creationId xmlns:p14="http://schemas.microsoft.com/office/powerpoint/2010/main" val="119435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a:extLst>
              <a:ext uri="{FF2B5EF4-FFF2-40B4-BE49-F238E27FC236}">
                <a16:creationId xmlns:a16="http://schemas.microsoft.com/office/drawing/2014/main" id="{B5D70A36-331A-794F-A864-A7120C638A6C}"/>
              </a:ext>
            </a:extLst>
          </p:cNvPr>
          <p:cNvSpPr txBox="1"/>
          <p:nvPr/>
        </p:nvSpPr>
        <p:spPr>
          <a:xfrm>
            <a:off x="985368" y="5223515"/>
            <a:ext cx="7143088" cy="1077218"/>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CC0000"/>
                </a:solidFill>
                <a:effectLst/>
                <a:uLnTx/>
                <a:uFillTx/>
                <a:latin typeface="BIZ UDPゴシック" panose="020B0400000000000000" pitchFamily="50" charset="-128"/>
                <a:ea typeface="BIZ UDPゴシック" panose="020B0400000000000000" pitchFamily="50" charset="-128"/>
                <a:cs typeface="+mn-cs"/>
              </a:rPr>
              <a:t>保険とは、このようなリスクで発生した</a:t>
            </a:r>
            <a:endParaRPr kumimoji="1" lang="en-US" altLang="ja-JP" sz="3200" b="1" i="0" u="none" strike="noStrike" kern="1200" cap="none" spc="0" normalizeH="0" baseline="0" noProof="0" dirty="0">
              <a:ln>
                <a:noFill/>
              </a:ln>
              <a:solidFill>
                <a:srgbClr val="CC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CC0000"/>
                </a:solidFill>
                <a:effectLst/>
                <a:uLnTx/>
                <a:uFillTx/>
                <a:latin typeface="BIZ UDPゴシック" panose="020B0400000000000000" pitchFamily="50" charset="-128"/>
                <a:ea typeface="BIZ UDPゴシック" panose="020B0400000000000000" pitchFamily="50" charset="-128"/>
                <a:cs typeface="+mn-cs"/>
              </a:rPr>
              <a:t>経済的な損失に備えるしくみです。</a:t>
            </a:r>
          </a:p>
        </p:txBody>
      </p:sp>
      <p:pic>
        <p:nvPicPr>
          <p:cNvPr id="8" name="図 7">
            <a:extLst>
              <a:ext uri="{FF2B5EF4-FFF2-40B4-BE49-F238E27FC236}">
                <a16:creationId xmlns:a16="http://schemas.microsoft.com/office/drawing/2014/main" id="{5AF4EDF9-8590-E54B-BE89-10E0FFF97A75}"/>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1281501" y="2302402"/>
            <a:ext cx="1860550" cy="1000125"/>
          </a:xfrm>
          <a:prstGeom prst="rect">
            <a:avLst/>
          </a:prstGeom>
        </p:spPr>
      </p:pic>
      <p:pic>
        <p:nvPicPr>
          <p:cNvPr id="12" name="図 11">
            <a:extLst>
              <a:ext uri="{FF2B5EF4-FFF2-40B4-BE49-F238E27FC236}">
                <a16:creationId xmlns:a16="http://schemas.microsoft.com/office/drawing/2014/main" id="{C675C926-C69B-1442-B5F9-1AE25CEA7BF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1287629" y="4008021"/>
            <a:ext cx="1863725" cy="1073150"/>
          </a:xfrm>
          <a:prstGeom prst="rect">
            <a:avLst/>
          </a:prstGeom>
        </p:spPr>
      </p:pic>
      <p:pic>
        <p:nvPicPr>
          <p:cNvPr id="23" name="図 22">
            <a:extLst>
              <a:ext uri="{FF2B5EF4-FFF2-40B4-BE49-F238E27FC236}">
                <a16:creationId xmlns:a16="http://schemas.microsoft.com/office/drawing/2014/main" id="{458D3760-88E6-0142-AB07-2FCF87F7C5D9}"/>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6543395" y="3974891"/>
            <a:ext cx="1924050" cy="1047750"/>
          </a:xfrm>
          <a:prstGeom prst="rect">
            <a:avLst/>
          </a:prstGeom>
        </p:spPr>
      </p:pic>
      <p:pic>
        <p:nvPicPr>
          <p:cNvPr id="37" name="図 36">
            <a:extLst>
              <a:ext uri="{FF2B5EF4-FFF2-40B4-BE49-F238E27FC236}">
                <a16:creationId xmlns:a16="http://schemas.microsoft.com/office/drawing/2014/main" id="{20DB6DB9-A567-A74D-AEE0-27EA3ABC60E1}"/>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6543395" y="2163183"/>
            <a:ext cx="1943100" cy="1139825"/>
          </a:xfrm>
          <a:prstGeom prst="rect">
            <a:avLst/>
          </a:prstGeom>
        </p:spPr>
      </p:pic>
      <p:pic>
        <p:nvPicPr>
          <p:cNvPr id="39" name="図 38">
            <a:extLst>
              <a:ext uri="{FF2B5EF4-FFF2-40B4-BE49-F238E27FC236}">
                <a16:creationId xmlns:a16="http://schemas.microsoft.com/office/drawing/2014/main" id="{8B4C65CE-645D-984B-B152-E717AA7471BB}"/>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4190109" y="2086938"/>
            <a:ext cx="1628775" cy="1209675"/>
          </a:xfrm>
          <a:prstGeom prst="rect">
            <a:avLst/>
          </a:prstGeom>
        </p:spPr>
      </p:pic>
      <p:pic>
        <p:nvPicPr>
          <p:cNvPr id="42" name="図 41">
            <a:extLst>
              <a:ext uri="{FF2B5EF4-FFF2-40B4-BE49-F238E27FC236}">
                <a16:creationId xmlns:a16="http://schemas.microsoft.com/office/drawing/2014/main" id="{2063FD61-08E6-C24F-8323-706B8E09B1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374" y="3572693"/>
            <a:ext cx="2501900" cy="1387475"/>
          </a:xfrm>
          <a:prstGeom prst="rect">
            <a:avLst/>
          </a:prstGeom>
        </p:spPr>
      </p:pic>
      <p:pic>
        <p:nvPicPr>
          <p:cNvPr id="43" name="図 42">
            <a:extLst>
              <a:ext uri="{FF2B5EF4-FFF2-40B4-BE49-F238E27FC236}">
                <a16:creationId xmlns:a16="http://schemas.microsoft.com/office/drawing/2014/main" id="{561BE764-98E0-2A46-9A8D-7CC34761AC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3550" y="3572693"/>
            <a:ext cx="2501900" cy="1387475"/>
          </a:xfrm>
          <a:prstGeom prst="rect">
            <a:avLst/>
          </a:prstGeom>
        </p:spPr>
      </p:pic>
      <p:pic>
        <p:nvPicPr>
          <p:cNvPr id="44" name="図 43">
            <a:extLst>
              <a:ext uri="{FF2B5EF4-FFF2-40B4-BE49-F238E27FC236}">
                <a16:creationId xmlns:a16="http://schemas.microsoft.com/office/drawing/2014/main" id="{9FA4186F-65B8-3B47-91AE-6FA12B6731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5517" y="3579870"/>
            <a:ext cx="2501900" cy="1387475"/>
          </a:xfrm>
          <a:prstGeom prst="rect">
            <a:avLst/>
          </a:prstGeom>
        </p:spPr>
      </p:pic>
      <p:pic>
        <p:nvPicPr>
          <p:cNvPr id="3" name="図 2">
            <a:extLst>
              <a:ext uri="{FF2B5EF4-FFF2-40B4-BE49-F238E27FC236}">
                <a16:creationId xmlns:a16="http://schemas.microsoft.com/office/drawing/2014/main" id="{6EBE6376-F30F-3740-AC9D-F1A0254BD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394" y="1889395"/>
            <a:ext cx="2501900" cy="1387475"/>
          </a:xfrm>
          <a:prstGeom prst="rect">
            <a:avLst/>
          </a:prstGeom>
        </p:spPr>
      </p:pic>
      <p:pic>
        <p:nvPicPr>
          <p:cNvPr id="40" name="図 39">
            <a:extLst>
              <a:ext uri="{FF2B5EF4-FFF2-40B4-BE49-F238E27FC236}">
                <a16:creationId xmlns:a16="http://schemas.microsoft.com/office/drawing/2014/main" id="{BCA3E60C-D7D3-4247-AB44-5D295CEC4F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5924" y="1889395"/>
            <a:ext cx="2501900" cy="1387475"/>
          </a:xfrm>
          <a:prstGeom prst="rect">
            <a:avLst/>
          </a:prstGeom>
        </p:spPr>
      </p:pic>
      <p:pic>
        <p:nvPicPr>
          <p:cNvPr id="41" name="図 40">
            <a:extLst>
              <a:ext uri="{FF2B5EF4-FFF2-40B4-BE49-F238E27FC236}">
                <a16:creationId xmlns:a16="http://schemas.microsoft.com/office/drawing/2014/main" id="{E39BB188-A633-B644-874A-55FF1E6D9B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5962" y="1881953"/>
            <a:ext cx="2501900" cy="1387475"/>
          </a:xfrm>
          <a:prstGeom prst="rect">
            <a:avLst/>
          </a:prstGeom>
        </p:spPr>
      </p:pic>
      <p:sp>
        <p:nvSpPr>
          <p:cNvPr id="18" name="正方形/長方形 17">
            <a:extLst>
              <a:ext uri="{FF2B5EF4-FFF2-40B4-BE49-F238E27FC236}">
                <a16:creationId xmlns:a16="http://schemas.microsoft.com/office/drawing/2014/main" id="{562A4576-BD37-6146-A115-7EFE0C85718D}"/>
              </a:ext>
            </a:extLst>
          </p:cNvPr>
          <p:cNvSpPr/>
          <p:nvPr/>
        </p:nvSpPr>
        <p:spPr>
          <a:xfrm>
            <a:off x="1007879" y="1172851"/>
            <a:ext cx="7109110" cy="512748"/>
          </a:xfrm>
          <a:prstGeom prst="rect">
            <a:avLst/>
          </a:prstGeom>
          <a:solidFill>
            <a:srgbClr val="E05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B5D70A36-331A-794F-A864-A7120C638A6C}"/>
              </a:ext>
            </a:extLst>
          </p:cNvPr>
          <p:cNvSpPr txBox="1"/>
          <p:nvPr/>
        </p:nvSpPr>
        <p:spPr>
          <a:xfrm>
            <a:off x="1006787" y="1158555"/>
            <a:ext cx="7143088" cy="523220"/>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人生を変えてしまうかもしれないリスクとは？</a:t>
            </a:r>
          </a:p>
        </p:txBody>
      </p:sp>
      <p:sp>
        <p:nvSpPr>
          <p:cNvPr id="24" name="テキスト ボックス 23">
            <a:extLst>
              <a:ext uri="{FF2B5EF4-FFF2-40B4-BE49-F238E27FC236}">
                <a16:creationId xmlns:a16="http://schemas.microsoft.com/office/drawing/2014/main" id="{009EDCDE-5E71-8E40-92D4-AA725424F92A}"/>
              </a:ext>
            </a:extLst>
          </p:cNvPr>
          <p:cNvSpPr txBox="1"/>
          <p:nvPr/>
        </p:nvSpPr>
        <p:spPr>
          <a:xfrm>
            <a:off x="678870" y="1955784"/>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253AB07E-FDCB-7647-9E3A-9D94AB75FACB}"/>
              </a:ext>
            </a:extLst>
          </p:cNvPr>
          <p:cNvSpPr txBox="1"/>
          <p:nvPr/>
        </p:nvSpPr>
        <p:spPr>
          <a:xfrm>
            <a:off x="3341794" y="1937701"/>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41088F51-28B8-A147-BC84-9D144B4504AA}"/>
              </a:ext>
            </a:extLst>
          </p:cNvPr>
          <p:cNvSpPr txBox="1"/>
          <p:nvPr/>
        </p:nvSpPr>
        <p:spPr>
          <a:xfrm>
            <a:off x="6010497" y="1953028"/>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B31E0171-19B5-8645-B9AE-369313E25B20}"/>
              </a:ext>
            </a:extLst>
          </p:cNvPr>
          <p:cNvSpPr txBox="1"/>
          <p:nvPr/>
        </p:nvSpPr>
        <p:spPr>
          <a:xfrm>
            <a:off x="666778" y="3612739"/>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4</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814F7583-8300-EC4C-A221-E0FE6121EFC6}"/>
              </a:ext>
            </a:extLst>
          </p:cNvPr>
          <p:cNvSpPr txBox="1"/>
          <p:nvPr/>
        </p:nvSpPr>
        <p:spPr>
          <a:xfrm>
            <a:off x="3338815" y="3614046"/>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5</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501E855B-26E0-D440-A62E-966A9D5EA659}"/>
              </a:ext>
            </a:extLst>
          </p:cNvPr>
          <p:cNvSpPr txBox="1"/>
          <p:nvPr/>
        </p:nvSpPr>
        <p:spPr>
          <a:xfrm>
            <a:off x="6005924" y="3611067"/>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6</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E1E18FD0-6BE6-254F-A9D8-CC5D70213742}"/>
              </a:ext>
            </a:extLst>
          </p:cNvPr>
          <p:cNvSpPr txBox="1"/>
          <p:nvPr/>
        </p:nvSpPr>
        <p:spPr>
          <a:xfrm>
            <a:off x="1011000" y="1988409"/>
            <a:ext cx="1005403" cy="338554"/>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交通事故</a:t>
            </a:r>
          </a:p>
        </p:txBody>
      </p:sp>
      <p:sp>
        <p:nvSpPr>
          <p:cNvPr id="31" name="テキスト ボックス 30">
            <a:extLst>
              <a:ext uri="{FF2B5EF4-FFF2-40B4-BE49-F238E27FC236}">
                <a16:creationId xmlns:a16="http://schemas.microsoft.com/office/drawing/2014/main" id="{1C95A9D2-52DC-1A4A-8398-D1AA1EA853EE}"/>
              </a:ext>
            </a:extLst>
          </p:cNvPr>
          <p:cNvSpPr txBox="1"/>
          <p:nvPr/>
        </p:nvSpPr>
        <p:spPr>
          <a:xfrm>
            <a:off x="1014306" y="3656591"/>
            <a:ext cx="1826141" cy="58477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台風・地震などの</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自然災害</a:t>
            </a:r>
          </a:p>
        </p:txBody>
      </p:sp>
      <p:sp>
        <p:nvSpPr>
          <p:cNvPr id="32" name="テキスト ボックス 31">
            <a:extLst>
              <a:ext uri="{FF2B5EF4-FFF2-40B4-BE49-F238E27FC236}">
                <a16:creationId xmlns:a16="http://schemas.microsoft.com/office/drawing/2014/main" id="{234B05A0-3765-E44F-8CE1-17E985B7C662}"/>
              </a:ext>
            </a:extLst>
          </p:cNvPr>
          <p:cNvSpPr txBox="1"/>
          <p:nvPr/>
        </p:nvSpPr>
        <p:spPr>
          <a:xfrm>
            <a:off x="3640954" y="1988409"/>
            <a:ext cx="1210588" cy="338554"/>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病気やケガ</a:t>
            </a:r>
          </a:p>
        </p:txBody>
      </p:sp>
      <p:sp>
        <p:nvSpPr>
          <p:cNvPr id="33" name="テキスト ボックス 32">
            <a:extLst>
              <a:ext uri="{FF2B5EF4-FFF2-40B4-BE49-F238E27FC236}">
                <a16:creationId xmlns:a16="http://schemas.microsoft.com/office/drawing/2014/main" id="{D5B4F8AF-9B65-9544-9AC5-E946F4ECCCC2}"/>
              </a:ext>
            </a:extLst>
          </p:cNvPr>
          <p:cNvSpPr txBox="1"/>
          <p:nvPr/>
        </p:nvSpPr>
        <p:spPr>
          <a:xfrm>
            <a:off x="3635272" y="3631679"/>
            <a:ext cx="1210588" cy="338554"/>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家族の不幸</a:t>
            </a:r>
          </a:p>
        </p:txBody>
      </p:sp>
      <p:sp>
        <p:nvSpPr>
          <p:cNvPr id="34" name="テキスト ボックス 33">
            <a:extLst>
              <a:ext uri="{FF2B5EF4-FFF2-40B4-BE49-F238E27FC236}">
                <a16:creationId xmlns:a16="http://schemas.microsoft.com/office/drawing/2014/main" id="{2FC8C514-1BD9-1F40-8F06-08610C03C5D0}"/>
              </a:ext>
            </a:extLst>
          </p:cNvPr>
          <p:cNvSpPr txBox="1"/>
          <p:nvPr/>
        </p:nvSpPr>
        <p:spPr>
          <a:xfrm>
            <a:off x="6314292" y="1988409"/>
            <a:ext cx="595035" cy="338554"/>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火災</a:t>
            </a:r>
          </a:p>
        </p:txBody>
      </p:sp>
      <p:sp>
        <p:nvSpPr>
          <p:cNvPr id="35" name="テキスト ボックス 34">
            <a:extLst>
              <a:ext uri="{FF2B5EF4-FFF2-40B4-BE49-F238E27FC236}">
                <a16:creationId xmlns:a16="http://schemas.microsoft.com/office/drawing/2014/main" id="{0F52E143-C0A0-8A44-8D49-0BED1066844A}"/>
              </a:ext>
            </a:extLst>
          </p:cNvPr>
          <p:cNvSpPr txBox="1"/>
          <p:nvPr/>
        </p:nvSpPr>
        <p:spPr>
          <a:xfrm>
            <a:off x="6314290" y="3631679"/>
            <a:ext cx="1210588" cy="338554"/>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失業・休職</a:t>
            </a:r>
          </a:p>
        </p:txBody>
      </p:sp>
      <p:pic>
        <p:nvPicPr>
          <p:cNvPr id="4" name="図 3">
            <a:extLst>
              <a:ext uri="{FF2B5EF4-FFF2-40B4-BE49-F238E27FC236}">
                <a16:creationId xmlns:a16="http://schemas.microsoft.com/office/drawing/2014/main" id="{CE6F6CA4-7632-1D48-8361-0968818CA8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5459"/>
            <a:ext cx="9144000" cy="559091"/>
          </a:xfrm>
          <a:prstGeom prst="rect">
            <a:avLst/>
          </a:prstGeom>
        </p:spPr>
      </p:pic>
      <p:pic>
        <p:nvPicPr>
          <p:cNvPr id="5" name="図 4">
            <a:extLst>
              <a:ext uri="{FF2B5EF4-FFF2-40B4-BE49-F238E27FC236}">
                <a16:creationId xmlns:a16="http://schemas.microsoft.com/office/drawing/2014/main" id="{5ABBBACF-3C7A-7D85-8D5D-7BC2A66CAE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94291" y="3758166"/>
            <a:ext cx="1210587" cy="1275515"/>
          </a:xfrm>
          <a:prstGeom prst="rect">
            <a:avLst/>
          </a:prstGeom>
        </p:spPr>
      </p:pic>
      <p:pic>
        <p:nvPicPr>
          <p:cNvPr id="2" name="図 1">
            <a:extLst>
              <a:ext uri="{FF2B5EF4-FFF2-40B4-BE49-F238E27FC236}">
                <a16:creationId xmlns:a16="http://schemas.microsoft.com/office/drawing/2014/main" id="{78F97BD3-4868-8BFB-08D9-F1B21D8CE8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95762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8" grpId="0" animBg="1"/>
      <p:bldP spid="20" grpId="0"/>
      <p:bldP spid="30" grpId="0"/>
      <p:bldP spid="31" grpId="0"/>
      <p:bldP spid="32" grpId="0"/>
      <p:bldP spid="33" grpId="0"/>
      <p:bldP spid="34" grpId="0"/>
      <p:bldP spid="3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8B63598-24D7-5D44-8ADE-6AC2144ABA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084" y="678843"/>
            <a:ext cx="7844905" cy="6059406"/>
          </a:xfrm>
          <a:prstGeom prst="rect">
            <a:avLst/>
          </a:prstGeom>
        </p:spPr>
      </p:pic>
      <p:sp>
        <p:nvSpPr>
          <p:cNvPr id="4" name="テキスト ボックス 3">
            <a:extLst>
              <a:ext uri="{FF2B5EF4-FFF2-40B4-BE49-F238E27FC236}">
                <a16:creationId xmlns:a16="http://schemas.microsoft.com/office/drawing/2014/main" id="{D1CD5D1B-82A9-1E4A-B3D4-E3D589855D3E}"/>
              </a:ext>
            </a:extLst>
          </p:cNvPr>
          <p:cNvSpPr txBox="1"/>
          <p:nvPr/>
        </p:nvSpPr>
        <p:spPr>
          <a:xfrm>
            <a:off x="1021523" y="842200"/>
            <a:ext cx="6215163" cy="469359"/>
          </a:xfrm>
          <a:prstGeom prst="rect">
            <a:avLst/>
          </a:prstGeom>
          <a:noFill/>
        </p:spPr>
        <p:txBody>
          <a:bodyPr wrap="non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4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「貯蓄は三角、保険は四角」ってなんのこと？</a:t>
            </a:r>
          </a:p>
        </p:txBody>
      </p:sp>
      <p:sp>
        <p:nvSpPr>
          <p:cNvPr id="13" name="テキスト ボックス 12">
            <a:extLst>
              <a:ext uri="{FF2B5EF4-FFF2-40B4-BE49-F238E27FC236}">
                <a16:creationId xmlns:a16="http://schemas.microsoft.com/office/drawing/2014/main" id="{76EFDC0C-1DC5-6A48-A03E-4EEEFE659045}"/>
              </a:ext>
            </a:extLst>
          </p:cNvPr>
          <p:cNvSpPr txBox="1"/>
          <p:nvPr/>
        </p:nvSpPr>
        <p:spPr>
          <a:xfrm>
            <a:off x="573611" y="4147789"/>
            <a:ext cx="5916201" cy="116955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将来に備えるための貯蓄と保険。「貯蓄は三角、保険は四角」は、この違いをわかりやすく表す言葉です。貯蓄は目標金額を決めてお金をためますが、途中で事故に遭い出費が必要な時にそれをカバーできるお金がたまっているとは限りません。一方</a:t>
            </a:r>
            <a:r>
              <a:rPr kumimoji="1" lang="ja-JP" altLang="en-US" sz="1400" b="0" i="0" u="none"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保険は契約後から保険期間中は、十分な補償が受けられますので、不測の事故に備えることができます</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14" name="テキスト ボックス 13">
            <a:extLst>
              <a:ext uri="{FF2B5EF4-FFF2-40B4-BE49-F238E27FC236}">
                <a16:creationId xmlns:a16="http://schemas.microsoft.com/office/drawing/2014/main" id="{A54C54FC-ED2E-1148-BDEA-9B1D2E34A397}"/>
              </a:ext>
            </a:extLst>
          </p:cNvPr>
          <p:cNvSpPr txBox="1"/>
          <p:nvPr/>
        </p:nvSpPr>
        <p:spPr>
          <a:xfrm>
            <a:off x="2027718" y="5584122"/>
            <a:ext cx="3619500" cy="595035"/>
          </a:xfrm>
          <a:prstGeom prst="rect">
            <a:avLst/>
          </a:prstGeom>
          <a:noFill/>
        </p:spPr>
        <p:txBody>
          <a:bodyPr wrap="square" rtlCol="0">
            <a:spAutoFit/>
          </a:bodyPr>
          <a:lstStyle/>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事故や災害は予測なしに突然やってきます。</a:t>
            </a:r>
          </a:p>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自分には関係ないなんて思わないでね！</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pic>
        <p:nvPicPr>
          <p:cNvPr id="5" name="図 4">
            <a:extLst>
              <a:ext uri="{FF2B5EF4-FFF2-40B4-BE49-F238E27FC236}">
                <a16:creationId xmlns:a16="http://schemas.microsoft.com/office/drawing/2014/main" id="{5A7B5517-FC21-D83A-8578-AA791F613B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459"/>
            <a:ext cx="9144000" cy="559091"/>
          </a:xfrm>
          <a:prstGeom prst="rect">
            <a:avLst/>
          </a:prstGeom>
        </p:spPr>
      </p:pic>
      <p:pic>
        <p:nvPicPr>
          <p:cNvPr id="7" name="図 6">
            <a:extLst>
              <a:ext uri="{FF2B5EF4-FFF2-40B4-BE49-F238E27FC236}">
                <a16:creationId xmlns:a16="http://schemas.microsoft.com/office/drawing/2014/main" id="{7413FC2E-2FA8-7B66-7B96-698D6B73C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1258297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a:extLst>
              <a:ext uri="{FF2B5EF4-FFF2-40B4-BE49-F238E27FC236}">
                <a16:creationId xmlns:a16="http://schemas.microsoft.com/office/drawing/2014/main" id="{C09D1113-E090-C946-BED7-A4144A3F07B3}"/>
              </a:ext>
            </a:extLst>
          </p:cNvPr>
          <p:cNvSpPr>
            <a:spLocks noChangeAspect="1"/>
          </p:cNvSpPr>
          <p:nvPr/>
        </p:nvSpPr>
        <p:spPr>
          <a:xfrm>
            <a:off x="972000" y="923562"/>
            <a:ext cx="7014125" cy="361507"/>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6B825D4A-6CA3-5247-957D-917D25237632}"/>
              </a:ext>
            </a:extLst>
          </p:cNvPr>
          <p:cNvSpPr txBox="1"/>
          <p:nvPr/>
        </p:nvSpPr>
        <p:spPr>
          <a:xfrm>
            <a:off x="972000" y="943068"/>
            <a:ext cx="6929956"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実際はこんな</a:t>
            </a:r>
            <a:r>
              <a:rPr kumimoji="1" lang="ja-JP" altLang="en-US" sz="18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に多い交通事故</a:t>
            </a: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・自転車事故・火災の発生件数</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1629EE07-8C9A-3246-B334-B1FCE05ACF5D}"/>
              </a:ext>
            </a:extLst>
          </p:cNvPr>
          <p:cNvSpPr txBox="1"/>
          <p:nvPr/>
        </p:nvSpPr>
        <p:spPr>
          <a:xfrm>
            <a:off x="972000" y="1423647"/>
            <a:ext cx="7281875" cy="10772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以下は交通事故・自転車事故・火災の発生件数の推移です。これを見ると</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年中、交通事故は</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305,196</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件で約</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40</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秒に</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件、自転車事故は</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69,694</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件で約</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分半に１件、火災は</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35,222</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件で約</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分に</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件発生していることがわかります。</a:t>
            </a:r>
          </a:p>
        </p:txBody>
      </p:sp>
      <p:sp>
        <p:nvSpPr>
          <p:cNvPr id="15" name="テキスト ボックス 14">
            <a:extLst>
              <a:ext uri="{FF2B5EF4-FFF2-40B4-BE49-F238E27FC236}">
                <a16:creationId xmlns:a16="http://schemas.microsoft.com/office/drawing/2014/main" id="{6746217C-F1E2-C24A-BF1D-FD8BB1BA1426}"/>
              </a:ext>
            </a:extLst>
          </p:cNvPr>
          <p:cNvSpPr txBox="1"/>
          <p:nvPr/>
        </p:nvSpPr>
        <p:spPr>
          <a:xfrm>
            <a:off x="715733" y="6503700"/>
            <a:ext cx="7712534" cy="253916"/>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警察庁交通局「令和</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年中の交通事故の発生状況」および総務省「令和</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1〜12</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月）における火災の状況」をもとに作成</a:t>
            </a:r>
          </a:p>
        </p:txBody>
      </p:sp>
      <p:sp>
        <p:nvSpPr>
          <p:cNvPr id="16" name="テキスト ボックス 15">
            <a:extLst>
              <a:ext uri="{FF2B5EF4-FFF2-40B4-BE49-F238E27FC236}">
                <a16:creationId xmlns:a16="http://schemas.microsoft.com/office/drawing/2014/main" id="{91BC23AD-69B3-734A-B058-E4AFB53A4023}"/>
              </a:ext>
            </a:extLst>
          </p:cNvPr>
          <p:cNvSpPr txBox="1"/>
          <p:nvPr/>
        </p:nvSpPr>
        <p:spPr>
          <a:xfrm>
            <a:off x="972000" y="2490164"/>
            <a:ext cx="4459971"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C00000"/>
                </a:solidFill>
                <a:effectLst/>
                <a:uLnTx/>
                <a:uFillTx/>
                <a:latin typeface="游ゴシック" panose="020F0502020204030204"/>
                <a:ea typeface="游ゴシック" panose="020B0400000000000000" pitchFamily="50" charset="-128"/>
                <a:cs typeface="+mn-cs"/>
              </a:rPr>
              <a:t>交通事故</a:t>
            </a: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・自転車事故・火災の発生件数</a:t>
            </a:r>
            <a:endParaRPr kumimoji="1" lang="ja-JP" altLang="en-US" sz="16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F8115128-A361-EE51-E575-ACF7E60FA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459"/>
            <a:ext cx="9144000" cy="559091"/>
          </a:xfrm>
          <a:prstGeom prst="rect">
            <a:avLst/>
          </a:prstGeom>
        </p:spPr>
      </p:pic>
      <p:grpSp>
        <p:nvGrpSpPr>
          <p:cNvPr id="12" name="グループ化 11">
            <a:extLst>
              <a:ext uri="{FF2B5EF4-FFF2-40B4-BE49-F238E27FC236}">
                <a16:creationId xmlns:a16="http://schemas.microsoft.com/office/drawing/2014/main" id="{FB7C0CEE-416F-A161-13E5-8A7DE0237F58}"/>
              </a:ext>
            </a:extLst>
          </p:cNvPr>
          <p:cNvGrpSpPr/>
          <p:nvPr/>
        </p:nvGrpSpPr>
        <p:grpSpPr>
          <a:xfrm>
            <a:off x="4281377" y="83332"/>
            <a:ext cx="1078857" cy="369557"/>
            <a:chOff x="4281377" y="83332"/>
            <a:chExt cx="1078857" cy="369557"/>
          </a:xfrm>
        </p:grpSpPr>
        <p:sp>
          <p:nvSpPr>
            <p:cNvPr id="6" name="角丸四角形 5">
              <a:extLst>
                <a:ext uri="{FF2B5EF4-FFF2-40B4-BE49-F238E27FC236}">
                  <a16:creationId xmlns:a16="http://schemas.microsoft.com/office/drawing/2014/main" id="{E5527197-AB7A-2841-ACC3-68DFD508477C}"/>
                </a:ext>
              </a:extLst>
            </p:cNvPr>
            <p:cNvSpPr/>
            <p:nvPr/>
          </p:nvSpPr>
          <p:spPr>
            <a:xfrm>
              <a:off x="4328876" y="83332"/>
              <a:ext cx="1031358" cy="361507"/>
            </a:xfrm>
            <a:prstGeom prst="roundRect">
              <a:avLst/>
            </a:prstGeom>
            <a:solidFill>
              <a:schemeClr val="bg1"/>
            </a:solidFill>
            <a:ln>
              <a:solidFill>
                <a:srgbClr val="B7B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23E64D41-A2F6-A54E-9DD6-609714F4DC35}"/>
                </a:ext>
              </a:extLst>
            </p:cNvPr>
            <p:cNvSpPr txBox="1"/>
            <p:nvPr/>
          </p:nvSpPr>
          <p:spPr>
            <a:xfrm>
              <a:off x="4281377" y="83557"/>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資料編</a:t>
              </a:r>
            </a:p>
          </p:txBody>
        </p:sp>
      </p:grpSp>
      <p:pic>
        <p:nvPicPr>
          <p:cNvPr id="11" name="図 10">
            <a:extLst>
              <a:ext uri="{FF2B5EF4-FFF2-40B4-BE49-F238E27FC236}">
                <a16:creationId xmlns:a16="http://schemas.microsoft.com/office/drawing/2014/main" id="{8BA6BEFE-80AA-BA41-8F70-160BC73B6B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172" y="2902569"/>
            <a:ext cx="7498095" cy="3401575"/>
          </a:xfrm>
          <a:prstGeom prst="rect">
            <a:avLst/>
          </a:prstGeom>
        </p:spPr>
      </p:pic>
      <p:pic>
        <p:nvPicPr>
          <p:cNvPr id="4" name="図 3">
            <a:extLst>
              <a:ext uri="{FF2B5EF4-FFF2-40B4-BE49-F238E27FC236}">
                <a16:creationId xmlns:a16="http://schemas.microsoft.com/office/drawing/2014/main" id="{22725F47-900B-209C-C2FD-4936D46D2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1459422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a:extLst>
              <a:ext uri="{FF2B5EF4-FFF2-40B4-BE49-F238E27FC236}">
                <a16:creationId xmlns:a16="http://schemas.microsoft.com/office/drawing/2014/main" id="{06CB116B-0F81-184A-A8AB-6DF19BB349E8}"/>
              </a:ext>
            </a:extLst>
          </p:cNvPr>
          <p:cNvSpPr>
            <a:spLocks noChangeAspect="1"/>
          </p:cNvSpPr>
          <p:nvPr/>
        </p:nvSpPr>
        <p:spPr>
          <a:xfrm>
            <a:off x="916988" y="884091"/>
            <a:ext cx="7069136" cy="368168"/>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EF0C534A-960D-C04F-B0DF-DF815D5D0455}"/>
              </a:ext>
            </a:extLst>
          </p:cNvPr>
          <p:cNvSpPr txBox="1"/>
          <p:nvPr/>
        </p:nvSpPr>
        <p:spPr>
          <a:xfrm>
            <a:off x="1001157" y="909557"/>
            <a:ext cx="5767943"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人生を変える大きなリスクとそれに対する経済的備え</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19ADF539-10BE-164B-B4AA-96D5C50590E9}"/>
              </a:ext>
            </a:extLst>
          </p:cNvPr>
          <p:cNvSpPr txBox="1"/>
          <p:nvPr/>
        </p:nvSpPr>
        <p:spPr>
          <a:xfrm>
            <a:off x="916988" y="1356568"/>
            <a:ext cx="7115832" cy="1111971"/>
          </a:xfrm>
          <a:prstGeom prst="rect">
            <a:avLst/>
          </a:prstGeom>
          <a:noFill/>
        </p:spPr>
        <p:txBody>
          <a:bodyPr wrap="square" lIns="90000" rtlCol="0">
            <a:spAutoFit/>
          </a:bodyPr>
          <a:lstStyle/>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heavy"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保険とは、偶然発生した事故や災害などのリスクによって経済的な損失を受けたときに備えるためのしくみ</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です。</a:t>
            </a: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例えば、くるまによる事故でケガをしたとき、そのリスクに備えた保険に入っていれば、保険金を受け取ることで、損失をカバーすることができます。</a:t>
            </a:r>
          </a:p>
        </p:txBody>
      </p:sp>
      <p:sp>
        <p:nvSpPr>
          <p:cNvPr id="15" name="テキスト ボックス 14">
            <a:extLst>
              <a:ext uri="{FF2B5EF4-FFF2-40B4-BE49-F238E27FC236}">
                <a16:creationId xmlns:a16="http://schemas.microsoft.com/office/drawing/2014/main" id="{C4EFEB3F-7B5E-5A4B-AB9C-9148E0510274}"/>
              </a:ext>
            </a:extLst>
          </p:cNvPr>
          <p:cNvSpPr txBox="1"/>
          <p:nvPr/>
        </p:nvSpPr>
        <p:spPr>
          <a:xfrm>
            <a:off x="1029296" y="3143928"/>
            <a:ext cx="7087693" cy="2650854"/>
          </a:xfrm>
          <a:prstGeom prst="rect">
            <a:avLst/>
          </a:prstGeom>
          <a:noFill/>
        </p:spPr>
        <p:txBody>
          <a:bodyPr wrap="square" rtlCol="0">
            <a:spAutoFit/>
          </a:bodyPr>
          <a:lstStyle/>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貯蓄は、続けることで月や年を経るごとに増えていきます。</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海外旅行に行きたい、くるまを買いたいなど将来の目標に向けてお金が貯まるのは楽しいものです。でも、目標に到達するまでの間に、何らかの事故や災害に見舞われて、損害をこうむったら</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額にもよりますが、せっかく貯めた貯蓄だけ</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では足らずに、お金をどこかから借りなくて</a:t>
            </a:r>
            <a:endPar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はならない状況も考えられます。</a:t>
            </a: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一方、</a:t>
            </a:r>
            <a:r>
              <a:rPr kumimoji="1" lang="ja-JP" altLang="en-US" sz="1600" b="0" i="0" u="none"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保険は、契約している間であれば、</a:t>
            </a:r>
            <a:endParaRPr kumimoji="1" lang="en-US" altLang="ja-JP" sz="1600" b="0" i="0" u="none"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endParaRP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こうした事故や災害での損害を補償します</a:t>
            </a:r>
            <a:endParaRPr kumimoji="1" lang="en-US" altLang="ja-JP" sz="1600" b="0" i="0" u="none"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endParaRP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ので、貯蓄の取り崩しを抑えることができます。</a:t>
            </a:r>
          </a:p>
        </p:txBody>
      </p:sp>
      <p:sp>
        <p:nvSpPr>
          <p:cNvPr id="16" name="テキスト ボックス 15">
            <a:extLst>
              <a:ext uri="{FF2B5EF4-FFF2-40B4-BE49-F238E27FC236}">
                <a16:creationId xmlns:a16="http://schemas.microsoft.com/office/drawing/2014/main" id="{32817F8C-C007-5B43-8545-6774A6425A40}"/>
              </a:ext>
            </a:extLst>
          </p:cNvPr>
          <p:cNvSpPr txBox="1"/>
          <p:nvPr/>
        </p:nvSpPr>
        <p:spPr>
          <a:xfrm>
            <a:off x="1001157" y="2748227"/>
            <a:ext cx="1655136"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B6B6B2"/>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貯蓄と保険</a:t>
            </a:r>
          </a:p>
        </p:txBody>
      </p:sp>
      <p:pic>
        <p:nvPicPr>
          <p:cNvPr id="18" name="図 17">
            <a:extLst>
              <a:ext uri="{FF2B5EF4-FFF2-40B4-BE49-F238E27FC236}">
                <a16:creationId xmlns:a16="http://schemas.microsoft.com/office/drawing/2014/main" id="{A63ACCF0-CD25-2C4B-A723-7792E6F3B2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1713" y="4322966"/>
            <a:ext cx="2774890" cy="1466278"/>
          </a:xfrm>
          <a:prstGeom prst="rect">
            <a:avLst/>
          </a:prstGeom>
        </p:spPr>
      </p:pic>
      <p:pic>
        <p:nvPicPr>
          <p:cNvPr id="5" name="図 4">
            <a:extLst>
              <a:ext uri="{FF2B5EF4-FFF2-40B4-BE49-F238E27FC236}">
                <a16:creationId xmlns:a16="http://schemas.microsoft.com/office/drawing/2014/main" id="{2976E0D0-1316-DDD1-F975-F6793CE8F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459"/>
            <a:ext cx="9144000" cy="559091"/>
          </a:xfrm>
          <a:prstGeom prst="rect">
            <a:avLst/>
          </a:prstGeom>
        </p:spPr>
      </p:pic>
      <p:pic>
        <p:nvPicPr>
          <p:cNvPr id="10" name="図 9">
            <a:extLst>
              <a:ext uri="{FF2B5EF4-FFF2-40B4-BE49-F238E27FC236}">
                <a16:creationId xmlns:a16="http://schemas.microsoft.com/office/drawing/2014/main" id="{3508094D-6ACB-F6F5-D559-167CF403E03F}"/>
              </a:ext>
            </a:extLst>
          </p:cNvPr>
          <p:cNvPicPr>
            <a:picLocks noChangeAspect="1"/>
          </p:cNvPicPr>
          <p:nvPr/>
        </p:nvPicPr>
        <p:blipFill>
          <a:blip r:embed="rId4"/>
          <a:stretch>
            <a:fillRect/>
          </a:stretch>
        </p:blipFill>
        <p:spPr>
          <a:xfrm>
            <a:off x="4212289" y="47190"/>
            <a:ext cx="1085182" cy="499915"/>
          </a:xfrm>
          <a:prstGeom prst="rect">
            <a:avLst/>
          </a:prstGeom>
        </p:spPr>
      </p:pic>
      <p:cxnSp>
        <p:nvCxnSpPr>
          <p:cNvPr id="4" name="直線コネクタ 3">
            <a:extLst>
              <a:ext uri="{FF2B5EF4-FFF2-40B4-BE49-F238E27FC236}">
                <a16:creationId xmlns:a16="http://schemas.microsoft.com/office/drawing/2014/main" id="{21E5A761-AC20-9202-EE51-A97C9737116A}"/>
              </a:ext>
            </a:extLst>
          </p:cNvPr>
          <p:cNvCxnSpPr>
            <a:cxnSpLocks/>
          </p:cNvCxnSpPr>
          <p:nvPr/>
        </p:nvCxnSpPr>
        <p:spPr>
          <a:xfrm>
            <a:off x="1116197" y="3013545"/>
            <a:ext cx="6731740" cy="0"/>
          </a:xfrm>
          <a:prstGeom prst="line">
            <a:avLst/>
          </a:prstGeom>
          <a:ln w="12700">
            <a:solidFill>
              <a:srgbClr val="FF7C8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428F05EE-04DE-365D-3232-BC29F85A7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2589169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8">
            <a:extLst>
              <a:ext uri="{FF2B5EF4-FFF2-40B4-BE49-F238E27FC236}">
                <a16:creationId xmlns:a16="http://schemas.microsoft.com/office/drawing/2014/main" id="{36116420-1614-B3D8-F757-97A852B518FB}"/>
              </a:ext>
            </a:extLst>
          </p:cNvPr>
          <p:cNvSpPr>
            <a:spLocks noChangeAspect="1"/>
          </p:cNvSpPr>
          <p:nvPr/>
        </p:nvSpPr>
        <p:spPr>
          <a:xfrm>
            <a:off x="908390" y="907997"/>
            <a:ext cx="7077735" cy="413361"/>
          </a:xfrm>
          <a:prstGeom prst="round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76ACE205-316A-A249-4877-2B7059689E32}"/>
              </a:ext>
            </a:extLst>
          </p:cNvPr>
          <p:cNvSpPr txBox="1"/>
          <p:nvPr/>
        </p:nvSpPr>
        <p:spPr>
          <a:xfrm>
            <a:off x="949536" y="952026"/>
            <a:ext cx="63852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人生を変える大きなリスクとそれに対する経済的備え</a:t>
            </a: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38CDF267-3770-36D7-404F-156BE36F7A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459"/>
            <a:ext cx="9144000" cy="559091"/>
          </a:xfrm>
          <a:prstGeom prst="rect">
            <a:avLst/>
          </a:prstGeom>
        </p:spPr>
      </p:pic>
      <p:sp>
        <p:nvSpPr>
          <p:cNvPr id="9" name="テキスト ボックス 8">
            <a:extLst>
              <a:ext uri="{FF2B5EF4-FFF2-40B4-BE49-F238E27FC236}">
                <a16:creationId xmlns:a16="http://schemas.microsoft.com/office/drawing/2014/main" id="{152BE5BA-542B-3A0C-B235-8DA0D8F40751}"/>
              </a:ext>
            </a:extLst>
          </p:cNvPr>
          <p:cNvSpPr txBox="1"/>
          <p:nvPr/>
        </p:nvSpPr>
        <p:spPr>
          <a:xfrm>
            <a:off x="836828" y="1500827"/>
            <a:ext cx="6212199"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リスクに備えるうえでの貯蓄と保険の特徴・注意点</a:t>
            </a:r>
          </a:p>
        </p:txBody>
      </p:sp>
      <p:pic>
        <p:nvPicPr>
          <p:cNvPr id="2" name="図 1">
            <a:extLst>
              <a:ext uri="{FF2B5EF4-FFF2-40B4-BE49-F238E27FC236}">
                <a16:creationId xmlns:a16="http://schemas.microsoft.com/office/drawing/2014/main" id="{B431B130-2378-7BD4-F34A-45FC22AFB786}"/>
              </a:ext>
            </a:extLst>
          </p:cNvPr>
          <p:cNvPicPr>
            <a:picLocks noChangeAspect="1"/>
          </p:cNvPicPr>
          <p:nvPr/>
        </p:nvPicPr>
        <p:blipFill>
          <a:blip r:embed="rId4"/>
          <a:stretch>
            <a:fillRect/>
          </a:stretch>
        </p:blipFill>
        <p:spPr>
          <a:xfrm>
            <a:off x="4260946" y="43717"/>
            <a:ext cx="1085182" cy="499915"/>
          </a:xfrm>
          <a:prstGeom prst="rect">
            <a:avLst/>
          </a:prstGeom>
        </p:spPr>
      </p:pic>
      <p:grpSp>
        <p:nvGrpSpPr>
          <p:cNvPr id="7" name="グループ化 6">
            <a:extLst>
              <a:ext uri="{FF2B5EF4-FFF2-40B4-BE49-F238E27FC236}">
                <a16:creationId xmlns:a16="http://schemas.microsoft.com/office/drawing/2014/main" id="{47BDA124-FFE7-3464-BF2D-41A7C7DB547F}"/>
              </a:ext>
            </a:extLst>
          </p:cNvPr>
          <p:cNvGrpSpPr/>
          <p:nvPr/>
        </p:nvGrpSpPr>
        <p:grpSpPr>
          <a:xfrm>
            <a:off x="813539" y="1972161"/>
            <a:ext cx="7387185" cy="3940450"/>
            <a:chOff x="848676" y="2128641"/>
            <a:chExt cx="7387185" cy="3940450"/>
          </a:xfrm>
        </p:grpSpPr>
        <p:pic>
          <p:nvPicPr>
            <p:cNvPr id="4" name="図 3">
              <a:extLst>
                <a:ext uri="{FF2B5EF4-FFF2-40B4-BE49-F238E27FC236}">
                  <a16:creationId xmlns:a16="http://schemas.microsoft.com/office/drawing/2014/main" id="{2B8BD233-4204-80AD-9FD1-F1221AE28C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676" y="2128641"/>
              <a:ext cx="7268313" cy="3940450"/>
            </a:xfrm>
            <a:prstGeom prst="rect">
              <a:avLst/>
            </a:prstGeom>
          </p:spPr>
        </p:pic>
        <p:sp>
          <p:nvSpPr>
            <p:cNvPr id="16" name="テキスト ボックス 15">
              <a:extLst>
                <a:ext uri="{FF2B5EF4-FFF2-40B4-BE49-F238E27FC236}">
                  <a16:creationId xmlns:a16="http://schemas.microsoft.com/office/drawing/2014/main" id="{632A5D9B-721C-F18E-A503-12C08713F09A}"/>
                </a:ext>
              </a:extLst>
            </p:cNvPr>
            <p:cNvSpPr txBox="1"/>
            <p:nvPr/>
          </p:nvSpPr>
          <p:spPr>
            <a:xfrm>
              <a:off x="5002019" y="2676105"/>
              <a:ext cx="3114970" cy="1248803"/>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D7D31">
                      <a:lumMod val="75000"/>
                    </a:srgbClr>
                  </a:solidFill>
                  <a:effectLst/>
                  <a:uLnTx/>
                  <a:uFillTx/>
                  <a:latin typeface="Calibri"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保険に加入後すぐに、十分</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な補償が受けられる</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ED7D31">
                      <a:lumMod val="75000"/>
                    </a:srgbClr>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保険を契約している期間は</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補償が受けられる</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6B4ABC64-F74E-AD68-E66F-C66B98EAC646}"/>
                </a:ext>
              </a:extLst>
            </p:cNvPr>
            <p:cNvSpPr txBox="1"/>
            <p:nvPr/>
          </p:nvSpPr>
          <p:spPr>
            <a:xfrm>
              <a:off x="3007685" y="2181364"/>
              <a:ext cx="709567"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貯 蓄</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A12D9162-EF16-6760-1EC9-437B17EC65DC}"/>
                </a:ext>
              </a:extLst>
            </p:cNvPr>
            <p:cNvSpPr txBox="1"/>
            <p:nvPr/>
          </p:nvSpPr>
          <p:spPr>
            <a:xfrm>
              <a:off x="6278695" y="2188453"/>
              <a:ext cx="1056138"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 険</a:t>
              </a:r>
            </a:p>
          </p:txBody>
        </p:sp>
        <p:sp>
          <p:nvSpPr>
            <p:cNvPr id="20" name="テキスト ボックス 19">
              <a:extLst>
                <a:ext uri="{FF2B5EF4-FFF2-40B4-BE49-F238E27FC236}">
                  <a16:creationId xmlns:a16="http://schemas.microsoft.com/office/drawing/2014/main" id="{85547DBA-5030-CCEE-AE81-505ECFF243C5}"/>
                </a:ext>
              </a:extLst>
            </p:cNvPr>
            <p:cNvSpPr txBox="1"/>
            <p:nvPr/>
          </p:nvSpPr>
          <p:spPr>
            <a:xfrm>
              <a:off x="1007959" y="3048010"/>
              <a:ext cx="1102419"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 徴</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8C77E72C-E52D-C5C0-6C57-8DAF60C2514C}"/>
                </a:ext>
              </a:extLst>
            </p:cNvPr>
            <p:cNvSpPr txBox="1"/>
            <p:nvPr/>
          </p:nvSpPr>
          <p:spPr>
            <a:xfrm>
              <a:off x="978413" y="4700375"/>
              <a:ext cx="1102419"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注意点</a:t>
              </a:r>
            </a:p>
          </p:txBody>
        </p:sp>
        <p:sp>
          <p:nvSpPr>
            <p:cNvPr id="10" name="テキスト ボックス 9">
              <a:extLst>
                <a:ext uri="{FF2B5EF4-FFF2-40B4-BE49-F238E27FC236}">
                  <a16:creationId xmlns:a16="http://schemas.microsoft.com/office/drawing/2014/main" id="{3840C4A2-8FC9-BA5A-CE7B-3E5172C68A88}"/>
                </a:ext>
              </a:extLst>
            </p:cNvPr>
            <p:cNvSpPr txBox="1"/>
            <p:nvPr/>
          </p:nvSpPr>
          <p:spPr>
            <a:xfrm>
              <a:off x="1831843" y="2676105"/>
              <a:ext cx="3061252"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AD47"/>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いつでも引き出して使うこと</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ができる</a:t>
              </a:r>
            </a:p>
          </p:txBody>
        </p:sp>
        <p:sp>
          <p:nvSpPr>
            <p:cNvPr id="15" name="テキスト ボックス 14">
              <a:extLst>
                <a:ext uri="{FF2B5EF4-FFF2-40B4-BE49-F238E27FC236}">
                  <a16:creationId xmlns:a16="http://schemas.microsoft.com/office/drawing/2014/main" id="{92AE5CA6-C48A-05C9-45E8-5D7013002923}"/>
                </a:ext>
              </a:extLst>
            </p:cNvPr>
            <p:cNvSpPr txBox="1"/>
            <p:nvPr/>
          </p:nvSpPr>
          <p:spPr>
            <a:xfrm>
              <a:off x="1831843" y="4163001"/>
              <a:ext cx="3535731" cy="1569660"/>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AD47"/>
                  </a:solidFill>
                  <a:effectLst/>
                  <a:uLnTx/>
                  <a:uFillTx/>
                  <a:latin typeface="Calibri"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必要な金額をためるのに時間</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がかかる</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70AD47"/>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事故などリスクが生じたとき</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に発生する損害額が大きい場</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合、その全額を貯蓄でまかな</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えるとは限らない</a:t>
              </a:r>
            </a:p>
          </p:txBody>
        </p:sp>
        <p:sp>
          <p:nvSpPr>
            <p:cNvPr id="17" name="テキスト ボックス 16">
              <a:extLst>
                <a:ext uri="{FF2B5EF4-FFF2-40B4-BE49-F238E27FC236}">
                  <a16:creationId xmlns:a16="http://schemas.microsoft.com/office/drawing/2014/main" id="{6B271FEB-03E0-75D2-5BBD-E71536AB5A10}"/>
                </a:ext>
              </a:extLst>
            </p:cNvPr>
            <p:cNvSpPr txBox="1"/>
            <p:nvPr/>
          </p:nvSpPr>
          <p:spPr>
            <a:xfrm>
              <a:off x="5002019" y="4163001"/>
              <a:ext cx="3233842"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D7D31">
                      <a:lumMod val="75000"/>
                    </a:srgbClr>
                  </a:solidFill>
                  <a:effectLst/>
                  <a:uLnTx/>
                  <a:uFillTx/>
                  <a:latin typeface="Calibri"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保険料を支払っていない場合、</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保険金が支払われない</a:t>
              </a:r>
            </a:p>
          </p:txBody>
        </p:sp>
      </p:grpSp>
      <p:pic>
        <p:nvPicPr>
          <p:cNvPr id="3" name="図 2">
            <a:extLst>
              <a:ext uri="{FF2B5EF4-FFF2-40B4-BE49-F238E27FC236}">
                <a16:creationId xmlns:a16="http://schemas.microsoft.com/office/drawing/2014/main" id="{1BA5EBAF-8622-18A0-7237-7CA9A3F6A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2796971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a:extLst>
              <a:ext uri="{FF2B5EF4-FFF2-40B4-BE49-F238E27FC236}">
                <a16:creationId xmlns:a16="http://schemas.microsoft.com/office/drawing/2014/main" id="{5F450893-C58C-CC4E-A91C-7E993CA5C3C4}"/>
              </a:ext>
            </a:extLst>
          </p:cNvPr>
          <p:cNvSpPr>
            <a:spLocks noChangeAspect="1"/>
          </p:cNvSpPr>
          <p:nvPr/>
        </p:nvSpPr>
        <p:spPr>
          <a:xfrm>
            <a:off x="813486" y="896312"/>
            <a:ext cx="7172639" cy="390149"/>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85038628-ACE4-4047-AA36-A3C9A1263B6F}"/>
              </a:ext>
            </a:extLst>
          </p:cNvPr>
          <p:cNvSpPr txBox="1"/>
          <p:nvPr/>
        </p:nvSpPr>
        <p:spPr>
          <a:xfrm>
            <a:off x="937564" y="938530"/>
            <a:ext cx="548353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保険以外でのリスクへの備え方</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B47D7726-3CEC-6C42-AF08-959A879DBF21}"/>
              </a:ext>
            </a:extLst>
          </p:cNvPr>
          <p:cNvSpPr txBox="1"/>
          <p:nvPr/>
        </p:nvSpPr>
        <p:spPr>
          <a:xfrm>
            <a:off x="892354" y="1391147"/>
            <a:ext cx="6868632" cy="338554"/>
          </a:xfrm>
          <a:prstGeom prst="rect">
            <a:avLst/>
          </a:prstGeom>
          <a:noFill/>
        </p:spPr>
        <p:txBody>
          <a:bodyPr wrap="square" lIns="9000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以下に示したように、リスクへの備え方にはいくつかの方法があります。</a:t>
            </a:r>
          </a:p>
        </p:txBody>
      </p:sp>
      <p:pic>
        <p:nvPicPr>
          <p:cNvPr id="2" name="図 1">
            <a:extLst>
              <a:ext uri="{FF2B5EF4-FFF2-40B4-BE49-F238E27FC236}">
                <a16:creationId xmlns:a16="http://schemas.microsoft.com/office/drawing/2014/main" id="{313A483E-442C-AF36-B52B-151006DF7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1023" y="1947521"/>
            <a:ext cx="1758462" cy="1619112"/>
          </a:xfrm>
          <a:prstGeom prst="rect">
            <a:avLst/>
          </a:prstGeom>
        </p:spPr>
      </p:pic>
      <p:sp>
        <p:nvSpPr>
          <p:cNvPr id="4" name="テキスト ボックス 3">
            <a:extLst>
              <a:ext uri="{FF2B5EF4-FFF2-40B4-BE49-F238E27FC236}">
                <a16:creationId xmlns:a16="http://schemas.microsoft.com/office/drawing/2014/main" id="{26393A5B-A7E1-E51D-9054-36D077437184}"/>
              </a:ext>
            </a:extLst>
          </p:cNvPr>
          <p:cNvSpPr txBox="1"/>
          <p:nvPr/>
        </p:nvSpPr>
        <p:spPr>
          <a:xfrm>
            <a:off x="885164" y="3523235"/>
            <a:ext cx="2734618" cy="738664"/>
          </a:xfrm>
          <a:prstGeom prst="rect">
            <a:avLst/>
          </a:prstGeom>
          <a:noFill/>
        </p:spPr>
        <p:txBody>
          <a:bodyPr wrap="square" lIns="9000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交通ルールを守り、安全運転を心掛ける（自転車は車道が原則。歩道は例外）。</a:t>
            </a:r>
          </a:p>
        </p:txBody>
      </p:sp>
      <p:sp>
        <p:nvSpPr>
          <p:cNvPr id="16" name="テキスト ボックス 15">
            <a:extLst>
              <a:ext uri="{FF2B5EF4-FFF2-40B4-BE49-F238E27FC236}">
                <a16:creationId xmlns:a16="http://schemas.microsoft.com/office/drawing/2014/main" id="{D529C705-C771-5D9C-D470-F8448F83A0AD}"/>
              </a:ext>
            </a:extLst>
          </p:cNvPr>
          <p:cNvSpPr txBox="1"/>
          <p:nvPr/>
        </p:nvSpPr>
        <p:spPr>
          <a:xfrm>
            <a:off x="941663" y="1739070"/>
            <a:ext cx="2297182"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ED7D31">
                    <a:lumMod val="50000"/>
                  </a:srgbClr>
                </a:solidFill>
                <a:effectLst/>
                <a:uLnTx/>
                <a:uFillTx/>
                <a:latin typeface="游ゴシック" panose="020F0502020204030204"/>
                <a:ea typeface="游ゴシック" panose="020B0400000000000000" pitchFamily="50" charset="-128"/>
                <a:cs typeface="+mn-cs"/>
              </a:rPr>
              <a:t>●自転車による交通事故</a:t>
            </a:r>
          </a:p>
        </p:txBody>
      </p:sp>
      <p:pic>
        <p:nvPicPr>
          <p:cNvPr id="18" name="図 17">
            <a:extLst>
              <a:ext uri="{FF2B5EF4-FFF2-40B4-BE49-F238E27FC236}">
                <a16:creationId xmlns:a16="http://schemas.microsoft.com/office/drawing/2014/main" id="{1D1E7434-6393-3DA4-162F-97D023313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8290" y="1750804"/>
            <a:ext cx="1439005" cy="1249368"/>
          </a:xfrm>
          <a:prstGeom prst="rect">
            <a:avLst/>
          </a:prstGeom>
        </p:spPr>
      </p:pic>
      <p:pic>
        <p:nvPicPr>
          <p:cNvPr id="20" name="図 19">
            <a:extLst>
              <a:ext uri="{FF2B5EF4-FFF2-40B4-BE49-F238E27FC236}">
                <a16:creationId xmlns:a16="http://schemas.microsoft.com/office/drawing/2014/main" id="{3CC18B21-E71C-6C57-91EA-9C80DC7E48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9487" y="2042665"/>
            <a:ext cx="1488861" cy="1227828"/>
          </a:xfrm>
          <a:prstGeom prst="rect">
            <a:avLst/>
          </a:prstGeom>
        </p:spPr>
      </p:pic>
      <p:sp>
        <p:nvSpPr>
          <p:cNvPr id="22" name="テキスト ボックス 21">
            <a:extLst>
              <a:ext uri="{FF2B5EF4-FFF2-40B4-BE49-F238E27FC236}">
                <a16:creationId xmlns:a16="http://schemas.microsoft.com/office/drawing/2014/main" id="{636B779B-A02D-5B8E-1FA4-7FEEFEB593E9}"/>
              </a:ext>
            </a:extLst>
          </p:cNvPr>
          <p:cNvSpPr txBox="1"/>
          <p:nvPr/>
        </p:nvSpPr>
        <p:spPr>
          <a:xfrm>
            <a:off x="3679331" y="1748067"/>
            <a:ext cx="3058462"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ED7D31">
                    <a:lumMod val="50000"/>
                  </a:srgbClr>
                </a:solidFill>
                <a:effectLst/>
                <a:uLnTx/>
                <a:uFillTx/>
                <a:latin typeface="游ゴシック" panose="020F0502020204030204"/>
                <a:ea typeface="游ゴシック" panose="020B0400000000000000" pitchFamily="50" charset="-128"/>
                <a:cs typeface="+mn-cs"/>
              </a:rPr>
              <a:t>●自然災害</a:t>
            </a:r>
          </a:p>
        </p:txBody>
      </p:sp>
      <p:sp>
        <p:nvSpPr>
          <p:cNvPr id="24" name="テキスト ボックス 23">
            <a:extLst>
              <a:ext uri="{FF2B5EF4-FFF2-40B4-BE49-F238E27FC236}">
                <a16:creationId xmlns:a16="http://schemas.microsoft.com/office/drawing/2014/main" id="{5980494D-B1C6-5F71-5376-1EDD1BF2992F}"/>
              </a:ext>
            </a:extLst>
          </p:cNvPr>
          <p:cNvSpPr txBox="1"/>
          <p:nvPr/>
        </p:nvSpPr>
        <p:spPr>
          <a:xfrm>
            <a:off x="3635685" y="3319570"/>
            <a:ext cx="2346455" cy="954107"/>
          </a:xfrm>
          <a:prstGeom prst="rect">
            <a:avLst/>
          </a:prstGeom>
          <a:noFill/>
        </p:spPr>
        <p:txBody>
          <a:bodyPr wrap="square" lIns="9000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ハザードマップで、自然災害に対する自分の居住地域の危険度や万一の際の避難場所を確認する。</a:t>
            </a:r>
          </a:p>
        </p:txBody>
      </p:sp>
      <p:sp>
        <p:nvSpPr>
          <p:cNvPr id="26" name="テキスト ボックス 25">
            <a:extLst>
              <a:ext uri="{FF2B5EF4-FFF2-40B4-BE49-F238E27FC236}">
                <a16:creationId xmlns:a16="http://schemas.microsoft.com/office/drawing/2014/main" id="{21B9FA04-DC7D-C889-2AD7-F7F11E4A82E5}"/>
              </a:ext>
            </a:extLst>
          </p:cNvPr>
          <p:cNvSpPr txBox="1"/>
          <p:nvPr/>
        </p:nvSpPr>
        <p:spPr>
          <a:xfrm>
            <a:off x="5864641" y="3049249"/>
            <a:ext cx="2252348" cy="523220"/>
          </a:xfrm>
          <a:prstGeom prst="rect">
            <a:avLst/>
          </a:prstGeom>
          <a:noFill/>
        </p:spPr>
        <p:txBody>
          <a:bodyPr wrap="square" lIns="9000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・タンスなどに転倒防止</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の器具を取りつける。</a:t>
            </a:r>
          </a:p>
        </p:txBody>
      </p:sp>
      <p:sp>
        <p:nvSpPr>
          <p:cNvPr id="32" name="テキスト ボックス 31">
            <a:extLst>
              <a:ext uri="{FF2B5EF4-FFF2-40B4-BE49-F238E27FC236}">
                <a16:creationId xmlns:a16="http://schemas.microsoft.com/office/drawing/2014/main" id="{18304603-6CCF-B8F9-CFD3-8795C604A3C5}"/>
              </a:ext>
            </a:extLst>
          </p:cNvPr>
          <p:cNvSpPr txBox="1"/>
          <p:nvPr/>
        </p:nvSpPr>
        <p:spPr>
          <a:xfrm>
            <a:off x="827021" y="4361380"/>
            <a:ext cx="3058462"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ED7D31">
                    <a:lumMod val="50000"/>
                  </a:srgbClr>
                </a:solidFill>
                <a:effectLst/>
                <a:uLnTx/>
                <a:uFillTx/>
                <a:latin typeface="游ゴシック" panose="020F0502020204030204"/>
                <a:ea typeface="游ゴシック" panose="020B0400000000000000" pitchFamily="50" charset="-128"/>
                <a:cs typeface="+mn-cs"/>
              </a:rPr>
              <a:t>●くるまによる交通事故</a:t>
            </a:r>
          </a:p>
        </p:txBody>
      </p:sp>
      <p:pic>
        <p:nvPicPr>
          <p:cNvPr id="33" name="図 32">
            <a:extLst>
              <a:ext uri="{FF2B5EF4-FFF2-40B4-BE49-F238E27FC236}">
                <a16:creationId xmlns:a16="http://schemas.microsoft.com/office/drawing/2014/main" id="{2E382CBB-0F09-670C-FF8B-817433A99D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1659" y="4654465"/>
            <a:ext cx="1771362" cy="1604033"/>
          </a:xfrm>
          <a:prstGeom prst="rect">
            <a:avLst/>
          </a:prstGeom>
        </p:spPr>
      </p:pic>
      <p:pic>
        <p:nvPicPr>
          <p:cNvPr id="38" name="図 37">
            <a:extLst>
              <a:ext uri="{FF2B5EF4-FFF2-40B4-BE49-F238E27FC236}">
                <a16:creationId xmlns:a16="http://schemas.microsoft.com/office/drawing/2014/main" id="{97350F82-FDF1-F76C-CE47-67E2128623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8330" y="4606425"/>
            <a:ext cx="1969663" cy="1531360"/>
          </a:xfrm>
          <a:prstGeom prst="rect">
            <a:avLst/>
          </a:prstGeom>
        </p:spPr>
      </p:pic>
      <p:sp>
        <p:nvSpPr>
          <p:cNvPr id="39" name="テキスト ボックス 38">
            <a:extLst>
              <a:ext uri="{FF2B5EF4-FFF2-40B4-BE49-F238E27FC236}">
                <a16:creationId xmlns:a16="http://schemas.microsoft.com/office/drawing/2014/main" id="{D1D557EB-12FD-7FC8-E371-1C6E80384E0A}"/>
              </a:ext>
            </a:extLst>
          </p:cNvPr>
          <p:cNvSpPr txBox="1"/>
          <p:nvPr/>
        </p:nvSpPr>
        <p:spPr>
          <a:xfrm>
            <a:off x="3679331" y="6243662"/>
            <a:ext cx="2389676" cy="307777"/>
          </a:xfrm>
          <a:prstGeom prst="rect">
            <a:avLst/>
          </a:prstGeom>
          <a:noFill/>
        </p:spPr>
        <p:txBody>
          <a:bodyPr wrap="square" lIns="9000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運転前の</a:t>
            </a: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点検をおこなう</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cxnSp>
        <p:nvCxnSpPr>
          <p:cNvPr id="40" name="直線コネクタ 39">
            <a:extLst>
              <a:ext uri="{FF2B5EF4-FFF2-40B4-BE49-F238E27FC236}">
                <a16:creationId xmlns:a16="http://schemas.microsoft.com/office/drawing/2014/main" id="{2F141AF8-2362-8DAD-2462-B32EDD2BC2BA}"/>
              </a:ext>
            </a:extLst>
          </p:cNvPr>
          <p:cNvCxnSpPr>
            <a:cxnSpLocks/>
          </p:cNvCxnSpPr>
          <p:nvPr/>
        </p:nvCxnSpPr>
        <p:spPr>
          <a:xfrm>
            <a:off x="937564" y="6717805"/>
            <a:ext cx="7355646" cy="0"/>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A9FF747-960D-60F5-AF16-0252A4F54020}"/>
              </a:ext>
            </a:extLst>
          </p:cNvPr>
          <p:cNvSpPr txBox="1"/>
          <p:nvPr/>
        </p:nvSpPr>
        <p:spPr>
          <a:xfrm>
            <a:off x="892354" y="6194585"/>
            <a:ext cx="3428753" cy="523220"/>
          </a:xfrm>
          <a:prstGeom prst="rect">
            <a:avLst/>
          </a:prstGeom>
          <a:noFill/>
        </p:spPr>
        <p:txBody>
          <a:bodyPr wrap="square" lIns="9000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交通ルールを守り、安全運転</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を心掛ける。</a:t>
            </a:r>
          </a:p>
        </p:txBody>
      </p:sp>
      <p:sp>
        <p:nvSpPr>
          <p:cNvPr id="56" name="テキスト ボックス 55">
            <a:extLst>
              <a:ext uri="{FF2B5EF4-FFF2-40B4-BE49-F238E27FC236}">
                <a16:creationId xmlns:a16="http://schemas.microsoft.com/office/drawing/2014/main" id="{7EB3AAF5-EE91-B965-75AA-D206DCF2F9C5}"/>
              </a:ext>
            </a:extLst>
          </p:cNvPr>
          <p:cNvSpPr txBox="1"/>
          <p:nvPr/>
        </p:nvSpPr>
        <p:spPr>
          <a:xfrm>
            <a:off x="5861346" y="3549350"/>
            <a:ext cx="2338164" cy="738664"/>
          </a:xfrm>
          <a:prstGeom prst="rect">
            <a:avLst/>
          </a:prstGeom>
          <a:noFill/>
        </p:spPr>
        <p:txBody>
          <a:bodyPr wrap="square" lIns="9000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・台風接近時などは、飛</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ばされやすい物は家の</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中へしまう。</a:t>
            </a:r>
          </a:p>
        </p:txBody>
      </p:sp>
      <p:pic>
        <p:nvPicPr>
          <p:cNvPr id="59" name="図 58">
            <a:extLst>
              <a:ext uri="{FF2B5EF4-FFF2-40B4-BE49-F238E27FC236}">
                <a16:creationId xmlns:a16="http://schemas.microsoft.com/office/drawing/2014/main" id="{992445BF-405C-CC5B-49AC-B9A5291927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5459"/>
            <a:ext cx="9144000" cy="559091"/>
          </a:xfrm>
          <a:prstGeom prst="rect">
            <a:avLst/>
          </a:prstGeom>
        </p:spPr>
      </p:pic>
      <p:sp>
        <p:nvSpPr>
          <p:cNvPr id="5" name="テキスト ボックス 4">
            <a:extLst>
              <a:ext uri="{FF2B5EF4-FFF2-40B4-BE49-F238E27FC236}">
                <a16:creationId xmlns:a16="http://schemas.microsoft.com/office/drawing/2014/main" id="{F3242188-1638-5BF4-4758-A5203368B409}"/>
              </a:ext>
            </a:extLst>
          </p:cNvPr>
          <p:cNvSpPr txBox="1"/>
          <p:nvPr/>
        </p:nvSpPr>
        <p:spPr>
          <a:xfrm>
            <a:off x="6164547" y="6127325"/>
            <a:ext cx="2338164" cy="523220"/>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安全運転支援システム</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搭載のくるまを購入する。</a:t>
            </a:r>
          </a:p>
        </p:txBody>
      </p:sp>
      <p:cxnSp>
        <p:nvCxnSpPr>
          <p:cNvPr id="11" name="直線コネクタ 10">
            <a:extLst>
              <a:ext uri="{FF2B5EF4-FFF2-40B4-BE49-F238E27FC236}">
                <a16:creationId xmlns:a16="http://schemas.microsoft.com/office/drawing/2014/main" id="{4AD093EA-B8A9-1CC8-D9A6-BC1E84848F48}"/>
              </a:ext>
            </a:extLst>
          </p:cNvPr>
          <p:cNvCxnSpPr/>
          <p:nvPr/>
        </p:nvCxnSpPr>
        <p:spPr>
          <a:xfrm>
            <a:off x="875433" y="4273677"/>
            <a:ext cx="7324077"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325E362-DC39-1850-D4E3-B49BC8113635}"/>
              </a:ext>
            </a:extLst>
          </p:cNvPr>
          <p:cNvCxnSpPr>
            <a:cxnSpLocks/>
          </p:cNvCxnSpPr>
          <p:nvPr/>
        </p:nvCxnSpPr>
        <p:spPr>
          <a:xfrm>
            <a:off x="3619782" y="1806884"/>
            <a:ext cx="0" cy="239594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CF32387D-73F6-B07F-3DF1-AB4D608239D2}"/>
              </a:ext>
            </a:extLst>
          </p:cNvPr>
          <p:cNvPicPr>
            <a:picLocks noChangeAspect="1"/>
          </p:cNvPicPr>
          <p:nvPr/>
        </p:nvPicPr>
        <p:blipFill>
          <a:blip r:embed="rId9"/>
          <a:stretch>
            <a:fillRect/>
          </a:stretch>
        </p:blipFill>
        <p:spPr>
          <a:xfrm>
            <a:off x="4212289" y="44103"/>
            <a:ext cx="1085182" cy="499915"/>
          </a:xfrm>
          <a:prstGeom prst="rect">
            <a:avLst/>
          </a:prstGeom>
        </p:spPr>
      </p:pic>
      <p:pic>
        <p:nvPicPr>
          <p:cNvPr id="12" name="図 11">
            <a:extLst>
              <a:ext uri="{FF2B5EF4-FFF2-40B4-BE49-F238E27FC236}">
                <a16:creationId xmlns:a16="http://schemas.microsoft.com/office/drawing/2014/main" id="{8879C417-948C-62A5-93B7-F66271F46008}"/>
              </a:ext>
            </a:extLst>
          </p:cNvPr>
          <p:cNvPicPr>
            <a:picLocks noChangeAspect="1"/>
          </p:cNvPicPr>
          <p:nvPr/>
        </p:nvPicPr>
        <p:blipFill>
          <a:blip r:embed="rId10"/>
          <a:stretch>
            <a:fillRect/>
          </a:stretch>
        </p:blipFill>
        <p:spPr>
          <a:xfrm>
            <a:off x="6080749" y="4728921"/>
            <a:ext cx="2036240" cy="1286367"/>
          </a:xfrm>
          <a:prstGeom prst="rect">
            <a:avLst/>
          </a:prstGeom>
        </p:spPr>
      </p:pic>
      <p:pic>
        <p:nvPicPr>
          <p:cNvPr id="6" name="図 5">
            <a:extLst>
              <a:ext uri="{FF2B5EF4-FFF2-40B4-BE49-F238E27FC236}">
                <a16:creationId xmlns:a16="http://schemas.microsoft.com/office/drawing/2014/main" id="{5679EFC2-C8DB-93C8-1ACB-629B5F45EB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366654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randombar(horizontal)">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22" grpId="0"/>
      <p:bldP spid="24" grpId="0"/>
      <p:bldP spid="26" grpId="0"/>
      <p:bldP spid="32" grpId="0"/>
      <p:bldP spid="39" grpId="0"/>
      <p:bldP spid="41" grpId="0"/>
      <p:bldP spid="56"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0E25DF7-89C5-564A-8DEA-3E878C050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699" y="1083111"/>
            <a:ext cx="6832600" cy="393700"/>
          </a:xfrm>
          <a:prstGeom prst="rect">
            <a:avLst/>
          </a:prstGeom>
        </p:spPr>
      </p:pic>
      <p:pic>
        <p:nvPicPr>
          <p:cNvPr id="12" name="図 11">
            <a:extLst>
              <a:ext uri="{FF2B5EF4-FFF2-40B4-BE49-F238E27FC236}">
                <a16:creationId xmlns:a16="http://schemas.microsoft.com/office/drawing/2014/main" id="{648B4D60-E75B-A240-9541-AD18D5FEC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345" y="812369"/>
            <a:ext cx="2768600" cy="1308100"/>
          </a:xfrm>
          <a:prstGeom prst="rect">
            <a:avLst/>
          </a:prstGeom>
        </p:spPr>
      </p:pic>
      <p:pic>
        <p:nvPicPr>
          <p:cNvPr id="2" name="図 1">
            <a:extLst>
              <a:ext uri="{FF2B5EF4-FFF2-40B4-BE49-F238E27FC236}">
                <a16:creationId xmlns:a16="http://schemas.microsoft.com/office/drawing/2014/main" id="{CAC18F1E-D9EA-8040-A2F6-BB4DA8BCFC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8" name="図 7">
            <a:extLst>
              <a:ext uri="{FF2B5EF4-FFF2-40B4-BE49-F238E27FC236}">
                <a16:creationId xmlns:a16="http://schemas.microsoft.com/office/drawing/2014/main" id="{B8C71B11-6097-5B44-AAEE-2DFE685A2C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277" y="1820779"/>
            <a:ext cx="5102564" cy="4981074"/>
          </a:xfrm>
          <a:prstGeom prst="rect">
            <a:avLst/>
          </a:prstGeom>
        </p:spPr>
      </p:pic>
      <p:pic>
        <p:nvPicPr>
          <p:cNvPr id="5" name="図 4">
            <a:extLst>
              <a:ext uri="{FF2B5EF4-FFF2-40B4-BE49-F238E27FC236}">
                <a16:creationId xmlns:a16="http://schemas.microsoft.com/office/drawing/2014/main" id="{F752388F-6C1A-CC5E-333D-46F0DEAC89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1626363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直線コネクタ 39">
            <a:extLst>
              <a:ext uri="{FF2B5EF4-FFF2-40B4-BE49-F238E27FC236}">
                <a16:creationId xmlns:a16="http://schemas.microsoft.com/office/drawing/2014/main" id="{2F141AF8-2362-8DAD-2462-B32EDD2BC2BA}"/>
              </a:ext>
            </a:extLst>
          </p:cNvPr>
          <p:cNvCxnSpPr/>
          <p:nvPr/>
        </p:nvCxnSpPr>
        <p:spPr>
          <a:xfrm>
            <a:off x="1006109" y="6751570"/>
            <a:ext cx="7200000" cy="0"/>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F26555AC-ECD6-DB13-F1F0-0A2042084BC2}"/>
              </a:ext>
            </a:extLst>
          </p:cNvPr>
          <p:cNvSpPr txBox="1"/>
          <p:nvPr/>
        </p:nvSpPr>
        <p:spPr>
          <a:xfrm>
            <a:off x="949856" y="1378969"/>
            <a:ext cx="3058462"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ED7D31">
                    <a:lumMod val="50000"/>
                  </a:srgbClr>
                </a:solidFill>
                <a:effectLst/>
                <a:uLnTx/>
                <a:uFillTx/>
                <a:latin typeface="游ゴシック" panose="020F0502020204030204"/>
                <a:ea typeface="游ゴシック" panose="020B0400000000000000" pitchFamily="50" charset="-128"/>
                <a:cs typeface="+mn-cs"/>
              </a:rPr>
              <a:t>●海外旅行での盗難被害や病気</a:t>
            </a:r>
          </a:p>
        </p:txBody>
      </p:sp>
      <p:pic>
        <p:nvPicPr>
          <p:cNvPr id="43" name="図 42">
            <a:extLst>
              <a:ext uri="{FF2B5EF4-FFF2-40B4-BE49-F238E27FC236}">
                <a16:creationId xmlns:a16="http://schemas.microsoft.com/office/drawing/2014/main" id="{6AAB44E6-C57E-4AF5-3AED-0FDA318C2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324" y="1733635"/>
            <a:ext cx="1694208" cy="1393307"/>
          </a:xfrm>
          <a:prstGeom prst="rect">
            <a:avLst/>
          </a:prstGeom>
        </p:spPr>
      </p:pic>
      <p:sp>
        <p:nvSpPr>
          <p:cNvPr id="44" name="テキスト ボックス 43">
            <a:extLst>
              <a:ext uri="{FF2B5EF4-FFF2-40B4-BE49-F238E27FC236}">
                <a16:creationId xmlns:a16="http://schemas.microsoft.com/office/drawing/2014/main" id="{F01B74EF-31C9-3815-9640-746444558DFE}"/>
              </a:ext>
            </a:extLst>
          </p:cNvPr>
          <p:cNvSpPr txBox="1"/>
          <p:nvPr/>
        </p:nvSpPr>
        <p:spPr>
          <a:xfrm>
            <a:off x="1063070" y="3200652"/>
            <a:ext cx="1989123" cy="738664"/>
          </a:xfrm>
          <a:prstGeom prst="rect">
            <a:avLst/>
          </a:prstGeom>
          <a:noFill/>
        </p:spPr>
        <p:txBody>
          <a:bodyPr wrap="square" lIns="9000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ウェブサイトで渡航先の治安情勢や犯罪の状況を調べておく。</a:t>
            </a:r>
          </a:p>
        </p:txBody>
      </p:sp>
      <p:sp>
        <p:nvSpPr>
          <p:cNvPr id="45" name="テキスト ボックス 44">
            <a:extLst>
              <a:ext uri="{FF2B5EF4-FFF2-40B4-BE49-F238E27FC236}">
                <a16:creationId xmlns:a16="http://schemas.microsoft.com/office/drawing/2014/main" id="{F0D6CDEA-1D29-F3A6-E79A-8F8A47350C67}"/>
              </a:ext>
            </a:extLst>
          </p:cNvPr>
          <p:cNvSpPr txBox="1"/>
          <p:nvPr/>
        </p:nvSpPr>
        <p:spPr>
          <a:xfrm>
            <a:off x="3136280" y="3175689"/>
            <a:ext cx="2604173" cy="1015663"/>
          </a:xfrm>
          <a:prstGeom prst="rect">
            <a:avLst/>
          </a:prstGeom>
          <a:noFill/>
        </p:spPr>
        <p:txBody>
          <a:bodyPr wrap="square" lIns="90000" rtlCol="0">
            <a:spAutoFit/>
          </a:bodyPr>
          <a:lstStyle/>
          <a:p>
            <a:pPr marL="92075" marR="0" lvl="0" indent="-92075" algn="l" defTabSz="5666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市販のミネラルウォーター</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92075" marR="0" lvl="0" indent="-92075" algn="l" defTabSz="5666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を飲む。</a:t>
            </a:r>
          </a:p>
          <a:p>
            <a:pPr marL="92075" marR="0" lvl="0" indent="-92075" algn="l" defTabSz="5666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食事は衛生状態の良いレスト</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92075" marR="0" lvl="0" indent="-92075" algn="l" defTabSz="5666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ランで熱の通ったメニューを</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92075" marR="0" lvl="0" indent="-92075" algn="l" defTabSz="5666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選ぶ。</a:t>
            </a:r>
          </a:p>
        </p:txBody>
      </p:sp>
      <p:pic>
        <p:nvPicPr>
          <p:cNvPr id="46" name="図 45">
            <a:extLst>
              <a:ext uri="{FF2B5EF4-FFF2-40B4-BE49-F238E27FC236}">
                <a16:creationId xmlns:a16="http://schemas.microsoft.com/office/drawing/2014/main" id="{9F051DE3-AF6E-E9D2-2C74-30B13D95B0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2233" y="1829392"/>
            <a:ext cx="1333166" cy="1357741"/>
          </a:xfrm>
          <a:prstGeom prst="rect">
            <a:avLst/>
          </a:prstGeom>
        </p:spPr>
      </p:pic>
      <p:pic>
        <p:nvPicPr>
          <p:cNvPr id="47" name="図 46">
            <a:extLst>
              <a:ext uri="{FF2B5EF4-FFF2-40B4-BE49-F238E27FC236}">
                <a16:creationId xmlns:a16="http://schemas.microsoft.com/office/drawing/2014/main" id="{0B5E3857-2B36-3E74-E39F-F1CC7280D7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9799" y="4553541"/>
            <a:ext cx="1653952" cy="1444678"/>
          </a:xfrm>
          <a:prstGeom prst="rect">
            <a:avLst/>
          </a:prstGeom>
        </p:spPr>
      </p:pic>
      <p:pic>
        <p:nvPicPr>
          <p:cNvPr id="48" name="図 47">
            <a:extLst>
              <a:ext uri="{FF2B5EF4-FFF2-40B4-BE49-F238E27FC236}">
                <a16:creationId xmlns:a16="http://schemas.microsoft.com/office/drawing/2014/main" id="{95AAD262-BB69-5627-79E3-38EB13DAAD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6753" y="4666079"/>
            <a:ext cx="1653953" cy="1291931"/>
          </a:xfrm>
          <a:prstGeom prst="rect">
            <a:avLst/>
          </a:prstGeom>
        </p:spPr>
      </p:pic>
      <p:sp>
        <p:nvSpPr>
          <p:cNvPr id="49" name="テキスト ボックス 48">
            <a:extLst>
              <a:ext uri="{FF2B5EF4-FFF2-40B4-BE49-F238E27FC236}">
                <a16:creationId xmlns:a16="http://schemas.microsoft.com/office/drawing/2014/main" id="{97B85A55-8B9F-3F0C-96BF-0FE077EE567B}"/>
              </a:ext>
            </a:extLst>
          </p:cNvPr>
          <p:cNvSpPr txBox="1"/>
          <p:nvPr/>
        </p:nvSpPr>
        <p:spPr>
          <a:xfrm>
            <a:off x="1058878" y="6048525"/>
            <a:ext cx="1997505" cy="523220"/>
          </a:xfrm>
          <a:prstGeom prst="rect">
            <a:avLst/>
          </a:prstGeom>
          <a:noFill/>
        </p:spPr>
        <p:txBody>
          <a:bodyPr wrap="square" lIns="9000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ペットの病気について知識を身につける。</a:t>
            </a:r>
          </a:p>
        </p:txBody>
      </p:sp>
      <p:sp>
        <p:nvSpPr>
          <p:cNvPr id="50" name="テキスト ボックス 49">
            <a:extLst>
              <a:ext uri="{FF2B5EF4-FFF2-40B4-BE49-F238E27FC236}">
                <a16:creationId xmlns:a16="http://schemas.microsoft.com/office/drawing/2014/main" id="{03DECC1D-B2BE-D65F-4BD0-E4BA952C54AD}"/>
              </a:ext>
            </a:extLst>
          </p:cNvPr>
          <p:cNvSpPr txBox="1"/>
          <p:nvPr/>
        </p:nvSpPr>
        <p:spPr>
          <a:xfrm>
            <a:off x="4397666" y="4303824"/>
            <a:ext cx="2176758" cy="307777"/>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ED7D31">
                    <a:lumMod val="50000"/>
                  </a:srgbClr>
                </a:solidFill>
                <a:effectLst/>
                <a:uLnTx/>
                <a:uFillTx/>
                <a:latin typeface="游ゴシック" panose="020F0502020204030204"/>
                <a:ea typeface="游ゴシック" panose="020B0400000000000000" pitchFamily="50" charset="-128"/>
                <a:cs typeface="+mn-cs"/>
              </a:rPr>
              <a:t>●災害ボランティア活動</a:t>
            </a:r>
          </a:p>
        </p:txBody>
      </p:sp>
      <p:sp>
        <p:nvSpPr>
          <p:cNvPr id="51" name="テキスト ボックス 50">
            <a:extLst>
              <a:ext uri="{FF2B5EF4-FFF2-40B4-BE49-F238E27FC236}">
                <a16:creationId xmlns:a16="http://schemas.microsoft.com/office/drawing/2014/main" id="{F1AB3532-4DC0-05F6-AC9E-36E0A940A2BD}"/>
              </a:ext>
            </a:extLst>
          </p:cNvPr>
          <p:cNvSpPr txBox="1"/>
          <p:nvPr/>
        </p:nvSpPr>
        <p:spPr>
          <a:xfrm>
            <a:off x="4581467" y="6046107"/>
            <a:ext cx="1997504" cy="523220"/>
          </a:xfrm>
          <a:prstGeom prst="rect">
            <a:avLst/>
          </a:prstGeom>
          <a:noFill/>
        </p:spPr>
        <p:txBody>
          <a:bodyPr wrap="square" lIns="9000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被災地に行く前に装備品や資機材を準備する。</a:t>
            </a:r>
          </a:p>
        </p:txBody>
      </p:sp>
      <p:sp>
        <p:nvSpPr>
          <p:cNvPr id="52" name="テキスト ボックス 51">
            <a:extLst>
              <a:ext uri="{FF2B5EF4-FFF2-40B4-BE49-F238E27FC236}">
                <a16:creationId xmlns:a16="http://schemas.microsoft.com/office/drawing/2014/main" id="{B862EA55-632C-D076-20D6-AB0718EFB970}"/>
              </a:ext>
            </a:extLst>
          </p:cNvPr>
          <p:cNvSpPr txBox="1"/>
          <p:nvPr/>
        </p:nvSpPr>
        <p:spPr>
          <a:xfrm>
            <a:off x="5947974" y="3372719"/>
            <a:ext cx="1622110" cy="307777"/>
          </a:xfrm>
          <a:prstGeom prst="rect">
            <a:avLst/>
          </a:prstGeom>
          <a:noFill/>
        </p:spPr>
        <p:txBody>
          <a:bodyPr wrap="square" lIns="9000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予防接種を受ける。</a:t>
            </a:r>
          </a:p>
        </p:txBody>
      </p:sp>
      <p:sp>
        <p:nvSpPr>
          <p:cNvPr id="53" name="テキスト ボックス 52">
            <a:extLst>
              <a:ext uri="{FF2B5EF4-FFF2-40B4-BE49-F238E27FC236}">
                <a16:creationId xmlns:a16="http://schemas.microsoft.com/office/drawing/2014/main" id="{F8722A7B-ACDB-66AE-35DD-D6724F574371}"/>
              </a:ext>
            </a:extLst>
          </p:cNvPr>
          <p:cNvSpPr txBox="1"/>
          <p:nvPr/>
        </p:nvSpPr>
        <p:spPr>
          <a:xfrm>
            <a:off x="841778" y="4323557"/>
            <a:ext cx="2076754" cy="307777"/>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ED7D31">
                    <a:lumMod val="50000"/>
                  </a:srgbClr>
                </a:solidFill>
                <a:effectLst/>
                <a:uLnTx/>
                <a:uFillTx/>
                <a:latin typeface="游ゴシック" panose="020F0502020204030204"/>
                <a:ea typeface="游ゴシック" panose="020B0400000000000000" pitchFamily="50" charset="-128"/>
                <a:cs typeface="+mn-cs"/>
              </a:rPr>
              <a:t>●ペットのケガや病気</a:t>
            </a:r>
          </a:p>
        </p:txBody>
      </p:sp>
      <p:sp>
        <p:nvSpPr>
          <p:cNvPr id="54" name="テキスト ボックス 53">
            <a:extLst>
              <a:ext uri="{FF2B5EF4-FFF2-40B4-BE49-F238E27FC236}">
                <a16:creationId xmlns:a16="http://schemas.microsoft.com/office/drawing/2014/main" id="{5D17A0F9-FBB2-2879-E89D-874E0095DF83}"/>
              </a:ext>
            </a:extLst>
          </p:cNvPr>
          <p:cNvSpPr txBox="1"/>
          <p:nvPr/>
        </p:nvSpPr>
        <p:spPr>
          <a:xfrm>
            <a:off x="5531736" y="1425858"/>
            <a:ext cx="2424643" cy="307777"/>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ED7D31">
                    <a:lumMod val="50000"/>
                  </a:srgbClr>
                </a:solidFill>
                <a:effectLst/>
                <a:uLnTx/>
                <a:uFillTx/>
                <a:latin typeface="游ゴシック" panose="020F0502020204030204"/>
                <a:ea typeface="游ゴシック" panose="020B0400000000000000" pitchFamily="50" charset="-128"/>
                <a:cs typeface="+mn-cs"/>
              </a:rPr>
              <a:t>●日常生活でのケガや病気</a:t>
            </a:r>
          </a:p>
        </p:txBody>
      </p:sp>
      <p:cxnSp>
        <p:nvCxnSpPr>
          <p:cNvPr id="57" name="直線コネクタ 56">
            <a:extLst>
              <a:ext uri="{FF2B5EF4-FFF2-40B4-BE49-F238E27FC236}">
                <a16:creationId xmlns:a16="http://schemas.microsoft.com/office/drawing/2014/main" id="{8A20E3D1-7BAC-3B08-ED09-9B67C01400CB}"/>
              </a:ext>
            </a:extLst>
          </p:cNvPr>
          <p:cNvCxnSpPr/>
          <p:nvPr/>
        </p:nvCxnSpPr>
        <p:spPr>
          <a:xfrm>
            <a:off x="949856" y="4207304"/>
            <a:ext cx="7200000" cy="0"/>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図 58">
            <a:extLst>
              <a:ext uri="{FF2B5EF4-FFF2-40B4-BE49-F238E27FC236}">
                <a16:creationId xmlns:a16="http://schemas.microsoft.com/office/drawing/2014/main" id="{992445BF-405C-CC5B-49AC-B9A5291927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5459"/>
            <a:ext cx="9144000" cy="559091"/>
          </a:xfrm>
          <a:prstGeom prst="rect">
            <a:avLst/>
          </a:prstGeom>
        </p:spPr>
      </p:pic>
      <p:pic>
        <p:nvPicPr>
          <p:cNvPr id="2" name="図 1">
            <a:extLst>
              <a:ext uri="{FF2B5EF4-FFF2-40B4-BE49-F238E27FC236}">
                <a16:creationId xmlns:a16="http://schemas.microsoft.com/office/drawing/2014/main" id="{45370BC8-B667-8A8D-92DA-CCB660E971BA}"/>
              </a:ext>
            </a:extLst>
          </p:cNvPr>
          <p:cNvPicPr>
            <a:picLocks noChangeAspect="1"/>
          </p:cNvPicPr>
          <p:nvPr/>
        </p:nvPicPr>
        <p:blipFill>
          <a:blip r:embed="rId8"/>
          <a:stretch>
            <a:fillRect/>
          </a:stretch>
        </p:blipFill>
        <p:spPr>
          <a:xfrm>
            <a:off x="4233740" y="46807"/>
            <a:ext cx="1085182" cy="499915"/>
          </a:xfrm>
          <a:prstGeom prst="rect">
            <a:avLst/>
          </a:prstGeom>
        </p:spPr>
      </p:pic>
      <p:pic>
        <p:nvPicPr>
          <p:cNvPr id="3" name="図 2">
            <a:extLst>
              <a:ext uri="{FF2B5EF4-FFF2-40B4-BE49-F238E27FC236}">
                <a16:creationId xmlns:a16="http://schemas.microsoft.com/office/drawing/2014/main" id="{FC107EAF-3D08-CBEC-D741-655D76D876CE}"/>
              </a:ext>
            </a:extLst>
          </p:cNvPr>
          <p:cNvPicPr>
            <a:picLocks noChangeAspect="1"/>
          </p:cNvPicPr>
          <p:nvPr/>
        </p:nvPicPr>
        <p:blipFill>
          <a:blip r:embed="rId9"/>
          <a:stretch>
            <a:fillRect/>
          </a:stretch>
        </p:blipFill>
        <p:spPr>
          <a:xfrm>
            <a:off x="3480818" y="1728352"/>
            <a:ext cx="1393337" cy="1326988"/>
          </a:xfrm>
          <a:prstGeom prst="rect">
            <a:avLst/>
          </a:prstGeom>
        </p:spPr>
      </p:pic>
      <p:cxnSp>
        <p:nvCxnSpPr>
          <p:cNvPr id="4" name="直線コネクタ 3">
            <a:extLst>
              <a:ext uri="{FF2B5EF4-FFF2-40B4-BE49-F238E27FC236}">
                <a16:creationId xmlns:a16="http://schemas.microsoft.com/office/drawing/2014/main" id="{1B784E14-FCF0-842A-B2EA-EC22AD1A3738}"/>
              </a:ext>
            </a:extLst>
          </p:cNvPr>
          <p:cNvCxnSpPr>
            <a:cxnSpLocks/>
          </p:cNvCxnSpPr>
          <p:nvPr/>
        </p:nvCxnSpPr>
        <p:spPr>
          <a:xfrm>
            <a:off x="5580219" y="1506467"/>
            <a:ext cx="0" cy="253762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C0258E4F-5231-677C-73BA-F82A85B6FA01}"/>
              </a:ext>
            </a:extLst>
          </p:cNvPr>
          <p:cNvCxnSpPr>
            <a:cxnSpLocks/>
          </p:cNvCxnSpPr>
          <p:nvPr/>
        </p:nvCxnSpPr>
        <p:spPr>
          <a:xfrm>
            <a:off x="4233740" y="4312078"/>
            <a:ext cx="0" cy="2296898"/>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 name="角丸四角形 8">
            <a:extLst>
              <a:ext uri="{FF2B5EF4-FFF2-40B4-BE49-F238E27FC236}">
                <a16:creationId xmlns:a16="http://schemas.microsoft.com/office/drawing/2014/main" id="{99AA3CE3-87F3-15DE-CECB-4D3B530E28DA}"/>
              </a:ext>
            </a:extLst>
          </p:cNvPr>
          <p:cNvSpPr>
            <a:spLocks noChangeAspect="1"/>
          </p:cNvSpPr>
          <p:nvPr/>
        </p:nvSpPr>
        <p:spPr>
          <a:xfrm>
            <a:off x="811346" y="920491"/>
            <a:ext cx="7172639" cy="390149"/>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3978112C-E175-9B87-9858-2507456B9089}"/>
              </a:ext>
            </a:extLst>
          </p:cNvPr>
          <p:cNvSpPr txBox="1"/>
          <p:nvPr/>
        </p:nvSpPr>
        <p:spPr>
          <a:xfrm>
            <a:off x="850518" y="963733"/>
            <a:ext cx="5573233"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保険以外でのリスクへの備え方</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E89CDCDF-DA08-EA72-AD22-1753DCE0A2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183793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par>
                                <p:cTn id="25" presetID="10"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0"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5" grpId="0"/>
      <p:bldP spid="49" grpId="0"/>
      <p:bldP spid="50" grpId="0"/>
      <p:bldP spid="51" grpId="0"/>
      <p:bldP spid="52" grpId="0"/>
      <p:bldP spid="53" grpId="0"/>
      <p:bldP spid="5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2DC16196-D527-0C4A-EE9C-0FC5863BF2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712"/>
            <a:ext cx="9144000" cy="559091"/>
          </a:xfrm>
          <a:prstGeom prst="rect">
            <a:avLst/>
          </a:prstGeom>
        </p:spPr>
      </p:pic>
      <p:pic>
        <p:nvPicPr>
          <p:cNvPr id="3" name="図 2">
            <a:extLst>
              <a:ext uri="{FF2B5EF4-FFF2-40B4-BE49-F238E27FC236}">
                <a16:creationId xmlns:a16="http://schemas.microsoft.com/office/drawing/2014/main" id="{49B15339-1EE2-D548-98B4-1F7F37C9A5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057" y="629840"/>
            <a:ext cx="4683600" cy="786059"/>
          </a:xfrm>
          <a:prstGeom prst="rect">
            <a:avLst/>
          </a:prstGeom>
        </p:spPr>
      </p:pic>
      <p:sp>
        <p:nvSpPr>
          <p:cNvPr id="9" name="正方形/長方形 8">
            <a:extLst>
              <a:ext uri="{FF2B5EF4-FFF2-40B4-BE49-F238E27FC236}">
                <a16:creationId xmlns:a16="http://schemas.microsoft.com/office/drawing/2014/main" id="{130A403A-FF03-9643-B48F-DBA3A51615AE}"/>
              </a:ext>
            </a:extLst>
          </p:cNvPr>
          <p:cNvSpPr/>
          <p:nvPr/>
        </p:nvSpPr>
        <p:spPr>
          <a:xfrm>
            <a:off x="654329" y="5138112"/>
            <a:ext cx="7823846" cy="1573365"/>
          </a:xfrm>
          <a:prstGeom prst="rect">
            <a:avLst/>
          </a:prstGeom>
          <a:solidFill>
            <a:srgbClr val="F6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03070F8A-035D-C840-80CE-9C3C9765C76F}"/>
              </a:ext>
            </a:extLst>
          </p:cNvPr>
          <p:cNvSpPr/>
          <p:nvPr/>
        </p:nvSpPr>
        <p:spPr>
          <a:xfrm>
            <a:off x="628447" y="1543828"/>
            <a:ext cx="7849728" cy="280330"/>
          </a:xfrm>
          <a:prstGeom prst="rect">
            <a:avLst/>
          </a:prstGeom>
          <a:solidFill>
            <a:srgbClr val="C31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D0F2E325-3F6F-8D42-87E1-29D1872BA432}"/>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1</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D9294263-E69D-3C42-A393-18B4BE2A27B7}"/>
              </a:ext>
            </a:extLst>
          </p:cNvPr>
          <p:cNvSpPr txBox="1"/>
          <p:nvPr/>
        </p:nvSpPr>
        <p:spPr>
          <a:xfrm>
            <a:off x="628447" y="1863163"/>
            <a:ext cx="7948133" cy="582660"/>
          </a:xfrm>
          <a:prstGeom prst="rect">
            <a:avLst/>
          </a:prstGeom>
          <a:noFill/>
        </p:spPr>
        <p:txBody>
          <a:bodyPr wrap="square" rtlCol="0">
            <a:spAutoFit/>
          </a:bodyPr>
          <a:lstStyle/>
          <a:p>
            <a:pPr marL="0" marR="0" lvl="0" indent="0" algn="l" defTabSz="566654" rtl="0" eaLnBrk="1" fontAlgn="auto" latinLnBrk="0" hangingPunct="1">
              <a:lnSpc>
                <a:spcPts val="19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次の事故や⽕災の発⽣する確率と発⽣件数（</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年間／</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2021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年）を選択肢から選んでみよう。</a:t>
            </a:r>
          </a:p>
        </p:txBody>
      </p:sp>
      <p:sp>
        <p:nvSpPr>
          <p:cNvPr id="19" name="テキスト ボックス 18">
            <a:extLst>
              <a:ext uri="{FF2B5EF4-FFF2-40B4-BE49-F238E27FC236}">
                <a16:creationId xmlns:a16="http://schemas.microsoft.com/office/drawing/2014/main" id="{07B70C65-649E-2C42-9B35-9C33652DFF85}"/>
              </a:ext>
            </a:extLst>
          </p:cNvPr>
          <p:cNvSpPr txBox="1"/>
          <p:nvPr/>
        </p:nvSpPr>
        <p:spPr>
          <a:xfrm>
            <a:off x="2468773" y="2728275"/>
            <a:ext cx="1633854" cy="900246"/>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①交通事故</a:t>
            </a:r>
            <a:endPar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②自転車事故</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③火災</a:t>
            </a:r>
          </a:p>
        </p:txBody>
      </p:sp>
      <p:sp>
        <p:nvSpPr>
          <p:cNvPr id="26" name="テキスト ボックス 25">
            <a:extLst>
              <a:ext uri="{FF2B5EF4-FFF2-40B4-BE49-F238E27FC236}">
                <a16:creationId xmlns:a16="http://schemas.microsoft.com/office/drawing/2014/main" id="{91320996-AA4D-DB46-A8ED-2CBC1510123F}"/>
              </a:ext>
            </a:extLst>
          </p:cNvPr>
          <p:cNvSpPr txBox="1"/>
          <p:nvPr/>
        </p:nvSpPr>
        <p:spPr>
          <a:xfrm>
            <a:off x="2992592" y="5445104"/>
            <a:ext cx="3121437"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暮らしの中に潜むリスク。</a:t>
            </a:r>
          </a:p>
        </p:txBody>
      </p:sp>
      <p:sp>
        <p:nvSpPr>
          <p:cNvPr id="27" name="テキスト ボックス 26">
            <a:extLst>
              <a:ext uri="{FF2B5EF4-FFF2-40B4-BE49-F238E27FC236}">
                <a16:creationId xmlns:a16="http://schemas.microsoft.com/office/drawing/2014/main" id="{0F0F0664-587D-6547-B297-1A414DBDB0EA}"/>
              </a:ext>
            </a:extLst>
          </p:cNvPr>
          <p:cNvSpPr txBox="1"/>
          <p:nvPr/>
        </p:nvSpPr>
        <p:spPr>
          <a:xfrm>
            <a:off x="914401" y="6005842"/>
            <a:ext cx="7359587"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私たちの暮らしにはさまざまなリスクが潜んでいます。事故や⽕災の発⽣確率、件数という客観的評価を知ることも⼤切なことです。</a:t>
            </a:r>
          </a:p>
        </p:txBody>
      </p:sp>
      <p:sp>
        <p:nvSpPr>
          <p:cNvPr id="28" name="正方形/長方形 27">
            <a:extLst>
              <a:ext uri="{FF2B5EF4-FFF2-40B4-BE49-F238E27FC236}">
                <a16:creationId xmlns:a16="http://schemas.microsoft.com/office/drawing/2014/main" id="{9FA4C934-E7A3-814B-8060-E26543F33229}"/>
              </a:ext>
            </a:extLst>
          </p:cNvPr>
          <p:cNvSpPr/>
          <p:nvPr/>
        </p:nvSpPr>
        <p:spPr>
          <a:xfrm>
            <a:off x="2992592" y="5360886"/>
            <a:ext cx="3044224" cy="99104"/>
          </a:xfrm>
          <a:prstGeom prst="rect">
            <a:avLst/>
          </a:prstGeom>
          <a:solidFill>
            <a:srgbClr val="C31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9" name="テキスト ボックス 48">
            <a:extLst>
              <a:ext uri="{FF2B5EF4-FFF2-40B4-BE49-F238E27FC236}">
                <a16:creationId xmlns:a16="http://schemas.microsoft.com/office/drawing/2014/main" id="{B0165656-E2B3-FA41-A1F2-0DBD6313DCAB}"/>
              </a:ext>
            </a:extLst>
          </p:cNvPr>
          <p:cNvSpPr txBox="1"/>
          <p:nvPr/>
        </p:nvSpPr>
        <p:spPr>
          <a:xfrm>
            <a:off x="4661374" y="3825477"/>
            <a:ext cx="3683235" cy="1118255"/>
          </a:xfrm>
          <a:prstGeom prst="rect">
            <a:avLst/>
          </a:prstGeom>
          <a:noFill/>
        </p:spPr>
        <p:txBody>
          <a:bodyPr wrap="square" rtlCol="0">
            <a:spAutoFit/>
          </a:bodyPr>
          <a:lstStyle/>
          <a:p>
            <a:pPr marL="0" marR="0" lvl="0" indent="0" algn="l" defTabSz="566654" rtl="0" eaLnBrk="1" fontAlgn="auto" latinLnBrk="0" hangingPunct="1">
              <a:lnSpc>
                <a:spcPts val="2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発⽣件数（</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2021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年の</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年間）</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800" b="0" i="0" u="none" strike="noStrike" kern="1200" cap="none" spc="0" normalizeH="0" baseline="0" noProof="0" dirty="0" err="1">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69,694</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件</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ｅ</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35,222</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件</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ｆ</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305,196</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件</a:t>
            </a:r>
          </a:p>
        </p:txBody>
      </p:sp>
      <p:sp>
        <p:nvSpPr>
          <p:cNvPr id="50" name="正方形/長方形 49">
            <a:extLst>
              <a:ext uri="{FF2B5EF4-FFF2-40B4-BE49-F238E27FC236}">
                <a16:creationId xmlns:a16="http://schemas.microsoft.com/office/drawing/2014/main" id="{C6918FB3-9EAD-8E4A-942D-6A100D30EA74}"/>
              </a:ext>
            </a:extLst>
          </p:cNvPr>
          <p:cNvSpPr/>
          <p:nvPr/>
        </p:nvSpPr>
        <p:spPr>
          <a:xfrm>
            <a:off x="1657350" y="3742571"/>
            <a:ext cx="6616638" cy="1165535"/>
          </a:xfrm>
          <a:prstGeom prst="rect">
            <a:avLst/>
          </a:prstGeom>
          <a:no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1" name="正方形/長方形 50">
            <a:extLst>
              <a:ext uri="{FF2B5EF4-FFF2-40B4-BE49-F238E27FC236}">
                <a16:creationId xmlns:a16="http://schemas.microsoft.com/office/drawing/2014/main" id="{6EE606B0-C65C-904B-8685-168B2E35A9DB}"/>
              </a:ext>
            </a:extLst>
          </p:cNvPr>
          <p:cNvSpPr/>
          <p:nvPr/>
        </p:nvSpPr>
        <p:spPr>
          <a:xfrm>
            <a:off x="4250626" y="2728275"/>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5" name="正方形/長方形 54">
            <a:extLst>
              <a:ext uri="{FF2B5EF4-FFF2-40B4-BE49-F238E27FC236}">
                <a16:creationId xmlns:a16="http://schemas.microsoft.com/office/drawing/2014/main" id="{B954BA5F-8F4F-7543-93E4-7C6E2F4DB484}"/>
              </a:ext>
            </a:extLst>
          </p:cNvPr>
          <p:cNvSpPr/>
          <p:nvPr/>
        </p:nvSpPr>
        <p:spPr>
          <a:xfrm>
            <a:off x="5377578" y="2725571"/>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089905A2-23B1-6942-B1E4-ED17BD3347E8}"/>
              </a:ext>
            </a:extLst>
          </p:cNvPr>
          <p:cNvSpPr txBox="1"/>
          <p:nvPr/>
        </p:nvSpPr>
        <p:spPr>
          <a:xfrm>
            <a:off x="3865468" y="2408528"/>
            <a:ext cx="1123866"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F0"/>
                </a:solidFill>
                <a:effectLst/>
                <a:uLnTx/>
                <a:uFillTx/>
                <a:latin typeface="游ゴシック Medium" panose="020B0500000000000000" pitchFamily="50" charset="-128"/>
                <a:ea typeface="游ゴシック Medium" panose="020B0500000000000000" pitchFamily="50" charset="-128"/>
                <a:cs typeface="+mn-cs"/>
              </a:rPr>
              <a:t>発⽣確率</a:t>
            </a:r>
            <a:endParaRPr kumimoji="1" lang="ja-JP" altLang="en-US" sz="1800" b="0" i="0" u="none" strike="noStrike" kern="1200" cap="none" spc="0" normalizeH="0" baseline="0" noProof="0" dirty="0">
              <a:ln>
                <a:noFill/>
              </a:ln>
              <a:solidFill>
                <a:srgbClr val="00B0F0"/>
              </a:solidFill>
              <a:effectLst/>
              <a:uLnTx/>
              <a:uFillTx/>
              <a:latin typeface="游ゴシック" panose="020F0502020204030204"/>
              <a:ea typeface="游ゴシック" panose="020B0400000000000000" pitchFamily="50" charset="-128"/>
              <a:cs typeface="+mn-cs"/>
            </a:endParaRPr>
          </a:p>
        </p:txBody>
      </p:sp>
      <p:sp>
        <p:nvSpPr>
          <p:cNvPr id="58" name="テキスト ボックス 57">
            <a:extLst>
              <a:ext uri="{FF2B5EF4-FFF2-40B4-BE49-F238E27FC236}">
                <a16:creationId xmlns:a16="http://schemas.microsoft.com/office/drawing/2014/main" id="{EBA09759-5FEF-1443-A429-AEA68364660E}"/>
              </a:ext>
            </a:extLst>
          </p:cNvPr>
          <p:cNvSpPr txBox="1"/>
          <p:nvPr/>
        </p:nvSpPr>
        <p:spPr>
          <a:xfrm>
            <a:off x="5097813" y="2390110"/>
            <a:ext cx="116728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F0"/>
                </a:solidFill>
                <a:effectLst/>
                <a:uLnTx/>
                <a:uFillTx/>
                <a:latin typeface="游ゴシック Medium" panose="020B0500000000000000" pitchFamily="50" charset="-128"/>
                <a:ea typeface="游ゴシック Medium" panose="020B0500000000000000" pitchFamily="50" charset="-128"/>
                <a:cs typeface="+mn-cs"/>
              </a:rPr>
              <a:t>発⽣件数</a:t>
            </a:r>
            <a:endParaRPr kumimoji="1" lang="ja-JP" altLang="en-US" sz="1800" b="0" i="0" u="none" strike="noStrike" kern="1200" cap="none" spc="0" normalizeH="0" baseline="0" noProof="0" dirty="0">
              <a:ln>
                <a:noFill/>
              </a:ln>
              <a:solidFill>
                <a:srgbClr val="00B0F0"/>
              </a:solidFill>
              <a:effectLst/>
              <a:uLnTx/>
              <a:uFillTx/>
              <a:latin typeface="游ゴシック" panose="020F0502020204030204"/>
              <a:ea typeface="游ゴシック" panose="020B0400000000000000" pitchFamily="50" charset="-128"/>
              <a:cs typeface="+mn-cs"/>
            </a:endParaRPr>
          </a:p>
        </p:txBody>
      </p:sp>
      <p:cxnSp>
        <p:nvCxnSpPr>
          <p:cNvPr id="6" name="直線コネクタ 5">
            <a:extLst>
              <a:ext uri="{FF2B5EF4-FFF2-40B4-BE49-F238E27FC236}">
                <a16:creationId xmlns:a16="http://schemas.microsoft.com/office/drawing/2014/main" id="{9076632A-F627-424B-8731-07B5DD0A8C98}"/>
              </a:ext>
            </a:extLst>
          </p:cNvPr>
          <p:cNvCxnSpPr>
            <a:cxnSpLocks/>
            <a:stCxn id="51" idx="3"/>
            <a:endCxn id="55" idx="1"/>
          </p:cNvCxnSpPr>
          <p:nvPr/>
        </p:nvCxnSpPr>
        <p:spPr>
          <a:xfrm flipV="1">
            <a:off x="4661374" y="2842571"/>
            <a:ext cx="716204" cy="270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B9617CDB-AEAE-43E9-98EC-487D0EDCEFA8}"/>
              </a:ext>
            </a:extLst>
          </p:cNvPr>
          <p:cNvSpPr/>
          <p:nvPr/>
        </p:nvSpPr>
        <p:spPr>
          <a:xfrm>
            <a:off x="4165969" y="2717829"/>
            <a:ext cx="534179" cy="279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42" name="正方形/長方形 41">
            <a:extLst>
              <a:ext uri="{FF2B5EF4-FFF2-40B4-BE49-F238E27FC236}">
                <a16:creationId xmlns:a16="http://schemas.microsoft.com/office/drawing/2014/main" id="{58EFC31E-5B75-4EF9-9AFB-DA433CD4458B}"/>
              </a:ext>
            </a:extLst>
          </p:cNvPr>
          <p:cNvSpPr/>
          <p:nvPr/>
        </p:nvSpPr>
        <p:spPr>
          <a:xfrm>
            <a:off x="5303648" y="2731556"/>
            <a:ext cx="534179" cy="279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f</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45" name="正方形/長方形 44">
            <a:extLst>
              <a:ext uri="{FF2B5EF4-FFF2-40B4-BE49-F238E27FC236}">
                <a16:creationId xmlns:a16="http://schemas.microsoft.com/office/drawing/2014/main" id="{031A4D8F-626F-4D43-A56D-FD39B2F7F592}"/>
              </a:ext>
            </a:extLst>
          </p:cNvPr>
          <p:cNvSpPr/>
          <p:nvPr/>
        </p:nvSpPr>
        <p:spPr>
          <a:xfrm>
            <a:off x="4180644" y="3024420"/>
            <a:ext cx="534179" cy="2795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46" name="正方形/長方形 45">
            <a:extLst>
              <a:ext uri="{FF2B5EF4-FFF2-40B4-BE49-F238E27FC236}">
                <a16:creationId xmlns:a16="http://schemas.microsoft.com/office/drawing/2014/main" id="{EA9D35E1-A37C-4A26-8B37-604F557ECA74}"/>
              </a:ext>
            </a:extLst>
          </p:cNvPr>
          <p:cNvSpPr/>
          <p:nvPr/>
        </p:nvSpPr>
        <p:spPr>
          <a:xfrm>
            <a:off x="5303648" y="3017784"/>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d</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47" name="正方形/長方形 46">
            <a:extLst>
              <a:ext uri="{FF2B5EF4-FFF2-40B4-BE49-F238E27FC236}">
                <a16:creationId xmlns:a16="http://schemas.microsoft.com/office/drawing/2014/main" id="{389487B9-5D92-4821-96AB-BC32ACC15FF7}"/>
              </a:ext>
            </a:extLst>
          </p:cNvPr>
          <p:cNvSpPr/>
          <p:nvPr/>
        </p:nvSpPr>
        <p:spPr>
          <a:xfrm>
            <a:off x="4190234" y="3282176"/>
            <a:ext cx="509914" cy="306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65" name="正方形/長方形 64">
            <a:extLst>
              <a:ext uri="{FF2B5EF4-FFF2-40B4-BE49-F238E27FC236}">
                <a16:creationId xmlns:a16="http://schemas.microsoft.com/office/drawing/2014/main" id="{626F2BDC-9FB3-4538-99D6-30A6BD61F5BE}"/>
              </a:ext>
            </a:extLst>
          </p:cNvPr>
          <p:cNvSpPr/>
          <p:nvPr/>
        </p:nvSpPr>
        <p:spPr>
          <a:xfrm>
            <a:off x="5299447" y="3295643"/>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e</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grpSp>
        <p:nvGrpSpPr>
          <p:cNvPr id="12" name="グループ化 11">
            <a:extLst>
              <a:ext uri="{FF2B5EF4-FFF2-40B4-BE49-F238E27FC236}">
                <a16:creationId xmlns:a16="http://schemas.microsoft.com/office/drawing/2014/main" id="{2F00135D-1BBF-F4A3-9AEF-8FA5295D33E7}"/>
              </a:ext>
            </a:extLst>
          </p:cNvPr>
          <p:cNvGrpSpPr>
            <a:grpSpLocks noChangeAspect="1"/>
          </p:cNvGrpSpPr>
          <p:nvPr/>
        </p:nvGrpSpPr>
        <p:grpSpPr>
          <a:xfrm>
            <a:off x="8030210" y="77900"/>
            <a:ext cx="924222" cy="967829"/>
            <a:chOff x="8030207" y="77898"/>
            <a:chExt cx="1026913" cy="1075365"/>
          </a:xfrm>
        </p:grpSpPr>
        <p:pic>
          <p:nvPicPr>
            <p:cNvPr id="10" name="図 9">
              <a:extLst>
                <a:ext uri="{FF2B5EF4-FFF2-40B4-BE49-F238E27FC236}">
                  <a16:creationId xmlns:a16="http://schemas.microsoft.com/office/drawing/2014/main" id="{26262E9C-ED29-6DB4-272C-A3C4710E28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77C3B5AD-BE52-1A60-000D-F86FDD3A99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20" name="正方形/長方形 19">
            <a:extLst>
              <a:ext uri="{FF2B5EF4-FFF2-40B4-BE49-F238E27FC236}">
                <a16:creationId xmlns:a16="http://schemas.microsoft.com/office/drawing/2014/main" id="{6AC66656-4C18-2895-9994-769E8C598C82}"/>
              </a:ext>
            </a:extLst>
          </p:cNvPr>
          <p:cNvSpPr/>
          <p:nvPr/>
        </p:nvSpPr>
        <p:spPr>
          <a:xfrm>
            <a:off x="4250626" y="3020989"/>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289C6A9B-9A79-A037-69DE-2466C53DE65E}"/>
              </a:ext>
            </a:extLst>
          </p:cNvPr>
          <p:cNvSpPr/>
          <p:nvPr/>
        </p:nvSpPr>
        <p:spPr>
          <a:xfrm>
            <a:off x="5377578" y="3018285"/>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23" name="直線コネクタ 22">
            <a:extLst>
              <a:ext uri="{FF2B5EF4-FFF2-40B4-BE49-F238E27FC236}">
                <a16:creationId xmlns:a16="http://schemas.microsoft.com/office/drawing/2014/main" id="{0AE827FA-B6D6-79F1-0B3E-59F3F761E29F}"/>
              </a:ext>
            </a:extLst>
          </p:cNvPr>
          <p:cNvCxnSpPr>
            <a:cxnSpLocks/>
            <a:stCxn id="20" idx="3"/>
            <a:endCxn id="22" idx="1"/>
          </p:cNvCxnSpPr>
          <p:nvPr/>
        </p:nvCxnSpPr>
        <p:spPr>
          <a:xfrm flipV="1">
            <a:off x="4661374" y="3135285"/>
            <a:ext cx="716204" cy="270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DC7AB8B7-64CD-394B-9F75-4A556BDDAC73}"/>
              </a:ext>
            </a:extLst>
          </p:cNvPr>
          <p:cNvSpPr/>
          <p:nvPr/>
        </p:nvSpPr>
        <p:spPr>
          <a:xfrm>
            <a:off x="4250626" y="3325284"/>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9D095D99-1BF4-7210-17AD-8157E68F3EC3}"/>
              </a:ext>
            </a:extLst>
          </p:cNvPr>
          <p:cNvSpPr/>
          <p:nvPr/>
        </p:nvSpPr>
        <p:spPr>
          <a:xfrm>
            <a:off x="5377578" y="3322580"/>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37" name="直線コネクタ 36">
            <a:extLst>
              <a:ext uri="{FF2B5EF4-FFF2-40B4-BE49-F238E27FC236}">
                <a16:creationId xmlns:a16="http://schemas.microsoft.com/office/drawing/2014/main" id="{D213BE13-E15A-92F4-D205-DF69A316A3EE}"/>
              </a:ext>
            </a:extLst>
          </p:cNvPr>
          <p:cNvCxnSpPr>
            <a:cxnSpLocks/>
            <a:stCxn id="24" idx="3"/>
            <a:endCxn id="25" idx="1"/>
          </p:cNvCxnSpPr>
          <p:nvPr/>
        </p:nvCxnSpPr>
        <p:spPr>
          <a:xfrm flipV="1">
            <a:off x="4661374" y="3439580"/>
            <a:ext cx="716204" cy="270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383CFC3A-E36B-08C0-3B85-103DFE5A6A7C}"/>
              </a:ext>
            </a:extLst>
          </p:cNvPr>
          <p:cNvSpPr txBox="1"/>
          <p:nvPr/>
        </p:nvSpPr>
        <p:spPr>
          <a:xfrm>
            <a:off x="1784519" y="3788894"/>
            <a:ext cx="2466107" cy="1169551"/>
          </a:xfrm>
          <a:prstGeom prst="rect">
            <a:avLst/>
          </a:prstGeom>
          <a:noFill/>
        </p:spPr>
        <p:txBody>
          <a:bodyPr wrap="square" rtlCol="0">
            <a:spAutoFit/>
          </a:bodyPr>
          <a:lstStyle/>
          <a:p>
            <a:pPr marL="0" marR="0" lvl="0" indent="0" algn="l" defTabSz="566654" rtl="0" eaLnBrk="1" fontAlgn="auto" latinLnBrk="0" hangingPunct="1">
              <a:lnSpc>
                <a:spcPts val="21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発⽣確率</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p>
          <a:p>
            <a:pPr marL="0" marR="0" lvl="0" indent="0" algn="l" defTabSz="566654" rtl="0" eaLnBrk="1" fontAlgn="auto" latinLnBrk="0" hangingPunct="1">
              <a:lnSpc>
                <a:spcPts val="21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ａ</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15</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分に</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件</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ｂ</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7</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分半に</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件</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ｃ</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分</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40</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秒に</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件</a:t>
            </a:r>
          </a:p>
        </p:txBody>
      </p:sp>
      <p:pic>
        <p:nvPicPr>
          <p:cNvPr id="7" name="図 6">
            <a:extLst>
              <a:ext uri="{FF2B5EF4-FFF2-40B4-BE49-F238E27FC236}">
                <a16:creationId xmlns:a16="http://schemas.microsoft.com/office/drawing/2014/main" id="{6AE21BF5-6EF4-DD1E-575C-D3CF0DD7CD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5936" y="5013010"/>
            <a:ext cx="613399" cy="953147"/>
          </a:xfrm>
          <a:prstGeom prst="rect">
            <a:avLst/>
          </a:prstGeom>
        </p:spPr>
      </p:pic>
    </p:spTree>
    <p:extLst>
      <p:ext uri="{BB962C8B-B14F-4D97-AF65-F5344CB8AC3E}">
        <p14:creationId xmlns:p14="http://schemas.microsoft.com/office/powerpoint/2010/main" val="91185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2" grpId="0"/>
      <p:bldP spid="45" grpId="0"/>
      <p:bldP spid="46" grpId="0"/>
      <p:bldP spid="47" grpId="0"/>
      <p:bldP spid="6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04DDBA06-DD60-36E9-3369-5CA20FD8318E}"/>
              </a:ext>
            </a:extLst>
          </p:cNvPr>
          <p:cNvSpPr/>
          <p:nvPr/>
        </p:nvSpPr>
        <p:spPr>
          <a:xfrm>
            <a:off x="654329" y="4368224"/>
            <a:ext cx="7823846" cy="2343254"/>
          </a:xfrm>
          <a:prstGeom prst="rect">
            <a:avLst/>
          </a:prstGeom>
          <a:solidFill>
            <a:srgbClr val="F6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0934183B-9647-C0F7-F411-AC1A9417459A}"/>
              </a:ext>
            </a:extLst>
          </p:cNvPr>
          <p:cNvSpPr/>
          <p:nvPr/>
        </p:nvSpPr>
        <p:spPr>
          <a:xfrm>
            <a:off x="628447" y="1543828"/>
            <a:ext cx="7849728" cy="280330"/>
          </a:xfrm>
          <a:prstGeom prst="rect">
            <a:avLst/>
          </a:prstGeom>
          <a:solidFill>
            <a:srgbClr val="C31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2DC16196-D527-0C4A-EE9C-0FC5863BF2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712"/>
            <a:ext cx="9144000" cy="559091"/>
          </a:xfrm>
          <a:prstGeom prst="rect">
            <a:avLst/>
          </a:prstGeom>
        </p:spPr>
      </p:pic>
      <p:sp>
        <p:nvSpPr>
          <p:cNvPr id="63" name="正方形/長方形 62">
            <a:extLst>
              <a:ext uri="{FF2B5EF4-FFF2-40B4-BE49-F238E27FC236}">
                <a16:creationId xmlns:a16="http://schemas.microsoft.com/office/drawing/2014/main" id="{5A5C71C2-45EA-AC40-9F12-F1D89ACCD502}"/>
              </a:ext>
            </a:extLst>
          </p:cNvPr>
          <p:cNvSpPr/>
          <p:nvPr/>
        </p:nvSpPr>
        <p:spPr>
          <a:xfrm>
            <a:off x="6578352" y="3211471"/>
            <a:ext cx="605312" cy="314009"/>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4" name="正方形/長方形 63">
            <a:extLst>
              <a:ext uri="{FF2B5EF4-FFF2-40B4-BE49-F238E27FC236}">
                <a16:creationId xmlns:a16="http://schemas.microsoft.com/office/drawing/2014/main" id="{4CAB21FB-1C93-0245-8B80-1E2810743E01}"/>
              </a:ext>
            </a:extLst>
          </p:cNvPr>
          <p:cNvSpPr/>
          <p:nvPr/>
        </p:nvSpPr>
        <p:spPr>
          <a:xfrm>
            <a:off x="6578352" y="3589299"/>
            <a:ext cx="605312" cy="313995"/>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49B15339-1EE2-D548-98B4-1F7F37C9A5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057" y="629840"/>
            <a:ext cx="4683600" cy="786059"/>
          </a:xfrm>
          <a:prstGeom prst="rect">
            <a:avLst/>
          </a:prstGeom>
        </p:spPr>
      </p:pic>
      <p:sp>
        <p:nvSpPr>
          <p:cNvPr id="31" name="テキスト ボックス 30">
            <a:extLst>
              <a:ext uri="{FF2B5EF4-FFF2-40B4-BE49-F238E27FC236}">
                <a16:creationId xmlns:a16="http://schemas.microsoft.com/office/drawing/2014/main" id="{335D669C-40CF-244D-875D-F79123AEF9FE}"/>
              </a:ext>
            </a:extLst>
          </p:cNvPr>
          <p:cNvSpPr txBox="1"/>
          <p:nvPr/>
        </p:nvSpPr>
        <p:spPr>
          <a:xfrm>
            <a:off x="2930450" y="4717789"/>
            <a:ext cx="3044224"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自然災害も保険で</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支払われる対象になります。</a:t>
            </a:r>
          </a:p>
        </p:txBody>
      </p:sp>
      <p:sp>
        <p:nvSpPr>
          <p:cNvPr id="32" name="テキスト ボックス 31">
            <a:extLst>
              <a:ext uri="{FF2B5EF4-FFF2-40B4-BE49-F238E27FC236}">
                <a16:creationId xmlns:a16="http://schemas.microsoft.com/office/drawing/2014/main" id="{FA002946-78C9-3D48-AB24-A8A3A921FCB7}"/>
              </a:ext>
            </a:extLst>
          </p:cNvPr>
          <p:cNvSpPr txBox="1"/>
          <p:nvPr/>
        </p:nvSpPr>
        <p:spPr>
          <a:xfrm>
            <a:off x="896645" y="5530586"/>
            <a:ext cx="7315200" cy="120032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近年、日本各地では豪雨や大型台風の風水害などにより、大きな被害をもたらしたとのニュースを見聞きすることが多くなってきました。自治体が作成しているハザードマップなどを確認して、自分の住んでいる地域がどんな災害に弱いか調べてみましょう。</a:t>
            </a:r>
          </a:p>
        </p:txBody>
      </p:sp>
      <p:sp>
        <p:nvSpPr>
          <p:cNvPr id="35" name="テキスト ボックス 34">
            <a:extLst>
              <a:ext uri="{FF2B5EF4-FFF2-40B4-BE49-F238E27FC236}">
                <a16:creationId xmlns:a16="http://schemas.microsoft.com/office/drawing/2014/main" id="{E1F82C5D-9B0A-E140-A0BC-C5A181D1EE65}"/>
              </a:ext>
            </a:extLst>
          </p:cNvPr>
          <p:cNvSpPr txBox="1"/>
          <p:nvPr/>
        </p:nvSpPr>
        <p:spPr>
          <a:xfrm>
            <a:off x="4089081" y="1512948"/>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2</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C511B292-AB3A-9743-9A4B-85F378C9865D}"/>
              </a:ext>
            </a:extLst>
          </p:cNvPr>
          <p:cNvSpPr txBox="1"/>
          <p:nvPr/>
        </p:nvSpPr>
        <p:spPr>
          <a:xfrm>
            <a:off x="628448" y="1855481"/>
            <a:ext cx="7849728" cy="582660"/>
          </a:xfrm>
          <a:prstGeom prst="rect">
            <a:avLst/>
          </a:prstGeom>
          <a:noFill/>
        </p:spPr>
        <p:txBody>
          <a:bodyPr wrap="square" rtlCol="0">
            <a:spAutoFit/>
          </a:bodyPr>
          <a:lstStyle/>
          <a:p>
            <a:pPr marL="0" marR="0" lvl="0" indent="0" algn="l" defTabSz="566654" rtl="0" eaLnBrk="1" fontAlgn="auto" latinLnBrk="0" hangingPunct="1">
              <a:lnSpc>
                <a:spcPts val="19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自分が住んでいる地域の大地震の発生確率、過去に起きた自然災害などをウェブサイトなどで調べてみよう。</a:t>
            </a:r>
          </a:p>
        </p:txBody>
      </p:sp>
      <p:sp>
        <p:nvSpPr>
          <p:cNvPr id="43" name="テキスト ボックス 42">
            <a:extLst>
              <a:ext uri="{FF2B5EF4-FFF2-40B4-BE49-F238E27FC236}">
                <a16:creationId xmlns:a16="http://schemas.microsoft.com/office/drawing/2014/main" id="{B29B4C9F-1765-0640-B390-420AEDDAAEE5}"/>
              </a:ext>
            </a:extLst>
          </p:cNvPr>
          <p:cNvSpPr txBox="1"/>
          <p:nvPr/>
        </p:nvSpPr>
        <p:spPr>
          <a:xfrm>
            <a:off x="1872597" y="3589286"/>
            <a:ext cx="4529853" cy="361637"/>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過去の自然災害                そんぽ防災</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Web</a:t>
            </a:r>
            <a:r>
              <a:rPr kumimoji="1" lang="ja-JP" altLang="en-US" sz="180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　　</a:t>
            </a:r>
          </a:p>
        </p:txBody>
      </p:sp>
      <p:sp>
        <p:nvSpPr>
          <p:cNvPr id="44" name="正方形/長方形 43">
            <a:extLst>
              <a:ext uri="{FF2B5EF4-FFF2-40B4-BE49-F238E27FC236}">
                <a16:creationId xmlns:a16="http://schemas.microsoft.com/office/drawing/2014/main" id="{2869B4A5-FA55-1F4A-8E06-43FA6ADAF3FC}"/>
              </a:ext>
            </a:extLst>
          </p:cNvPr>
          <p:cNvSpPr/>
          <p:nvPr/>
        </p:nvSpPr>
        <p:spPr>
          <a:xfrm>
            <a:off x="4217373" y="3211457"/>
            <a:ext cx="2360979" cy="31400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 name="正方形/長方形 61">
            <a:extLst>
              <a:ext uri="{FF2B5EF4-FFF2-40B4-BE49-F238E27FC236}">
                <a16:creationId xmlns:a16="http://schemas.microsoft.com/office/drawing/2014/main" id="{6599A50B-9059-DC42-AE2F-037461D26EB4}"/>
              </a:ext>
            </a:extLst>
          </p:cNvPr>
          <p:cNvSpPr/>
          <p:nvPr/>
        </p:nvSpPr>
        <p:spPr>
          <a:xfrm>
            <a:off x="4217374" y="3589286"/>
            <a:ext cx="2360978" cy="31400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2" name="グループ化 11">
            <a:extLst>
              <a:ext uri="{FF2B5EF4-FFF2-40B4-BE49-F238E27FC236}">
                <a16:creationId xmlns:a16="http://schemas.microsoft.com/office/drawing/2014/main" id="{2F00135D-1BBF-F4A3-9AEF-8FA5295D33E7}"/>
              </a:ext>
            </a:extLst>
          </p:cNvPr>
          <p:cNvGrpSpPr>
            <a:grpSpLocks noChangeAspect="1"/>
          </p:cNvGrpSpPr>
          <p:nvPr/>
        </p:nvGrpSpPr>
        <p:grpSpPr>
          <a:xfrm>
            <a:off x="8030210" y="77900"/>
            <a:ext cx="924222" cy="967829"/>
            <a:chOff x="8030207" y="77898"/>
            <a:chExt cx="1026913" cy="1075365"/>
          </a:xfrm>
        </p:grpSpPr>
        <p:pic>
          <p:nvPicPr>
            <p:cNvPr id="10" name="図 9">
              <a:extLst>
                <a:ext uri="{FF2B5EF4-FFF2-40B4-BE49-F238E27FC236}">
                  <a16:creationId xmlns:a16="http://schemas.microsoft.com/office/drawing/2014/main" id="{26262E9C-ED29-6DB4-272C-A3C4710E28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77C3B5AD-BE52-1A60-000D-F86FDD3A99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5" name="テキスト ボックス 4">
            <a:extLst>
              <a:ext uri="{FF2B5EF4-FFF2-40B4-BE49-F238E27FC236}">
                <a16:creationId xmlns:a16="http://schemas.microsoft.com/office/drawing/2014/main" id="{F8E4539B-1D46-3570-964F-ED8D38D14A3E}"/>
              </a:ext>
            </a:extLst>
          </p:cNvPr>
          <p:cNvSpPr txBox="1"/>
          <p:nvPr/>
        </p:nvSpPr>
        <p:spPr>
          <a:xfrm>
            <a:off x="1792207" y="2810349"/>
            <a:ext cx="3600000" cy="361637"/>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参考</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p>
        </p:txBody>
      </p:sp>
      <p:sp>
        <p:nvSpPr>
          <p:cNvPr id="7" name="テキスト ボックス 6">
            <a:extLst>
              <a:ext uri="{FF2B5EF4-FFF2-40B4-BE49-F238E27FC236}">
                <a16:creationId xmlns:a16="http://schemas.microsoft.com/office/drawing/2014/main" id="{89F55F24-23A6-C567-6101-EABA263DA2AB}"/>
              </a:ext>
            </a:extLst>
          </p:cNvPr>
          <p:cNvSpPr txBox="1"/>
          <p:nvPr/>
        </p:nvSpPr>
        <p:spPr>
          <a:xfrm>
            <a:off x="1875854" y="3221004"/>
            <a:ext cx="4529854" cy="361637"/>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地震の発生確率                     地震本部</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14" name="テキスト ボックス 13">
            <a:extLst>
              <a:ext uri="{FF2B5EF4-FFF2-40B4-BE49-F238E27FC236}">
                <a16:creationId xmlns:a16="http://schemas.microsoft.com/office/drawing/2014/main" id="{4B71362D-AD37-85EA-7DC1-CC2D01462ED9}"/>
              </a:ext>
            </a:extLst>
          </p:cNvPr>
          <p:cNvSpPr txBox="1"/>
          <p:nvPr/>
        </p:nvSpPr>
        <p:spPr>
          <a:xfrm>
            <a:off x="6546501" y="3211457"/>
            <a:ext cx="712457" cy="361637"/>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検索</a:t>
            </a:r>
            <a:endParaRPr kumimoji="1" lang="en-US" altLang="ja-JP" sz="180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15" name="テキスト ボックス 14">
            <a:extLst>
              <a:ext uri="{FF2B5EF4-FFF2-40B4-BE49-F238E27FC236}">
                <a16:creationId xmlns:a16="http://schemas.microsoft.com/office/drawing/2014/main" id="{5B1E5F1B-8EA3-D732-3704-EAE3124E18DA}"/>
              </a:ext>
            </a:extLst>
          </p:cNvPr>
          <p:cNvSpPr txBox="1"/>
          <p:nvPr/>
        </p:nvSpPr>
        <p:spPr>
          <a:xfrm>
            <a:off x="6552428" y="3589286"/>
            <a:ext cx="712457" cy="361637"/>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検索</a:t>
            </a:r>
            <a:endParaRPr kumimoji="1" lang="en-US" altLang="ja-JP" sz="180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22" name="正方形/長方形 21">
            <a:extLst>
              <a:ext uri="{FF2B5EF4-FFF2-40B4-BE49-F238E27FC236}">
                <a16:creationId xmlns:a16="http://schemas.microsoft.com/office/drawing/2014/main" id="{E87F3484-5E5E-C643-9057-56108207F150}"/>
              </a:ext>
            </a:extLst>
          </p:cNvPr>
          <p:cNvSpPr/>
          <p:nvPr/>
        </p:nvSpPr>
        <p:spPr>
          <a:xfrm>
            <a:off x="2992593" y="4551323"/>
            <a:ext cx="3239531" cy="108000"/>
          </a:xfrm>
          <a:prstGeom prst="rect">
            <a:avLst/>
          </a:prstGeom>
          <a:solidFill>
            <a:srgbClr val="C31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1A407F35-2897-957E-6A47-A8F3461974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7734" y="4124074"/>
            <a:ext cx="626886" cy="1200329"/>
          </a:xfrm>
          <a:prstGeom prst="rect">
            <a:avLst/>
          </a:prstGeom>
        </p:spPr>
      </p:pic>
    </p:spTree>
    <p:extLst>
      <p:ext uri="{BB962C8B-B14F-4D97-AF65-F5344CB8AC3E}">
        <p14:creationId xmlns:p14="http://schemas.microsoft.com/office/powerpoint/2010/main" val="2736666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9688941F-9A51-DD4B-B64B-C522A28CF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5057" y="629840"/>
            <a:ext cx="4683600" cy="786059"/>
          </a:xfrm>
          <a:prstGeom prst="rect">
            <a:avLst/>
          </a:prstGeom>
        </p:spPr>
      </p:pic>
      <p:sp>
        <p:nvSpPr>
          <p:cNvPr id="18" name="テキスト ボックス 17">
            <a:extLst>
              <a:ext uri="{FF2B5EF4-FFF2-40B4-BE49-F238E27FC236}">
                <a16:creationId xmlns:a16="http://schemas.microsoft.com/office/drawing/2014/main" id="{1FEA25A2-7F06-0444-8828-0CF684B3A0EA}"/>
              </a:ext>
            </a:extLst>
          </p:cNvPr>
          <p:cNvSpPr txBox="1"/>
          <p:nvPr/>
        </p:nvSpPr>
        <p:spPr>
          <a:xfrm>
            <a:off x="696743" y="1846126"/>
            <a:ext cx="7823846"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次の⾃動⾞事故への対処法として適切な⽅法を選択肢から選んでみよう（複数回答可）。</a:t>
            </a:r>
          </a:p>
        </p:txBody>
      </p:sp>
      <p:sp>
        <p:nvSpPr>
          <p:cNvPr id="19" name="テキスト ボックス 18">
            <a:extLst>
              <a:ext uri="{FF2B5EF4-FFF2-40B4-BE49-F238E27FC236}">
                <a16:creationId xmlns:a16="http://schemas.microsoft.com/office/drawing/2014/main" id="{B04B0F20-A048-FD43-AB01-E9B3828273B1}"/>
              </a:ext>
            </a:extLst>
          </p:cNvPr>
          <p:cNvSpPr txBox="1"/>
          <p:nvPr/>
        </p:nvSpPr>
        <p:spPr>
          <a:xfrm>
            <a:off x="515808" y="2593537"/>
            <a:ext cx="3463575" cy="1169551"/>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①事故の発⽣確率をゼロにする</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②事故の発⽣を防止する</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③リスクを自分自身で保有する</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④リスクを第三者に移転する</a:t>
            </a:r>
          </a:p>
        </p:txBody>
      </p:sp>
      <p:sp>
        <p:nvSpPr>
          <p:cNvPr id="20" name="テキスト ボックス 19">
            <a:extLst>
              <a:ext uri="{FF2B5EF4-FFF2-40B4-BE49-F238E27FC236}">
                <a16:creationId xmlns:a16="http://schemas.microsoft.com/office/drawing/2014/main" id="{39892B1E-372A-284F-9234-0829378B2E76}"/>
              </a:ext>
            </a:extLst>
          </p:cNvPr>
          <p:cNvSpPr txBox="1"/>
          <p:nvPr/>
        </p:nvSpPr>
        <p:spPr>
          <a:xfrm>
            <a:off x="5001296" y="2322372"/>
            <a:ext cx="3496160" cy="1714380"/>
          </a:xfrm>
          <a:prstGeom prst="rect">
            <a:avLst/>
          </a:prstGeom>
          <a:noFill/>
        </p:spPr>
        <p:txBody>
          <a:bodyPr wrap="square" rtlCol="0">
            <a:spAutoFit/>
          </a:bodyPr>
          <a:lstStyle/>
          <a:p>
            <a:pPr marL="342900" marR="0" lvl="0" indent="-342900" algn="l" defTabSz="566654" rtl="0" eaLnBrk="1" fontAlgn="auto" latinLnBrk="0" hangingPunct="1">
              <a:lnSpc>
                <a:spcPts val="1838"/>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もしもの事故による損害に備えて貯蓄をしておく</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1838"/>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保険に加⼊する</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1838"/>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安全運転支援システム搭載のくるまを購⼊する</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1838"/>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運転をしない</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1838"/>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安全運転を⼼がける</a:t>
            </a:r>
          </a:p>
        </p:txBody>
      </p:sp>
      <p:sp>
        <p:nvSpPr>
          <p:cNvPr id="21" name="正方形/長方形 20">
            <a:extLst>
              <a:ext uri="{FF2B5EF4-FFF2-40B4-BE49-F238E27FC236}">
                <a16:creationId xmlns:a16="http://schemas.microsoft.com/office/drawing/2014/main" id="{7B07246A-C6C4-6246-9556-62DFADE7F058}"/>
              </a:ext>
            </a:extLst>
          </p:cNvPr>
          <p:cNvSpPr/>
          <p:nvPr/>
        </p:nvSpPr>
        <p:spPr>
          <a:xfrm>
            <a:off x="4873139" y="2266728"/>
            <a:ext cx="3574118" cy="1757323"/>
          </a:xfrm>
          <a:prstGeom prst="rect">
            <a:avLst/>
          </a:prstGeom>
          <a:no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685BE1C4-2C48-A749-B38D-96DE1028BEE1}"/>
              </a:ext>
            </a:extLst>
          </p:cNvPr>
          <p:cNvSpPr/>
          <p:nvPr/>
        </p:nvSpPr>
        <p:spPr>
          <a:xfrm>
            <a:off x="3883707" y="2624209"/>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B847787C-C928-AA4D-9412-53ABC0B747F2}"/>
              </a:ext>
            </a:extLst>
          </p:cNvPr>
          <p:cNvSpPr/>
          <p:nvPr/>
        </p:nvSpPr>
        <p:spPr>
          <a:xfrm>
            <a:off x="3886748" y="2903802"/>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69C8F3D8-78C6-4F41-9398-9FDA0D8A9E03}"/>
              </a:ext>
            </a:extLst>
          </p:cNvPr>
          <p:cNvSpPr/>
          <p:nvPr/>
        </p:nvSpPr>
        <p:spPr>
          <a:xfrm>
            <a:off x="3886748" y="3183395"/>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EA1D25F0-AF05-6747-98EE-C497CACB6C2B}"/>
              </a:ext>
            </a:extLst>
          </p:cNvPr>
          <p:cNvSpPr/>
          <p:nvPr/>
        </p:nvSpPr>
        <p:spPr>
          <a:xfrm>
            <a:off x="3886748" y="3466744"/>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A1B1B117-0787-44CD-B30B-7AEAD7DA12D3}"/>
              </a:ext>
            </a:extLst>
          </p:cNvPr>
          <p:cNvSpPr/>
          <p:nvPr/>
        </p:nvSpPr>
        <p:spPr>
          <a:xfrm>
            <a:off x="3822010" y="2632739"/>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d</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B618663C-C153-47CE-ACE3-93860635DD1C}"/>
              </a:ext>
            </a:extLst>
          </p:cNvPr>
          <p:cNvSpPr/>
          <p:nvPr/>
        </p:nvSpPr>
        <p:spPr>
          <a:xfrm>
            <a:off x="3700203" y="2827951"/>
            <a:ext cx="777756" cy="383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 e</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9560EE21-DF6F-4570-9380-BE02C418043E}"/>
              </a:ext>
            </a:extLst>
          </p:cNvPr>
          <p:cNvSpPr/>
          <p:nvPr/>
        </p:nvSpPr>
        <p:spPr>
          <a:xfrm>
            <a:off x="3822010" y="3172024"/>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9CB0E655-6C88-4B14-AABD-29D13E9C1465}"/>
              </a:ext>
            </a:extLst>
          </p:cNvPr>
          <p:cNvSpPr/>
          <p:nvPr/>
        </p:nvSpPr>
        <p:spPr>
          <a:xfrm>
            <a:off x="3822010" y="3481968"/>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C7424296-E9FE-F768-9388-9885B6FAE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712"/>
            <a:ext cx="9144000" cy="559091"/>
          </a:xfrm>
          <a:prstGeom prst="rect">
            <a:avLst/>
          </a:prstGeom>
        </p:spPr>
      </p:pic>
      <p:grpSp>
        <p:nvGrpSpPr>
          <p:cNvPr id="3" name="グループ化 2">
            <a:extLst>
              <a:ext uri="{FF2B5EF4-FFF2-40B4-BE49-F238E27FC236}">
                <a16:creationId xmlns:a16="http://schemas.microsoft.com/office/drawing/2014/main" id="{E30D2E38-5359-FFC3-A728-E0E4767A878A}"/>
              </a:ext>
            </a:extLst>
          </p:cNvPr>
          <p:cNvGrpSpPr>
            <a:grpSpLocks noChangeAspect="1"/>
          </p:cNvGrpSpPr>
          <p:nvPr/>
        </p:nvGrpSpPr>
        <p:grpSpPr>
          <a:xfrm>
            <a:off x="8030210" y="77900"/>
            <a:ext cx="924222" cy="967829"/>
            <a:chOff x="8030207" y="77898"/>
            <a:chExt cx="1026913" cy="1075365"/>
          </a:xfrm>
        </p:grpSpPr>
        <p:pic>
          <p:nvPicPr>
            <p:cNvPr id="4" name="図 3">
              <a:extLst>
                <a:ext uri="{FF2B5EF4-FFF2-40B4-BE49-F238E27FC236}">
                  <a16:creationId xmlns:a16="http://schemas.microsoft.com/office/drawing/2014/main" id="{AB904EF4-3AF8-6854-FB03-85E32791D7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5" name="図 4">
              <a:extLst>
                <a:ext uri="{FF2B5EF4-FFF2-40B4-BE49-F238E27FC236}">
                  <a16:creationId xmlns:a16="http://schemas.microsoft.com/office/drawing/2014/main" id="{DCFD7CD1-22F5-ACD1-146E-C3E83E8E36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11" name="正方形/長方形 10">
            <a:extLst>
              <a:ext uri="{FF2B5EF4-FFF2-40B4-BE49-F238E27FC236}">
                <a16:creationId xmlns:a16="http://schemas.microsoft.com/office/drawing/2014/main" id="{DDCAF335-95EB-6E41-CCB3-FC9AB978F878}"/>
              </a:ext>
            </a:extLst>
          </p:cNvPr>
          <p:cNvSpPr/>
          <p:nvPr/>
        </p:nvSpPr>
        <p:spPr>
          <a:xfrm>
            <a:off x="628447" y="1543828"/>
            <a:ext cx="7849728" cy="280330"/>
          </a:xfrm>
          <a:prstGeom prst="rect">
            <a:avLst/>
          </a:prstGeom>
          <a:solidFill>
            <a:srgbClr val="C31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903F39CE-834C-D605-C7DE-1BD5A55A737A}"/>
              </a:ext>
            </a:extLst>
          </p:cNvPr>
          <p:cNvSpPr txBox="1"/>
          <p:nvPr/>
        </p:nvSpPr>
        <p:spPr>
          <a:xfrm>
            <a:off x="4089081" y="1512948"/>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3</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ADE5F1FD-5320-1BD8-8B7F-C43385946EC7}"/>
              </a:ext>
            </a:extLst>
          </p:cNvPr>
          <p:cNvSpPr/>
          <p:nvPr/>
        </p:nvSpPr>
        <p:spPr>
          <a:xfrm>
            <a:off x="515808" y="4265889"/>
            <a:ext cx="8210941" cy="2445589"/>
          </a:xfrm>
          <a:prstGeom prst="rect">
            <a:avLst/>
          </a:prstGeom>
          <a:solidFill>
            <a:srgbClr val="F6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56BBAEB7-926E-C234-ADB7-E7655AF8D31D}"/>
              </a:ext>
            </a:extLst>
          </p:cNvPr>
          <p:cNvSpPr/>
          <p:nvPr/>
        </p:nvSpPr>
        <p:spPr>
          <a:xfrm>
            <a:off x="1947856" y="4471598"/>
            <a:ext cx="5379868" cy="108000"/>
          </a:xfrm>
          <a:prstGeom prst="rect">
            <a:avLst/>
          </a:prstGeom>
          <a:solidFill>
            <a:srgbClr val="C31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C6FBEACF-CC33-A249-BE39-C0DB629BC28D}"/>
              </a:ext>
            </a:extLst>
          </p:cNvPr>
          <p:cNvSpPr txBox="1"/>
          <p:nvPr/>
        </p:nvSpPr>
        <p:spPr>
          <a:xfrm>
            <a:off x="1814692" y="4591966"/>
            <a:ext cx="5513032"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リスクへの備え⽅にはいくつかの⽅法があります。</a:t>
            </a:r>
          </a:p>
        </p:txBody>
      </p:sp>
      <p:sp>
        <p:nvSpPr>
          <p:cNvPr id="9" name="テキスト ボックス 8">
            <a:extLst>
              <a:ext uri="{FF2B5EF4-FFF2-40B4-BE49-F238E27FC236}">
                <a16:creationId xmlns:a16="http://schemas.microsoft.com/office/drawing/2014/main" id="{2FE3EDD0-E2B8-C747-9A94-B454FE69EAC2}"/>
              </a:ext>
            </a:extLst>
          </p:cNvPr>
          <p:cNvSpPr txBox="1"/>
          <p:nvPr/>
        </p:nvSpPr>
        <p:spPr>
          <a:xfrm>
            <a:off x="696743" y="4984453"/>
            <a:ext cx="8178953" cy="1700145"/>
          </a:xfrm>
          <a:prstGeom prst="rect">
            <a:avLst/>
          </a:prstGeom>
          <a:noFill/>
        </p:spPr>
        <p:txBody>
          <a:bodyPr wrap="square" rtlCol="0">
            <a:spAutoFit/>
          </a:bodyPr>
          <a:lstStyle/>
          <a:p>
            <a:pPr marL="0" marR="0" lvl="0" indent="0" algn="l" defTabSz="566654" rtl="0" eaLnBrk="1" fontAlgn="auto" latinLnBrk="0" hangingPunct="1">
              <a:lnSpc>
                <a:spcPts val="1800"/>
              </a:lnSpc>
              <a:spcBef>
                <a:spcPts val="0"/>
              </a:spcBef>
              <a:spcAft>
                <a:spcPts val="0"/>
              </a:spcAft>
              <a:buClrTx/>
              <a:buSzTx/>
              <a:buFontTx/>
              <a:buNone/>
              <a:tabLst/>
              <a:defRPr/>
            </a:pPr>
            <a:r>
              <a:rPr kumimoji="1" lang="ja-JP" altLang="en-US" sz="1400" b="0" i="0" u="sng"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予期せぬリスクへの対処法には下記の４つの⼿法があります。</a:t>
            </a:r>
          </a:p>
          <a:p>
            <a:pPr marL="177800" marR="0" lvl="0" indent="-177800" algn="l" defTabSz="566654"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❶リスクの発⽣確率をゼロにする（リスクの回避）。</a:t>
            </a:r>
          </a:p>
          <a:p>
            <a:pPr marL="177800" marR="0" lvl="0" indent="-177800" algn="l" defTabSz="566654"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❷事故の発生を防止し、事故が発生した場合の損害額を軽減するための適切な予防策を行う。また、</a:t>
            </a:r>
            <a:r>
              <a:rPr kumimoji="1" lang="en-US" altLang="ja-JP"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400" b="0" i="0" u="none" strike="noStrike" kern="1200" cap="none" spc="0" normalizeH="0" baseline="0" noProof="0" dirty="0" err="1">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つの</a:t>
            </a: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リスクを複数に分割して損害額を最小限に抑える（リスクの縮小（防止・軽減・分散））。</a:t>
            </a:r>
          </a:p>
          <a:p>
            <a:pPr marL="177800" marR="0" lvl="0" indent="-177800" algn="l" defTabSz="566654"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❸自分で貯蓄などして備える（リスクの保有）。</a:t>
            </a:r>
          </a:p>
          <a:p>
            <a:pPr marL="177800" marR="0" lvl="0" indent="-177800" algn="l" defTabSz="566654"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❹直⾯するリスクを⾦銭的取引により第三者へ移転する（リスクの移転）。</a:t>
            </a:r>
          </a:p>
          <a:p>
            <a:pPr marL="177800" marR="0" lvl="0" indent="-177800" algn="l" defTabSz="566654"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この❹が保険に該当します。</a:t>
            </a:r>
          </a:p>
        </p:txBody>
      </p:sp>
      <p:pic>
        <p:nvPicPr>
          <p:cNvPr id="6" name="図 5">
            <a:extLst>
              <a:ext uri="{FF2B5EF4-FFF2-40B4-BE49-F238E27FC236}">
                <a16:creationId xmlns:a16="http://schemas.microsoft.com/office/drawing/2014/main" id="{3F1C7B43-C7AC-23AF-E871-7C552697CC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9545" y="4174743"/>
            <a:ext cx="613399" cy="953147"/>
          </a:xfrm>
          <a:prstGeom prst="rect">
            <a:avLst/>
          </a:prstGeom>
        </p:spPr>
      </p:pic>
    </p:spTree>
    <p:extLst>
      <p:ext uri="{BB962C8B-B14F-4D97-AF65-F5344CB8AC3E}">
        <p14:creationId xmlns:p14="http://schemas.microsoft.com/office/powerpoint/2010/main" val="162773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FC92B772-6D47-3148-916C-9BD8E723F0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374" y="3572693"/>
            <a:ext cx="2501900" cy="1387475"/>
          </a:xfrm>
          <a:prstGeom prst="rect">
            <a:avLst/>
          </a:prstGeom>
        </p:spPr>
      </p:pic>
      <p:pic>
        <p:nvPicPr>
          <p:cNvPr id="16" name="図 15">
            <a:extLst>
              <a:ext uri="{FF2B5EF4-FFF2-40B4-BE49-F238E27FC236}">
                <a16:creationId xmlns:a16="http://schemas.microsoft.com/office/drawing/2014/main" id="{8B76DB54-CD14-6F4D-A886-01D6FCA979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3550" y="3572693"/>
            <a:ext cx="2501900" cy="1387475"/>
          </a:xfrm>
          <a:prstGeom prst="rect">
            <a:avLst/>
          </a:prstGeom>
        </p:spPr>
      </p:pic>
      <p:pic>
        <p:nvPicPr>
          <p:cNvPr id="17" name="図 16">
            <a:extLst>
              <a:ext uri="{FF2B5EF4-FFF2-40B4-BE49-F238E27FC236}">
                <a16:creationId xmlns:a16="http://schemas.microsoft.com/office/drawing/2014/main" id="{A3E0255A-4867-8942-9D61-612323CCCB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5962" y="3572693"/>
            <a:ext cx="2501900" cy="1387475"/>
          </a:xfrm>
          <a:prstGeom prst="rect">
            <a:avLst/>
          </a:prstGeom>
        </p:spPr>
      </p:pic>
      <p:pic>
        <p:nvPicPr>
          <p:cNvPr id="19" name="図 18">
            <a:extLst>
              <a:ext uri="{FF2B5EF4-FFF2-40B4-BE49-F238E27FC236}">
                <a16:creationId xmlns:a16="http://schemas.microsoft.com/office/drawing/2014/main" id="{5FE4E4F7-D1D0-2447-BB00-D90A3DC12A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374" y="1909138"/>
            <a:ext cx="2501900" cy="1387475"/>
          </a:xfrm>
          <a:prstGeom prst="rect">
            <a:avLst/>
          </a:prstGeom>
        </p:spPr>
      </p:pic>
      <p:pic>
        <p:nvPicPr>
          <p:cNvPr id="20" name="図 19">
            <a:extLst>
              <a:ext uri="{FF2B5EF4-FFF2-40B4-BE49-F238E27FC236}">
                <a16:creationId xmlns:a16="http://schemas.microsoft.com/office/drawing/2014/main" id="{98463655-192B-7D40-B591-60DC5D423D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3550" y="1909138"/>
            <a:ext cx="2501900" cy="1387475"/>
          </a:xfrm>
          <a:prstGeom prst="rect">
            <a:avLst/>
          </a:prstGeom>
        </p:spPr>
      </p:pic>
      <p:pic>
        <p:nvPicPr>
          <p:cNvPr id="21" name="図 20">
            <a:extLst>
              <a:ext uri="{FF2B5EF4-FFF2-40B4-BE49-F238E27FC236}">
                <a16:creationId xmlns:a16="http://schemas.microsoft.com/office/drawing/2014/main" id="{4EB4AE17-B127-C846-81DD-36125F7D9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5962" y="1909138"/>
            <a:ext cx="2501900" cy="1387475"/>
          </a:xfrm>
          <a:prstGeom prst="rect">
            <a:avLst/>
          </a:prstGeom>
        </p:spPr>
      </p:pic>
      <p:pic>
        <p:nvPicPr>
          <p:cNvPr id="6" name="図 5">
            <a:extLst>
              <a:ext uri="{FF2B5EF4-FFF2-40B4-BE49-F238E27FC236}">
                <a16:creationId xmlns:a16="http://schemas.microsoft.com/office/drawing/2014/main" id="{4C054193-23C8-044A-B4B5-074673AFE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7375" y="2355567"/>
            <a:ext cx="1308805" cy="1000125"/>
          </a:xfrm>
          <a:prstGeom prst="rect">
            <a:avLst/>
          </a:prstGeom>
        </p:spPr>
      </p:pic>
      <p:pic>
        <p:nvPicPr>
          <p:cNvPr id="7" name="図 6">
            <a:extLst>
              <a:ext uri="{FF2B5EF4-FFF2-40B4-BE49-F238E27FC236}">
                <a16:creationId xmlns:a16="http://schemas.microsoft.com/office/drawing/2014/main" id="{54FFDBFB-BDCF-EF45-AAD8-27CA6826CE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0404" y="4008021"/>
            <a:ext cx="1258175" cy="1073150"/>
          </a:xfrm>
          <a:prstGeom prst="rect">
            <a:avLst/>
          </a:prstGeom>
        </p:spPr>
      </p:pic>
      <p:pic>
        <p:nvPicPr>
          <p:cNvPr id="8" name="図 7">
            <a:extLst>
              <a:ext uri="{FF2B5EF4-FFF2-40B4-BE49-F238E27FC236}">
                <a16:creationId xmlns:a16="http://schemas.microsoft.com/office/drawing/2014/main" id="{1ABCC695-32F0-AD4B-876F-67857729B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6378" y="4001171"/>
            <a:ext cx="1336829" cy="1080000"/>
          </a:xfrm>
          <a:prstGeom prst="rect">
            <a:avLst/>
          </a:prstGeom>
        </p:spPr>
      </p:pic>
      <p:pic>
        <p:nvPicPr>
          <p:cNvPr id="9" name="図 8">
            <a:extLst>
              <a:ext uri="{FF2B5EF4-FFF2-40B4-BE49-F238E27FC236}">
                <a16:creationId xmlns:a16="http://schemas.microsoft.com/office/drawing/2014/main" id="{83F0B8CF-E289-5947-BE94-D3A45B026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6271" y="4001171"/>
            <a:ext cx="1461950" cy="1080000"/>
          </a:xfrm>
          <a:prstGeom prst="rect">
            <a:avLst/>
          </a:prstGeom>
        </p:spPr>
      </p:pic>
      <p:pic>
        <p:nvPicPr>
          <p:cNvPr id="13" name="図 12">
            <a:extLst>
              <a:ext uri="{FF2B5EF4-FFF2-40B4-BE49-F238E27FC236}">
                <a16:creationId xmlns:a16="http://schemas.microsoft.com/office/drawing/2014/main" id="{4F11546C-329D-B441-8FAD-506EF976D0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365" y="2275690"/>
            <a:ext cx="1073684" cy="1080000"/>
          </a:xfrm>
          <a:prstGeom prst="rect">
            <a:avLst/>
          </a:prstGeom>
        </p:spPr>
      </p:pic>
      <p:pic>
        <p:nvPicPr>
          <p:cNvPr id="14" name="図 13">
            <a:extLst>
              <a:ext uri="{FF2B5EF4-FFF2-40B4-BE49-F238E27FC236}">
                <a16:creationId xmlns:a16="http://schemas.microsoft.com/office/drawing/2014/main" id="{9CBA1CD6-1378-824D-97A6-8DCF7CC736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9004" y="2275690"/>
            <a:ext cx="1398037" cy="1080000"/>
          </a:xfrm>
          <a:prstGeom prst="rect">
            <a:avLst/>
          </a:prstGeom>
        </p:spPr>
      </p:pic>
      <p:sp>
        <p:nvSpPr>
          <p:cNvPr id="22" name="正方形/長方形 21">
            <a:extLst>
              <a:ext uri="{FF2B5EF4-FFF2-40B4-BE49-F238E27FC236}">
                <a16:creationId xmlns:a16="http://schemas.microsoft.com/office/drawing/2014/main" id="{6F547760-B819-344F-BDFC-EA793092070B}"/>
              </a:ext>
            </a:extLst>
          </p:cNvPr>
          <p:cNvSpPr/>
          <p:nvPr/>
        </p:nvSpPr>
        <p:spPr>
          <a:xfrm>
            <a:off x="1007879" y="1172851"/>
            <a:ext cx="7109110" cy="512748"/>
          </a:xfrm>
          <a:prstGeom prst="rect">
            <a:avLst/>
          </a:prstGeom>
          <a:solidFill>
            <a:srgbClr val="E05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B50F094B-8D57-8D4C-9A6B-349B3CE9E8C2}"/>
              </a:ext>
            </a:extLst>
          </p:cNvPr>
          <p:cNvSpPr txBox="1"/>
          <p:nvPr/>
        </p:nvSpPr>
        <p:spPr>
          <a:xfrm>
            <a:off x="677906" y="1954820"/>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E74C8A4F-A353-D547-94E7-D5487099601A}"/>
              </a:ext>
            </a:extLst>
          </p:cNvPr>
          <p:cNvSpPr txBox="1"/>
          <p:nvPr/>
        </p:nvSpPr>
        <p:spPr>
          <a:xfrm>
            <a:off x="3340830" y="1951873"/>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3FDD3F63-F65F-3446-81E9-4AB9EF63F052}"/>
              </a:ext>
            </a:extLst>
          </p:cNvPr>
          <p:cNvSpPr txBox="1"/>
          <p:nvPr/>
        </p:nvSpPr>
        <p:spPr>
          <a:xfrm>
            <a:off x="6010497" y="1955043"/>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E00CB06A-A2A6-2C49-B074-5AC2C783E750}"/>
              </a:ext>
            </a:extLst>
          </p:cNvPr>
          <p:cNvSpPr txBox="1"/>
          <p:nvPr/>
        </p:nvSpPr>
        <p:spPr>
          <a:xfrm>
            <a:off x="665814" y="3615236"/>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4</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7BD563D7-2F7E-DE40-B59B-445741EEE58B}"/>
              </a:ext>
            </a:extLst>
          </p:cNvPr>
          <p:cNvSpPr txBox="1"/>
          <p:nvPr/>
        </p:nvSpPr>
        <p:spPr>
          <a:xfrm>
            <a:off x="3340830" y="3619522"/>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5</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C1B68E67-63A4-5241-AC78-43D769229B2D}"/>
              </a:ext>
            </a:extLst>
          </p:cNvPr>
          <p:cNvSpPr txBox="1"/>
          <p:nvPr/>
        </p:nvSpPr>
        <p:spPr>
          <a:xfrm>
            <a:off x="6005924" y="3613082"/>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6</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AB3E1A0B-1002-7C46-9BA2-00FA3847BA04}"/>
              </a:ext>
            </a:extLst>
          </p:cNvPr>
          <p:cNvSpPr txBox="1"/>
          <p:nvPr/>
        </p:nvSpPr>
        <p:spPr>
          <a:xfrm>
            <a:off x="1010998" y="1988409"/>
            <a:ext cx="1210588" cy="338554"/>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病気やケガ</a:t>
            </a:r>
          </a:p>
        </p:txBody>
      </p:sp>
      <p:sp>
        <p:nvSpPr>
          <p:cNvPr id="32" name="テキスト ボックス 31">
            <a:extLst>
              <a:ext uri="{FF2B5EF4-FFF2-40B4-BE49-F238E27FC236}">
                <a16:creationId xmlns:a16="http://schemas.microsoft.com/office/drawing/2014/main" id="{3B99DBDA-9CBB-6640-9390-1D36FBE247CA}"/>
              </a:ext>
            </a:extLst>
          </p:cNvPr>
          <p:cNvSpPr txBox="1"/>
          <p:nvPr/>
        </p:nvSpPr>
        <p:spPr>
          <a:xfrm>
            <a:off x="1014304" y="3656589"/>
            <a:ext cx="1415772" cy="338554"/>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仕事中のケガ</a:t>
            </a:r>
          </a:p>
        </p:txBody>
      </p:sp>
      <p:sp>
        <p:nvSpPr>
          <p:cNvPr id="33" name="テキスト ボックス 32">
            <a:extLst>
              <a:ext uri="{FF2B5EF4-FFF2-40B4-BE49-F238E27FC236}">
                <a16:creationId xmlns:a16="http://schemas.microsoft.com/office/drawing/2014/main" id="{613A60C8-479E-4841-9117-F7E926E62249}"/>
              </a:ext>
            </a:extLst>
          </p:cNvPr>
          <p:cNvSpPr txBox="1"/>
          <p:nvPr/>
        </p:nvSpPr>
        <p:spPr>
          <a:xfrm>
            <a:off x="3640954" y="1988411"/>
            <a:ext cx="2166908" cy="5847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高齢で仕事ができなくなる</a:t>
            </a:r>
          </a:p>
        </p:txBody>
      </p:sp>
      <p:sp>
        <p:nvSpPr>
          <p:cNvPr id="34" name="テキスト ボックス 33">
            <a:extLst>
              <a:ext uri="{FF2B5EF4-FFF2-40B4-BE49-F238E27FC236}">
                <a16:creationId xmlns:a16="http://schemas.microsoft.com/office/drawing/2014/main" id="{7AFE58A0-3949-D843-95F4-76D13E05C8CD}"/>
              </a:ext>
            </a:extLst>
          </p:cNvPr>
          <p:cNvSpPr txBox="1"/>
          <p:nvPr/>
        </p:nvSpPr>
        <p:spPr>
          <a:xfrm>
            <a:off x="3640956" y="3658517"/>
            <a:ext cx="2147739" cy="5847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会社が倒産して無職になる</a:t>
            </a:r>
          </a:p>
        </p:txBody>
      </p:sp>
      <p:sp>
        <p:nvSpPr>
          <p:cNvPr id="35" name="テキスト ボックス 34">
            <a:extLst>
              <a:ext uri="{FF2B5EF4-FFF2-40B4-BE49-F238E27FC236}">
                <a16:creationId xmlns:a16="http://schemas.microsoft.com/office/drawing/2014/main" id="{FF0FD7B1-C879-544C-BECE-A7E2065EF6FC}"/>
              </a:ext>
            </a:extLst>
          </p:cNvPr>
          <p:cNvSpPr txBox="1"/>
          <p:nvPr/>
        </p:nvSpPr>
        <p:spPr>
          <a:xfrm>
            <a:off x="6314292" y="1988410"/>
            <a:ext cx="1943931" cy="5847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高齢で介護が必要となる</a:t>
            </a:r>
          </a:p>
        </p:txBody>
      </p:sp>
      <p:sp>
        <p:nvSpPr>
          <p:cNvPr id="36" name="テキスト ボックス 35">
            <a:extLst>
              <a:ext uri="{FF2B5EF4-FFF2-40B4-BE49-F238E27FC236}">
                <a16:creationId xmlns:a16="http://schemas.microsoft.com/office/drawing/2014/main" id="{836DDCA9-1D42-5646-9BF9-10A7648753DA}"/>
              </a:ext>
            </a:extLst>
          </p:cNvPr>
          <p:cNvSpPr txBox="1"/>
          <p:nvPr/>
        </p:nvSpPr>
        <p:spPr>
          <a:xfrm>
            <a:off x="6314290" y="3631679"/>
            <a:ext cx="2236510" cy="338554"/>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火事や地震で家を失う</a:t>
            </a:r>
          </a:p>
        </p:txBody>
      </p:sp>
      <p:sp>
        <p:nvSpPr>
          <p:cNvPr id="39" name="テキスト ボックス 38">
            <a:extLst>
              <a:ext uri="{FF2B5EF4-FFF2-40B4-BE49-F238E27FC236}">
                <a16:creationId xmlns:a16="http://schemas.microsoft.com/office/drawing/2014/main" id="{818FABE0-9685-41EF-B75D-46B9350905D2}"/>
              </a:ext>
            </a:extLst>
          </p:cNvPr>
          <p:cNvSpPr txBox="1"/>
          <p:nvPr/>
        </p:nvSpPr>
        <p:spPr>
          <a:xfrm>
            <a:off x="985368" y="1153796"/>
            <a:ext cx="7143088" cy="523220"/>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日常生活における不安とは？</a:t>
            </a:r>
          </a:p>
        </p:txBody>
      </p:sp>
      <p:sp>
        <p:nvSpPr>
          <p:cNvPr id="37" name="テキスト ボックス 36">
            <a:extLst>
              <a:ext uri="{FF2B5EF4-FFF2-40B4-BE49-F238E27FC236}">
                <a16:creationId xmlns:a16="http://schemas.microsoft.com/office/drawing/2014/main" id="{B5D70A36-331A-794F-A864-A7120C638A6C}"/>
              </a:ext>
            </a:extLst>
          </p:cNvPr>
          <p:cNvSpPr txBox="1"/>
          <p:nvPr/>
        </p:nvSpPr>
        <p:spPr>
          <a:xfrm>
            <a:off x="841582" y="5223515"/>
            <a:ext cx="7450550" cy="984885"/>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900" b="1" i="0" u="none" strike="noStrike" kern="1200" cap="none" spc="0" normalizeH="0" baseline="0" noProof="0" dirty="0">
                <a:ln>
                  <a:noFill/>
                </a:ln>
                <a:solidFill>
                  <a:srgbClr val="CC0000"/>
                </a:solidFill>
                <a:effectLst/>
                <a:uLnTx/>
                <a:uFillTx/>
                <a:latin typeface="BIZ UDPゴシック" panose="020B0400000000000000" pitchFamily="50" charset="-128"/>
                <a:ea typeface="BIZ UDPゴシック" panose="020B0400000000000000" pitchFamily="50" charset="-128"/>
                <a:cs typeface="+mn-cs"/>
              </a:rPr>
              <a:t>これらの不安を補償（保障）する保険には、</a:t>
            </a:r>
            <a:endParaRPr kumimoji="1" lang="en-US" altLang="ja-JP" sz="2900" b="1" i="0" u="none" strike="noStrike" kern="1200" cap="none" spc="0" normalizeH="0" baseline="0" noProof="0" dirty="0">
              <a:ln>
                <a:noFill/>
              </a:ln>
              <a:solidFill>
                <a:srgbClr val="CC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900" b="1" i="0" u="none" strike="noStrike" kern="1200" cap="none" spc="0" normalizeH="0" baseline="0" noProof="0" dirty="0">
                <a:ln>
                  <a:noFill/>
                </a:ln>
                <a:solidFill>
                  <a:srgbClr val="CC0000"/>
                </a:solidFill>
                <a:effectLst/>
                <a:uLnTx/>
                <a:uFillTx/>
                <a:latin typeface="BIZ UDPゴシック" panose="020B0400000000000000" pitchFamily="50" charset="-128"/>
                <a:ea typeface="BIZ UDPゴシック" panose="020B0400000000000000" pitchFamily="50" charset="-128"/>
                <a:cs typeface="+mn-cs"/>
              </a:rPr>
              <a:t>大きく社会保険と民間保険の２つがあります。</a:t>
            </a:r>
          </a:p>
        </p:txBody>
      </p:sp>
      <p:pic>
        <p:nvPicPr>
          <p:cNvPr id="3" name="図 2">
            <a:extLst>
              <a:ext uri="{FF2B5EF4-FFF2-40B4-BE49-F238E27FC236}">
                <a16:creationId xmlns:a16="http://schemas.microsoft.com/office/drawing/2014/main" id="{4812720F-3531-5F8E-C2E4-2398358B0F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grpSp>
        <p:nvGrpSpPr>
          <p:cNvPr id="2" name="グループ化 1">
            <a:extLst>
              <a:ext uri="{FF2B5EF4-FFF2-40B4-BE49-F238E27FC236}">
                <a16:creationId xmlns:a16="http://schemas.microsoft.com/office/drawing/2014/main" id="{2ED31333-19B3-F125-54D4-6CC19FB093C8}"/>
              </a:ext>
            </a:extLst>
          </p:cNvPr>
          <p:cNvGrpSpPr>
            <a:grpSpLocks noChangeAspect="1"/>
          </p:cNvGrpSpPr>
          <p:nvPr/>
        </p:nvGrpSpPr>
        <p:grpSpPr>
          <a:xfrm>
            <a:off x="8030210" y="77900"/>
            <a:ext cx="924222" cy="967829"/>
            <a:chOff x="8030207" y="77898"/>
            <a:chExt cx="1026913" cy="1075365"/>
          </a:xfrm>
        </p:grpSpPr>
        <p:pic>
          <p:nvPicPr>
            <p:cNvPr id="10" name="図 9">
              <a:extLst>
                <a:ext uri="{FF2B5EF4-FFF2-40B4-BE49-F238E27FC236}">
                  <a16:creationId xmlns:a16="http://schemas.microsoft.com/office/drawing/2014/main" id="{5F7CD5A7-96B1-280F-5AEB-D3B20BAC79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1B27D552-7A3E-3F98-513A-D54FECBD24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5572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p:bldP spid="32" grpId="0"/>
      <p:bldP spid="33" grpId="0"/>
      <p:bldP spid="34" grpId="0"/>
      <p:bldP spid="35" grpId="0"/>
      <p:bldP spid="36" grpId="0"/>
      <p:bldP spid="39" grpId="0"/>
      <p:bldP spid="3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837D8C9-06B7-8546-8FBE-660F2996F9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388" y="695171"/>
            <a:ext cx="7660667" cy="5980757"/>
          </a:xfrm>
          <a:prstGeom prst="rect">
            <a:avLst/>
          </a:prstGeom>
        </p:spPr>
      </p:pic>
      <p:sp>
        <p:nvSpPr>
          <p:cNvPr id="7" name="テキスト ボックス 6">
            <a:extLst>
              <a:ext uri="{FF2B5EF4-FFF2-40B4-BE49-F238E27FC236}">
                <a16:creationId xmlns:a16="http://schemas.microsoft.com/office/drawing/2014/main" id="{AE3872A7-1199-0943-BF94-8AC3ADBD99C2}"/>
              </a:ext>
            </a:extLst>
          </p:cNvPr>
          <p:cNvSpPr txBox="1"/>
          <p:nvPr/>
        </p:nvSpPr>
        <p:spPr>
          <a:xfrm>
            <a:off x="1093945" y="798639"/>
            <a:ext cx="6122189" cy="469359"/>
          </a:xfrm>
          <a:prstGeom prst="rect">
            <a:avLst/>
          </a:prstGeom>
          <a:noFill/>
        </p:spPr>
        <p:txBody>
          <a:bodyPr wrap="non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4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日本の保険は大きく２種類に分けられます。</a:t>
            </a:r>
          </a:p>
        </p:txBody>
      </p:sp>
      <p:sp>
        <p:nvSpPr>
          <p:cNvPr id="8" name="テキスト ボックス 7">
            <a:extLst>
              <a:ext uri="{FF2B5EF4-FFF2-40B4-BE49-F238E27FC236}">
                <a16:creationId xmlns:a16="http://schemas.microsoft.com/office/drawing/2014/main" id="{8BEB4D65-6B5F-6148-947B-E672ADC8396B}"/>
              </a:ext>
            </a:extLst>
          </p:cNvPr>
          <p:cNvSpPr txBox="1"/>
          <p:nvPr/>
        </p:nvSpPr>
        <p:spPr>
          <a:xfrm>
            <a:off x="670744" y="3971129"/>
            <a:ext cx="5519381" cy="138499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ひとつは国民の生活をサポートする「社会保険」で、このなかには病気やケガをしたときに保障してくれる医療保険や、</a:t>
            </a: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65</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歳以上の人が受け取れる年金保険などが含まれます。もうひとつは任意で入ることができる「民間保険」で、生命保険と損害保険があります。</a:t>
            </a:r>
            <a:r>
              <a:rPr kumimoji="1" lang="ja-JP" altLang="en-US" sz="1400" b="0" i="0" u="none"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社会保険と民間保険は、役割を分担すると同時に、民間保険は社会保険を補完する役割を果たしているのです。</a:t>
            </a:r>
          </a:p>
        </p:txBody>
      </p:sp>
      <p:sp>
        <p:nvSpPr>
          <p:cNvPr id="9" name="テキスト ボックス 8">
            <a:extLst>
              <a:ext uri="{FF2B5EF4-FFF2-40B4-BE49-F238E27FC236}">
                <a16:creationId xmlns:a16="http://schemas.microsoft.com/office/drawing/2014/main" id="{D9F54871-E192-E545-B9FE-3432C21D05E2}"/>
              </a:ext>
            </a:extLst>
          </p:cNvPr>
          <p:cNvSpPr txBox="1"/>
          <p:nvPr/>
        </p:nvSpPr>
        <p:spPr>
          <a:xfrm>
            <a:off x="1987225" y="5492204"/>
            <a:ext cx="4064198" cy="784830"/>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社会保険と民間保険のなかにも、</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いろいろな保険があります。それぞれの役割、</a:t>
            </a:r>
            <a:endParaRPr kumimoji="1" lang="en-US" altLang="ja-JP"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機能を知っておくことが大切だよ！</a:t>
            </a:r>
            <a:endParaRPr kumimoji="1" lang="en-US" altLang="ja-JP"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a:extLst>
              <a:ext uri="{FF2B5EF4-FFF2-40B4-BE49-F238E27FC236}">
                <a16:creationId xmlns:a16="http://schemas.microsoft.com/office/drawing/2014/main" id="{090C7BCA-251D-E347-A685-1F7F0DEB3CD7}"/>
              </a:ext>
            </a:extLst>
          </p:cNvPr>
          <p:cNvSpPr txBox="1"/>
          <p:nvPr/>
        </p:nvSpPr>
        <p:spPr>
          <a:xfrm>
            <a:off x="1717331" y="1320894"/>
            <a:ext cx="2073350" cy="307777"/>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社会保険</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7A5431EC-4000-B140-BE85-20132169F0CF}"/>
              </a:ext>
            </a:extLst>
          </p:cNvPr>
          <p:cNvSpPr txBox="1"/>
          <p:nvPr/>
        </p:nvSpPr>
        <p:spPr>
          <a:xfrm>
            <a:off x="4659965" y="1314518"/>
            <a:ext cx="2073350" cy="307777"/>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民間保険</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AC174CCE-05D4-5B44-BF2F-70380915F5E7}"/>
              </a:ext>
            </a:extLst>
          </p:cNvPr>
          <p:cNvSpPr txBox="1"/>
          <p:nvPr/>
        </p:nvSpPr>
        <p:spPr>
          <a:xfrm>
            <a:off x="2119233" y="1597893"/>
            <a:ext cx="1404060" cy="276999"/>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原則、加入が義務</a:t>
            </a:r>
          </a:p>
        </p:txBody>
      </p:sp>
      <p:sp>
        <p:nvSpPr>
          <p:cNvPr id="16" name="テキスト ボックス 15">
            <a:extLst>
              <a:ext uri="{FF2B5EF4-FFF2-40B4-BE49-F238E27FC236}">
                <a16:creationId xmlns:a16="http://schemas.microsoft.com/office/drawing/2014/main" id="{AE30C2D4-84AA-E143-A100-D64C6FA7B48F}"/>
              </a:ext>
            </a:extLst>
          </p:cNvPr>
          <p:cNvSpPr txBox="1"/>
          <p:nvPr/>
        </p:nvSpPr>
        <p:spPr>
          <a:xfrm>
            <a:off x="5118624" y="1597892"/>
            <a:ext cx="1275907" cy="276999"/>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任意加入</a:t>
            </a:r>
          </a:p>
        </p:txBody>
      </p:sp>
      <p:pic>
        <p:nvPicPr>
          <p:cNvPr id="2" name="図 1">
            <a:extLst>
              <a:ext uri="{FF2B5EF4-FFF2-40B4-BE49-F238E27FC236}">
                <a16:creationId xmlns:a16="http://schemas.microsoft.com/office/drawing/2014/main" id="{A3594152-5BC2-6A25-B266-33863B0D1D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grpSp>
        <p:nvGrpSpPr>
          <p:cNvPr id="5" name="グループ化 4">
            <a:extLst>
              <a:ext uri="{FF2B5EF4-FFF2-40B4-BE49-F238E27FC236}">
                <a16:creationId xmlns:a16="http://schemas.microsoft.com/office/drawing/2014/main" id="{E9EE36B2-B4B7-3E2C-A197-2C1045B9EA29}"/>
              </a:ext>
            </a:extLst>
          </p:cNvPr>
          <p:cNvGrpSpPr>
            <a:grpSpLocks noChangeAspect="1"/>
          </p:cNvGrpSpPr>
          <p:nvPr/>
        </p:nvGrpSpPr>
        <p:grpSpPr>
          <a:xfrm>
            <a:off x="8030210" y="77900"/>
            <a:ext cx="924222" cy="967829"/>
            <a:chOff x="8030207" y="77898"/>
            <a:chExt cx="1026913" cy="1075365"/>
          </a:xfrm>
        </p:grpSpPr>
        <p:pic>
          <p:nvPicPr>
            <p:cNvPr id="10" name="図 9">
              <a:extLst>
                <a:ext uri="{FF2B5EF4-FFF2-40B4-BE49-F238E27FC236}">
                  <a16:creationId xmlns:a16="http://schemas.microsoft.com/office/drawing/2014/main" id="{0588EF48-CB12-4E29-209C-07EF278575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27EC4E84-3503-92E1-774C-5EFB568F55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165015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48AB5B4-3E4B-194E-8325-D5B86D991C35}"/>
              </a:ext>
            </a:extLst>
          </p:cNvPr>
          <p:cNvSpPr txBox="1"/>
          <p:nvPr/>
        </p:nvSpPr>
        <p:spPr>
          <a:xfrm>
            <a:off x="444226" y="590866"/>
            <a:ext cx="1486308" cy="40011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社会保険</a:t>
            </a:r>
          </a:p>
        </p:txBody>
      </p:sp>
      <p:sp>
        <p:nvSpPr>
          <p:cNvPr id="16" name="テキスト ボックス 15">
            <a:extLst>
              <a:ext uri="{FF2B5EF4-FFF2-40B4-BE49-F238E27FC236}">
                <a16:creationId xmlns:a16="http://schemas.microsoft.com/office/drawing/2014/main" id="{56E5E232-F694-094D-ACA3-7DFB29878816}"/>
              </a:ext>
            </a:extLst>
          </p:cNvPr>
          <p:cNvSpPr txBox="1"/>
          <p:nvPr/>
        </p:nvSpPr>
        <p:spPr>
          <a:xfrm>
            <a:off x="836446" y="1653570"/>
            <a:ext cx="2496337"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C00000"/>
                </a:solidFill>
                <a:effectLst/>
                <a:uLnTx/>
                <a:uFillTx/>
                <a:latin typeface="游ゴシック" panose="020F0502020204030204"/>
                <a:ea typeface="游ゴシック" panose="020B0400000000000000" pitchFamily="50" charset="-128"/>
                <a:cs typeface="+mn-cs"/>
              </a:rPr>
              <a:t>社会保険の分類</a:t>
            </a:r>
            <a:endParaRPr kumimoji="1" lang="ja-JP" altLang="en-US" sz="18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FF124DCB-209A-8D36-CCA0-796A7FA9E3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pic>
        <p:nvPicPr>
          <p:cNvPr id="6" name="図 5">
            <a:extLst>
              <a:ext uri="{FF2B5EF4-FFF2-40B4-BE49-F238E27FC236}">
                <a16:creationId xmlns:a16="http://schemas.microsoft.com/office/drawing/2014/main" id="{F3E40A73-A466-09E9-80EB-0D96A1B37C83}"/>
              </a:ext>
            </a:extLst>
          </p:cNvPr>
          <p:cNvPicPr>
            <a:picLocks noChangeAspect="1"/>
          </p:cNvPicPr>
          <p:nvPr/>
        </p:nvPicPr>
        <p:blipFill>
          <a:blip r:embed="rId3"/>
          <a:stretch>
            <a:fillRect/>
          </a:stretch>
        </p:blipFill>
        <p:spPr>
          <a:xfrm>
            <a:off x="836446" y="1076880"/>
            <a:ext cx="7206097" cy="408467"/>
          </a:xfrm>
          <a:prstGeom prst="rect">
            <a:avLst/>
          </a:prstGeom>
        </p:spPr>
      </p:pic>
      <p:sp>
        <p:nvSpPr>
          <p:cNvPr id="15" name="テキスト ボックス 14">
            <a:extLst>
              <a:ext uri="{FF2B5EF4-FFF2-40B4-BE49-F238E27FC236}">
                <a16:creationId xmlns:a16="http://schemas.microsoft.com/office/drawing/2014/main" id="{80BAB02A-BC3A-8947-A520-07442334E0CD}"/>
              </a:ext>
            </a:extLst>
          </p:cNvPr>
          <p:cNvSpPr txBox="1"/>
          <p:nvPr/>
        </p:nvSpPr>
        <p:spPr>
          <a:xfrm>
            <a:off x="985045" y="1123475"/>
            <a:ext cx="6785267"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社会保険は、基本的に加入する義務があります</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1788714D-D0D7-7BC7-9421-55521A68182D}"/>
              </a:ext>
            </a:extLst>
          </p:cNvPr>
          <p:cNvPicPr>
            <a:picLocks noChangeAspect="1"/>
          </p:cNvPicPr>
          <p:nvPr/>
        </p:nvPicPr>
        <p:blipFill>
          <a:blip r:embed="rId4"/>
          <a:stretch>
            <a:fillRect/>
          </a:stretch>
        </p:blipFill>
        <p:spPr>
          <a:xfrm>
            <a:off x="5198250" y="53130"/>
            <a:ext cx="1085182" cy="499915"/>
          </a:xfrm>
          <a:prstGeom prst="rect">
            <a:avLst/>
          </a:prstGeom>
        </p:spPr>
      </p:pic>
      <p:pic>
        <p:nvPicPr>
          <p:cNvPr id="8" name="図 7">
            <a:extLst>
              <a:ext uri="{FF2B5EF4-FFF2-40B4-BE49-F238E27FC236}">
                <a16:creationId xmlns:a16="http://schemas.microsoft.com/office/drawing/2014/main" id="{0885CF2A-47D8-ECA5-F074-C1D48D7B15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113" y="2167807"/>
            <a:ext cx="7055012" cy="4243616"/>
          </a:xfrm>
          <a:prstGeom prst="rect">
            <a:avLst/>
          </a:prstGeom>
        </p:spPr>
      </p:pic>
      <p:grpSp>
        <p:nvGrpSpPr>
          <p:cNvPr id="7" name="グループ化 6">
            <a:extLst>
              <a:ext uri="{FF2B5EF4-FFF2-40B4-BE49-F238E27FC236}">
                <a16:creationId xmlns:a16="http://schemas.microsoft.com/office/drawing/2014/main" id="{44F77BEC-C709-4CBE-FA0C-0FDD4213790F}"/>
              </a:ext>
            </a:extLst>
          </p:cNvPr>
          <p:cNvGrpSpPr>
            <a:grpSpLocks noChangeAspect="1"/>
          </p:cNvGrpSpPr>
          <p:nvPr/>
        </p:nvGrpSpPr>
        <p:grpSpPr>
          <a:xfrm>
            <a:off x="8030210" y="77900"/>
            <a:ext cx="924222" cy="967829"/>
            <a:chOff x="8030207" y="77898"/>
            <a:chExt cx="1026913" cy="1075365"/>
          </a:xfrm>
        </p:grpSpPr>
        <p:pic>
          <p:nvPicPr>
            <p:cNvPr id="10" name="図 9">
              <a:extLst>
                <a:ext uri="{FF2B5EF4-FFF2-40B4-BE49-F238E27FC236}">
                  <a16:creationId xmlns:a16="http://schemas.microsoft.com/office/drawing/2014/main" id="{EF63B033-DE77-1130-AED5-B4D4E78EBD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39AF2890-9D0C-FFBE-A99D-50B4771289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359068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AA855CB-94B1-0235-74EF-EA47DADFDCA7}"/>
              </a:ext>
            </a:extLst>
          </p:cNvPr>
          <p:cNvSpPr txBox="1"/>
          <p:nvPr/>
        </p:nvSpPr>
        <p:spPr>
          <a:xfrm>
            <a:off x="910892" y="1571546"/>
            <a:ext cx="2512792"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社会保険の種類と概要</a:t>
            </a:r>
            <a:endParaRPr kumimoji="1" lang="ja-JP" altLang="en-US" sz="18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3D7686BD-8FD2-6368-A19D-6AC9433D11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pic>
        <p:nvPicPr>
          <p:cNvPr id="11" name="図 10">
            <a:extLst>
              <a:ext uri="{FF2B5EF4-FFF2-40B4-BE49-F238E27FC236}">
                <a16:creationId xmlns:a16="http://schemas.microsoft.com/office/drawing/2014/main" id="{52AF4473-1AF8-6562-32B9-4EAC4AD142C2}"/>
              </a:ext>
            </a:extLst>
          </p:cNvPr>
          <p:cNvPicPr>
            <a:picLocks noChangeAspect="1"/>
          </p:cNvPicPr>
          <p:nvPr/>
        </p:nvPicPr>
        <p:blipFill>
          <a:blip r:embed="rId3"/>
          <a:stretch>
            <a:fillRect/>
          </a:stretch>
        </p:blipFill>
        <p:spPr>
          <a:xfrm>
            <a:off x="910892" y="1069746"/>
            <a:ext cx="7206097" cy="408467"/>
          </a:xfrm>
          <a:prstGeom prst="rect">
            <a:avLst/>
          </a:prstGeom>
        </p:spPr>
      </p:pic>
      <p:sp>
        <p:nvSpPr>
          <p:cNvPr id="15" name="テキスト ボックス 14">
            <a:extLst>
              <a:ext uri="{FF2B5EF4-FFF2-40B4-BE49-F238E27FC236}">
                <a16:creationId xmlns:a16="http://schemas.microsoft.com/office/drawing/2014/main" id="{45960EE1-19C7-0A6F-8841-EB30E6CE8EEB}"/>
              </a:ext>
            </a:extLst>
          </p:cNvPr>
          <p:cNvSpPr txBox="1"/>
          <p:nvPr/>
        </p:nvSpPr>
        <p:spPr>
          <a:xfrm>
            <a:off x="1001126" y="1116341"/>
            <a:ext cx="6785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社会保険は、基本的に加入する義務があります</a:t>
            </a: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A2EEAA9F-0C61-D53E-0C38-AB93F957CB20}"/>
              </a:ext>
            </a:extLst>
          </p:cNvPr>
          <p:cNvPicPr>
            <a:picLocks noChangeAspect="1"/>
          </p:cNvPicPr>
          <p:nvPr/>
        </p:nvPicPr>
        <p:blipFill>
          <a:blip r:embed="rId4"/>
          <a:stretch>
            <a:fillRect/>
          </a:stretch>
        </p:blipFill>
        <p:spPr>
          <a:xfrm>
            <a:off x="5218938" y="59176"/>
            <a:ext cx="1085182" cy="499915"/>
          </a:xfrm>
          <a:prstGeom prst="rect">
            <a:avLst/>
          </a:prstGeom>
        </p:spPr>
      </p:pic>
      <p:sp>
        <p:nvSpPr>
          <p:cNvPr id="6" name="テキスト ボックス 5">
            <a:extLst>
              <a:ext uri="{FF2B5EF4-FFF2-40B4-BE49-F238E27FC236}">
                <a16:creationId xmlns:a16="http://schemas.microsoft.com/office/drawing/2014/main" id="{8CA106AE-7608-0074-DCB6-3CD3173942E9}"/>
              </a:ext>
            </a:extLst>
          </p:cNvPr>
          <p:cNvSpPr txBox="1"/>
          <p:nvPr/>
        </p:nvSpPr>
        <p:spPr>
          <a:xfrm>
            <a:off x="444226" y="590866"/>
            <a:ext cx="1486308" cy="40011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社会保険</a:t>
            </a:r>
          </a:p>
        </p:txBody>
      </p:sp>
      <p:grpSp>
        <p:nvGrpSpPr>
          <p:cNvPr id="27" name="グループ化 26">
            <a:extLst>
              <a:ext uri="{FF2B5EF4-FFF2-40B4-BE49-F238E27FC236}">
                <a16:creationId xmlns:a16="http://schemas.microsoft.com/office/drawing/2014/main" id="{17B608B4-6FBC-CEB5-DF9F-0EBE2861F175}"/>
              </a:ext>
            </a:extLst>
          </p:cNvPr>
          <p:cNvGrpSpPr/>
          <p:nvPr/>
        </p:nvGrpSpPr>
        <p:grpSpPr>
          <a:xfrm>
            <a:off x="967432" y="2080567"/>
            <a:ext cx="8624154" cy="4350082"/>
            <a:chOff x="967432" y="2080567"/>
            <a:chExt cx="8624154" cy="4350082"/>
          </a:xfrm>
        </p:grpSpPr>
        <p:pic>
          <p:nvPicPr>
            <p:cNvPr id="5" name="図 4">
              <a:extLst>
                <a:ext uri="{FF2B5EF4-FFF2-40B4-BE49-F238E27FC236}">
                  <a16:creationId xmlns:a16="http://schemas.microsoft.com/office/drawing/2014/main" id="{4876595D-3F6D-3DF0-C01E-F540ED16A2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432" y="2088379"/>
              <a:ext cx="7093016" cy="4342270"/>
            </a:xfrm>
            <a:prstGeom prst="rect">
              <a:avLst/>
            </a:prstGeom>
          </p:spPr>
        </p:pic>
        <p:sp>
          <p:nvSpPr>
            <p:cNvPr id="10" name="テキスト ボックス 9">
              <a:extLst>
                <a:ext uri="{FF2B5EF4-FFF2-40B4-BE49-F238E27FC236}">
                  <a16:creationId xmlns:a16="http://schemas.microsoft.com/office/drawing/2014/main" id="{7BA4B027-02D3-C1A2-6E13-AC6970E22DF9}"/>
                </a:ext>
              </a:extLst>
            </p:cNvPr>
            <p:cNvSpPr txBox="1"/>
            <p:nvPr/>
          </p:nvSpPr>
          <p:spPr>
            <a:xfrm>
              <a:off x="1270584" y="2095839"/>
              <a:ext cx="1085181"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種 類</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A0650008-B698-ED49-BD19-93740177AE07}"/>
                </a:ext>
              </a:extLst>
            </p:cNvPr>
            <p:cNvSpPr txBox="1"/>
            <p:nvPr/>
          </p:nvSpPr>
          <p:spPr>
            <a:xfrm>
              <a:off x="4572000" y="2080567"/>
              <a:ext cx="1068855"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概 要</a:t>
              </a:r>
            </a:p>
          </p:txBody>
        </p:sp>
        <p:sp>
          <p:nvSpPr>
            <p:cNvPr id="18" name="テキスト ボックス 17">
              <a:extLst>
                <a:ext uri="{FF2B5EF4-FFF2-40B4-BE49-F238E27FC236}">
                  <a16:creationId xmlns:a16="http://schemas.microsoft.com/office/drawing/2014/main" id="{D5BF443F-AE2B-54A9-C575-2E9071116427}"/>
                </a:ext>
              </a:extLst>
            </p:cNvPr>
            <p:cNvSpPr txBox="1"/>
            <p:nvPr/>
          </p:nvSpPr>
          <p:spPr>
            <a:xfrm>
              <a:off x="1083552" y="2679207"/>
              <a:ext cx="1156973"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年金保険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480D137F-DB45-458B-A4F6-90A38CEBA2AE}"/>
                </a:ext>
              </a:extLst>
            </p:cNvPr>
            <p:cNvSpPr txBox="1"/>
            <p:nvPr/>
          </p:nvSpPr>
          <p:spPr>
            <a:xfrm>
              <a:off x="1079639" y="4268479"/>
              <a:ext cx="1156973"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介護保険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913B1193-8D3E-7F9F-00FE-83CCD83CC267}"/>
                </a:ext>
              </a:extLst>
            </p:cNvPr>
            <p:cNvSpPr txBox="1"/>
            <p:nvPr/>
          </p:nvSpPr>
          <p:spPr>
            <a:xfrm>
              <a:off x="1094924" y="5033378"/>
              <a:ext cx="1156973"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雇用保険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8B1D7BDE-8826-66C5-857F-A92F16AD54AC}"/>
                </a:ext>
              </a:extLst>
            </p:cNvPr>
            <p:cNvSpPr txBox="1"/>
            <p:nvPr/>
          </p:nvSpPr>
          <p:spPr>
            <a:xfrm>
              <a:off x="1094924" y="5788254"/>
              <a:ext cx="1156973"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労災保険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FD0E288F-36D4-720C-4A82-CBDC806B378B}"/>
                </a:ext>
              </a:extLst>
            </p:cNvPr>
            <p:cNvSpPr txBox="1"/>
            <p:nvPr/>
          </p:nvSpPr>
          <p:spPr>
            <a:xfrm>
              <a:off x="1086791" y="3436744"/>
              <a:ext cx="1156973"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医療保険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B00AE328-42FD-383B-1BEE-FC5B159CAE9E}"/>
                </a:ext>
              </a:extLst>
            </p:cNvPr>
            <p:cNvSpPr txBox="1"/>
            <p:nvPr/>
          </p:nvSpPr>
          <p:spPr>
            <a:xfrm>
              <a:off x="2311936" y="2605581"/>
              <a:ext cx="5805053"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65</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歳以上になった場合や障がいをこうむった場合、配偶者が</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死亡した場合に、継続的に給付を受け取れる保険</a:t>
              </a:r>
            </a:p>
          </p:txBody>
        </p:sp>
        <p:sp>
          <p:nvSpPr>
            <p:cNvPr id="24" name="テキスト ボックス 23">
              <a:extLst>
                <a:ext uri="{FF2B5EF4-FFF2-40B4-BE49-F238E27FC236}">
                  <a16:creationId xmlns:a16="http://schemas.microsoft.com/office/drawing/2014/main" id="{954DC4EA-741E-C120-1491-EE71FA2198D1}"/>
                </a:ext>
              </a:extLst>
            </p:cNvPr>
            <p:cNvSpPr txBox="1"/>
            <p:nvPr/>
          </p:nvSpPr>
          <p:spPr>
            <a:xfrm>
              <a:off x="2311936" y="3320131"/>
              <a:ext cx="7279650"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医療費の一部を自己負担するだけで、病院などの医療機関で</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受診できる保険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6D1C5654-A532-00E3-9FB7-3952FB63B796}"/>
                </a:ext>
              </a:extLst>
            </p:cNvPr>
            <p:cNvSpPr txBox="1"/>
            <p:nvPr/>
          </p:nvSpPr>
          <p:spPr>
            <a:xfrm>
              <a:off x="2303492" y="4034681"/>
              <a:ext cx="5711629" cy="830997"/>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高齢者が介護が必要となったときに、一定の自己負担で介護サービスを受けられる保険で</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､40</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歳以上の人に加入が義務付けられている</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AF98AADF-D4FA-7E8F-E800-C0D7708E7FC0}"/>
                </a:ext>
              </a:extLst>
            </p:cNvPr>
            <p:cNvSpPr txBox="1"/>
            <p:nvPr/>
          </p:nvSpPr>
          <p:spPr>
            <a:xfrm>
              <a:off x="2303492" y="4931178"/>
              <a:ext cx="5902214"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労働者が失業した場合や職業に関する教育訓練を受けた場合</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に給付を受け取れる保険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1F051E2D-7F48-81A5-E072-51D511162055}"/>
                </a:ext>
              </a:extLst>
            </p:cNvPr>
            <p:cNvSpPr txBox="1"/>
            <p:nvPr/>
          </p:nvSpPr>
          <p:spPr>
            <a:xfrm>
              <a:off x="2311936" y="5758633"/>
              <a:ext cx="5674189"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労働者が働いている間や通勤中に生じたケガ、かかった病気などに対して給付が受け取れる保険</a:t>
              </a:r>
            </a:p>
          </p:txBody>
        </p:sp>
      </p:grpSp>
      <p:grpSp>
        <p:nvGrpSpPr>
          <p:cNvPr id="4" name="グループ化 3">
            <a:extLst>
              <a:ext uri="{FF2B5EF4-FFF2-40B4-BE49-F238E27FC236}">
                <a16:creationId xmlns:a16="http://schemas.microsoft.com/office/drawing/2014/main" id="{E0A1926A-1FBA-74DA-6155-40E1E022065B}"/>
              </a:ext>
            </a:extLst>
          </p:cNvPr>
          <p:cNvGrpSpPr>
            <a:grpSpLocks noChangeAspect="1"/>
          </p:cNvGrpSpPr>
          <p:nvPr/>
        </p:nvGrpSpPr>
        <p:grpSpPr>
          <a:xfrm>
            <a:off x="8030210" y="77900"/>
            <a:ext cx="924222" cy="967829"/>
            <a:chOff x="8030207" y="77898"/>
            <a:chExt cx="1026913" cy="1075365"/>
          </a:xfrm>
        </p:grpSpPr>
        <p:pic>
          <p:nvPicPr>
            <p:cNvPr id="7" name="図 6">
              <a:extLst>
                <a:ext uri="{FF2B5EF4-FFF2-40B4-BE49-F238E27FC236}">
                  <a16:creationId xmlns:a16="http://schemas.microsoft.com/office/drawing/2014/main" id="{672C565C-B424-D660-C865-E3A6DE6244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8" name="図 7">
              <a:extLst>
                <a:ext uri="{FF2B5EF4-FFF2-40B4-BE49-F238E27FC236}">
                  <a16:creationId xmlns:a16="http://schemas.microsoft.com/office/drawing/2014/main" id="{8FB2AF51-07E3-149E-748C-67AE4EA19C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8328072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B89CBFD5-C309-F64C-A7A6-F8F57734E6AC}"/>
              </a:ext>
            </a:extLst>
          </p:cNvPr>
          <p:cNvSpPr txBox="1"/>
          <p:nvPr/>
        </p:nvSpPr>
        <p:spPr>
          <a:xfrm>
            <a:off x="910892" y="1643168"/>
            <a:ext cx="6989099"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社会保険だけでは保障されない部分や保障が十分ではない部分を民間保険が補っています。</a:t>
            </a:r>
          </a:p>
        </p:txBody>
      </p:sp>
      <p:pic>
        <p:nvPicPr>
          <p:cNvPr id="2" name="図 1">
            <a:extLst>
              <a:ext uri="{FF2B5EF4-FFF2-40B4-BE49-F238E27FC236}">
                <a16:creationId xmlns:a16="http://schemas.microsoft.com/office/drawing/2014/main" id="{AFB142C8-72C9-9EE0-988E-26E6D9028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pic>
        <p:nvPicPr>
          <p:cNvPr id="8" name="図 7">
            <a:extLst>
              <a:ext uri="{FF2B5EF4-FFF2-40B4-BE49-F238E27FC236}">
                <a16:creationId xmlns:a16="http://schemas.microsoft.com/office/drawing/2014/main" id="{DF5AC846-4282-A579-A40D-D7EA818F22E1}"/>
              </a:ext>
            </a:extLst>
          </p:cNvPr>
          <p:cNvPicPr>
            <a:picLocks noChangeAspect="1"/>
          </p:cNvPicPr>
          <p:nvPr/>
        </p:nvPicPr>
        <p:blipFill>
          <a:blip r:embed="rId3"/>
          <a:stretch>
            <a:fillRect/>
          </a:stretch>
        </p:blipFill>
        <p:spPr>
          <a:xfrm>
            <a:off x="910892" y="1094023"/>
            <a:ext cx="7206097" cy="408467"/>
          </a:xfrm>
          <a:prstGeom prst="rect">
            <a:avLst/>
          </a:prstGeom>
        </p:spPr>
      </p:pic>
      <p:sp>
        <p:nvSpPr>
          <p:cNvPr id="10" name="テキスト ボックス 9">
            <a:extLst>
              <a:ext uri="{FF2B5EF4-FFF2-40B4-BE49-F238E27FC236}">
                <a16:creationId xmlns:a16="http://schemas.microsoft.com/office/drawing/2014/main" id="{09BF87AD-B78D-D802-BFC1-177C5FC00F23}"/>
              </a:ext>
            </a:extLst>
          </p:cNvPr>
          <p:cNvSpPr txBox="1"/>
          <p:nvPr/>
        </p:nvSpPr>
        <p:spPr>
          <a:xfrm>
            <a:off x="1001126" y="1140618"/>
            <a:ext cx="6785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社会保険を補完する民間保険</a:t>
            </a:r>
          </a:p>
        </p:txBody>
      </p:sp>
      <p:pic>
        <p:nvPicPr>
          <p:cNvPr id="5" name="図 4">
            <a:extLst>
              <a:ext uri="{FF2B5EF4-FFF2-40B4-BE49-F238E27FC236}">
                <a16:creationId xmlns:a16="http://schemas.microsoft.com/office/drawing/2014/main" id="{3E159EE4-8125-2976-28E3-F51BFA6BB427}"/>
              </a:ext>
            </a:extLst>
          </p:cNvPr>
          <p:cNvPicPr>
            <a:picLocks noChangeAspect="1"/>
          </p:cNvPicPr>
          <p:nvPr/>
        </p:nvPicPr>
        <p:blipFill>
          <a:blip r:embed="rId4"/>
          <a:stretch>
            <a:fillRect/>
          </a:stretch>
        </p:blipFill>
        <p:spPr>
          <a:xfrm>
            <a:off x="5202755" y="62906"/>
            <a:ext cx="1085182" cy="499915"/>
          </a:xfrm>
          <a:prstGeom prst="rect">
            <a:avLst/>
          </a:prstGeom>
        </p:spPr>
      </p:pic>
      <p:sp>
        <p:nvSpPr>
          <p:cNvPr id="11" name="テキスト ボックス 10">
            <a:extLst>
              <a:ext uri="{FF2B5EF4-FFF2-40B4-BE49-F238E27FC236}">
                <a16:creationId xmlns:a16="http://schemas.microsoft.com/office/drawing/2014/main" id="{4F2D68DD-A9BF-D534-43FD-3DDFC022B445}"/>
              </a:ext>
            </a:extLst>
          </p:cNvPr>
          <p:cNvSpPr txBox="1"/>
          <p:nvPr/>
        </p:nvSpPr>
        <p:spPr>
          <a:xfrm>
            <a:off x="444226" y="590866"/>
            <a:ext cx="1486308" cy="40011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社会保険</a:t>
            </a:r>
          </a:p>
        </p:txBody>
      </p:sp>
      <p:grpSp>
        <p:nvGrpSpPr>
          <p:cNvPr id="31" name="グループ化 30">
            <a:extLst>
              <a:ext uri="{FF2B5EF4-FFF2-40B4-BE49-F238E27FC236}">
                <a16:creationId xmlns:a16="http://schemas.microsoft.com/office/drawing/2014/main" id="{537640AF-88CA-BD35-3E5D-051AC67E95FF}"/>
              </a:ext>
            </a:extLst>
          </p:cNvPr>
          <p:cNvGrpSpPr/>
          <p:nvPr/>
        </p:nvGrpSpPr>
        <p:grpSpPr>
          <a:xfrm>
            <a:off x="1001126" y="2482665"/>
            <a:ext cx="7403523" cy="3234717"/>
            <a:chOff x="910892" y="2766912"/>
            <a:chExt cx="7403523" cy="2950470"/>
          </a:xfrm>
        </p:grpSpPr>
        <p:pic>
          <p:nvPicPr>
            <p:cNvPr id="12" name="図 11">
              <a:extLst>
                <a:ext uri="{FF2B5EF4-FFF2-40B4-BE49-F238E27FC236}">
                  <a16:creationId xmlns:a16="http://schemas.microsoft.com/office/drawing/2014/main" id="{900DE90B-59D8-BDAD-898A-96B51F6057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892" y="2766912"/>
              <a:ext cx="7010414" cy="2950470"/>
            </a:xfrm>
            <a:prstGeom prst="rect">
              <a:avLst/>
            </a:prstGeom>
          </p:spPr>
        </p:pic>
        <p:sp>
          <p:nvSpPr>
            <p:cNvPr id="13" name="テキスト ボックス 12">
              <a:extLst>
                <a:ext uri="{FF2B5EF4-FFF2-40B4-BE49-F238E27FC236}">
                  <a16:creationId xmlns:a16="http://schemas.microsoft.com/office/drawing/2014/main" id="{3EBFA01E-5D5E-EF46-AD41-B4697957AD28}"/>
                </a:ext>
              </a:extLst>
            </p:cNvPr>
            <p:cNvSpPr txBox="1"/>
            <p:nvPr/>
          </p:nvSpPr>
          <p:spPr>
            <a:xfrm>
              <a:off x="1333041" y="2833442"/>
              <a:ext cx="1245547" cy="30880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リスク</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6DFC1E3D-D29E-4DE0-68F9-78A290C1E0F3}"/>
                </a:ext>
              </a:extLst>
            </p:cNvPr>
            <p:cNvSpPr txBox="1"/>
            <p:nvPr/>
          </p:nvSpPr>
          <p:spPr>
            <a:xfrm>
              <a:off x="3236219" y="2820844"/>
              <a:ext cx="1245547" cy="30880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社会保険</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21F2E9EA-A523-BD01-BDDE-FF6FBE2D1FBA}"/>
                </a:ext>
              </a:extLst>
            </p:cNvPr>
            <p:cNvSpPr txBox="1"/>
            <p:nvPr/>
          </p:nvSpPr>
          <p:spPr>
            <a:xfrm>
              <a:off x="5374615" y="2820844"/>
              <a:ext cx="2517566" cy="30880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関連する主な民間保険</a:t>
              </a:r>
            </a:p>
          </p:txBody>
        </p:sp>
        <p:sp>
          <p:nvSpPr>
            <p:cNvPr id="16" name="テキスト ボックス 15">
              <a:extLst>
                <a:ext uri="{FF2B5EF4-FFF2-40B4-BE49-F238E27FC236}">
                  <a16:creationId xmlns:a16="http://schemas.microsoft.com/office/drawing/2014/main" id="{B807DE62-2330-C28D-5B24-D183FD2FBB99}"/>
                </a:ext>
              </a:extLst>
            </p:cNvPr>
            <p:cNvSpPr txBox="1"/>
            <p:nvPr/>
          </p:nvSpPr>
          <p:spPr>
            <a:xfrm>
              <a:off x="950910" y="4518571"/>
              <a:ext cx="1682261" cy="533389"/>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老齢･障がい･</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死亡</a:t>
              </a:r>
            </a:p>
          </p:txBody>
        </p:sp>
        <p:sp>
          <p:nvSpPr>
            <p:cNvPr id="17" name="テキスト ボックス 16">
              <a:extLst>
                <a:ext uri="{FF2B5EF4-FFF2-40B4-BE49-F238E27FC236}">
                  <a16:creationId xmlns:a16="http://schemas.microsoft.com/office/drawing/2014/main" id="{8B065265-F924-70F4-340D-88CD8CCD4AE9}"/>
                </a:ext>
              </a:extLst>
            </p:cNvPr>
            <p:cNvSpPr txBox="1"/>
            <p:nvPr/>
          </p:nvSpPr>
          <p:spPr>
            <a:xfrm>
              <a:off x="1000222" y="3456510"/>
              <a:ext cx="1245547" cy="30880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ケガ･病気</a:t>
              </a:r>
            </a:p>
          </p:txBody>
        </p:sp>
        <p:sp>
          <p:nvSpPr>
            <p:cNvPr id="18" name="テキスト ボックス 17">
              <a:extLst>
                <a:ext uri="{FF2B5EF4-FFF2-40B4-BE49-F238E27FC236}">
                  <a16:creationId xmlns:a16="http://schemas.microsoft.com/office/drawing/2014/main" id="{FA8E5845-C8AC-E169-4509-56B0AD46196A}"/>
                </a:ext>
              </a:extLst>
            </p:cNvPr>
            <p:cNvSpPr txBox="1"/>
            <p:nvPr/>
          </p:nvSpPr>
          <p:spPr>
            <a:xfrm>
              <a:off x="950910" y="4085941"/>
              <a:ext cx="1779415" cy="30880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認知症･寝たきり</a:t>
              </a:r>
            </a:p>
          </p:txBody>
        </p:sp>
        <p:sp>
          <p:nvSpPr>
            <p:cNvPr id="19" name="テキスト ボックス 18">
              <a:extLst>
                <a:ext uri="{FF2B5EF4-FFF2-40B4-BE49-F238E27FC236}">
                  <a16:creationId xmlns:a16="http://schemas.microsoft.com/office/drawing/2014/main" id="{DB34C495-EDCB-92D9-8EA2-4EB1CFB37DDF}"/>
                </a:ext>
              </a:extLst>
            </p:cNvPr>
            <p:cNvSpPr txBox="1"/>
            <p:nvPr/>
          </p:nvSpPr>
          <p:spPr>
            <a:xfrm>
              <a:off x="2578588" y="4085154"/>
              <a:ext cx="1837511" cy="30880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 介護保険</a:t>
              </a:r>
            </a:p>
          </p:txBody>
        </p:sp>
        <p:sp>
          <p:nvSpPr>
            <p:cNvPr id="20" name="テキスト ボックス 19">
              <a:extLst>
                <a:ext uri="{FF2B5EF4-FFF2-40B4-BE49-F238E27FC236}">
                  <a16:creationId xmlns:a16="http://schemas.microsoft.com/office/drawing/2014/main" id="{AD79DF1F-F560-B5CB-0CD3-D39409F583E5}"/>
                </a:ext>
              </a:extLst>
            </p:cNvPr>
            <p:cNvSpPr txBox="1"/>
            <p:nvPr/>
          </p:nvSpPr>
          <p:spPr>
            <a:xfrm>
              <a:off x="4845480" y="4099342"/>
              <a:ext cx="1837511" cy="30880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 介護保険</a:t>
              </a:r>
            </a:p>
          </p:txBody>
        </p:sp>
        <p:sp>
          <p:nvSpPr>
            <p:cNvPr id="21" name="テキスト ボックス 20">
              <a:extLst>
                <a:ext uri="{FF2B5EF4-FFF2-40B4-BE49-F238E27FC236}">
                  <a16:creationId xmlns:a16="http://schemas.microsoft.com/office/drawing/2014/main" id="{F0DB2725-C2F9-F326-433D-EC31A29788EF}"/>
                </a:ext>
              </a:extLst>
            </p:cNvPr>
            <p:cNvSpPr txBox="1"/>
            <p:nvPr/>
          </p:nvSpPr>
          <p:spPr>
            <a:xfrm>
              <a:off x="2583924" y="3338056"/>
              <a:ext cx="2429858" cy="533389"/>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 健康保険</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 国民健康保険　など</a:t>
              </a:r>
            </a:p>
          </p:txBody>
        </p:sp>
        <p:sp>
          <p:nvSpPr>
            <p:cNvPr id="23" name="テキスト ボックス 22">
              <a:extLst>
                <a:ext uri="{FF2B5EF4-FFF2-40B4-BE49-F238E27FC236}">
                  <a16:creationId xmlns:a16="http://schemas.microsoft.com/office/drawing/2014/main" id="{B2D3F823-9D9F-1457-F14D-D71AF114BCBB}"/>
                </a:ext>
              </a:extLst>
            </p:cNvPr>
            <p:cNvSpPr txBox="1"/>
            <p:nvPr/>
          </p:nvSpPr>
          <p:spPr>
            <a:xfrm>
              <a:off x="4839423" y="3242628"/>
              <a:ext cx="2576158" cy="75797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 傷害保険</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 医療保険</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 がん保険</a:t>
              </a:r>
            </a:p>
          </p:txBody>
        </p:sp>
        <p:sp>
          <p:nvSpPr>
            <p:cNvPr id="26" name="テキスト ボックス 25">
              <a:extLst>
                <a:ext uri="{FF2B5EF4-FFF2-40B4-BE49-F238E27FC236}">
                  <a16:creationId xmlns:a16="http://schemas.microsoft.com/office/drawing/2014/main" id="{CFEFD317-923E-DCFE-3887-3937471B36B0}"/>
                </a:ext>
              </a:extLst>
            </p:cNvPr>
            <p:cNvSpPr txBox="1"/>
            <p:nvPr/>
          </p:nvSpPr>
          <p:spPr>
            <a:xfrm>
              <a:off x="2614277" y="5233686"/>
              <a:ext cx="2529567" cy="30880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 労働者災害補償保険</a:t>
              </a:r>
            </a:p>
          </p:txBody>
        </p:sp>
        <p:sp>
          <p:nvSpPr>
            <p:cNvPr id="27" name="テキスト ボックス 26">
              <a:extLst>
                <a:ext uri="{FF2B5EF4-FFF2-40B4-BE49-F238E27FC236}">
                  <a16:creationId xmlns:a16="http://schemas.microsoft.com/office/drawing/2014/main" id="{F2DA2196-4301-24CF-AABB-5170CF0B8BE4}"/>
                </a:ext>
              </a:extLst>
            </p:cNvPr>
            <p:cNvSpPr txBox="1"/>
            <p:nvPr/>
          </p:nvSpPr>
          <p:spPr>
            <a:xfrm>
              <a:off x="941864" y="5121510"/>
              <a:ext cx="1778607" cy="533389"/>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業務上･通勤途上のケガ･病気</a:t>
              </a:r>
            </a:p>
          </p:txBody>
        </p:sp>
        <p:sp>
          <p:nvSpPr>
            <p:cNvPr id="28" name="テキスト ボックス 27">
              <a:extLst>
                <a:ext uri="{FF2B5EF4-FFF2-40B4-BE49-F238E27FC236}">
                  <a16:creationId xmlns:a16="http://schemas.microsoft.com/office/drawing/2014/main" id="{91F7D198-B7A7-7E03-A27A-705256998CA1}"/>
                </a:ext>
              </a:extLst>
            </p:cNvPr>
            <p:cNvSpPr txBox="1"/>
            <p:nvPr/>
          </p:nvSpPr>
          <p:spPr>
            <a:xfrm>
              <a:off x="4839423" y="4491697"/>
              <a:ext cx="3474992" cy="533389"/>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個人年金保険（生命保険分野）</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確定拠出年金</a:t>
              </a:r>
            </a:p>
          </p:txBody>
        </p:sp>
        <p:sp>
          <p:nvSpPr>
            <p:cNvPr id="29" name="テキスト ボックス 28">
              <a:extLst>
                <a:ext uri="{FF2B5EF4-FFF2-40B4-BE49-F238E27FC236}">
                  <a16:creationId xmlns:a16="http://schemas.microsoft.com/office/drawing/2014/main" id="{9199CD5E-9E63-5823-8D34-2FDCEDE61203}"/>
                </a:ext>
              </a:extLst>
            </p:cNvPr>
            <p:cNvSpPr txBox="1"/>
            <p:nvPr/>
          </p:nvSpPr>
          <p:spPr>
            <a:xfrm>
              <a:off x="2614277" y="4470746"/>
              <a:ext cx="2429858" cy="533389"/>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 国民年金</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 厚生年金　など</a:t>
              </a:r>
            </a:p>
          </p:txBody>
        </p:sp>
        <p:sp>
          <p:nvSpPr>
            <p:cNvPr id="30" name="テキスト ボックス 29">
              <a:extLst>
                <a:ext uri="{FF2B5EF4-FFF2-40B4-BE49-F238E27FC236}">
                  <a16:creationId xmlns:a16="http://schemas.microsoft.com/office/drawing/2014/main" id="{986D8516-95B5-3F8E-8A02-059532C0CF97}"/>
                </a:ext>
              </a:extLst>
            </p:cNvPr>
            <p:cNvSpPr txBox="1"/>
            <p:nvPr/>
          </p:nvSpPr>
          <p:spPr>
            <a:xfrm>
              <a:off x="4839423" y="5130273"/>
              <a:ext cx="2601196" cy="533389"/>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 労働災害総合保険</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 所得補償保険</a:t>
              </a:r>
            </a:p>
          </p:txBody>
        </p:sp>
      </p:grpSp>
      <p:grpSp>
        <p:nvGrpSpPr>
          <p:cNvPr id="6" name="グループ化 5">
            <a:extLst>
              <a:ext uri="{FF2B5EF4-FFF2-40B4-BE49-F238E27FC236}">
                <a16:creationId xmlns:a16="http://schemas.microsoft.com/office/drawing/2014/main" id="{62F36C9C-072A-7790-3F8E-7EB9818A3330}"/>
              </a:ext>
            </a:extLst>
          </p:cNvPr>
          <p:cNvGrpSpPr>
            <a:grpSpLocks noChangeAspect="1"/>
          </p:cNvGrpSpPr>
          <p:nvPr/>
        </p:nvGrpSpPr>
        <p:grpSpPr>
          <a:xfrm>
            <a:off x="8030210" y="77900"/>
            <a:ext cx="924222" cy="967829"/>
            <a:chOff x="8030207" y="77898"/>
            <a:chExt cx="1026913" cy="1075365"/>
          </a:xfrm>
        </p:grpSpPr>
        <p:pic>
          <p:nvPicPr>
            <p:cNvPr id="7" name="図 6">
              <a:extLst>
                <a:ext uri="{FF2B5EF4-FFF2-40B4-BE49-F238E27FC236}">
                  <a16:creationId xmlns:a16="http://schemas.microsoft.com/office/drawing/2014/main" id="{1991D432-9C4F-EAC1-6550-24026EC7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9" name="図 8">
              <a:extLst>
                <a:ext uri="{FF2B5EF4-FFF2-40B4-BE49-F238E27FC236}">
                  <a16:creationId xmlns:a16="http://schemas.microsoft.com/office/drawing/2014/main" id="{3FC8188A-0FB2-AC66-4453-E2FFFBD167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54731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0D119043-F087-7445-B5FF-332804A78F6F}"/>
              </a:ext>
            </a:extLst>
          </p:cNvPr>
          <p:cNvSpPr txBox="1"/>
          <p:nvPr/>
        </p:nvSpPr>
        <p:spPr>
          <a:xfrm>
            <a:off x="846306" y="1712830"/>
            <a:ext cx="3600000"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保険会社による取り扱いの違い</a:t>
            </a:r>
            <a:endParaRPr kumimoji="1" lang="ja-JP" altLang="en-US" sz="1800" b="0"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endParaRPr>
          </a:p>
        </p:txBody>
      </p:sp>
      <p:pic>
        <p:nvPicPr>
          <p:cNvPr id="2" name="図 1">
            <a:extLst>
              <a:ext uri="{FF2B5EF4-FFF2-40B4-BE49-F238E27FC236}">
                <a16:creationId xmlns:a16="http://schemas.microsoft.com/office/drawing/2014/main" id="{0C911C21-9E5E-FEED-2653-C9C5BD4A0E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9" name="テキスト ボックス 8">
            <a:extLst>
              <a:ext uri="{FF2B5EF4-FFF2-40B4-BE49-F238E27FC236}">
                <a16:creationId xmlns:a16="http://schemas.microsoft.com/office/drawing/2014/main" id="{7876B747-3CB3-3643-A374-92AA5597A1F3}"/>
              </a:ext>
            </a:extLst>
          </p:cNvPr>
          <p:cNvSpPr txBox="1"/>
          <p:nvPr/>
        </p:nvSpPr>
        <p:spPr>
          <a:xfrm>
            <a:off x="468389" y="618267"/>
            <a:ext cx="1468773" cy="40011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民間保険</a:t>
            </a:r>
          </a:p>
        </p:txBody>
      </p:sp>
      <p:pic>
        <p:nvPicPr>
          <p:cNvPr id="6" name="図 5">
            <a:extLst>
              <a:ext uri="{FF2B5EF4-FFF2-40B4-BE49-F238E27FC236}">
                <a16:creationId xmlns:a16="http://schemas.microsoft.com/office/drawing/2014/main" id="{5C025951-D44A-89C2-52E0-BAEB161D2E67}"/>
              </a:ext>
            </a:extLst>
          </p:cNvPr>
          <p:cNvPicPr>
            <a:picLocks noChangeAspect="1"/>
          </p:cNvPicPr>
          <p:nvPr/>
        </p:nvPicPr>
        <p:blipFill>
          <a:blip r:embed="rId3"/>
          <a:stretch>
            <a:fillRect/>
          </a:stretch>
        </p:blipFill>
        <p:spPr>
          <a:xfrm>
            <a:off x="846306" y="1094237"/>
            <a:ext cx="7206097" cy="408467"/>
          </a:xfrm>
          <a:prstGeom prst="rect">
            <a:avLst/>
          </a:prstGeom>
        </p:spPr>
      </p:pic>
      <p:sp>
        <p:nvSpPr>
          <p:cNvPr id="10" name="テキスト ボックス 9">
            <a:extLst>
              <a:ext uri="{FF2B5EF4-FFF2-40B4-BE49-F238E27FC236}">
                <a16:creationId xmlns:a16="http://schemas.microsoft.com/office/drawing/2014/main" id="{CA4DB4D3-6546-DFB4-7261-8A223BFDBED8}"/>
              </a:ext>
            </a:extLst>
          </p:cNvPr>
          <p:cNvSpPr txBox="1"/>
          <p:nvPr/>
        </p:nvSpPr>
        <p:spPr>
          <a:xfrm>
            <a:off x="936540" y="1123248"/>
            <a:ext cx="6785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民間保険は、生命保険と損害保険に大別されます</a:t>
            </a:r>
          </a:p>
        </p:txBody>
      </p:sp>
      <p:pic>
        <p:nvPicPr>
          <p:cNvPr id="13" name="図 12">
            <a:extLst>
              <a:ext uri="{FF2B5EF4-FFF2-40B4-BE49-F238E27FC236}">
                <a16:creationId xmlns:a16="http://schemas.microsoft.com/office/drawing/2014/main" id="{8B13FF28-A2EF-4830-7270-659E5DC86720}"/>
              </a:ext>
            </a:extLst>
          </p:cNvPr>
          <p:cNvPicPr>
            <a:picLocks noChangeAspect="1"/>
          </p:cNvPicPr>
          <p:nvPr/>
        </p:nvPicPr>
        <p:blipFill>
          <a:blip r:embed="rId4"/>
          <a:stretch>
            <a:fillRect/>
          </a:stretch>
        </p:blipFill>
        <p:spPr>
          <a:xfrm>
            <a:off x="5230055" y="59176"/>
            <a:ext cx="1085182" cy="499915"/>
          </a:xfrm>
          <a:prstGeom prst="rect">
            <a:avLst/>
          </a:prstGeom>
        </p:spPr>
      </p:pic>
      <p:pic>
        <p:nvPicPr>
          <p:cNvPr id="8" name="図 7">
            <a:extLst>
              <a:ext uri="{FF2B5EF4-FFF2-40B4-BE49-F238E27FC236}">
                <a16:creationId xmlns:a16="http://schemas.microsoft.com/office/drawing/2014/main" id="{B423AB66-CFF8-4061-D449-A903E13DB9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410" y="2415285"/>
            <a:ext cx="7629180" cy="3635736"/>
          </a:xfrm>
          <a:prstGeom prst="rect">
            <a:avLst/>
          </a:prstGeom>
        </p:spPr>
      </p:pic>
      <p:grpSp>
        <p:nvGrpSpPr>
          <p:cNvPr id="3" name="グループ化 2">
            <a:extLst>
              <a:ext uri="{FF2B5EF4-FFF2-40B4-BE49-F238E27FC236}">
                <a16:creationId xmlns:a16="http://schemas.microsoft.com/office/drawing/2014/main" id="{55FE037B-4D7D-7B46-B5FB-62B335747320}"/>
              </a:ext>
            </a:extLst>
          </p:cNvPr>
          <p:cNvGrpSpPr>
            <a:grpSpLocks noChangeAspect="1"/>
          </p:cNvGrpSpPr>
          <p:nvPr/>
        </p:nvGrpSpPr>
        <p:grpSpPr>
          <a:xfrm>
            <a:off x="8030210" y="77900"/>
            <a:ext cx="924222" cy="967829"/>
            <a:chOff x="8030207" y="77898"/>
            <a:chExt cx="1026913" cy="1075365"/>
          </a:xfrm>
        </p:grpSpPr>
        <p:pic>
          <p:nvPicPr>
            <p:cNvPr id="7" name="図 6">
              <a:extLst>
                <a:ext uri="{FF2B5EF4-FFF2-40B4-BE49-F238E27FC236}">
                  <a16:creationId xmlns:a16="http://schemas.microsoft.com/office/drawing/2014/main" id="{033290EF-00D5-078D-DDBD-051316F640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34922DD0-585F-8280-5298-41C8A3DF07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1955750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8508E88-0D0F-F047-9C24-EB117D3243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5" name="図 4">
            <a:extLst>
              <a:ext uri="{FF2B5EF4-FFF2-40B4-BE49-F238E27FC236}">
                <a16:creationId xmlns:a16="http://schemas.microsoft.com/office/drawing/2014/main" id="{91F3E8C7-D82D-78B8-AB15-00C03E138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pic>
        <p:nvPicPr>
          <p:cNvPr id="11" name="図 10">
            <a:extLst>
              <a:ext uri="{FF2B5EF4-FFF2-40B4-BE49-F238E27FC236}">
                <a16:creationId xmlns:a16="http://schemas.microsoft.com/office/drawing/2014/main" id="{AC1AFE63-7C83-E647-E125-A856DA3D6268}"/>
              </a:ext>
            </a:extLst>
          </p:cNvPr>
          <p:cNvPicPr>
            <a:picLocks noChangeAspect="1"/>
          </p:cNvPicPr>
          <p:nvPr/>
        </p:nvPicPr>
        <p:blipFill>
          <a:blip r:embed="rId5"/>
          <a:stretch>
            <a:fillRect/>
          </a:stretch>
        </p:blipFill>
        <p:spPr>
          <a:xfrm>
            <a:off x="493112" y="1255922"/>
            <a:ext cx="8089414" cy="4682169"/>
          </a:xfrm>
          <a:prstGeom prst="rect">
            <a:avLst/>
          </a:prstGeom>
        </p:spPr>
      </p:pic>
      <p:pic>
        <p:nvPicPr>
          <p:cNvPr id="4" name="図 3">
            <a:extLst>
              <a:ext uri="{FF2B5EF4-FFF2-40B4-BE49-F238E27FC236}">
                <a16:creationId xmlns:a16="http://schemas.microsoft.com/office/drawing/2014/main" id="{2FD0887D-3BE8-1BA3-F110-0C90CD1C9E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9232" y="2123131"/>
            <a:ext cx="1252730" cy="1789067"/>
          </a:xfrm>
          <a:prstGeom prst="rect">
            <a:avLst/>
          </a:prstGeom>
        </p:spPr>
      </p:pic>
      <p:pic>
        <p:nvPicPr>
          <p:cNvPr id="10" name="図 9">
            <a:extLst>
              <a:ext uri="{FF2B5EF4-FFF2-40B4-BE49-F238E27FC236}">
                <a16:creationId xmlns:a16="http://schemas.microsoft.com/office/drawing/2014/main" id="{AA98F8E6-2BF5-7F6B-F0C4-E0EBC7D86C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0812" y="1794708"/>
            <a:ext cx="2292101" cy="448057"/>
          </a:xfrm>
          <a:prstGeom prst="rect">
            <a:avLst/>
          </a:prstGeom>
        </p:spPr>
      </p:pic>
      <p:pic>
        <p:nvPicPr>
          <p:cNvPr id="8" name="図 7">
            <a:extLst>
              <a:ext uri="{FF2B5EF4-FFF2-40B4-BE49-F238E27FC236}">
                <a16:creationId xmlns:a16="http://schemas.microsoft.com/office/drawing/2014/main" id="{9F131BC8-DE12-BA8B-94DA-1218CEE97A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7895" y="4215944"/>
            <a:ext cx="1895404" cy="1386134"/>
          </a:xfrm>
          <a:prstGeom prst="rect">
            <a:avLst/>
          </a:prstGeom>
        </p:spPr>
      </p:pic>
      <p:sp>
        <p:nvSpPr>
          <p:cNvPr id="13" name="テキスト ボックス 12">
            <a:extLst>
              <a:ext uri="{FF2B5EF4-FFF2-40B4-BE49-F238E27FC236}">
                <a16:creationId xmlns:a16="http://schemas.microsoft.com/office/drawing/2014/main" id="{EBE0ACD8-7EF0-2397-1ED5-DEDFE0B7FC46}"/>
              </a:ext>
            </a:extLst>
          </p:cNvPr>
          <p:cNvSpPr txBox="1"/>
          <p:nvPr/>
        </p:nvSpPr>
        <p:spPr>
          <a:xfrm>
            <a:off x="3450812" y="2781551"/>
            <a:ext cx="4822855" cy="2342885"/>
          </a:xfrm>
          <a:prstGeom prst="rect">
            <a:avLst/>
          </a:prstGeom>
          <a:noFill/>
        </p:spPr>
        <p:txBody>
          <a:bodyPr wrap="square">
            <a:spAutoFit/>
          </a:bodyPr>
          <a:lstStyle/>
          <a:p>
            <a:pPr>
              <a:lnSpc>
                <a:spcPts val="2200"/>
              </a:lnSpc>
            </a:pPr>
            <a:r>
              <a:rPr lang="ja-JP" altLang="en-US" dirty="0"/>
              <a:t>　スマートフォンで簡単に家計簿を入力、</a:t>
            </a:r>
          </a:p>
          <a:p>
            <a:pPr>
              <a:lnSpc>
                <a:spcPts val="2200"/>
              </a:lnSpc>
            </a:pPr>
            <a:r>
              <a:rPr lang="ja-JP" altLang="en-US" dirty="0"/>
              <a:t>管理することができる家計簿アプリが公</a:t>
            </a:r>
          </a:p>
          <a:p>
            <a:pPr>
              <a:lnSpc>
                <a:spcPts val="2200"/>
              </a:lnSpc>
            </a:pPr>
            <a:r>
              <a:rPr lang="ja-JP" altLang="en-US" dirty="0"/>
              <a:t>開されています。</a:t>
            </a:r>
          </a:p>
          <a:p>
            <a:pPr>
              <a:lnSpc>
                <a:spcPts val="2200"/>
              </a:lnSpc>
            </a:pPr>
            <a:r>
              <a:rPr lang="ja-JP" altLang="en-US" dirty="0"/>
              <a:t>　アプリのなかには、銀行や、キャッシュ</a:t>
            </a:r>
          </a:p>
          <a:p>
            <a:pPr>
              <a:lnSpc>
                <a:spcPts val="2200"/>
              </a:lnSpc>
            </a:pPr>
            <a:r>
              <a:rPr lang="ja-JP" altLang="en-US" dirty="0"/>
              <a:t>レス決済のクレジットカード、電子マネー</a:t>
            </a:r>
          </a:p>
          <a:p>
            <a:pPr>
              <a:lnSpc>
                <a:spcPts val="2200"/>
              </a:lnSpc>
            </a:pPr>
            <a:r>
              <a:rPr lang="ja-JP" altLang="en-US" dirty="0"/>
              <a:t>などと連携しているものもあります。アプ</a:t>
            </a:r>
          </a:p>
          <a:p>
            <a:pPr>
              <a:lnSpc>
                <a:spcPts val="2200"/>
              </a:lnSpc>
            </a:pPr>
            <a:r>
              <a:rPr lang="ja-JP" altLang="en-US" dirty="0"/>
              <a:t>リなども活用して支出状況を把握し、使</a:t>
            </a:r>
          </a:p>
          <a:p>
            <a:pPr>
              <a:lnSpc>
                <a:spcPts val="2200"/>
              </a:lnSpc>
            </a:pPr>
            <a:r>
              <a:rPr lang="ja-JP" altLang="en-US" dirty="0"/>
              <a:t>い過ぎを防止しましょう。</a:t>
            </a:r>
          </a:p>
        </p:txBody>
      </p:sp>
    </p:spTree>
    <p:extLst>
      <p:ext uri="{BB962C8B-B14F-4D97-AF65-F5344CB8AC3E}">
        <p14:creationId xmlns:p14="http://schemas.microsoft.com/office/powerpoint/2010/main" val="1429743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5442355-422B-967A-F2C9-EC65A94A49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pic>
        <p:nvPicPr>
          <p:cNvPr id="10" name="図 9">
            <a:extLst>
              <a:ext uri="{FF2B5EF4-FFF2-40B4-BE49-F238E27FC236}">
                <a16:creationId xmlns:a16="http://schemas.microsoft.com/office/drawing/2014/main" id="{03DC7EE1-EDB8-E6B0-E07D-5BE2A76AE6AA}"/>
              </a:ext>
            </a:extLst>
          </p:cNvPr>
          <p:cNvPicPr>
            <a:picLocks noChangeAspect="1"/>
          </p:cNvPicPr>
          <p:nvPr/>
        </p:nvPicPr>
        <p:blipFill>
          <a:blip r:embed="rId4"/>
          <a:stretch>
            <a:fillRect/>
          </a:stretch>
        </p:blipFill>
        <p:spPr>
          <a:xfrm>
            <a:off x="910892" y="1120534"/>
            <a:ext cx="7206097" cy="408467"/>
          </a:xfrm>
          <a:prstGeom prst="rect">
            <a:avLst/>
          </a:prstGeom>
        </p:spPr>
      </p:pic>
      <p:sp>
        <p:nvSpPr>
          <p:cNvPr id="11" name="テキスト ボックス 10">
            <a:extLst>
              <a:ext uri="{FF2B5EF4-FFF2-40B4-BE49-F238E27FC236}">
                <a16:creationId xmlns:a16="http://schemas.microsoft.com/office/drawing/2014/main" id="{9576A336-0304-C132-790D-832A74A0CC87}"/>
              </a:ext>
            </a:extLst>
          </p:cNvPr>
          <p:cNvSpPr txBox="1"/>
          <p:nvPr/>
        </p:nvSpPr>
        <p:spPr>
          <a:xfrm>
            <a:off x="1001126" y="1167129"/>
            <a:ext cx="6785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損害保険には、多様なリスクに備える保険が揃っています</a:t>
            </a:r>
          </a:p>
        </p:txBody>
      </p:sp>
      <p:pic>
        <p:nvPicPr>
          <p:cNvPr id="8" name="図 7">
            <a:extLst>
              <a:ext uri="{FF2B5EF4-FFF2-40B4-BE49-F238E27FC236}">
                <a16:creationId xmlns:a16="http://schemas.microsoft.com/office/drawing/2014/main" id="{78313595-F8B7-4726-7634-751DCF2E03CC}"/>
              </a:ext>
            </a:extLst>
          </p:cNvPr>
          <p:cNvPicPr>
            <a:picLocks noChangeAspect="1"/>
          </p:cNvPicPr>
          <p:nvPr/>
        </p:nvPicPr>
        <p:blipFill>
          <a:blip r:embed="rId5"/>
          <a:stretch>
            <a:fillRect/>
          </a:stretch>
        </p:blipFill>
        <p:spPr>
          <a:xfrm>
            <a:off x="5197564" y="78743"/>
            <a:ext cx="1085182" cy="499915"/>
          </a:xfrm>
          <a:prstGeom prst="rect">
            <a:avLst/>
          </a:prstGeom>
        </p:spPr>
      </p:pic>
      <p:sp>
        <p:nvSpPr>
          <p:cNvPr id="9" name="テキスト ボックス 8">
            <a:extLst>
              <a:ext uri="{FF2B5EF4-FFF2-40B4-BE49-F238E27FC236}">
                <a16:creationId xmlns:a16="http://schemas.microsoft.com/office/drawing/2014/main" id="{54D44801-454D-A628-4E20-87D95CD19C4D}"/>
              </a:ext>
            </a:extLst>
          </p:cNvPr>
          <p:cNvSpPr txBox="1"/>
          <p:nvPr/>
        </p:nvSpPr>
        <p:spPr>
          <a:xfrm>
            <a:off x="468389" y="645295"/>
            <a:ext cx="1468773" cy="40011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民間保険</a:t>
            </a:r>
          </a:p>
        </p:txBody>
      </p:sp>
      <p:pic>
        <p:nvPicPr>
          <p:cNvPr id="56" name="図 55">
            <a:extLst>
              <a:ext uri="{FF2B5EF4-FFF2-40B4-BE49-F238E27FC236}">
                <a16:creationId xmlns:a16="http://schemas.microsoft.com/office/drawing/2014/main" id="{E2576566-D2FE-B2A3-A2B9-E2E3783221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646" y="1631628"/>
            <a:ext cx="7063273" cy="5115115"/>
          </a:xfrm>
          <a:prstGeom prst="rect">
            <a:avLst/>
          </a:prstGeom>
        </p:spPr>
      </p:pic>
      <p:sp>
        <p:nvSpPr>
          <p:cNvPr id="7" name="テキスト ボックス 6">
            <a:extLst>
              <a:ext uri="{FF2B5EF4-FFF2-40B4-BE49-F238E27FC236}">
                <a16:creationId xmlns:a16="http://schemas.microsoft.com/office/drawing/2014/main" id="{8C55110B-6C60-344D-FF36-36B66B8AB431}"/>
              </a:ext>
            </a:extLst>
          </p:cNvPr>
          <p:cNvSpPr txBox="1"/>
          <p:nvPr/>
        </p:nvSpPr>
        <p:spPr>
          <a:xfrm>
            <a:off x="947647" y="1609636"/>
            <a:ext cx="1459544"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リスク</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192E1315-C67D-84A8-7526-C202F6CCB87F}"/>
              </a:ext>
            </a:extLst>
          </p:cNvPr>
          <p:cNvSpPr txBox="1"/>
          <p:nvPr/>
        </p:nvSpPr>
        <p:spPr>
          <a:xfrm>
            <a:off x="2414281" y="1609636"/>
            <a:ext cx="1198461"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保 険</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E3DC19EB-F091-8782-6AFF-15CDA668E0AB}"/>
              </a:ext>
            </a:extLst>
          </p:cNvPr>
          <p:cNvSpPr txBox="1"/>
          <p:nvPr/>
        </p:nvSpPr>
        <p:spPr>
          <a:xfrm>
            <a:off x="3612742" y="1609636"/>
            <a:ext cx="4405267"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補償内容</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F1328018-5A35-58D5-B53E-4C3B228A9BAD}"/>
              </a:ext>
            </a:extLst>
          </p:cNvPr>
          <p:cNvSpPr txBox="1"/>
          <p:nvPr/>
        </p:nvSpPr>
        <p:spPr>
          <a:xfrm>
            <a:off x="984062" y="2684606"/>
            <a:ext cx="1248982"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火 災</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B224A1D5-2B57-4E43-285F-4C49C426CACD}"/>
              </a:ext>
            </a:extLst>
          </p:cNvPr>
          <p:cNvSpPr txBox="1"/>
          <p:nvPr/>
        </p:nvSpPr>
        <p:spPr>
          <a:xfrm>
            <a:off x="977469" y="3278488"/>
            <a:ext cx="1248982"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地 震</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16997195-4B65-BE35-40FB-C3F2DA806AEB}"/>
              </a:ext>
            </a:extLst>
          </p:cNvPr>
          <p:cNvSpPr txBox="1"/>
          <p:nvPr/>
        </p:nvSpPr>
        <p:spPr>
          <a:xfrm>
            <a:off x="3605000" y="3552074"/>
            <a:ext cx="4620164" cy="830997"/>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自動車事故で他人を死傷させてしまった場合の</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損害に備える保険で、すべてのくるま・</a:t>
            </a:r>
            <a:r>
              <a:rPr kumimoji="1" lang="ja-JP" altLang="en-US" sz="1600" b="0" i="0" u="none" strike="noStrike" kern="1200" cap="none" spc="0" normalizeH="0" baseline="0" noProof="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バイクに加入</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が義務付けられている</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0A3CC8CE-7479-83E3-77F9-23CD5B57A347}"/>
              </a:ext>
            </a:extLst>
          </p:cNvPr>
          <p:cNvSpPr txBox="1"/>
          <p:nvPr/>
        </p:nvSpPr>
        <p:spPr>
          <a:xfrm>
            <a:off x="2423138" y="3278488"/>
            <a:ext cx="1183051"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地震保険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6A3FE30D-6C59-FD0F-63D4-F1F161E4B12E}"/>
              </a:ext>
            </a:extLst>
          </p:cNvPr>
          <p:cNvSpPr txBox="1"/>
          <p:nvPr/>
        </p:nvSpPr>
        <p:spPr>
          <a:xfrm>
            <a:off x="3605000" y="4388952"/>
            <a:ext cx="4620164" cy="830997"/>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自動車事故による自分のケガや車両の損害</a:t>
            </a:r>
            <a:r>
              <a:rPr kumimoji="1" lang="ja-JP" altLang="en-US" sz="1600" b="0" i="0" u="none" strike="noStrike" kern="1200" cap="none" spc="0" normalizeH="0" baseline="0" noProof="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、相手の</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ケガや車両などに対する損害賠償責任</a:t>
            </a:r>
            <a:r>
              <a:rPr kumimoji="1" lang="ja-JP" altLang="en-US" sz="1600" b="0" i="0" u="none" strike="noStrike" kern="1200" cap="none" spc="0" normalizeH="0" baseline="0" noProof="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を補償（</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加入は任意）</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EFCAD33E-6113-BB37-03EC-DFC801BDF86C}"/>
              </a:ext>
            </a:extLst>
          </p:cNvPr>
          <p:cNvSpPr txBox="1"/>
          <p:nvPr/>
        </p:nvSpPr>
        <p:spPr>
          <a:xfrm>
            <a:off x="2407190" y="4628049"/>
            <a:ext cx="1210868"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自動車保険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9A783692-CFBE-20A4-4281-2A33B0843BFA}"/>
              </a:ext>
            </a:extLst>
          </p:cNvPr>
          <p:cNvSpPr txBox="1"/>
          <p:nvPr/>
        </p:nvSpPr>
        <p:spPr>
          <a:xfrm>
            <a:off x="2423138" y="5330502"/>
            <a:ext cx="1183051"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傷害保険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CD537323-CE04-CD30-5E28-ECAA686AD317}"/>
              </a:ext>
            </a:extLst>
          </p:cNvPr>
          <p:cNvSpPr txBox="1"/>
          <p:nvPr/>
        </p:nvSpPr>
        <p:spPr>
          <a:xfrm>
            <a:off x="3605000" y="5330502"/>
            <a:ext cx="4010495"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事故による死亡・ケガによる損害を補償</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94589E9A-5753-2000-151E-5CC943CA2322}"/>
              </a:ext>
            </a:extLst>
          </p:cNvPr>
          <p:cNvSpPr txBox="1"/>
          <p:nvPr/>
        </p:nvSpPr>
        <p:spPr>
          <a:xfrm>
            <a:off x="947841" y="5241862"/>
            <a:ext cx="1805279"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日常生活中の</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ケガ</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B9FF2B36-431A-A20A-6103-503481519735}"/>
              </a:ext>
            </a:extLst>
          </p:cNvPr>
          <p:cNvSpPr txBox="1"/>
          <p:nvPr/>
        </p:nvSpPr>
        <p:spPr>
          <a:xfrm>
            <a:off x="2306184" y="5837911"/>
            <a:ext cx="1415215"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海外旅行保険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284AF12A-F7A0-93C1-DFFF-AB052EB6CF93}"/>
              </a:ext>
            </a:extLst>
          </p:cNvPr>
          <p:cNvSpPr txBox="1"/>
          <p:nvPr/>
        </p:nvSpPr>
        <p:spPr>
          <a:xfrm>
            <a:off x="3605000" y="5837911"/>
            <a:ext cx="4348402"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事故による死亡・ケガによる損害を補償</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2FE0D552-2066-D51B-1076-EBA501CB0BE6}"/>
              </a:ext>
            </a:extLst>
          </p:cNvPr>
          <p:cNvSpPr txBox="1"/>
          <p:nvPr/>
        </p:nvSpPr>
        <p:spPr>
          <a:xfrm>
            <a:off x="940556" y="5728833"/>
            <a:ext cx="1459725"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海外旅行中の</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病気やケガ</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33" name="テキスト ボックス 32">
            <a:extLst>
              <a:ext uri="{FF2B5EF4-FFF2-40B4-BE49-F238E27FC236}">
                <a16:creationId xmlns:a16="http://schemas.microsoft.com/office/drawing/2014/main" id="{651147B8-49FC-0BD1-ED5F-FC70405CC269}"/>
              </a:ext>
            </a:extLst>
          </p:cNvPr>
          <p:cNvSpPr txBox="1"/>
          <p:nvPr/>
        </p:nvSpPr>
        <p:spPr>
          <a:xfrm>
            <a:off x="938411" y="6340065"/>
            <a:ext cx="1489739"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ペットの病気</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5352C3F9-D8EB-234B-A610-91D452AAE032}"/>
              </a:ext>
            </a:extLst>
          </p:cNvPr>
          <p:cNvSpPr txBox="1"/>
          <p:nvPr/>
        </p:nvSpPr>
        <p:spPr>
          <a:xfrm>
            <a:off x="2401874" y="6340065"/>
            <a:ext cx="1226051"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ペット保険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9246EBC2-557B-CDD5-C7E4-792F15174A6F}"/>
              </a:ext>
            </a:extLst>
          </p:cNvPr>
          <p:cNvSpPr txBox="1"/>
          <p:nvPr/>
        </p:nvSpPr>
        <p:spPr>
          <a:xfrm>
            <a:off x="3605000" y="6211547"/>
            <a:ext cx="4495319"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ペットのケガ・病気の際の治療費や病院診療費</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などを補償</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220F1DAE-C8E2-46E8-DC12-CEC347C6ADF5}"/>
              </a:ext>
            </a:extLst>
          </p:cNvPr>
          <p:cNvSpPr txBox="1"/>
          <p:nvPr/>
        </p:nvSpPr>
        <p:spPr>
          <a:xfrm>
            <a:off x="957361" y="2157656"/>
            <a:ext cx="1449830"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自転車で</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ケガをさせた</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D75F7FA0-2D63-D7AF-C07B-82187B995C2E}"/>
              </a:ext>
            </a:extLst>
          </p:cNvPr>
          <p:cNvSpPr txBox="1"/>
          <p:nvPr/>
        </p:nvSpPr>
        <p:spPr>
          <a:xfrm>
            <a:off x="974307" y="2979504"/>
            <a:ext cx="1248982"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台風･大雪</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5FEFA7F4-7D61-47D4-EDF6-970F83878E3D}"/>
              </a:ext>
            </a:extLst>
          </p:cNvPr>
          <p:cNvSpPr txBox="1"/>
          <p:nvPr/>
        </p:nvSpPr>
        <p:spPr>
          <a:xfrm>
            <a:off x="2423138" y="2834372"/>
            <a:ext cx="1186213"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火災保険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a:extLst>
              <a:ext uri="{FF2B5EF4-FFF2-40B4-BE49-F238E27FC236}">
                <a16:creationId xmlns:a16="http://schemas.microsoft.com/office/drawing/2014/main" id="{9D7C01DF-B784-95E5-152B-BBFC7A52C0F2}"/>
              </a:ext>
            </a:extLst>
          </p:cNvPr>
          <p:cNvSpPr txBox="1"/>
          <p:nvPr/>
        </p:nvSpPr>
        <p:spPr>
          <a:xfrm>
            <a:off x="3605000" y="2715682"/>
            <a:ext cx="4463599"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火災や自然災害による建物や家財の損害を補償</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（地震による損害は補償されない）</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40" name="テキスト ボックス 39">
            <a:extLst>
              <a:ext uri="{FF2B5EF4-FFF2-40B4-BE49-F238E27FC236}">
                <a16:creationId xmlns:a16="http://schemas.microsoft.com/office/drawing/2014/main" id="{EC077FCE-A86F-0413-6279-722AEA6C4CB9}"/>
              </a:ext>
            </a:extLst>
          </p:cNvPr>
          <p:cNvSpPr txBox="1"/>
          <p:nvPr/>
        </p:nvSpPr>
        <p:spPr>
          <a:xfrm>
            <a:off x="3605000" y="2157656"/>
            <a:ext cx="4624243"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相手のケガや物に対する法律上の損害賠償</a:t>
            </a:r>
            <a:r>
              <a:rPr kumimoji="1" lang="ja-JP" altLang="en-US" sz="1600" b="0" i="0" u="none" strike="noStrike" kern="1200" cap="none" spc="0" normalizeH="0" baseline="0" noProof="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責任を補償</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41" name="テキスト ボックス 40">
            <a:extLst>
              <a:ext uri="{FF2B5EF4-FFF2-40B4-BE49-F238E27FC236}">
                <a16:creationId xmlns:a16="http://schemas.microsoft.com/office/drawing/2014/main" id="{5F42A25D-7E96-41C4-6FC5-13CA15DAB917}"/>
              </a:ext>
            </a:extLst>
          </p:cNvPr>
          <p:cNvSpPr txBox="1"/>
          <p:nvPr/>
        </p:nvSpPr>
        <p:spPr>
          <a:xfrm>
            <a:off x="3605000" y="1877943"/>
            <a:ext cx="4550329"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突然の病気やケガにかかる費用に備える保険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42" name="テキスト ボックス 41">
            <a:extLst>
              <a:ext uri="{FF2B5EF4-FFF2-40B4-BE49-F238E27FC236}">
                <a16:creationId xmlns:a16="http://schemas.microsoft.com/office/drawing/2014/main" id="{7C9098A0-A7F1-8A1C-6E4B-7768B3AE55A5}"/>
              </a:ext>
            </a:extLst>
          </p:cNvPr>
          <p:cNvSpPr txBox="1"/>
          <p:nvPr/>
        </p:nvSpPr>
        <p:spPr>
          <a:xfrm>
            <a:off x="974307" y="1877943"/>
            <a:ext cx="1248982"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突然の病気</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9041FF05-3B8C-1E36-B119-669027FB58EE}"/>
              </a:ext>
            </a:extLst>
          </p:cNvPr>
          <p:cNvSpPr txBox="1"/>
          <p:nvPr/>
        </p:nvSpPr>
        <p:spPr>
          <a:xfrm>
            <a:off x="2423138" y="2157656"/>
            <a:ext cx="1186213" cy="584775"/>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個人賠償</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責任保険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5B507AFF-0BC8-B13C-011E-388B85C3877F}"/>
              </a:ext>
            </a:extLst>
          </p:cNvPr>
          <p:cNvSpPr txBox="1"/>
          <p:nvPr/>
        </p:nvSpPr>
        <p:spPr>
          <a:xfrm>
            <a:off x="2423138" y="1877943"/>
            <a:ext cx="1186213"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医療保険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50" name="テキスト ボックス 49">
            <a:extLst>
              <a:ext uri="{FF2B5EF4-FFF2-40B4-BE49-F238E27FC236}">
                <a16:creationId xmlns:a16="http://schemas.microsoft.com/office/drawing/2014/main" id="{FE21748E-E41B-2B3B-A342-F00653D4FC22}"/>
              </a:ext>
            </a:extLst>
          </p:cNvPr>
          <p:cNvSpPr txBox="1"/>
          <p:nvPr/>
        </p:nvSpPr>
        <p:spPr>
          <a:xfrm>
            <a:off x="2401874" y="3797515"/>
            <a:ext cx="1210868" cy="338554"/>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自賠責保険</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703FA18A-39FC-5095-5866-AF723C89846D}"/>
              </a:ext>
            </a:extLst>
          </p:cNvPr>
          <p:cNvSpPr txBox="1"/>
          <p:nvPr/>
        </p:nvSpPr>
        <p:spPr>
          <a:xfrm>
            <a:off x="3605000" y="3278488"/>
            <a:ext cx="4607497"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地震・噴火・津波による火災などの損害を補償</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B9317F2D-2574-6DE9-1F4E-66463536E8FA}"/>
              </a:ext>
            </a:extLst>
          </p:cNvPr>
          <p:cNvSpPr txBox="1"/>
          <p:nvPr/>
        </p:nvSpPr>
        <p:spPr>
          <a:xfrm>
            <a:off x="884312" y="4078293"/>
            <a:ext cx="1634613"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くるまやバイク</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の事故</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grpSp>
        <p:nvGrpSpPr>
          <p:cNvPr id="3" name="グループ化 2">
            <a:extLst>
              <a:ext uri="{FF2B5EF4-FFF2-40B4-BE49-F238E27FC236}">
                <a16:creationId xmlns:a16="http://schemas.microsoft.com/office/drawing/2014/main" id="{2CE5F2DD-A437-981E-82CD-8C68407AFE73}"/>
              </a:ext>
            </a:extLst>
          </p:cNvPr>
          <p:cNvGrpSpPr>
            <a:grpSpLocks noChangeAspect="1"/>
          </p:cNvGrpSpPr>
          <p:nvPr/>
        </p:nvGrpSpPr>
        <p:grpSpPr>
          <a:xfrm>
            <a:off x="8030210" y="77900"/>
            <a:ext cx="924222" cy="967829"/>
            <a:chOff x="8030207" y="77898"/>
            <a:chExt cx="1026913" cy="1075365"/>
          </a:xfrm>
        </p:grpSpPr>
        <p:pic>
          <p:nvPicPr>
            <p:cNvPr id="5" name="図 4">
              <a:extLst>
                <a:ext uri="{FF2B5EF4-FFF2-40B4-BE49-F238E27FC236}">
                  <a16:creationId xmlns:a16="http://schemas.microsoft.com/office/drawing/2014/main" id="{22065CFE-6A83-C794-2C07-9582BAB80F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7" name="図 16">
              <a:extLst>
                <a:ext uri="{FF2B5EF4-FFF2-40B4-BE49-F238E27FC236}">
                  <a16:creationId xmlns:a16="http://schemas.microsoft.com/office/drawing/2014/main" id="{DFA77532-1DCF-C2D3-B09F-A56099B5DC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40605485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495C805A-CB0B-1FE0-728E-BD12A555A721}"/>
              </a:ext>
            </a:extLst>
          </p:cNvPr>
          <p:cNvSpPr/>
          <p:nvPr/>
        </p:nvSpPr>
        <p:spPr>
          <a:xfrm>
            <a:off x="515808" y="4418710"/>
            <a:ext cx="8210941" cy="2292768"/>
          </a:xfrm>
          <a:prstGeom prst="rect">
            <a:avLst/>
          </a:prstGeom>
          <a:solidFill>
            <a:srgbClr val="F6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24BD81C8-B01D-3C1E-E813-CF5AF16C9CAE}"/>
              </a:ext>
            </a:extLst>
          </p:cNvPr>
          <p:cNvSpPr/>
          <p:nvPr/>
        </p:nvSpPr>
        <p:spPr>
          <a:xfrm>
            <a:off x="1291064" y="4690779"/>
            <a:ext cx="6328230" cy="108000"/>
          </a:xfrm>
          <a:prstGeom prst="rect">
            <a:avLst/>
          </a:prstGeom>
          <a:solidFill>
            <a:srgbClr val="C31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E3FD7A50-E66E-424B-B3AE-D0CC93EC45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5057" y="629838"/>
            <a:ext cx="4683600" cy="786058"/>
          </a:xfrm>
          <a:prstGeom prst="rect">
            <a:avLst/>
          </a:prstGeom>
        </p:spPr>
      </p:pic>
      <p:sp>
        <p:nvSpPr>
          <p:cNvPr id="16" name="テキスト ボックス 15">
            <a:extLst>
              <a:ext uri="{FF2B5EF4-FFF2-40B4-BE49-F238E27FC236}">
                <a16:creationId xmlns:a16="http://schemas.microsoft.com/office/drawing/2014/main" id="{79B70C3F-A367-5440-AC0C-BCD9D2169835}"/>
              </a:ext>
            </a:extLst>
          </p:cNvPr>
          <p:cNvSpPr txBox="1"/>
          <p:nvPr/>
        </p:nvSpPr>
        <p:spPr>
          <a:xfrm>
            <a:off x="2215321" y="1469305"/>
            <a:ext cx="763351"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1</a:t>
            </a: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5F813B6-FB01-2044-84AC-22F121E6B3E7}"/>
              </a:ext>
            </a:extLst>
          </p:cNvPr>
          <p:cNvSpPr txBox="1"/>
          <p:nvPr/>
        </p:nvSpPr>
        <p:spPr>
          <a:xfrm>
            <a:off x="547999" y="1903567"/>
            <a:ext cx="7968676"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次の状況になったとき、保障してくれる社会保険を選択肢から選んでみよう。</a:t>
            </a:r>
          </a:p>
        </p:txBody>
      </p:sp>
      <p:sp>
        <p:nvSpPr>
          <p:cNvPr id="18" name="テキスト ボックス 17">
            <a:extLst>
              <a:ext uri="{FF2B5EF4-FFF2-40B4-BE49-F238E27FC236}">
                <a16:creationId xmlns:a16="http://schemas.microsoft.com/office/drawing/2014/main" id="{CD5FFA16-7112-094D-9D6F-789403C48853}"/>
              </a:ext>
            </a:extLst>
          </p:cNvPr>
          <p:cNvSpPr txBox="1"/>
          <p:nvPr/>
        </p:nvSpPr>
        <p:spPr>
          <a:xfrm>
            <a:off x="1024642" y="2524313"/>
            <a:ext cx="3448298" cy="1438855"/>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①病気で入院した</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②病気やケガで</a:t>
            </a:r>
            <a:r>
              <a:rPr kumimoji="1" lang="ja-JP" altLang="en-US" sz="1800" b="0" i="0" u="none" strike="noStrike" kern="1200" cap="none" spc="0" normalizeH="0" baseline="0" noProof="0" dirty="0" err="1">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障がいを</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負った</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③親の介護が必要になった</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④仕事中にケガをした</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⑤会社が倒産し、失業した</a:t>
            </a:r>
          </a:p>
        </p:txBody>
      </p:sp>
      <p:sp>
        <p:nvSpPr>
          <p:cNvPr id="19" name="テキスト ボックス 18">
            <a:extLst>
              <a:ext uri="{FF2B5EF4-FFF2-40B4-BE49-F238E27FC236}">
                <a16:creationId xmlns:a16="http://schemas.microsoft.com/office/drawing/2014/main" id="{E012E198-BA77-1443-BB06-1C3EE80ABF8E}"/>
              </a:ext>
            </a:extLst>
          </p:cNvPr>
          <p:cNvSpPr txBox="1"/>
          <p:nvPr/>
        </p:nvSpPr>
        <p:spPr>
          <a:xfrm>
            <a:off x="1180730" y="4807369"/>
            <a:ext cx="6672817"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社会保険は、リスクの内容や起こった場所がポイントです。</a:t>
            </a:r>
          </a:p>
        </p:txBody>
      </p:sp>
      <p:sp>
        <p:nvSpPr>
          <p:cNvPr id="20" name="テキスト ボックス 19">
            <a:extLst>
              <a:ext uri="{FF2B5EF4-FFF2-40B4-BE49-F238E27FC236}">
                <a16:creationId xmlns:a16="http://schemas.microsoft.com/office/drawing/2014/main" id="{71A17F5A-2127-254A-8961-A68E113B37C5}"/>
              </a:ext>
            </a:extLst>
          </p:cNvPr>
          <p:cNvSpPr txBox="1"/>
          <p:nvPr/>
        </p:nvSpPr>
        <p:spPr>
          <a:xfrm>
            <a:off x="837514" y="5488683"/>
            <a:ext cx="7569640" cy="120032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医療保険は働いている人が加入している健康保険のこと。労災保険は、仕事中の事故や業務が原因の病気、通勤途上の事故によるケガなどを保障してくれるもの。雇用保険のなかでも代表的なのは失業したときに給付される失業保険です。</a:t>
            </a:r>
          </a:p>
        </p:txBody>
      </p:sp>
      <p:sp>
        <p:nvSpPr>
          <p:cNvPr id="33" name="テキスト ボックス 32">
            <a:extLst>
              <a:ext uri="{FF2B5EF4-FFF2-40B4-BE49-F238E27FC236}">
                <a16:creationId xmlns:a16="http://schemas.microsoft.com/office/drawing/2014/main" id="{7430BF55-38A7-F146-BD57-6E6B636B2934}"/>
              </a:ext>
            </a:extLst>
          </p:cNvPr>
          <p:cNvSpPr txBox="1"/>
          <p:nvPr/>
        </p:nvSpPr>
        <p:spPr>
          <a:xfrm>
            <a:off x="5678135" y="2663711"/>
            <a:ext cx="1645943" cy="1252715"/>
          </a:xfrm>
          <a:prstGeom prst="rect">
            <a:avLst/>
          </a:prstGeom>
          <a:noFill/>
        </p:spPr>
        <p:txBody>
          <a:bodyPr wrap="square" rtlCol="0">
            <a:spAutoFit/>
          </a:bodyPr>
          <a:lstStyle/>
          <a:p>
            <a:pPr marL="342900" marR="0" lvl="0" indent="-342900" algn="l" defTabSz="566654" rtl="0" eaLnBrk="1" fontAlgn="auto" latinLnBrk="0" hangingPunct="1">
              <a:lnSpc>
                <a:spcPts val="1838"/>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介護保険</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1838"/>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年金保険</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1838"/>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雇用保険</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1838"/>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医療保険</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1838"/>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労災保険</a:t>
            </a:r>
          </a:p>
        </p:txBody>
      </p:sp>
      <p:sp>
        <p:nvSpPr>
          <p:cNvPr id="34" name="正方形/長方形 33">
            <a:extLst>
              <a:ext uri="{FF2B5EF4-FFF2-40B4-BE49-F238E27FC236}">
                <a16:creationId xmlns:a16="http://schemas.microsoft.com/office/drawing/2014/main" id="{830D862B-84D9-0046-89B3-1CE0B24FC82B}"/>
              </a:ext>
            </a:extLst>
          </p:cNvPr>
          <p:cNvSpPr/>
          <p:nvPr/>
        </p:nvSpPr>
        <p:spPr>
          <a:xfrm>
            <a:off x="5432964" y="2528248"/>
            <a:ext cx="1979890" cy="1415420"/>
          </a:xfrm>
          <a:prstGeom prst="rect">
            <a:avLst/>
          </a:prstGeom>
          <a:no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A63D4D8F-E940-C640-A826-2BB403BAAAE5}"/>
              </a:ext>
            </a:extLst>
          </p:cNvPr>
          <p:cNvSpPr/>
          <p:nvPr/>
        </p:nvSpPr>
        <p:spPr>
          <a:xfrm>
            <a:off x="4455179" y="3363181"/>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80BECC22-105F-4E43-AFD7-B121FCE6A550}"/>
              </a:ext>
            </a:extLst>
          </p:cNvPr>
          <p:cNvSpPr/>
          <p:nvPr/>
        </p:nvSpPr>
        <p:spPr>
          <a:xfrm>
            <a:off x="4455179" y="3651655"/>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184DF91C-AA7C-D548-B6FE-A3DDF418C528}"/>
              </a:ext>
            </a:extLst>
          </p:cNvPr>
          <p:cNvSpPr/>
          <p:nvPr/>
        </p:nvSpPr>
        <p:spPr>
          <a:xfrm>
            <a:off x="4458514" y="2525296"/>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 name="正方形/長方形 38">
            <a:extLst>
              <a:ext uri="{FF2B5EF4-FFF2-40B4-BE49-F238E27FC236}">
                <a16:creationId xmlns:a16="http://schemas.microsoft.com/office/drawing/2014/main" id="{530509EE-2AA4-DC49-B29C-D18283FA02E2}"/>
              </a:ext>
            </a:extLst>
          </p:cNvPr>
          <p:cNvSpPr/>
          <p:nvPr/>
        </p:nvSpPr>
        <p:spPr>
          <a:xfrm>
            <a:off x="4458514" y="2804888"/>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0" name="正方形/長方形 39">
            <a:extLst>
              <a:ext uri="{FF2B5EF4-FFF2-40B4-BE49-F238E27FC236}">
                <a16:creationId xmlns:a16="http://schemas.microsoft.com/office/drawing/2014/main" id="{8347988F-1D30-1B48-8272-E20B379CFEAD}"/>
              </a:ext>
            </a:extLst>
          </p:cNvPr>
          <p:cNvSpPr/>
          <p:nvPr/>
        </p:nvSpPr>
        <p:spPr>
          <a:xfrm>
            <a:off x="4458514" y="3084481"/>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正方形/長方形 40">
            <a:extLst>
              <a:ext uri="{FF2B5EF4-FFF2-40B4-BE49-F238E27FC236}">
                <a16:creationId xmlns:a16="http://schemas.microsoft.com/office/drawing/2014/main" id="{47E3F6B1-9BE0-45BD-AF74-C9FC38C08805}"/>
              </a:ext>
            </a:extLst>
          </p:cNvPr>
          <p:cNvSpPr/>
          <p:nvPr/>
        </p:nvSpPr>
        <p:spPr>
          <a:xfrm>
            <a:off x="4393076" y="2524312"/>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d</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42" name="正方形/長方形 41">
            <a:extLst>
              <a:ext uri="{FF2B5EF4-FFF2-40B4-BE49-F238E27FC236}">
                <a16:creationId xmlns:a16="http://schemas.microsoft.com/office/drawing/2014/main" id="{FD9370A4-B5CD-4D6C-8192-1D9BFF6BDC4C}"/>
              </a:ext>
            </a:extLst>
          </p:cNvPr>
          <p:cNvSpPr/>
          <p:nvPr/>
        </p:nvSpPr>
        <p:spPr>
          <a:xfrm>
            <a:off x="4393076" y="2811537"/>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43" name="正方形/長方形 42">
            <a:extLst>
              <a:ext uri="{FF2B5EF4-FFF2-40B4-BE49-F238E27FC236}">
                <a16:creationId xmlns:a16="http://schemas.microsoft.com/office/drawing/2014/main" id="{3843A51F-B9D2-433F-82CE-967DF66D48FA}"/>
              </a:ext>
            </a:extLst>
          </p:cNvPr>
          <p:cNvSpPr/>
          <p:nvPr/>
        </p:nvSpPr>
        <p:spPr>
          <a:xfrm>
            <a:off x="4386207" y="3068379"/>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44" name="正方形/長方形 43">
            <a:extLst>
              <a:ext uri="{FF2B5EF4-FFF2-40B4-BE49-F238E27FC236}">
                <a16:creationId xmlns:a16="http://schemas.microsoft.com/office/drawing/2014/main" id="{3F230C7F-787E-4733-9F5D-E0419FDB66D6}"/>
              </a:ext>
            </a:extLst>
          </p:cNvPr>
          <p:cNvSpPr/>
          <p:nvPr/>
        </p:nvSpPr>
        <p:spPr>
          <a:xfrm>
            <a:off x="4393076" y="3348799"/>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e</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45" name="正方形/長方形 44">
            <a:extLst>
              <a:ext uri="{FF2B5EF4-FFF2-40B4-BE49-F238E27FC236}">
                <a16:creationId xmlns:a16="http://schemas.microsoft.com/office/drawing/2014/main" id="{58C0D35D-87F2-4A0C-AC58-8858FDBBC5F0}"/>
              </a:ext>
            </a:extLst>
          </p:cNvPr>
          <p:cNvSpPr/>
          <p:nvPr/>
        </p:nvSpPr>
        <p:spPr>
          <a:xfrm>
            <a:off x="4394604" y="3637052"/>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111B216E-CAA4-3C87-0E79-6F1376C3E9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 y="-20995"/>
            <a:ext cx="9144000" cy="559091"/>
          </a:xfrm>
          <a:prstGeom prst="rect">
            <a:avLst/>
          </a:prstGeom>
        </p:spPr>
      </p:pic>
      <p:grpSp>
        <p:nvGrpSpPr>
          <p:cNvPr id="3" name="グループ化 2">
            <a:extLst>
              <a:ext uri="{FF2B5EF4-FFF2-40B4-BE49-F238E27FC236}">
                <a16:creationId xmlns:a16="http://schemas.microsoft.com/office/drawing/2014/main" id="{BA75767A-6A78-48FE-B418-8BEE0F5D808E}"/>
              </a:ext>
            </a:extLst>
          </p:cNvPr>
          <p:cNvGrpSpPr>
            <a:grpSpLocks noChangeAspect="1"/>
          </p:cNvGrpSpPr>
          <p:nvPr/>
        </p:nvGrpSpPr>
        <p:grpSpPr>
          <a:xfrm>
            <a:off x="8030210" y="77900"/>
            <a:ext cx="924222" cy="967829"/>
            <a:chOff x="8030207" y="77898"/>
            <a:chExt cx="1026913" cy="1075365"/>
          </a:xfrm>
        </p:grpSpPr>
        <p:pic>
          <p:nvPicPr>
            <p:cNvPr id="4" name="図 3">
              <a:extLst>
                <a:ext uri="{FF2B5EF4-FFF2-40B4-BE49-F238E27FC236}">
                  <a16:creationId xmlns:a16="http://schemas.microsoft.com/office/drawing/2014/main" id="{1E3CA35A-5A15-2172-03E0-C02E6DDCD3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5" name="図 4">
              <a:extLst>
                <a:ext uri="{FF2B5EF4-FFF2-40B4-BE49-F238E27FC236}">
                  <a16:creationId xmlns:a16="http://schemas.microsoft.com/office/drawing/2014/main" id="{6DDA7E8F-BE1B-C433-63CA-8F97DAB72A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6" name="正方形/長方形 5">
            <a:extLst>
              <a:ext uri="{FF2B5EF4-FFF2-40B4-BE49-F238E27FC236}">
                <a16:creationId xmlns:a16="http://schemas.microsoft.com/office/drawing/2014/main" id="{F467BE33-3E68-AB18-8D6D-3C89AD2A13A6}"/>
              </a:ext>
            </a:extLst>
          </p:cNvPr>
          <p:cNvSpPr/>
          <p:nvPr/>
        </p:nvSpPr>
        <p:spPr>
          <a:xfrm>
            <a:off x="628447" y="1543828"/>
            <a:ext cx="7849728" cy="280330"/>
          </a:xfrm>
          <a:prstGeom prst="rect">
            <a:avLst/>
          </a:prstGeom>
          <a:solidFill>
            <a:srgbClr val="C31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39F6A00A-CC6D-863E-21B1-DFE0DB83EB6E}"/>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1</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36DE5AC0-B239-3D80-C61C-375AA996DB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2776" y="4385481"/>
            <a:ext cx="613399" cy="953147"/>
          </a:xfrm>
          <a:prstGeom prst="rect">
            <a:avLst/>
          </a:prstGeom>
        </p:spPr>
      </p:pic>
    </p:spTree>
    <p:extLst>
      <p:ext uri="{BB962C8B-B14F-4D97-AF65-F5344CB8AC3E}">
        <p14:creationId xmlns:p14="http://schemas.microsoft.com/office/powerpoint/2010/main" val="136092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D4F24EC8-F3F3-9289-19FB-E5F96E6FBCE6}"/>
              </a:ext>
            </a:extLst>
          </p:cNvPr>
          <p:cNvSpPr/>
          <p:nvPr/>
        </p:nvSpPr>
        <p:spPr>
          <a:xfrm>
            <a:off x="515808" y="3674145"/>
            <a:ext cx="8210941" cy="3037333"/>
          </a:xfrm>
          <a:prstGeom prst="rect">
            <a:avLst/>
          </a:prstGeom>
          <a:solidFill>
            <a:srgbClr val="F6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B96EE67F-E490-C3AD-B527-6294468EDC3B}"/>
              </a:ext>
            </a:extLst>
          </p:cNvPr>
          <p:cNvSpPr/>
          <p:nvPr/>
        </p:nvSpPr>
        <p:spPr>
          <a:xfrm>
            <a:off x="1389196" y="3979678"/>
            <a:ext cx="6328230" cy="108000"/>
          </a:xfrm>
          <a:prstGeom prst="rect">
            <a:avLst/>
          </a:prstGeom>
          <a:solidFill>
            <a:srgbClr val="C31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E3FD7A50-E66E-424B-B3AE-D0CC93EC45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5057" y="629838"/>
            <a:ext cx="4683600" cy="786058"/>
          </a:xfrm>
          <a:prstGeom prst="rect">
            <a:avLst/>
          </a:prstGeom>
        </p:spPr>
      </p:pic>
      <p:sp>
        <p:nvSpPr>
          <p:cNvPr id="24" name="テキスト ボックス 23">
            <a:extLst>
              <a:ext uri="{FF2B5EF4-FFF2-40B4-BE49-F238E27FC236}">
                <a16:creationId xmlns:a16="http://schemas.microsoft.com/office/drawing/2014/main" id="{164DC191-812A-3B49-85D3-E0982F6BF7BF}"/>
              </a:ext>
            </a:extLst>
          </p:cNvPr>
          <p:cNvSpPr txBox="1"/>
          <p:nvPr/>
        </p:nvSpPr>
        <p:spPr>
          <a:xfrm>
            <a:off x="1389196" y="4162015"/>
            <a:ext cx="6328230"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民間保険には生命保険と損害保険があり、役割が違います。</a:t>
            </a:r>
          </a:p>
        </p:txBody>
      </p:sp>
      <p:sp>
        <p:nvSpPr>
          <p:cNvPr id="25" name="テキスト ボックス 24">
            <a:extLst>
              <a:ext uri="{FF2B5EF4-FFF2-40B4-BE49-F238E27FC236}">
                <a16:creationId xmlns:a16="http://schemas.microsoft.com/office/drawing/2014/main" id="{0AA65816-3A51-C440-A24E-5D5A31303F71}"/>
              </a:ext>
            </a:extLst>
          </p:cNvPr>
          <p:cNvSpPr txBox="1"/>
          <p:nvPr/>
        </p:nvSpPr>
        <p:spPr>
          <a:xfrm>
            <a:off x="852170" y="4947914"/>
            <a:ext cx="7653133" cy="1754326"/>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生命保険は、日常生活の中で起こりうる病気やケガ、人の死亡によって引き起こされる経済的な負担や損失などのリスクに備える保険。一方の損害保険は、交通事故や火災、地震、風水害、盗難など私たちの暮らしの中に潜む偶然発生するリスクに備えるものです。社会保険は</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生活に困らない最低限の保障なので、民間保険で十分な備えをしておくことが重要です。</a:t>
            </a:r>
          </a:p>
        </p:txBody>
      </p:sp>
      <p:sp>
        <p:nvSpPr>
          <p:cNvPr id="29" name="テキスト ボックス 28">
            <a:extLst>
              <a:ext uri="{FF2B5EF4-FFF2-40B4-BE49-F238E27FC236}">
                <a16:creationId xmlns:a16="http://schemas.microsoft.com/office/drawing/2014/main" id="{78EC67CB-1047-1146-931D-4086F29F7539}"/>
              </a:ext>
            </a:extLst>
          </p:cNvPr>
          <p:cNvSpPr txBox="1"/>
          <p:nvPr/>
        </p:nvSpPr>
        <p:spPr>
          <a:xfrm>
            <a:off x="628448" y="1830479"/>
            <a:ext cx="784972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次のリスクの備えとして、適切な民間保険を選択肢から選んでみよう。</a:t>
            </a:r>
          </a:p>
        </p:txBody>
      </p:sp>
      <p:sp>
        <p:nvSpPr>
          <p:cNvPr id="47" name="テキスト ボックス 46">
            <a:extLst>
              <a:ext uri="{FF2B5EF4-FFF2-40B4-BE49-F238E27FC236}">
                <a16:creationId xmlns:a16="http://schemas.microsoft.com/office/drawing/2014/main" id="{9353DA75-3358-474B-BAC4-111D8D2B84B4}"/>
              </a:ext>
            </a:extLst>
          </p:cNvPr>
          <p:cNvSpPr txBox="1"/>
          <p:nvPr/>
        </p:nvSpPr>
        <p:spPr>
          <a:xfrm>
            <a:off x="632771" y="2322257"/>
            <a:ext cx="4209778" cy="1169551"/>
          </a:xfrm>
          <a:prstGeom prst="rect">
            <a:avLst/>
          </a:prstGeom>
          <a:noFill/>
        </p:spPr>
        <p:txBody>
          <a:bodyPr wrap="square" rtlCol="0">
            <a:spAutoFit/>
          </a:bodyPr>
          <a:lstStyle/>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親が不慮の事故で亡くなり、学費が払えなくなった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土砂災害で家が倒壊した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クラブ活動中に転んで足を骨折した</a:t>
            </a:r>
          </a:p>
        </p:txBody>
      </p:sp>
      <p:sp>
        <p:nvSpPr>
          <p:cNvPr id="48" name="テキスト ボックス 47">
            <a:extLst>
              <a:ext uri="{FF2B5EF4-FFF2-40B4-BE49-F238E27FC236}">
                <a16:creationId xmlns:a16="http://schemas.microsoft.com/office/drawing/2014/main" id="{15A1AA74-2395-094F-BE81-49D37FC181DA}"/>
              </a:ext>
            </a:extLst>
          </p:cNvPr>
          <p:cNvSpPr txBox="1"/>
          <p:nvPr/>
        </p:nvSpPr>
        <p:spPr>
          <a:xfrm>
            <a:off x="5719795" y="2442750"/>
            <a:ext cx="3092007" cy="861774"/>
          </a:xfrm>
          <a:prstGeom prst="rect">
            <a:avLst/>
          </a:prstGeom>
          <a:noFill/>
        </p:spPr>
        <p:txBody>
          <a:bodyPr wrap="square" rtlCol="0">
            <a:spAutoFit/>
          </a:bodyPr>
          <a:lstStyle/>
          <a:p>
            <a:pPr marL="342900" marR="0" lvl="0" indent="-342900" algn="l" defTabSz="566654" rtl="0" eaLnBrk="1" fontAlgn="auto" latinLnBrk="0" hangingPunct="1">
              <a:lnSpc>
                <a:spcPts val="2000"/>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損害保険</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000"/>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生命保険と損害保険</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p>
          <a:p>
            <a:pPr marL="342900" marR="0" lvl="0" indent="-342900" algn="l" defTabSz="566654" rtl="0" eaLnBrk="1" fontAlgn="auto" latinLnBrk="0" hangingPunct="1">
              <a:lnSpc>
                <a:spcPts val="2000"/>
              </a:lnSpc>
              <a:spcBef>
                <a:spcPts val="0"/>
              </a:spcBef>
              <a:spcAft>
                <a:spcPts val="0"/>
              </a:spcAft>
              <a:buClrTx/>
              <a:buSzTx/>
              <a:buFont typeface="+mj-lt"/>
              <a:buAutoNum type="alphaLcPeriod"/>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生命保険（第三分野）</a:t>
            </a:r>
          </a:p>
        </p:txBody>
      </p:sp>
      <p:sp>
        <p:nvSpPr>
          <p:cNvPr id="49" name="正方形/長方形 48">
            <a:extLst>
              <a:ext uri="{FF2B5EF4-FFF2-40B4-BE49-F238E27FC236}">
                <a16:creationId xmlns:a16="http://schemas.microsoft.com/office/drawing/2014/main" id="{E1ADA719-A97C-0D4D-8D49-C5C7FC997FD5}"/>
              </a:ext>
            </a:extLst>
          </p:cNvPr>
          <p:cNvSpPr/>
          <p:nvPr/>
        </p:nvSpPr>
        <p:spPr>
          <a:xfrm>
            <a:off x="5653647" y="2348235"/>
            <a:ext cx="2787307" cy="1060826"/>
          </a:xfrm>
          <a:prstGeom prst="rect">
            <a:avLst/>
          </a:prstGeom>
          <a:no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4" name="正方形/長方形 53">
            <a:extLst>
              <a:ext uri="{FF2B5EF4-FFF2-40B4-BE49-F238E27FC236}">
                <a16:creationId xmlns:a16="http://schemas.microsoft.com/office/drawing/2014/main" id="{9BCCC19B-2A78-544E-AF12-4845807BFF11}"/>
              </a:ext>
            </a:extLst>
          </p:cNvPr>
          <p:cNvSpPr/>
          <p:nvPr/>
        </p:nvSpPr>
        <p:spPr>
          <a:xfrm>
            <a:off x="4878183" y="2888464"/>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5" name="正方形/長方形 54">
            <a:extLst>
              <a:ext uri="{FF2B5EF4-FFF2-40B4-BE49-F238E27FC236}">
                <a16:creationId xmlns:a16="http://schemas.microsoft.com/office/drawing/2014/main" id="{9A6F5599-896E-4E4F-8E63-F57964205F14}"/>
              </a:ext>
            </a:extLst>
          </p:cNvPr>
          <p:cNvSpPr/>
          <p:nvPr/>
        </p:nvSpPr>
        <p:spPr>
          <a:xfrm>
            <a:off x="4878183" y="3175061"/>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 name="正方形/長方形 60">
            <a:extLst>
              <a:ext uri="{FF2B5EF4-FFF2-40B4-BE49-F238E27FC236}">
                <a16:creationId xmlns:a16="http://schemas.microsoft.com/office/drawing/2014/main" id="{5DBF157F-1805-244B-80C3-67739078FAAB}"/>
              </a:ext>
            </a:extLst>
          </p:cNvPr>
          <p:cNvSpPr/>
          <p:nvPr/>
        </p:nvSpPr>
        <p:spPr>
          <a:xfrm>
            <a:off x="4855125" y="2367878"/>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 name="正方形/長方形 45">
            <a:extLst>
              <a:ext uri="{FF2B5EF4-FFF2-40B4-BE49-F238E27FC236}">
                <a16:creationId xmlns:a16="http://schemas.microsoft.com/office/drawing/2014/main" id="{E1C9C206-F8E2-4AA7-8C0B-2D09D63F519F}"/>
              </a:ext>
            </a:extLst>
          </p:cNvPr>
          <p:cNvSpPr/>
          <p:nvPr/>
        </p:nvSpPr>
        <p:spPr>
          <a:xfrm>
            <a:off x="4794551" y="2341450"/>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50" name="正方形/長方形 49">
            <a:extLst>
              <a:ext uri="{FF2B5EF4-FFF2-40B4-BE49-F238E27FC236}">
                <a16:creationId xmlns:a16="http://schemas.microsoft.com/office/drawing/2014/main" id="{8BAE1F00-3AC2-436D-8791-A3869EEBDCF7}"/>
              </a:ext>
            </a:extLst>
          </p:cNvPr>
          <p:cNvSpPr/>
          <p:nvPr/>
        </p:nvSpPr>
        <p:spPr>
          <a:xfrm>
            <a:off x="4816486" y="2864940"/>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51" name="正方形/長方形 50">
            <a:extLst>
              <a:ext uri="{FF2B5EF4-FFF2-40B4-BE49-F238E27FC236}">
                <a16:creationId xmlns:a16="http://schemas.microsoft.com/office/drawing/2014/main" id="{642E4250-2DA7-460C-A14E-47D08A74E1C0}"/>
              </a:ext>
            </a:extLst>
          </p:cNvPr>
          <p:cNvSpPr/>
          <p:nvPr/>
        </p:nvSpPr>
        <p:spPr>
          <a:xfrm>
            <a:off x="4820936" y="3181833"/>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111B216E-CAA4-3C87-0E79-6F1376C3E9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 y="-20995"/>
            <a:ext cx="9144000" cy="559091"/>
          </a:xfrm>
          <a:prstGeom prst="rect">
            <a:avLst/>
          </a:prstGeom>
        </p:spPr>
      </p:pic>
      <p:grpSp>
        <p:nvGrpSpPr>
          <p:cNvPr id="3" name="グループ化 2">
            <a:extLst>
              <a:ext uri="{FF2B5EF4-FFF2-40B4-BE49-F238E27FC236}">
                <a16:creationId xmlns:a16="http://schemas.microsoft.com/office/drawing/2014/main" id="{BA75767A-6A78-48FE-B418-8BEE0F5D808E}"/>
              </a:ext>
            </a:extLst>
          </p:cNvPr>
          <p:cNvGrpSpPr>
            <a:grpSpLocks noChangeAspect="1"/>
          </p:cNvGrpSpPr>
          <p:nvPr/>
        </p:nvGrpSpPr>
        <p:grpSpPr>
          <a:xfrm>
            <a:off x="8030210" y="77900"/>
            <a:ext cx="924222" cy="967829"/>
            <a:chOff x="8030207" y="77898"/>
            <a:chExt cx="1026913" cy="1075365"/>
          </a:xfrm>
        </p:grpSpPr>
        <p:pic>
          <p:nvPicPr>
            <p:cNvPr id="4" name="図 3">
              <a:extLst>
                <a:ext uri="{FF2B5EF4-FFF2-40B4-BE49-F238E27FC236}">
                  <a16:creationId xmlns:a16="http://schemas.microsoft.com/office/drawing/2014/main" id="{1E3CA35A-5A15-2172-03E0-C02E6DDCD3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5" name="図 4">
              <a:extLst>
                <a:ext uri="{FF2B5EF4-FFF2-40B4-BE49-F238E27FC236}">
                  <a16:creationId xmlns:a16="http://schemas.microsoft.com/office/drawing/2014/main" id="{6DDA7E8F-BE1B-C433-63CA-8F97DAB72A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6" name="正方形/長方形 5">
            <a:extLst>
              <a:ext uri="{FF2B5EF4-FFF2-40B4-BE49-F238E27FC236}">
                <a16:creationId xmlns:a16="http://schemas.microsoft.com/office/drawing/2014/main" id="{EB468A54-5D06-17CE-4B1E-1FCE91240680}"/>
              </a:ext>
            </a:extLst>
          </p:cNvPr>
          <p:cNvSpPr/>
          <p:nvPr/>
        </p:nvSpPr>
        <p:spPr>
          <a:xfrm>
            <a:off x="628447" y="1543828"/>
            <a:ext cx="7849728" cy="280330"/>
          </a:xfrm>
          <a:prstGeom prst="rect">
            <a:avLst/>
          </a:prstGeom>
          <a:solidFill>
            <a:srgbClr val="C31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33B6A170-32CD-D8DD-5F9C-8916A59A4C81}"/>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2</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36244531-EDA5-A0E7-4FD5-55C5E168E4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6587" y="3620843"/>
            <a:ext cx="575500" cy="1198717"/>
          </a:xfrm>
          <a:prstGeom prst="rect">
            <a:avLst/>
          </a:prstGeom>
        </p:spPr>
      </p:pic>
    </p:spTree>
    <p:extLst>
      <p:ext uri="{BB962C8B-B14F-4D97-AF65-F5344CB8AC3E}">
        <p14:creationId xmlns:p14="http://schemas.microsoft.com/office/powerpoint/2010/main" val="11911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p:bldP spid="5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9BA6025D-AE1A-825B-B2AF-6CCC1882E23D}"/>
              </a:ext>
            </a:extLst>
          </p:cNvPr>
          <p:cNvSpPr/>
          <p:nvPr/>
        </p:nvSpPr>
        <p:spPr>
          <a:xfrm>
            <a:off x="4735554" y="3364354"/>
            <a:ext cx="3991195" cy="3347124"/>
          </a:xfrm>
          <a:prstGeom prst="rect">
            <a:avLst/>
          </a:prstGeom>
          <a:solidFill>
            <a:srgbClr val="F6D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7D6DA8D6-CF31-6F1C-14D2-FC378281E830}"/>
              </a:ext>
            </a:extLst>
          </p:cNvPr>
          <p:cNvSpPr/>
          <p:nvPr/>
        </p:nvSpPr>
        <p:spPr>
          <a:xfrm>
            <a:off x="4946884" y="3527663"/>
            <a:ext cx="3374156" cy="100815"/>
          </a:xfrm>
          <a:prstGeom prst="rect">
            <a:avLst/>
          </a:prstGeom>
          <a:solidFill>
            <a:srgbClr val="C31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C5446C60-AF0C-8942-ABF6-F7BD13245BF3}"/>
              </a:ext>
            </a:extLst>
          </p:cNvPr>
          <p:cNvSpPr txBox="1"/>
          <p:nvPr/>
        </p:nvSpPr>
        <p:spPr>
          <a:xfrm>
            <a:off x="4849328" y="3692789"/>
            <a:ext cx="3374155" cy="120032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損害保険の中には、日常生活で起こりうるリスクに備えるさまざまな保険が揃っています。</a:t>
            </a:r>
          </a:p>
        </p:txBody>
      </p:sp>
      <p:sp>
        <p:nvSpPr>
          <p:cNvPr id="9" name="テキスト ボックス 8">
            <a:extLst>
              <a:ext uri="{FF2B5EF4-FFF2-40B4-BE49-F238E27FC236}">
                <a16:creationId xmlns:a16="http://schemas.microsoft.com/office/drawing/2014/main" id="{E3803456-4D25-0548-B8A2-1891ECCFCCB9}"/>
              </a:ext>
            </a:extLst>
          </p:cNvPr>
          <p:cNvSpPr txBox="1"/>
          <p:nvPr/>
        </p:nvSpPr>
        <p:spPr>
          <a:xfrm>
            <a:off x="4849329" y="5058082"/>
            <a:ext cx="3877420" cy="1631216"/>
          </a:xfrm>
          <a:prstGeom prst="rect">
            <a:avLst/>
          </a:prstGeom>
          <a:noFill/>
        </p:spPr>
        <p:txBody>
          <a:bodyPr wrap="square" rtlCol="0">
            <a:spAutoFit/>
          </a:bodyPr>
          <a:lstStyle/>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具体的には、くるまの保険（自賠責保険、任意の自動車保険など）や、すまいの保険（火災保険、地震保険など）、からだの保険（傷害保険、海外旅行保険、医療保険など）などがあります。</a:t>
            </a:r>
          </a:p>
        </p:txBody>
      </p:sp>
      <p:sp>
        <p:nvSpPr>
          <p:cNvPr id="18" name="テキスト ボックス 17">
            <a:extLst>
              <a:ext uri="{FF2B5EF4-FFF2-40B4-BE49-F238E27FC236}">
                <a16:creationId xmlns:a16="http://schemas.microsoft.com/office/drawing/2014/main" id="{219D4E74-9579-4C40-AFD6-684B62890B18}"/>
              </a:ext>
            </a:extLst>
          </p:cNvPr>
          <p:cNvSpPr txBox="1"/>
          <p:nvPr/>
        </p:nvSpPr>
        <p:spPr>
          <a:xfrm>
            <a:off x="662643" y="1861560"/>
            <a:ext cx="7823846"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次のリスクの備えとして、加入する損害保険を選択肢から選んでみよう（複数回答可）。</a:t>
            </a:r>
          </a:p>
        </p:txBody>
      </p:sp>
      <p:sp>
        <p:nvSpPr>
          <p:cNvPr id="20" name="テキスト ボックス 19">
            <a:extLst>
              <a:ext uri="{FF2B5EF4-FFF2-40B4-BE49-F238E27FC236}">
                <a16:creationId xmlns:a16="http://schemas.microsoft.com/office/drawing/2014/main" id="{75839466-44F5-A74D-BB35-867D48B05518}"/>
              </a:ext>
            </a:extLst>
          </p:cNvPr>
          <p:cNvSpPr txBox="1"/>
          <p:nvPr/>
        </p:nvSpPr>
        <p:spPr>
          <a:xfrm>
            <a:off x="1690359" y="5058244"/>
            <a:ext cx="2129472" cy="1714380"/>
          </a:xfrm>
          <a:prstGeom prst="rect">
            <a:avLst/>
          </a:prstGeom>
          <a:noFill/>
        </p:spPr>
        <p:txBody>
          <a:bodyPr wrap="square" rtlCol="0">
            <a:spAutoFit/>
          </a:bodyPr>
          <a:lstStyle/>
          <a:p>
            <a:pPr marL="0" marR="0" lvl="0" indent="0" algn="l" defTabSz="566654" rtl="0" eaLnBrk="1" fontAlgn="auto" latinLnBrk="0" hangingPunct="1">
              <a:lnSpc>
                <a:spcPts val="18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ａ</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傷害保険</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18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ｂ</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火災保険</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18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ｃ</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ペット保険</a:t>
            </a:r>
          </a:p>
          <a:p>
            <a:pPr marL="0" marR="0" lvl="0" indent="0" algn="l" defTabSz="566654" rtl="0" eaLnBrk="1" fontAlgn="auto" latinLnBrk="0" hangingPunct="1">
              <a:lnSpc>
                <a:spcPts val="18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ｄ</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海外旅行保険</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18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ｅ</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自動車保険</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18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ｆ</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賠償責任保険</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1838"/>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ｇ</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地震保険</a:t>
            </a:r>
          </a:p>
        </p:txBody>
      </p:sp>
      <p:sp>
        <p:nvSpPr>
          <p:cNvPr id="21" name="正方形/長方形 20">
            <a:extLst>
              <a:ext uri="{FF2B5EF4-FFF2-40B4-BE49-F238E27FC236}">
                <a16:creationId xmlns:a16="http://schemas.microsoft.com/office/drawing/2014/main" id="{BFEB38F9-2522-3A43-A274-69E0F53D0472}"/>
              </a:ext>
            </a:extLst>
          </p:cNvPr>
          <p:cNvSpPr/>
          <p:nvPr/>
        </p:nvSpPr>
        <p:spPr>
          <a:xfrm>
            <a:off x="1393066" y="5058244"/>
            <a:ext cx="2491479" cy="1685119"/>
          </a:xfrm>
          <a:prstGeom prst="rect">
            <a:avLst/>
          </a:prstGeom>
          <a:no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6" name="図 25">
            <a:extLst>
              <a:ext uri="{FF2B5EF4-FFF2-40B4-BE49-F238E27FC236}">
                <a16:creationId xmlns:a16="http://schemas.microsoft.com/office/drawing/2014/main" id="{985A455D-9CEB-7C4C-A399-D6B5D3996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5057" y="629838"/>
            <a:ext cx="4683600" cy="786058"/>
          </a:xfrm>
          <a:prstGeom prst="rect">
            <a:avLst/>
          </a:prstGeom>
        </p:spPr>
      </p:pic>
      <p:sp>
        <p:nvSpPr>
          <p:cNvPr id="19" name="テキスト ボックス 18">
            <a:extLst>
              <a:ext uri="{FF2B5EF4-FFF2-40B4-BE49-F238E27FC236}">
                <a16:creationId xmlns:a16="http://schemas.microsoft.com/office/drawing/2014/main" id="{68918562-D28A-8747-9ECD-43B95B5955A5}"/>
              </a:ext>
            </a:extLst>
          </p:cNvPr>
          <p:cNvSpPr txBox="1"/>
          <p:nvPr/>
        </p:nvSpPr>
        <p:spPr>
          <a:xfrm>
            <a:off x="1017019" y="2542009"/>
            <a:ext cx="2772750" cy="2516073"/>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①自動車事故</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②バイク事故</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③火災</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④台風、大雪</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⑤地震</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⑥日常生活中のケガ</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⑦海外留学中の盗難被害</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⑧お店の商品を壊した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⑨ペットの病気</a:t>
            </a:r>
          </a:p>
        </p:txBody>
      </p:sp>
      <p:sp>
        <p:nvSpPr>
          <p:cNvPr id="22" name="正方形/長方形 21">
            <a:extLst>
              <a:ext uri="{FF2B5EF4-FFF2-40B4-BE49-F238E27FC236}">
                <a16:creationId xmlns:a16="http://schemas.microsoft.com/office/drawing/2014/main" id="{1547F74C-19AA-9044-89FE-1842E1239323}"/>
              </a:ext>
            </a:extLst>
          </p:cNvPr>
          <p:cNvSpPr/>
          <p:nvPr/>
        </p:nvSpPr>
        <p:spPr>
          <a:xfrm>
            <a:off x="3724334" y="2600016"/>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CBCCFD2C-BEB1-A44C-9AF1-D54F64D8A03A}"/>
              </a:ext>
            </a:extLst>
          </p:cNvPr>
          <p:cNvSpPr/>
          <p:nvPr/>
        </p:nvSpPr>
        <p:spPr>
          <a:xfrm>
            <a:off x="3724334" y="2865185"/>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4D19B628-8CF0-3C49-956F-7D41A0CC2D9B}"/>
              </a:ext>
            </a:extLst>
          </p:cNvPr>
          <p:cNvSpPr/>
          <p:nvPr/>
        </p:nvSpPr>
        <p:spPr>
          <a:xfrm>
            <a:off x="3724334" y="3130354"/>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645CC3BD-B391-464A-B330-651ABD94B3D4}"/>
              </a:ext>
            </a:extLst>
          </p:cNvPr>
          <p:cNvSpPr/>
          <p:nvPr/>
        </p:nvSpPr>
        <p:spPr>
          <a:xfrm>
            <a:off x="3724334" y="3395523"/>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43C7444D-A07F-9045-853C-E0139651FF7C}"/>
              </a:ext>
            </a:extLst>
          </p:cNvPr>
          <p:cNvSpPr/>
          <p:nvPr/>
        </p:nvSpPr>
        <p:spPr>
          <a:xfrm>
            <a:off x="3724334" y="3660692"/>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正方形/長方形 29">
            <a:extLst>
              <a:ext uri="{FF2B5EF4-FFF2-40B4-BE49-F238E27FC236}">
                <a16:creationId xmlns:a16="http://schemas.microsoft.com/office/drawing/2014/main" id="{CDEB94F6-FEB5-FA4F-A771-4D7A1C5E56CE}"/>
              </a:ext>
            </a:extLst>
          </p:cNvPr>
          <p:cNvSpPr/>
          <p:nvPr/>
        </p:nvSpPr>
        <p:spPr>
          <a:xfrm>
            <a:off x="3724334" y="4191030"/>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40043D29-8660-5D48-9459-D5BB4D0F1615}"/>
              </a:ext>
            </a:extLst>
          </p:cNvPr>
          <p:cNvSpPr/>
          <p:nvPr/>
        </p:nvSpPr>
        <p:spPr>
          <a:xfrm>
            <a:off x="3724334" y="4456199"/>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正方形/長方形 31">
            <a:extLst>
              <a:ext uri="{FF2B5EF4-FFF2-40B4-BE49-F238E27FC236}">
                <a16:creationId xmlns:a16="http://schemas.microsoft.com/office/drawing/2014/main" id="{481E0D1F-9ADE-5A49-9C92-C88D4B10F9CA}"/>
              </a:ext>
            </a:extLst>
          </p:cNvPr>
          <p:cNvSpPr/>
          <p:nvPr/>
        </p:nvSpPr>
        <p:spPr>
          <a:xfrm>
            <a:off x="3724334" y="4721367"/>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5E95553A-BCE5-6648-9189-4BDBBFF196A0}"/>
              </a:ext>
            </a:extLst>
          </p:cNvPr>
          <p:cNvSpPr/>
          <p:nvPr/>
        </p:nvSpPr>
        <p:spPr>
          <a:xfrm>
            <a:off x="3724334" y="3925861"/>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24F2A2A8-2699-44EB-AF6E-AD672673C7BB}"/>
              </a:ext>
            </a:extLst>
          </p:cNvPr>
          <p:cNvSpPr/>
          <p:nvPr/>
        </p:nvSpPr>
        <p:spPr>
          <a:xfrm>
            <a:off x="3662637" y="2580300"/>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e</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11EA1477-6482-457F-A4D0-209A7110A4EB}"/>
              </a:ext>
            </a:extLst>
          </p:cNvPr>
          <p:cNvSpPr/>
          <p:nvPr/>
        </p:nvSpPr>
        <p:spPr>
          <a:xfrm>
            <a:off x="3662637" y="2835212"/>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e</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DBF03F49-0A32-417A-BAD7-00EF035D138F}"/>
              </a:ext>
            </a:extLst>
          </p:cNvPr>
          <p:cNvSpPr/>
          <p:nvPr/>
        </p:nvSpPr>
        <p:spPr>
          <a:xfrm>
            <a:off x="3652027" y="3137622"/>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B315AF49-38EE-43CE-A5B1-AA244F816A7F}"/>
              </a:ext>
            </a:extLst>
          </p:cNvPr>
          <p:cNvSpPr/>
          <p:nvPr/>
        </p:nvSpPr>
        <p:spPr>
          <a:xfrm>
            <a:off x="3659700" y="3403674"/>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B59F211C-6BD4-41D9-A7E3-60CCFA3E3278}"/>
              </a:ext>
            </a:extLst>
          </p:cNvPr>
          <p:cNvSpPr/>
          <p:nvPr/>
        </p:nvSpPr>
        <p:spPr>
          <a:xfrm>
            <a:off x="3661454" y="3628478"/>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g</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7" name="正方形/長方形 36">
            <a:extLst>
              <a:ext uri="{FF2B5EF4-FFF2-40B4-BE49-F238E27FC236}">
                <a16:creationId xmlns:a16="http://schemas.microsoft.com/office/drawing/2014/main" id="{B5BD872E-510A-4AC3-A1B8-5912C40F05ED}"/>
              </a:ext>
            </a:extLst>
          </p:cNvPr>
          <p:cNvSpPr/>
          <p:nvPr/>
        </p:nvSpPr>
        <p:spPr>
          <a:xfrm>
            <a:off x="3659700" y="4196940"/>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d</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A20AC982-2DF3-486C-9CD2-FF3A03FEE88D}"/>
              </a:ext>
            </a:extLst>
          </p:cNvPr>
          <p:cNvSpPr/>
          <p:nvPr/>
        </p:nvSpPr>
        <p:spPr>
          <a:xfrm>
            <a:off x="3657946" y="3888738"/>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39" name="正方形/長方形 38">
            <a:extLst>
              <a:ext uri="{FF2B5EF4-FFF2-40B4-BE49-F238E27FC236}">
                <a16:creationId xmlns:a16="http://schemas.microsoft.com/office/drawing/2014/main" id="{33ECB2B1-43AB-414C-8B78-C17B8B3C7AD9}"/>
              </a:ext>
            </a:extLst>
          </p:cNvPr>
          <p:cNvSpPr/>
          <p:nvPr/>
        </p:nvSpPr>
        <p:spPr>
          <a:xfrm>
            <a:off x="3652027" y="4455443"/>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f</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40" name="正方形/長方形 39">
            <a:extLst>
              <a:ext uri="{FF2B5EF4-FFF2-40B4-BE49-F238E27FC236}">
                <a16:creationId xmlns:a16="http://schemas.microsoft.com/office/drawing/2014/main" id="{73E80BB2-846B-45A8-80CB-187E65C3DE2C}"/>
              </a:ext>
            </a:extLst>
          </p:cNvPr>
          <p:cNvSpPr/>
          <p:nvPr/>
        </p:nvSpPr>
        <p:spPr>
          <a:xfrm>
            <a:off x="3652027" y="4704092"/>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a:t>
            </a:r>
            <a:endPar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FB212C4B-73F2-D52D-4204-021D12F5D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89"/>
            <a:ext cx="9144000" cy="559091"/>
          </a:xfrm>
          <a:prstGeom prst="rect">
            <a:avLst/>
          </a:prstGeom>
        </p:spPr>
      </p:pic>
      <p:grpSp>
        <p:nvGrpSpPr>
          <p:cNvPr id="3" name="グループ化 2">
            <a:extLst>
              <a:ext uri="{FF2B5EF4-FFF2-40B4-BE49-F238E27FC236}">
                <a16:creationId xmlns:a16="http://schemas.microsoft.com/office/drawing/2014/main" id="{433C5F76-4FFF-D1E9-48AE-586715F59A01}"/>
              </a:ext>
            </a:extLst>
          </p:cNvPr>
          <p:cNvGrpSpPr>
            <a:grpSpLocks noChangeAspect="1"/>
          </p:cNvGrpSpPr>
          <p:nvPr/>
        </p:nvGrpSpPr>
        <p:grpSpPr>
          <a:xfrm>
            <a:off x="8035353" y="94006"/>
            <a:ext cx="924222" cy="967829"/>
            <a:chOff x="8030207" y="77898"/>
            <a:chExt cx="1026913" cy="1075365"/>
          </a:xfrm>
        </p:grpSpPr>
        <p:pic>
          <p:nvPicPr>
            <p:cNvPr id="4" name="図 3">
              <a:extLst>
                <a:ext uri="{FF2B5EF4-FFF2-40B4-BE49-F238E27FC236}">
                  <a16:creationId xmlns:a16="http://schemas.microsoft.com/office/drawing/2014/main" id="{C238441C-85E1-5691-77F1-89659B901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5" name="図 4">
              <a:extLst>
                <a:ext uri="{FF2B5EF4-FFF2-40B4-BE49-F238E27FC236}">
                  <a16:creationId xmlns:a16="http://schemas.microsoft.com/office/drawing/2014/main" id="{4DA97543-2D66-6FCD-E4F5-B4363347E2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12" name="正方形/長方形 11">
            <a:extLst>
              <a:ext uri="{FF2B5EF4-FFF2-40B4-BE49-F238E27FC236}">
                <a16:creationId xmlns:a16="http://schemas.microsoft.com/office/drawing/2014/main" id="{4759A422-3EFE-2101-8271-8F9BBDC76487}"/>
              </a:ext>
            </a:extLst>
          </p:cNvPr>
          <p:cNvSpPr/>
          <p:nvPr/>
        </p:nvSpPr>
        <p:spPr>
          <a:xfrm>
            <a:off x="628447" y="1543828"/>
            <a:ext cx="7849728" cy="280330"/>
          </a:xfrm>
          <a:prstGeom prst="rect">
            <a:avLst/>
          </a:prstGeom>
          <a:solidFill>
            <a:srgbClr val="C31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202D6839-EEAF-88FE-DE84-BAEB2584FE3F}"/>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3</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F4D10E2F-097F-1AC7-5BF0-9148F3AA28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8320" y="3323471"/>
            <a:ext cx="613399" cy="953147"/>
          </a:xfrm>
          <a:prstGeom prst="rect">
            <a:avLst/>
          </a:prstGeom>
        </p:spPr>
      </p:pic>
    </p:spTree>
    <p:extLst>
      <p:ext uri="{BB962C8B-B14F-4D97-AF65-F5344CB8AC3E}">
        <p14:creationId xmlns:p14="http://schemas.microsoft.com/office/powerpoint/2010/main" val="10947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3" grpId="0"/>
      <p:bldP spid="35" grpId="0"/>
      <p:bldP spid="36" grpId="0"/>
      <p:bldP spid="37" grpId="0"/>
      <p:bldP spid="38" grpId="0"/>
      <p:bldP spid="39" grpId="0"/>
      <p:bldP spid="4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a:extLst>
              <a:ext uri="{FF2B5EF4-FFF2-40B4-BE49-F238E27FC236}">
                <a16:creationId xmlns:a16="http://schemas.microsoft.com/office/drawing/2014/main" id="{C5597E67-1097-EA4A-A1B6-D221C50770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53" y="1076880"/>
            <a:ext cx="8226572" cy="5426180"/>
          </a:xfrm>
          <a:prstGeom prst="rect">
            <a:avLst/>
          </a:prstGeom>
        </p:spPr>
      </p:pic>
      <p:sp>
        <p:nvSpPr>
          <p:cNvPr id="86" name="テキスト ボックス 85">
            <a:extLst>
              <a:ext uri="{FF2B5EF4-FFF2-40B4-BE49-F238E27FC236}">
                <a16:creationId xmlns:a16="http://schemas.microsoft.com/office/drawing/2014/main" id="{74A1EEA4-554D-E84D-ADCF-FF1032C78ABE}"/>
              </a:ext>
            </a:extLst>
          </p:cNvPr>
          <p:cNvSpPr txBox="1"/>
          <p:nvPr/>
        </p:nvSpPr>
        <p:spPr>
          <a:xfrm>
            <a:off x="752813" y="1600113"/>
            <a:ext cx="1871118" cy="738664"/>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時間を気にせず、</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マイペースで</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楽しめるのがいいわ</a:t>
            </a:r>
          </a:p>
        </p:txBody>
      </p:sp>
      <p:sp>
        <p:nvSpPr>
          <p:cNvPr id="90" name="テキスト ボックス 89">
            <a:extLst>
              <a:ext uri="{FF2B5EF4-FFF2-40B4-BE49-F238E27FC236}">
                <a16:creationId xmlns:a16="http://schemas.microsoft.com/office/drawing/2014/main" id="{E5003558-9768-4241-BBF8-2F6D4101C737}"/>
              </a:ext>
            </a:extLst>
          </p:cNvPr>
          <p:cNvSpPr txBox="1"/>
          <p:nvPr/>
        </p:nvSpPr>
        <p:spPr>
          <a:xfrm>
            <a:off x="4992965" y="1391067"/>
            <a:ext cx="1620957" cy="738664"/>
          </a:xfrm>
          <a:prstGeom prst="rect">
            <a:avLst/>
          </a:prstGeom>
          <a:noFill/>
        </p:spPr>
        <p:txBody>
          <a:bodyPr wrap="non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風をきって</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走るのは気持ちが</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いいね</a:t>
            </a:r>
          </a:p>
        </p:txBody>
      </p:sp>
      <p:sp>
        <p:nvSpPr>
          <p:cNvPr id="91" name="テキスト ボックス 90">
            <a:extLst>
              <a:ext uri="{FF2B5EF4-FFF2-40B4-BE49-F238E27FC236}">
                <a16:creationId xmlns:a16="http://schemas.microsoft.com/office/drawing/2014/main" id="{A29CA628-C932-CA40-B265-89D196BBE9C6}"/>
              </a:ext>
            </a:extLst>
          </p:cNvPr>
          <p:cNvSpPr txBox="1"/>
          <p:nvPr/>
        </p:nvSpPr>
        <p:spPr>
          <a:xfrm>
            <a:off x="2254475" y="5679723"/>
            <a:ext cx="3847943" cy="553998"/>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友だちと一緒のサイクリングは楽しいよね。</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でも、事故にはくれぐれも気をつけてね！</a:t>
            </a:r>
            <a:endParaRPr kumimoji="1" lang="en-US" altLang="ja-JP"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pic>
        <p:nvPicPr>
          <p:cNvPr id="3" name="図 2">
            <a:extLst>
              <a:ext uri="{FF2B5EF4-FFF2-40B4-BE49-F238E27FC236}">
                <a16:creationId xmlns:a16="http://schemas.microsoft.com/office/drawing/2014/main" id="{4F7BD5B9-8AC1-CEAE-351F-B64FC3528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grpSp>
        <p:nvGrpSpPr>
          <p:cNvPr id="2" name="グループ化 1">
            <a:extLst>
              <a:ext uri="{FF2B5EF4-FFF2-40B4-BE49-F238E27FC236}">
                <a16:creationId xmlns:a16="http://schemas.microsoft.com/office/drawing/2014/main" id="{43B6307D-6DA6-042D-2134-895E1438CE9B}"/>
              </a:ext>
            </a:extLst>
          </p:cNvPr>
          <p:cNvGrpSpPr>
            <a:grpSpLocks noChangeAspect="1"/>
          </p:cNvGrpSpPr>
          <p:nvPr/>
        </p:nvGrpSpPr>
        <p:grpSpPr>
          <a:xfrm>
            <a:off x="8035353" y="94006"/>
            <a:ext cx="924222" cy="967829"/>
            <a:chOff x="8030207" y="77898"/>
            <a:chExt cx="1026913" cy="1075365"/>
          </a:xfrm>
        </p:grpSpPr>
        <p:pic>
          <p:nvPicPr>
            <p:cNvPr id="6" name="図 5">
              <a:extLst>
                <a:ext uri="{FF2B5EF4-FFF2-40B4-BE49-F238E27FC236}">
                  <a16:creationId xmlns:a16="http://schemas.microsoft.com/office/drawing/2014/main" id="{A4DF532E-A219-46A3-D77B-634BD8FE4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7" name="図 6">
              <a:extLst>
                <a:ext uri="{FF2B5EF4-FFF2-40B4-BE49-F238E27FC236}">
                  <a16:creationId xmlns:a16="http://schemas.microsoft.com/office/drawing/2014/main" id="{D14FA3EC-C61F-43EB-A68E-F5B91A4BEE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21085253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図 134">
            <a:extLst>
              <a:ext uri="{FF2B5EF4-FFF2-40B4-BE49-F238E27FC236}">
                <a16:creationId xmlns:a16="http://schemas.microsoft.com/office/drawing/2014/main" id="{8FEB51E6-9F20-0245-BBA0-BC55EAEF4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424" y="1347090"/>
            <a:ext cx="3524590" cy="1872845"/>
          </a:xfrm>
          <a:prstGeom prst="rect">
            <a:avLst/>
          </a:prstGeom>
        </p:spPr>
      </p:pic>
      <p:pic>
        <p:nvPicPr>
          <p:cNvPr id="43" name="図 42">
            <a:extLst>
              <a:ext uri="{FF2B5EF4-FFF2-40B4-BE49-F238E27FC236}">
                <a16:creationId xmlns:a16="http://schemas.microsoft.com/office/drawing/2014/main" id="{F7EAFDEE-9A51-DD45-A8AD-7CC718B78C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876" y="1839107"/>
            <a:ext cx="2081375" cy="1440952"/>
          </a:xfrm>
          <a:prstGeom prst="rect">
            <a:avLst/>
          </a:prstGeom>
        </p:spPr>
      </p:pic>
      <p:pic>
        <p:nvPicPr>
          <p:cNvPr id="139" name="図 138">
            <a:extLst>
              <a:ext uri="{FF2B5EF4-FFF2-40B4-BE49-F238E27FC236}">
                <a16:creationId xmlns:a16="http://schemas.microsoft.com/office/drawing/2014/main" id="{0D4A1795-88BB-8F4D-A713-87D324D5FD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294" y="3441792"/>
            <a:ext cx="3524590" cy="1872845"/>
          </a:xfrm>
          <a:prstGeom prst="rect">
            <a:avLst/>
          </a:prstGeom>
        </p:spPr>
      </p:pic>
      <p:sp>
        <p:nvSpPr>
          <p:cNvPr id="140" name="テキスト ボックス 139">
            <a:extLst>
              <a:ext uri="{FF2B5EF4-FFF2-40B4-BE49-F238E27FC236}">
                <a16:creationId xmlns:a16="http://schemas.microsoft.com/office/drawing/2014/main" id="{01DB9722-4D17-DF46-8A4A-125FE2C9EFC2}"/>
              </a:ext>
            </a:extLst>
          </p:cNvPr>
          <p:cNvSpPr txBox="1"/>
          <p:nvPr/>
        </p:nvSpPr>
        <p:spPr>
          <a:xfrm>
            <a:off x="1449890" y="3564766"/>
            <a:ext cx="2790256"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転んで自分がケガをした。</a:t>
            </a:r>
          </a:p>
        </p:txBody>
      </p:sp>
      <p:sp>
        <p:nvSpPr>
          <p:cNvPr id="141" name="テキスト ボックス 140">
            <a:extLst>
              <a:ext uri="{FF2B5EF4-FFF2-40B4-BE49-F238E27FC236}">
                <a16:creationId xmlns:a16="http://schemas.microsoft.com/office/drawing/2014/main" id="{2F0E2490-61F9-9E4E-A726-A43E55163402}"/>
              </a:ext>
            </a:extLst>
          </p:cNvPr>
          <p:cNvSpPr txBox="1"/>
          <p:nvPr/>
        </p:nvSpPr>
        <p:spPr>
          <a:xfrm>
            <a:off x="988090" y="3478679"/>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43" name="図 142">
            <a:extLst>
              <a:ext uri="{FF2B5EF4-FFF2-40B4-BE49-F238E27FC236}">
                <a16:creationId xmlns:a16="http://schemas.microsoft.com/office/drawing/2014/main" id="{C94CD6E6-8064-D042-A40E-E74B80F933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2358" y="3441791"/>
            <a:ext cx="3524590" cy="1872845"/>
          </a:xfrm>
          <a:prstGeom prst="rect">
            <a:avLst/>
          </a:prstGeom>
        </p:spPr>
      </p:pic>
      <p:sp>
        <p:nvSpPr>
          <p:cNvPr id="144" name="テキスト ボックス 143">
            <a:extLst>
              <a:ext uri="{FF2B5EF4-FFF2-40B4-BE49-F238E27FC236}">
                <a16:creationId xmlns:a16="http://schemas.microsoft.com/office/drawing/2014/main" id="{A6EBE878-D6DA-E847-9C13-5B12021D9F78}"/>
              </a:ext>
            </a:extLst>
          </p:cNvPr>
          <p:cNvSpPr txBox="1"/>
          <p:nvPr/>
        </p:nvSpPr>
        <p:spPr>
          <a:xfrm>
            <a:off x="5194954" y="3564765"/>
            <a:ext cx="2790256"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自転車が盗まれた。</a:t>
            </a:r>
          </a:p>
        </p:txBody>
      </p:sp>
      <p:sp>
        <p:nvSpPr>
          <p:cNvPr id="145" name="テキスト ボックス 144">
            <a:extLst>
              <a:ext uri="{FF2B5EF4-FFF2-40B4-BE49-F238E27FC236}">
                <a16:creationId xmlns:a16="http://schemas.microsoft.com/office/drawing/2014/main" id="{F00CF62E-D85F-A549-B17F-9A36E8B4B6C0}"/>
              </a:ext>
            </a:extLst>
          </p:cNvPr>
          <p:cNvSpPr txBox="1"/>
          <p:nvPr/>
        </p:nvSpPr>
        <p:spPr>
          <a:xfrm>
            <a:off x="4726148" y="3478678"/>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4</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36" name="テキスト ボックス 135">
            <a:extLst>
              <a:ext uri="{FF2B5EF4-FFF2-40B4-BE49-F238E27FC236}">
                <a16:creationId xmlns:a16="http://schemas.microsoft.com/office/drawing/2014/main" id="{E34E3B5D-28C0-4F49-9D49-B79290E7A5FB}"/>
              </a:ext>
            </a:extLst>
          </p:cNvPr>
          <p:cNvSpPr txBox="1"/>
          <p:nvPr/>
        </p:nvSpPr>
        <p:spPr>
          <a:xfrm>
            <a:off x="5201020" y="1470064"/>
            <a:ext cx="2790256"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駐車中の自動車にぶつかり、</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サイドミラーを壊した。</a:t>
            </a:r>
          </a:p>
        </p:txBody>
      </p:sp>
      <p:sp>
        <p:nvSpPr>
          <p:cNvPr id="137" name="テキスト ボックス 136">
            <a:extLst>
              <a:ext uri="{FF2B5EF4-FFF2-40B4-BE49-F238E27FC236}">
                <a16:creationId xmlns:a16="http://schemas.microsoft.com/office/drawing/2014/main" id="{2EDB4F19-B663-2941-B9BC-9D01A3B79433}"/>
              </a:ext>
            </a:extLst>
          </p:cNvPr>
          <p:cNvSpPr txBox="1"/>
          <p:nvPr/>
        </p:nvSpPr>
        <p:spPr>
          <a:xfrm>
            <a:off x="4739220" y="1390983"/>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39" name="図 38">
            <a:extLst>
              <a:ext uri="{FF2B5EF4-FFF2-40B4-BE49-F238E27FC236}">
                <a16:creationId xmlns:a16="http://schemas.microsoft.com/office/drawing/2014/main" id="{C77BFAA8-EA43-2849-8C5C-7DB6B2D6B0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294" y="1347091"/>
            <a:ext cx="3524590" cy="1872845"/>
          </a:xfrm>
          <a:prstGeom prst="rect">
            <a:avLst/>
          </a:prstGeom>
        </p:spPr>
      </p:pic>
      <p:sp>
        <p:nvSpPr>
          <p:cNvPr id="119" name="テキスト ボックス 118">
            <a:extLst>
              <a:ext uri="{FF2B5EF4-FFF2-40B4-BE49-F238E27FC236}">
                <a16:creationId xmlns:a16="http://schemas.microsoft.com/office/drawing/2014/main" id="{753177FB-621D-7247-AD92-6C48D5EA2956}"/>
              </a:ext>
            </a:extLst>
          </p:cNvPr>
          <p:cNvSpPr txBox="1"/>
          <p:nvPr/>
        </p:nvSpPr>
        <p:spPr>
          <a:xfrm>
            <a:off x="1449890" y="1470065"/>
            <a:ext cx="2336413"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歩行者にぶつかってケガを負わせた。</a:t>
            </a:r>
          </a:p>
        </p:txBody>
      </p:sp>
      <p:sp>
        <p:nvSpPr>
          <p:cNvPr id="133" name="テキスト ボックス 132">
            <a:extLst>
              <a:ext uri="{FF2B5EF4-FFF2-40B4-BE49-F238E27FC236}">
                <a16:creationId xmlns:a16="http://schemas.microsoft.com/office/drawing/2014/main" id="{8C61501E-3883-7649-BF88-823DB57CED5A}"/>
              </a:ext>
            </a:extLst>
          </p:cNvPr>
          <p:cNvSpPr txBox="1"/>
          <p:nvPr/>
        </p:nvSpPr>
        <p:spPr>
          <a:xfrm>
            <a:off x="991593" y="1394487"/>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86" name="図 85">
            <a:extLst>
              <a:ext uri="{FF2B5EF4-FFF2-40B4-BE49-F238E27FC236}">
                <a16:creationId xmlns:a16="http://schemas.microsoft.com/office/drawing/2014/main" id="{85A41B20-4625-CD49-AC08-7816F3AB6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395" y="5077734"/>
            <a:ext cx="2958131" cy="1514980"/>
          </a:xfrm>
          <a:prstGeom prst="rect">
            <a:avLst/>
          </a:prstGeom>
        </p:spPr>
      </p:pic>
      <p:sp>
        <p:nvSpPr>
          <p:cNvPr id="105" name="正方形/長方形 104">
            <a:extLst>
              <a:ext uri="{FF2B5EF4-FFF2-40B4-BE49-F238E27FC236}">
                <a16:creationId xmlns:a16="http://schemas.microsoft.com/office/drawing/2014/main" id="{AD41C9F0-9CEA-4B41-B997-3D4C42960BB9}"/>
              </a:ext>
            </a:extLst>
          </p:cNvPr>
          <p:cNvSpPr/>
          <p:nvPr/>
        </p:nvSpPr>
        <p:spPr>
          <a:xfrm>
            <a:off x="1819589" y="726393"/>
            <a:ext cx="5501468" cy="457200"/>
          </a:xfrm>
          <a:prstGeom prst="rect">
            <a:avLst/>
          </a:prstGeom>
          <a:solidFill>
            <a:srgbClr val="E05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6" name="テキスト ボックス 105">
            <a:extLst>
              <a:ext uri="{FF2B5EF4-FFF2-40B4-BE49-F238E27FC236}">
                <a16:creationId xmlns:a16="http://schemas.microsoft.com/office/drawing/2014/main" id="{93BDEF2A-273C-5D43-B268-DCE062E1253E}"/>
              </a:ext>
            </a:extLst>
          </p:cNvPr>
          <p:cNvSpPr txBox="1"/>
          <p:nvPr/>
        </p:nvSpPr>
        <p:spPr>
          <a:xfrm>
            <a:off x="1903234" y="801430"/>
            <a:ext cx="2113079"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楽しいサイクリングが一転！</a:t>
            </a:r>
          </a:p>
        </p:txBody>
      </p:sp>
      <p:sp>
        <p:nvSpPr>
          <p:cNvPr id="107" name="テキスト ボックス 106">
            <a:extLst>
              <a:ext uri="{FF2B5EF4-FFF2-40B4-BE49-F238E27FC236}">
                <a16:creationId xmlns:a16="http://schemas.microsoft.com/office/drawing/2014/main" id="{F16A7C31-A51B-7947-80A8-4EAA85684CA5}"/>
              </a:ext>
            </a:extLst>
          </p:cNvPr>
          <p:cNvSpPr txBox="1"/>
          <p:nvPr/>
        </p:nvSpPr>
        <p:spPr>
          <a:xfrm>
            <a:off x="4062703" y="709502"/>
            <a:ext cx="2986715" cy="46166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見逃せないリスクとは？</a:t>
            </a:r>
          </a:p>
        </p:txBody>
      </p:sp>
      <p:sp>
        <p:nvSpPr>
          <p:cNvPr id="108" name="テキスト ボックス 107">
            <a:extLst>
              <a:ext uri="{FF2B5EF4-FFF2-40B4-BE49-F238E27FC236}">
                <a16:creationId xmlns:a16="http://schemas.microsoft.com/office/drawing/2014/main" id="{2120C7A6-4C40-224C-B723-0DAB998FB586}"/>
              </a:ext>
            </a:extLst>
          </p:cNvPr>
          <p:cNvSpPr txBox="1"/>
          <p:nvPr/>
        </p:nvSpPr>
        <p:spPr>
          <a:xfrm>
            <a:off x="6541576" y="5380353"/>
            <a:ext cx="1918249" cy="646331"/>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自転車はくるまの仲間。</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交通ルールはしっかり</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守ってね！</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26" name="テキスト ボックス 125">
            <a:extLst>
              <a:ext uri="{FF2B5EF4-FFF2-40B4-BE49-F238E27FC236}">
                <a16:creationId xmlns:a16="http://schemas.microsoft.com/office/drawing/2014/main" id="{DA111E4F-48AF-6C4F-8375-824C7666359B}"/>
              </a:ext>
            </a:extLst>
          </p:cNvPr>
          <p:cNvSpPr txBox="1"/>
          <p:nvPr/>
        </p:nvSpPr>
        <p:spPr>
          <a:xfrm>
            <a:off x="1044081" y="5526648"/>
            <a:ext cx="4409466" cy="800219"/>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万一の場合どんな備えがあるか</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考えてみよう</a:t>
            </a:r>
          </a:p>
        </p:txBody>
      </p:sp>
      <p:pic>
        <p:nvPicPr>
          <p:cNvPr id="41" name="図 40">
            <a:extLst>
              <a:ext uri="{FF2B5EF4-FFF2-40B4-BE49-F238E27FC236}">
                <a16:creationId xmlns:a16="http://schemas.microsoft.com/office/drawing/2014/main" id="{E5BF4210-DEAB-8847-84A7-58C4A0F2A5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8910" y="1809732"/>
            <a:ext cx="1930400" cy="1422400"/>
          </a:xfrm>
          <a:prstGeom prst="rect">
            <a:avLst/>
          </a:prstGeom>
        </p:spPr>
      </p:pic>
      <p:pic>
        <p:nvPicPr>
          <p:cNvPr id="78" name="図 77">
            <a:extLst>
              <a:ext uri="{FF2B5EF4-FFF2-40B4-BE49-F238E27FC236}">
                <a16:creationId xmlns:a16="http://schemas.microsoft.com/office/drawing/2014/main" id="{7D89DF0F-9DEB-A243-AA2C-8568317165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5863" y="3942132"/>
            <a:ext cx="2019300" cy="1333500"/>
          </a:xfrm>
          <a:prstGeom prst="rect">
            <a:avLst/>
          </a:prstGeom>
        </p:spPr>
      </p:pic>
      <p:pic>
        <p:nvPicPr>
          <p:cNvPr id="80" name="図 79">
            <a:extLst>
              <a:ext uri="{FF2B5EF4-FFF2-40B4-BE49-F238E27FC236}">
                <a16:creationId xmlns:a16="http://schemas.microsoft.com/office/drawing/2014/main" id="{777100F5-C44B-1A48-9383-103FABC4FA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3180" y="3833272"/>
            <a:ext cx="2349500" cy="1295400"/>
          </a:xfrm>
          <a:prstGeom prst="rect">
            <a:avLst/>
          </a:prstGeom>
        </p:spPr>
      </p:pic>
      <p:pic>
        <p:nvPicPr>
          <p:cNvPr id="2" name="図 1">
            <a:extLst>
              <a:ext uri="{FF2B5EF4-FFF2-40B4-BE49-F238E27FC236}">
                <a16:creationId xmlns:a16="http://schemas.microsoft.com/office/drawing/2014/main" id="{7A04E031-2542-17C2-6543-3FF2514F61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grpSp>
        <p:nvGrpSpPr>
          <p:cNvPr id="5" name="グループ化 4">
            <a:extLst>
              <a:ext uri="{FF2B5EF4-FFF2-40B4-BE49-F238E27FC236}">
                <a16:creationId xmlns:a16="http://schemas.microsoft.com/office/drawing/2014/main" id="{63ACED8C-F378-501C-4F7B-C5573952720B}"/>
              </a:ext>
            </a:extLst>
          </p:cNvPr>
          <p:cNvGrpSpPr>
            <a:grpSpLocks noChangeAspect="1"/>
          </p:cNvGrpSpPr>
          <p:nvPr/>
        </p:nvGrpSpPr>
        <p:grpSpPr>
          <a:xfrm>
            <a:off x="8035353" y="94006"/>
            <a:ext cx="924222" cy="967829"/>
            <a:chOff x="8030207" y="77898"/>
            <a:chExt cx="1026913" cy="1075365"/>
          </a:xfrm>
        </p:grpSpPr>
        <p:pic>
          <p:nvPicPr>
            <p:cNvPr id="6" name="図 5">
              <a:extLst>
                <a:ext uri="{FF2B5EF4-FFF2-40B4-BE49-F238E27FC236}">
                  <a16:creationId xmlns:a16="http://schemas.microsoft.com/office/drawing/2014/main" id="{66D50450-76C8-DCB2-3DBA-543E578303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7" name="図 6">
              <a:extLst>
                <a:ext uri="{FF2B5EF4-FFF2-40B4-BE49-F238E27FC236}">
                  <a16:creationId xmlns:a16="http://schemas.microsoft.com/office/drawing/2014/main" id="{6A21C78E-8981-073D-3AE9-D70BC2247A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0463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500"/>
                                        <p:tgtEl>
                                          <p:spTgt spid="10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500"/>
                                        <p:tgtEl>
                                          <p:spTgt spid="119"/>
                                        </p:tgtEl>
                                      </p:cBhvr>
                                    </p:animEffect>
                                  </p:childTnLst>
                                </p:cTn>
                              </p:par>
                              <p:par>
                                <p:cTn id="19" presetID="10"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6"/>
                                        </p:tgtEl>
                                        <p:attrNameLst>
                                          <p:attrName>style.visibility</p:attrName>
                                        </p:attrNameLst>
                                      </p:cBhvr>
                                      <p:to>
                                        <p:strVal val="visible"/>
                                      </p:to>
                                    </p:set>
                                    <p:animEffect transition="in" filter="fade">
                                      <p:cBhvr>
                                        <p:cTn id="26" dur="500"/>
                                        <p:tgtEl>
                                          <p:spTgt spid="136"/>
                                        </p:tgtEl>
                                      </p:cBhvr>
                                    </p:animEffect>
                                  </p:childTnLst>
                                </p:cTn>
                              </p:par>
                              <p:par>
                                <p:cTn id="27" presetID="10"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0"/>
                                        </p:tgtEl>
                                        <p:attrNameLst>
                                          <p:attrName>style.visibility</p:attrName>
                                        </p:attrNameLst>
                                      </p:cBhvr>
                                      <p:to>
                                        <p:strVal val="visible"/>
                                      </p:to>
                                    </p:set>
                                    <p:animEffect transition="in" filter="fade">
                                      <p:cBhvr>
                                        <p:cTn id="34" dur="500"/>
                                        <p:tgtEl>
                                          <p:spTgt spid="140"/>
                                        </p:tgtEl>
                                      </p:cBhvr>
                                    </p:animEffect>
                                  </p:childTnLst>
                                </p:cTn>
                              </p:par>
                              <p:par>
                                <p:cTn id="35" presetID="10" presetClass="entr" presetSubtype="0"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4"/>
                                        </p:tgtEl>
                                        <p:attrNameLst>
                                          <p:attrName>style.visibility</p:attrName>
                                        </p:attrNameLst>
                                      </p:cBhvr>
                                      <p:to>
                                        <p:strVal val="visible"/>
                                      </p:to>
                                    </p:set>
                                    <p:animEffect transition="in" filter="fade">
                                      <p:cBhvr>
                                        <p:cTn id="42" dur="500"/>
                                        <p:tgtEl>
                                          <p:spTgt spid="144"/>
                                        </p:tgtEl>
                                      </p:cBhvr>
                                    </p:animEffect>
                                  </p:childTnLst>
                                </p:cTn>
                              </p:par>
                              <p:par>
                                <p:cTn id="43" presetID="10"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fade">
                                      <p:cBhvr>
                                        <p:cTn id="45" dur="500"/>
                                        <p:tgtEl>
                                          <p:spTgt spid="8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6"/>
                                        </p:tgtEl>
                                        <p:attrNameLst>
                                          <p:attrName>style.visibility</p:attrName>
                                        </p:attrNameLst>
                                      </p:cBhvr>
                                      <p:to>
                                        <p:strVal val="visible"/>
                                      </p:to>
                                    </p:set>
                                    <p:animEffect transition="in" filter="fade">
                                      <p:cBhvr>
                                        <p:cTn id="50" dur="500"/>
                                        <p:tgtEl>
                                          <p:spTgt spid="126"/>
                                        </p:tgtEl>
                                      </p:cBhvr>
                                    </p:animEffect>
                                  </p:childTnLst>
                                </p:cTn>
                              </p:par>
                              <p:par>
                                <p:cTn id="51" presetID="10" presetClass="entr" presetSubtype="0" fill="hold" nodeType="with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fade">
                                      <p:cBhvr>
                                        <p:cTn id="53" dur="500"/>
                                        <p:tgtEl>
                                          <p:spTgt spid="8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8"/>
                                        </p:tgtEl>
                                        <p:attrNameLst>
                                          <p:attrName>style.visibility</p:attrName>
                                        </p:attrNameLst>
                                      </p:cBhvr>
                                      <p:to>
                                        <p:strVal val="visible"/>
                                      </p:to>
                                    </p:set>
                                    <p:animEffect transition="in" filter="fade">
                                      <p:cBhvr>
                                        <p:cTn id="56"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4" grpId="0"/>
      <p:bldP spid="136" grpId="0"/>
      <p:bldP spid="119" grpId="0"/>
      <p:bldP spid="105" grpId="0" animBg="1"/>
      <p:bldP spid="106" grpId="0"/>
      <p:bldP spid="107" grpId="0"/>
      <p:bldP spid="108" grpId="0"/>
      <p:bldP spid="12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51">
            <a:extLst>
              <a:ext uri="{FF2B5EF4-FFF2-40B4-BE49-F238E27FC236}">
                <a16:creationId xmlns:a16="http://schemas.microsoft.com/office/drawing/2014/main" id="{5A4DA95F-317F-E448-8747-D9026CAE5911}"/>
              </a:ext>
            </a:extLst>
          </p:cNvPr>
          <p:cNvSpPr/>
          <p:nvPr/>
        </p:nvSpPr>
        <p:spPr>
          <a:xfrm>
            <a:off x="637954" y="1187421"/>
            <a:ext cx="7857460" cy="134469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872F322E-F880-444B-8050-5E2981C14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076" y="1276764"/>
            <a:ext cx="1750970" cy="944185"/>
          </a:xfrm>
          <a:prstGeom prst="rect">
            <a:avLst/>
          </a:prstGeom>
        </p:spPr>
      </p:pic>
      <p:sp>
        <p:nvSpPr>
          <p:cNvPr id="55" name="角丸四角形 54">
            <a:extLst>
              <a:ext uri="{FF2B5EF4-FFF2-40B4-BE49-F238E27FC236}">
                <a16:creationId xmlns:a16="http://schemas.microsoft.com/office/drawing/2014/main" id="{6823707A-2FAB-AC4D-B6FF-C12A0803B416}"/>
              </a:ext>
            </a:extLst>
          </p:cNvPr>
          <p:cNvSpPr/>
          <p:nvPr/>
        </p:nvSpPr>
        <p:spPr>
          <a:xfrm>
            <a:off x="629227" y="629304"/>
            <a:ext cx="1031358" cy="361507"/>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904E6FC5-A231-6843-B884-E13FFC4140C5}"/>
              </a:ext>
            </a:extLst>
          </p:cNvPr>
          <p:cNvSpPr txBox="1"/>
          <p:nvPr/>
        </p:nvSpPr>
        <p:spPr>
          <a:xfrm>
            <a:off x="629227" y="629304"/>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57" name="テキスト ボックス 56">
            <a:extLst>
              <a:ext uri="{FF2B5EF4-FFF2-40B4-BE49-F238E27FC236}">
                <a16:creationId xmlns:a16="http://schemas.microsoft.com/office/drawing/2014/main" id="{2AC01EA6-2B29-DA47-8CBB-98A71D2C4688}"/>
              </a:ext>
            </a:extLst>
          </p:cNvPr>
          <p:cNvSpPr txBox="1"/>
          <p:nvPr/>
        </p:nvSpPr>
        <p:spPr>
          <a:xfrm>
            <a:off x="1722228" y="615215"/>
            <a:ext cx="61154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個人賠償責任保険</a:t>
            </a:r>
            <a:r>
              <a:rPr kumimoji="1" lang="en-US" altLang="ja-JP"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自転車事故などに備える保険）</a:t>
            </a:r>
          </a:p>
        </p:txBody>
      </p:sp>
      <p:sp>
        <p:nvSpPr>
          <p:cNvPr id="77" name="テキスト ボックス 76">
            <a:extLst>
              <a:ext uri="{FF2B5EF4-FFF2-40B4-BE49-F238E27FC236}">
                <a16:creationId xmlns:a16="http://schemas.microsoft.com/office/drawing/2014/main" id="{E73C56AB-4A11-E44A-B700-D1D737BA2387}"/>
              </a:ext>
            </a:extLst>
          </p:cNvPr>
          <p:cNvSpPr txBox="1"/>
          <p:nvPr/>
        </p:nvSpPr>
        <p:spPr>
          <a:xfrm>
            <a:off x="2685860" y="1241865"/>
            <a:ext cx="5791064" cy="1310615"/>
          </a:xfrm>
          <a:prstGeom prst="rect">
            <a:avLst/>
          </a:prstGeom>
          <a:noFill/>
        </p:spPr>
        <p:txBody>
          <a:bodyPr wrap="square" rtlCol="0">
            <a:spAutoFit/>
          </a:bodyPr>
          <a:lstStyle/>
          <a:p>
            <a:pPr marL="0" marR="0" lvl="0" indent="0" algn="l" defTabSz="566654" rtl="0" eaLnBrk="1" fontAlgn="auto" latinLnBrk="0" hangingPunct="1">
              <a:lnSpc>
                <a:spcPts val="19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個人やその家族が、</a:t>
            </a:r>
            <a:r>
              <a:rPr kumimoji="1" lang="ja-JP" altLang="en-US" sz="1600" b="0" i="0" u="none" strike="noStrike" kern="1200" cap="none" spc="0" normalizeH="0" baseline="0" noProof="0" dirty="0">
                <a:ln>
                  <a:noFill/>
                </a:ln>
                <a:solidFill>
                  <a:prstClr val="black"/>
                </a:solidFill>
                <a:effectLst/>
                <a:uLnTx/>
                <a:uFill>
                  <a:solidFill>
                    <a:srgbClr val="FF0000"/>
                  </a:solidFill>
                </a:uFill>
                <a:latin typeface="游ゴシック Medium" panose="020B0500000000000000" pitchFamily="50" charset="-128"/>
                <a:ea typeface="游ゴシック Medium" panose="020B0500000000000000" pitchFamily="50" charset="-128"/>
                <a:cs typeface="+mn-cs"/>
              </a:rPr>
              <a:t>日常生活で誤って他人にケガをさせてしまったり、他人の財物を壊してしまったりして、法律上の損害賠償責任を負った場合の損害を補償する保険です。</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自転車による対人事故で高額賠償の事例もあり、自転車に乗る人には重要な保険となってきています。</a:t>
            </a:r>
          </a:p>
        </p:txBody>
      </p:sp>
      <p:sp>
        <p:nvSpPr>
          <p:cNvPr id="87" name="テキスト ボックス 86">
            <a:extLst>
              <a:ext uri="{FF2B5EF4-FFF2-40B4-BE49-F238E27FC236}">
                <a16:creationId xmlns:a16="http://schemas.microsoft.com/office/drawing/2014/main" id="{4159208E-CFA5-7B40-878F-B3718DC5CAB5}"/>
              </a:ext>
            </a:extLst>
          </p:cNvPr>
          <p:cNvSpPr txBox="1"/>
          <p:nvPr/>
        </p:nvSpPr>
        <p:spPr>
          <a:xfrm>
            <a:off x="4025286" y="6082152"/>
            <a:ext cx="2805654" cy="246221"/>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日本損害保険協会調べ（</a:t>
            </a: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2023</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月時点）</a:t>
            </a:r>
          </a:p>
        </p:txBody>
      </p:sp>
      <p:sp>
        <p:nvSpPr>
          <p:cNvPr id="92" name="角丸四角形 91">
            <a:extLst>
              <a:ext uri="{FF2B5EF4-FFF2-40B4-BE49-F238E27FC236}">
                <a16:creationId xmlns:a16="http://schemas.microsoft.com/office/drawing/2014/main" id="{F1351578-2A1A-7A4E-BC64-B3BBD1F8BA76}"/>
              </a:ext>
            </a:extLst>
          </p:cNvPr>
          <p:cNvSpPr>
            <a:spLocks noChangeAspect="1"/>
          </p:cNvSpPr>
          <p:nvPr/>
        </p:nvSpPr>
        <p:spPr>
          <a:xfrm>
            <a:off x="966683" y="2626921"/>
            <a:ext cx="7200000" cy="37977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3" name="テキスト ボックス 92">
            <a:extLst>
              <a:ext uri="{FF2B5EF4-FFF2-40B4-BE49-F238E27FC236}">
                <a16:creationId xmlns:a16="http://schemas.microsoft.com/office/drawing/2014/main" id="{0A0F9C4A-0FA5-1144-8CBE-28A5053B2A17}"/>
              </a:ext>
            </a:extLst>
          </p:cNvPr>
          <p:cNvSpPr txBox="1"/>
          <p:nvPr/>
        </p:nvSpPr>
        <p:spPr>
          <a:xfrm>
            <a:off x="1058767" y="2651659"/>
            <a:ext cx="4961861"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実際に起こった自転車事故とその高額賠償例</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4" name="テキスト ボックス 93">
            <a:extLst>
              <a:ext uri="{FF2B5EF4-FFF2-40B4-BE49-F238E27FC236}">
                <a16:creationId xmlns:a16="http://schemas.microsoft.com/office/drawing/2014/main" id="{E5205E5E-4F98-6D47-8948-08407EDBB7FB}"/>
              </a:ext>
            </a:extLst>
          </p:cNvPr>
          <p:cNvSpPr txBox="1"/>
          <p:nvPr/>
        </p:nvSpPr>
        <p:spPr>
          <a:xfrm>
            <a:off x="1044767" y="6376455"/>
            <a:ext cx="5669002" cy="400110"/>
          </a:xfrm>
          <a:prstGeom prst="rect">
            <a:avLst/>
          </a:prstGeom>
          <a:noFill/>
        </p:spPr>
        <p:txBody>
          <a:bodyPr wrap="square" rtlCol="0">
            <a:spAutoFit/>
          </a:bodyPr>
          <a:lstStyle/>
          <a:p>
            <a:pPr marL="177800" marR="0" lvl="0" indent="-173038" algn="l" defTabSz="566654"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判決認容額とは、裁判における判決文で加害者が支払いを命じられた金額（金額は概算額）。裁判後の上訴等により、加害者が実際に支払う金額とは異なる可能性があります。</a:t>
            </a:r>
          </a:p>
        </p:txBody>
      </p:sp>
      <p:pic>
        <p:nvPicPr>
          <p:cNvPr id="11" name="図 10">
            <a:extLst>
              <a:ext uri="{FF2B5EF4-FFF2-40B4-BE49-F238E27FC236}">
                <a16:creationId xmlns:a16="http://schemas.microsoft.com/office/drawing/2014/main" id="{CB9713B8-EA33-2948-9F08-2ACED0C929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364"/>
          <a:stretch/>
        </p:blipFill>
        <p:spPr>
          <a:xfrm>
            <a:off x="1152189" y="4013649"/>
            <a:ext cx="5516912" cy="2068503"/>
          </a:xfrm>
          <a:prstGeom prst="rect">
            <a:avLst/>
          </a:prstGeom>
        </p:spPr>
      </p:pic>
      <p:sp>
        <p:nvSpPr>
          <p:cNvPr id="95" name="テキスト ボックス 94">
            <a:extLst>
              <a:ext uri="{FF2B5EF4-FFF2-40B4-BE49-F238E27FC236}">
                <a16:creationId xmlns:a16="http://schemas.microsoft.com/office/drawing/2014/main" id="{0405C4B9-2AB8-4C4D-8791-390A9A79CBD0}"/>
              </a:ext>
            </a:extLst>
          </p:cNvPr>
          <p:cNvSpPr txBox="1"/>
          <p:nvPr/>
        </p:nvSpPr>
        <p:spPr>
          <a:xfrm>
            <a:off x="6707320" y="4396487"/>
            <a:ext cx="2557609" cy="212365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1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：休業損害</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交通事故の被害者の方がケガを</a:t>
            </a:r>
            <a:endPar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したことにより、治癒あるい</a:t>
            </a:r>
            <a:endPar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は症状固定までの期間、働くこ </a:t>
            </a:r>
            <a:endPar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とができずに収入が減少するこ</a:t>
            </a:r>
            <a:endPar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とによる損害のことです。</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1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：逸失利益</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交通事故の被害者の方が死亡や</a:t>
            </a:r>
            <a:endPar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後遺障害の場合に、事故がなけ</a:t>
            </a:r>
            <a:endPar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れば得られたであろう利益（給</a:t>
            </a:r>
            <a:endPar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与・収入）のことです。</a:t>
            </a:r>
          </a:p>
        </p:txBody>
      </p:sp>
      <p:sp>
        <p:nvSpPr>
          <p:cNvPr id="96" name="テキスト ボックス 95">
            <a:extLst>
              <a:ext uri="{FF2B5EF4-FFF2-40B4-BE49-F238E27FC236}">
                <a16:creationId xmlns:a16="http://schemas.microsoft.com/office/drawing/2014/main" id="{F6549C8F-D3FB-1C4A-A208-B094B5FCCF0A}"/>
              </a:ext>
            </a:extLst>
          </p:cNvPr>
          <p:cNvSpPr txBox="1"/>
          <p:nvPr/>
        </p:nvSpPr>
        <p:spPr>
          <a:xfrm>
            <a:off x="1044767" y="3020991"/>
            <a:ext cx="7121916" cy="95410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
                  <a:solidFill>
                    <a:srgbClr val="FF0000"/>
                  </a:solidFill>
                </a:uFill>
                <a:latin typeface="游ゴシック Medium" panose="020B0500000000000000" pitchFamily="50" charset="-128"/>
                <a:ea typeface="游ゴシック Medium" panose="020B0500000000000000" pitchFamily="50" charset="-128"/>
                <a:cs typeface="+mn-cs"/>
              </a:rPr>
              <a:t>自転車事故でも、被害の大きさによっては数千万円の賠償金を支払わなくてはならない場合もあります。</a:t>
            </a: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下記の事例のように、被害者の方に障がいが残った場合は、治療費や通院費、休業損害</a:t>
            </a:r>
            <a:r>
              <a:rPr kumimoji="1" lang="ja-JP" altLang="en-US" sz="1400" b="0" i="0" u="none" strike="noStrike" kern="1200" cap="none" spc="0" normalizeH="0" baseline="3000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400" b="0" i="0" u="none" strike="noStrike" kern="1200" cap="none" spc="0" normalizeH="0" baseline="3000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だけでなく、逸失利益</a:t>
            </a:r>
            <a:r>
              <a:rPr kumimoji="1" lang="ja-JP" altLang="en-US" sz="1400" b="0" i="0" u="none" strike="noStrike" kern="1200" cap="none" spc="0" normalizeH="0" baseline="3000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400" b="0" i="0" u="none" strike="noStrike" kern="1200" cap="none" spc="0" normalizeH="0" baseline="3000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も賠償する責任を負います。賠償責任は、未成年といえども責任を免れることはできません。</a:t>
            </a:r>
          </a:p>
        </p:txBody>
      </p:sp>
      <p:sp>
        <p:nvSpPr>
          <p:cNvPr id="98" name="テキスト ボックス 97">
            <a:extLst>
              <a:ext uri="{FF2B5EF4-FFF2-40B4-BE49-F238E27FC236}">
                <a16:creationId xmlns:a16="http://schemas.microsoft.com/office/drawing/2014/main" id="{ECB53AB2-4C73-5C4A-8A69-BC2A90D4326C}"/>
              </a:ext>
            </a:extLst>
          </p:cNvPr>
          <p:cNvSpPr txBox="1"/>
          <p:nvPr/>
        </p:nvSpPr>
        <p:spPr>
          <a:xfrm>
            <a:off x="1153263" y="4652016"/>
            <a:ext cx="955770" cy="338554"/>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9,521</a:t>
            </a:r>
            <a:endParaRPr kumimoji="1" lang="ja-JP" altLang="en-US"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99" name="テキスト ボックス 98">
            <a:extLst>
              <a:ext uri="{FF2B5EF4-FFF2-40B4-BE49-F238E27FC236}">
                <a16:creationId xmlns:a16="http://schemas.microsoft.com/office/drawing/2014/main" id="{1A902732-1211-1546-A58D-6867BAE7CE12}"/>
              </a:ext>
            </a:extLst>
          </p:cNvPr>
          <p:cNvSpPr txBox="1"/>
          <p:nvPr/>
        </p:nvSpPr>
        <p:spPr>
          <a:xfrm>
            <a:off x="1153263" y="5411959"/>
            <a:ext cx="955770" cy="338554"/>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9,266</a:t>
            </a:r>
            <a:endParaRPr kumimoji="1" lang="ja-JP" altLang="en-US" sz="1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101" name="テキスト ボックス 100">
            <a:extLst>
              <a:ext uri="{FF2B5EF4-FFF2-40B4-BE49-F238E27FC236}">
                <a16:creationId xmlns:a16="http://schemas.microsoft.com/office/drawing/2014/main" id="{F99D023D-81AE-7444-B41E-30CA0881C2DE}"/>
              </a:ext>
            </a:extLst>
          </p:cNvPr>
          <p:cNvSpPr txBox="1"/>
          <p:nvPr/>
        </p:nvSpPr>
        <p:spPr>
          <a:xfrm>
            <a:off x="2281819" y="4435870"/>
            <a:ext cx="4462409" cy="759182"/>
          </a:xfrm>
          <a:prstGeom prst="rect">
            <a:avLst/>
          </a:prstGeom>
          <a:noFill/>
        </p:spPr>
        <p:txBody>
          <a:bodyPr wrap="square" lIns="0" rIns="0" rtlCol="0">
            <a:spAutoFit/>
          </a:bodyPr>
          <a:lstStyle/>
          <a:p>
            <a:pPr marL="0" marR="0" lvl="0" indent="0" algn="l" defTabSz="566654" rtl="0" eaLnBrk="1" fontAlgn="auto" latinLnBrk="0" hangingPunct="1">
              <a:lnSpc>
                <a:spcPts val="13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男子小学生（</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11</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歳）が夜間、帰宅途中に自転車で走行中、歩道と車道の区別のない道路において歩行中の女性（</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62</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歳）と正面衝突。女性は頭蓋骨骨折等の傷害を負い、意識が戻らない状態となった。</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ts val="13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（神戸地方裁判所、</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2013</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日判決）</a:t>
            </a:r>
          </a:p>
        </p:txBody>
      </p:sp>
      <p:sp>
        <p:nvSpPr>
          <p:cNvPr id="105" name="テキスト ボックス 104">
            <a:extLst>
              <a:ext uri="{FF2B5EF4-FFF2-40B4-BE49-F238E27FC236}">
                <a16:creationId xmlns:a16="http://schemas.microsoft.com/office/drawing/2014/main" id="{82C360F9-EF20-CB40-BC22-3272BE05715A}"/>
              </a:ext>
            </a:extLst>
          </p:cNvPr>
          <p:cNvSpPr txBox="1"/>
          <p:nvPr/>
        </p:nvSpPr>
        <p:spPr>
          <a:xfrm>
            <a:off x="2281819" y="5258707"/>
            <a:ext cx="4462409" cy="759182"/>
          </a:xfrm>
          <a:prstGeom prst="rect">
            <a:avLst/>
          </a:prstGeom>
          <a:noFill/>
        </p:spPr>
        <p:txBody>
          <a:bodyPr wrap="square" lIns="0" rIns="0" rtlCol="0">
            <a:spAutoFit/>
          </a:bodyPr>
          <a:lstStyle/>
          <a:p>
            <a:pPr marL="0" marR="0" lvl="0" indent="0" algn="l" defTabSz="566654" rtl="0" eaLnBrk="1" fontAlgn="auto" latinLnBrk="0" hangingPunct="1">
              <a:lnSpc>
                <a:spcPts val="13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男子高校生が昼間、自転車横断帯のかなり手前の歩道から車道を斜めに横断し、対向車線を自転車で直進してきた男性会社員</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(24</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と衝突。男性会社員に重大な障がい</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言語機能の喪失等</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が残った。</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ts val="13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（東京地方裁判所、</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2008</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日判決）</a:t>
            </a:r>
          </a:p>
        </p:txBody>
      </p:sp>
      <p:sp>
        <p:nvSpPr>
          <p:cNvPr id="26" name="テキスト ボックス 25">
            <a:extLst>
              <a:ext uri="{FF2B5EF4-FFF2-40B4-BE49-F238E27FC236}">
                <a16:creationId xmlns:a16="http://schemas.microsoft.com/office/drawing/2014/main" id="{45686F66-B797-8C4D-BA63-7D66299496D5}"/>
              </a:ext>
            </a:extLst>
          </p:cNvPr>
          <p:cNvSpPr txBox="1"/>
          <p:nvPr/>
        </p:nvSpPr>
        <p:spPr>
          <a:xfrm>
            <a:off x="1221155" y="1483074"/>
            <a:ext cx="1123506" cy="605294"/>
          </a:xfrm>
          <a:prstGeom prst="rect">
            <a:avLst/>
          </a:prstGeom>
          <a:noFill/>
        </p:spPr>
        <p:txBody>
          <a:bodyPr wrap="square" rtlCol="0">
            <a:spAutoFit/>
          </a:bodyPr>
          <a:lstStyle/>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こんな</a:t>
            </a:r>
            <a:endPar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保険です</a:t>
            </a:r>
          </a:p>
        </p:txBody>
      </p:sp>
      <p:pic>
        <p:nvPicPr>
          <p:cNvPr id="2" name="図 1">
            <a:extLst>
              <a:ext uri="{FF2B5EF4-FFF2-40B4-BE49-F238E27FC236}">
                <a16:creationId xmlns:a16="http://schemas.microsoft.com/office/drawing/2014/main" id="{AE1C04CA-9D12-1A1C-ECDC-1F319EF1E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grpSp>
        <p:nvGrpSpPr>
          <p:cNvPr id="5" name="グループ化 4">
            <a:extLst>
              <a:ext uri="{FF2B5EF4-FFF2-40B4-BE49-F238E27FC236}">
                <a16:creationId xmlns:a16="http://schemas.microsoft.com/office/drawing/2014/main" id="{C6D55026-F8DC-643E-559A-0B40F22C8BF8}"/>
              </a:ext>
            </a:extLst>
          </p:cNvPr>
          <p:cNvGrpSpPr>
            <a:grpSpLocks noChangeAspect="1"/>
          </p:cNvGrpSpPr>
          <p:nvPr/>
        </p:nvGrpSpPr>
        <p:grpSpPr>
          <a:xfrm>
            <a:off x="8035353" y="94006"/>
            <a:ext cx="924222" cy="967829"/>
            <a:chOff x="8030207" y="77898"/>
            <a:chExt cx="1026913" cy="1075365"/>
          </a:xfrm>
        </p:grpSpPr>
        <p:pic>
          <p:nvPicPr>
            <p:cNvPr id="6" name="図 5">
              <a:extLst>
                <a:ext uri="{FF2B5EF4-FFF2-40B4-BE49-F238E27FC236}">
                  <a16:creationId xmlns:a16="http://schemas.microsoft.com/office/drawing/2014/main" id="{63AAA98B-608B-7B05-833A-891B5FEFB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7" name="図 6">
              <a:extLst>
                <a:ext uri="{FF2B5EF4-FFF2-40B4-BE49-F238E27FC236}">
                  <a16:creationId xmlns:a16="http://schemas.microsoft.com/office/drawing/2014/main" id="{55DA53C5-5920-FFFD-FAEE-6D508B7E9A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134332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fade">
                                      <p:cBhvr>
                                        <p:cTn id="1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テキスト ボックス 56">
            <a:extLst>
              <a:ext uri="{FF2B5EF4-FFF2-40B4-BE49-F238E27FC236}">
                <a16:creationId xmlns:a16="http://schemas.microsoft.com/office/drawing/2014/main" id="{6AD58240-F8CD-3945-8726-3EFBDAE1442E}"/>
              </a:ext>
            </a:extLst>
          </p:cNvPr>
          <p:cNvSpPr txBox="1"/>
          <p:nvPr/>
        </p:nvSpPr>
        <p:spPr>
          <a:xfrm>
            <a:off x="1044767" y="1608427"/>
            <a:ext cx="7200000" cy="2285241"/>
          </a:xfrm>
          <a:prstGeom prst="rect">
            <a:avLst/>
          </a:prstGeom>
          <a:noFill/>
        </p:spPr>
        <p:txBody>
          <a:bodyPr wrap="square" rtlCol="0">
            <a:spAutoFit/>
          </a:bodyPr>
          <a:lstStyle/>
          <a:p>
            <a:pPr marL="0" marR="0" lvl="0" indent="0" algn="l" defTabSz="566654" rtl="0" eaLnBrk="1" fontAlgn="auto" latinLnBrk="0" hangingPunct="1">
              <a:lnSpc>
                <a:spcPts val="19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自転車だから大丈夫。事故を起こしたとしても大事にはならない</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。そんな軽はずみな気持ちが、死傷者を出す重大な事故につながりかねません。道路交通法上、自転車は車両の一種（軽車両）です。</a:t>
            </a:r>
            <a:r>
              <a:rPr kumimoji="1" lang="ja-JP" altLang="en-US" sz="1600" b="0" i="0" u="heavy" strike="noStrike" kern="1200" cap="none" spc="0" normalizeH="0" baseline="0" noProof="0" dirty="0">
                <a:ln>
                  <a:noFill/>
                </a:ln>
                <a:solidFill>
                  <a:prstClr val="black"/>
                </a:solidFill>
                <a:effectLst/>
                <a:uLnTx/>
                <a:uFill>
                  <a:solidFill>
                    <a:srgbClr val="EC75A2"/>
                  </a:solidFill>
                </a:uFill>
                <a:latin typeface="游ゴシック Medium" panose="020B0500000000000000" pitchFamily="50" charset="-128"/>
                <a:ea typeface="游ゴシック Medium" panose="020B0500000000000000" pitchFamily="50" charset="-128"/>
                <a:cs typeface="+mn-cs"/>
              </a:rPr>
              <a:t>法律違反をして事故を起こすと、自転車利用者は刑事上の責任が問われます。相手にケガを負わせた場合や、相手の財物を壊した場合は、民事上の損害賠償責任も発生します。</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また、道路交通法が改正され、</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2015</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6</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月</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日から、信号無視や一時不停止、飲酒運転などの一定の違反行為（危険行為）を繰り返す自転車運転者に安全講習の受講が義務付けられました（反復して危険行為で検挙された</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14</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歳以上の方が対象）。</a:t>
            </a:r>
          </a:p>
        </p:txBody>
      </p:sp>
      <p:pic>
        <p:nvPicPr>
          <p:cNvPr id="5" name="図 4">
            <a:extLst>
              <a:ext uri="{FF2B5EF4-FFF2-40B4-BE49-F238E27FC236}">
                <a16:creationId xmlns:a16="http://schemas.microsoft.com/office/drawing/2014/main" id="{98DAFD69-6468-0344-AE1B-E7DB9A2C67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482" y="4067881"/>
            <a:ext cx="7046570" cy="1396423"/>
          </a:xfrm>
          <a:prstGeom prst="rect">
            <a:avLst/>
          </a:prstGeom>
        </p:spPr>
      </p:pic>
      <p:sp>
        <p:nvSpPr>
          <p:cNvPr id="83" name="テキスト ボックス 82">
            <a:extLst>
              <a:ext uri="{FF2B5EF4-FFF2-40B4-BE49-F238E27FC236}">
                <a16:creationId xmlns:a16="http://schemas.microsoft.com/office/drawing/2014/main" id="{0A07665A-573B-4443-93A0-33E45C6FAE88}"/>
              </a:ext>
            </a:extLst>
          </p:cNvPr>
          <p:cNvSpPr txBox="1"/>
          <p:nvPr/>
        </p:nvSpPr>
        <p:spPr>
          <a:xfrm>
            <a:off x="1044767" y="5549241"/>
            <a:ext cx="7127233" cy="494046"/>
          </a:xfrm>
          <a:prstGeom prst="rect">
            <a:avLst/>
          </a:prstGeom>
          <a:noFill/>
        </p:spPr>
        <p:txBody>
          <a:bodyPr wrap="square" rtlCol="0">
            <a:spAutoFit/>
          </a:bodyPr>
          <a:lstStyle/>
          <a:p>
            <a:pPr marL="0" marR="0" lvl="0" indent="0" algn="l" defTabSz="566654" rtl="0" eaLnBrk="1" fontAlgn="auto" latinLnBrk="0" hangingPunct="1">
              <a:lnSpc>
                <a:spcPts val="16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交通事故を起こした場合には、上記２つの責任のほか、被害者を見舞い、誠実に謝罪するという「</a:t>
            </a:r>
            <a:r>
              <a:rPr kumimoji="1" lang="ja-JP" altLang="en-US" sz="120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道義的な責任</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」を果たすことが重要です。</a:t>
            </a:r>
          </a:p>
        </p:txBody>
      </p:sp>
      <p:pic>
        <p:nvPicPr>
          <p:cNvPr id="2" name="図 1">
            <a:extLst>
              <a:ext uri="{FF2B5EF4-FFF2-40B4-BE49-F238E27FC236}">
                <a16:creationId xmlns:a16="http://schemas.microsoft.com/office/drawing/2014/main" id="{AF65A715-E382-DA5A-9A30-BEBFC75E4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6" name="角丸四角形 91">
            <a:extLst>
              <a:ext uri="{FF2B5EF4-FFF2-40B4-BE49-F238E27FC236}">
                <a16:creationId xmlns:a16="http://schemas.microsoft.com/office/drawing/2014/main" id="{DEE959D7-FD78-83E2-BF16-316B8E46DB70}"/>
              </a:ext>
            </a:extLst>
          </p:cNvPr>
          <p:cNvSpPr>
            <a:spLocks noChangeAspect="1"/>
          </p:cNvSpPr>
          <p:nvPr/>
        </p:nvSpPr>
        <p:spPr>
          <a:xfrm>
            <a:off x="972000" y="1143715"/>
            <a:ext cx="7200000" cy="37977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2B23BCA1-828A-98B2-46DD-48F370F5E0F3}"/>
              </a:ext>
            </a:extLst>
          </p:cNvPr>
          <p:cNvSpPr txBox="1"/>
          <p:nvPr/>
        </p:nvSpPr>
        <p:spPr>
          <a:xfrm>
            <a:off x="1044767" y="1168422"/>
            <a:ext cx="4961861"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実際に起こった自転車事故とその高額賠償例</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3A00FB50-2108-05BF-D2BC-C2BE950B2D34}"/>
              </a:ext>
            </a:extLst>
          </p:cNvPr>
          <p:cNvSpPr txBox="1"/>
          <p:nvPr/>
        </p:nvSpPr>
        <p:spPr>
          <a:xfrm>
            <a:off x="655987" y="656621"/>
            <a:ext cx="87346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9" name="テキスト ボックス 8">
            <a:extLst>
              <a:ext uri="{FF2B5EF4-FFF2-40B4-BE49-F238E27FC236}">
                <a16:creationId xmlns:a16="http://schemas.microsoft.com/office/drawing/2014/main" id="{CB5F6715-FBFB-5853-D09D-A1014F6043E2}"/>
              </a:ext>
            </a:extLst>
          </p:cNvPr>
          <p:cNvSpPr txBox="1"/>
          <p:nvPr/>
        </p:nvSpPr>
        <p:spPr>
          <a:xfrm>
            <a:off x="1722228" y="615215"/>
            <a:ext cx="61154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個人賠償責任保険</a:t>
            </a:r>
            <a:r>
              <a:rPr kumimoji="1" lang="en-US" altLang="ja-JP"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自転車事故などに備える保険）</a:t>
            </a:r>
          </a:p>
        </p:txBody>
      </p:sp>
      <p:pic>
        <p:nvPicPr>
          <p:cNvPr id="10" name="図 9">
            <a:extLst>
              <a:ext uri="{FF2B5EF4-FFF2-40B4-BE49-F238E27FC236}">
                <a16:creationId xmlns:a16="http://schemas.microsoft.com/office/drawing/2014/main" id="{E882AD67-1446-0078-8175-8ED47F1557B1}"/>
              </a:ext>
            </a:extLst>
          </p:cNvPr>
          <p:cNvPicPr>
            <a:picLocks noChangeAspect="1"/>
          </p:cNvPicPr>
          <p:nvPr/>
        </p:nvPicPr>
        <p:blipFill>
          <a:blip r:embed="rId4"/>
          <a:stretch>
            <a:fillRect/>
          </a:stretch>
        </p:blipFill>
        <p:spPr>
          <a:xfrm>
            <a:off x="578308" y="638374"/>
            <a:ext cx="1047533" cy="377985"/>
          </a:xfrm>
          <a:prstGeom prst="rect">
            <a:avLst/>
          </a:prstGeom>
        </p:spPr>
      </p:pic>
      <p:grpSp>
        <p:nvGrpSpPr>
          <p:cNvPr id="11" name="グループ化 10">
            <a:extLst>
              <a:ext uri="{FF2B5EF4-FFF2-40B4-BE49-F238E27FC236}">
                <a16:creationId xmlns:a16="http://schemas.microsoft.com/office/drawing/2014/main" id="{0A61EEA8-DFAE-6B86-41AD-3EB0D31C8CC3}"/>
              </a:ext>
            </a:extLst>
          </p:cNvPr>
          <p:cNvGrpSpPr>
            <a:grpSpLocks noChangeAspect="1"/>
          </p:cNvGrpSpPr>
          <p:nvPr/>
        </p:nvGrpSpPr>
        <p:grpSpPr>
          <a:xfrm>
            <a:off x="8035353" y="94006"/>
            <a:ext cx="924222" cy="967829"/>
            <a:chOff x="8030207" y="77898"/>
            <a:chExt cx="1026913" cy="1075365"/>
          </a:xfrm>
        </p:grpSpPr>
        <p:pic>
          <p:nvPicPr>
            <p:cNvPr id="12" name="図 11">
              <a:extLst>
                <a:ext uri="{FF2B5EF4-FFF2-40B4-BE49-F238E27FC236}">
                  <a16:creationId xmlns:a16="http://schemas.microsoft.com/office/drawing/2014/main" id="{45D4F8C9-EC83-AEF7-AED0-D23078B26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3" name="図 12">
              <a:extLst>
                <a:ext uri="{FF2B5EF4-FFF2-40B4-BE49-F238E27FC236}">
                  <a16:creationId xmlns:a16="http://schemas.microsoft.com/office/drawing/2014/main" id="{383A5101-A6A6-8D23-31D8-C59BA3F400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82463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F2A9342-D25A-1AC6-88C4-256FC860FB8E}"/>
              </a:ext>
            </a:extLst>
          </p:cNvPr>
          <p:cNvSpPr txBox="1"/>
          <p:nvPr/>
        </p:nvSpPr>
        <p:spPr>
          <a:xfrm>
            <a:off x="916989" y="4090173"/>
            <a:ext cx="5621969" cy="27699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表中の</a:t>
            </a:r>
            <a:r>
              <a:rPr kumimoji="1" lang="ja-JP" altLang="en-US" sz="1200" b="0" i="0" u="none" strike="noStrike" kern="1200" cap="none" spc="0" normalizeH="0" baseline="0" noProof="0" dirty="0">
                <a:ln>
                  <a:noFill/>
                </a:ln>
                <a:solidFill>
                  <a:srgbClr val="0070C0"/>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数字は「見逃せないリスク」の番号を示しています。</a:t>
            </a:r>
          </a:p>
        </p:txBody>
      </p:sp>
      <p:sp>
        <p:nvSpPr>
          <p:cNvPr id="4" name="テキスト ボックス 3">
            <a:extLst>
              <a:ext uri="{FF2B5EF4-FFF2-40B4-BE49-F238E27FC236}">
                <a16:creationId xmlns:a16="http://schemas.microsoft.com/office/drawing/2014/main" id="{DB613A78-052C-2A4D-8FBF-97B2242E2DE4}"/>
              </a:ext>
            </a:extLst>
          </p:cNvPr>
          <p:cNvSpPr txBox="1"/>
          <p:nvPr/>
        </p:nvSpPr>
        <p:spPr>
          <a:xfrm>
            <a:off x="955359" y="5096347"/>
            <a:ext cx="4925371" cy="132343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転車をすまいの敷地内に置いていて盗難された場合は、家財の火災保険で補償の対象となります。ただし、施錠を怠っていたり、すまいの敷地外に置いていたりした場合などは補償の対象となりませんので、注意してください。</a:t>
            </a:r>
          </a:p>
        </p:txBody>
      </p:sp>
      <p:pic>
        <p:nvPicPr>
          <p:cNvPr id="12" name="図 11">
            <a:extLst>
              <a:ext uri="{FF2B5EF4-FFF2-40B4-BE49-F238E27FC236}">
                <a16:creationId xmlns:a16="http://schemas.microsoft.com/office/drawing/2014/main" id="{FA66C552-C049-FB88-F21B-1290C3F21A40}"/>
              </a:ext>
            </a:extLst>
          </p:cNvPr>
          <p:cNvPicPr>
            <a:picLocks noChangeAspect="1"/>
          </p:cNvPicPr>
          <p:nvPr/>
        </p:nvPicPr>
        <p:blipFill rotWithShape="1">
          <a:blip r:embed="rId2"/>
          <a:srcRect t="37127" r="36969" b="11647"/>
          <a:stretch/>
        </p:blipFill>
        <p:spPr>
          <a:xfrm>
            <a:off x="648586" y="2364855"/>
            <a:ext cx="7375908" cy="1616499"/>
          </a:xfrm>
          <a:prstGeom prst="rect">
            <a:avLst/>
          </a:prstGeom>
        </p:spPr>
      </p:pic>
      <p:pic>
        <p:nvPicPr>
          <p:cNvPr id="16" name="図 15">
            <a:extLst>
              <a:ext uri="{FF2B5EF4-FFF2-40B4-BE49-F238E27FC236}">
                <a16:creationId xmlns:a16="http://schemas.microsoft.com/office/drawing/2014/main" id="{0EBC38C8-E79E-42AC-3124-B1DE1DD993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8" name="角丸四角形 91">
            <a:extLst>
              <a:ext uri="{FF2B5EF4-FFF2-40B4-BE49-F238E27FC236}">
                <a16:creationId xmlns:a16="http://schemas.microsoft.com/office/drawing/2014/main" id="{8501CA76-1012-9C24-F194-1466B149C0F6}"/>
              </a:ext>
            </a:extLst>
          </p:cNvPr>
          <p:cNvSpPr>
            <a:spLocks noChangeAspect="1"/>
          </p:cNvSpPr>
          <p:nvPr/>
        </p:nvSpPr>
        <p:spPr>
          <a:xfrm>
            <a:off x="916989" y="1214651"/>
            <a:ext cx="7200000" cy="37977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D604E67D-58D0-D5BE-26FA-6E3C400639E4}"/>
              </a:ext>
            </a:extLst>
          </p:cNvPr>
          <p:cNvSpPr txBox="1"/>
          <p:nvPr/>
        </p:nvSpPr>
        <p:spPr>
          <a:xfrm>
            <a:off x="989756" y="1239358"/>
            <a:ext cx="4961861"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自転車事故に備えるための保険</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3B1CC03D-8395-EA72-83C5-EEEA00BA62CA}"/>
              </a:ext>
            </a:extLst>
          </p:cNvPr>
          <p:cNvSpPr txBox="1"/>
          <p:nvPr/>
        </p:nvSpPr>
        <p:spPr>
          <a:xfrm>
            <a:off x="989756" y="1665683"/>
            <a:ext cx="7237255"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自転車事故による損害賠償責任は「個人賠償責任保険」で、自分自身の</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ケガは「傷害保険」でそれぞれ補償されます。</a:t>
            </a:r>
          </a:p>
        </p:txBody>
      </p:sp>
      <p:sp>
        <p:nvSpPr>
          <p:cNvPr id="15" name="テキスト ボックス 14">
            <a:extLst>
              <a:ext uri="{FF2B5EF4-FFF2-40B4-BE49-F238E27FC236}">
                <a16:creationId xmlns:a16="http://schemas.microsoft.com/office/drawing/2014/main" id="{33FE3D4A-ECF6-917D-ECDB-3DCBFFF8D4FD}"/>
              </a:ext>
            </a:extLst>
          </p:cNvPr>
          <p:cNvSpPr txBox="1"/>
          <p:nvPr/>
        </p:nvSpPr>
        <p:spPr>
          <a:xfrm>
            <a:off x="1373827" y="4759790"/>
            <a:ext cx="960651"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盗 難</a:t>
            </a:r>
          </a:p>
        </p:txBody>
      </p:sp>
      <p:pic>
        <p:nvPicPr>
          <p:cNvPr id="10" name="図 9">
            <a:extLst>
              <a:ext uri="{FF2B5EF4-FFF2-40B4-BE49-F238E27FC236}">
                <a16:creationId xmlns:a16="http://schemas.microsoft.com/office/drawing/2014/main" id="{9751EFC1-A742-F366-47DE-28B578A63AEA}"/>
              </a:ext>
            </a:extLst>
          </p:cNvPr>
          <p:cNvPicPr>
            <a:picLocks noChangeAspect="1"/>
          </p:cNvPicPr>
          <p:nvPr/>
        </p:nvPicPr>
        <p:blipFill>
          <a:blip r:embed="rId4"/>
          <a:stretch>
            <a:fillRect/>
          </a:stretch>
        </p:blipFill>
        <p:spPr>
          <a:xfrm>
            <a:off x="5913247" y="4968252"/>
            <a:ext cx="2275394" cy="1249698"/>
          </a:xfrm>
          <a:prstGeom prst="rect">
            <a:avLst/>
          </a:prstGeom>
        </p:spPr>
      </p:pic>
      <p:sp>
        <p:nvSpPr>
          <p:cNvPr id="2" name="テキスト ボックス 1">
            <a:extLst>
              <a:ext uri="{FF2B5EF4-FFF2-40B4-BE49-F238E27FC236}">
                <a16:creationId xmlns:a16="http://schemas.microsoft.com/office/drawing/2014/main" id="{920CD8DF-BE27-8C8F-CCCF-DDDED06163D5}"/>
              </a:ext>
            </a:extLst>
          </p:cNvPr>
          <p:cNvSpPr txBox="1"/>
          <p:nvPr/>
        </p:nvSpPr>
        <p:spPr>
          <a:xfrm>
            <a:off x="1722228" y="615215"/>
            <a:ext cx="61154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個人賠償責任保険</a:t>
            </a:r>
            <a:r>
              <a:rPr kumimoji="1" lang="en-US" altLang="ja-JP"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自転車事故などに備える保険</a:t>
            </a:r>
            <a:r>
              <a:rPr kumimoji="1" lang="en-US" altLang="ja-JP"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endPar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pic>
        <p:nvPicPr>
          <p:cNvPr id="14" name="図 13">
            <a:extLst>
              <a:ext uri="{FF2B5EF4-FFF2-40B4-BE49-F238E27FC236}">
                <a16:creationId xmlns:a16="http://schemas.microsoft.com/office/drawing/2014/main" id="{0E252809-5C3E-2A38-16DA-B603535C1703}"/>
              </a:ext>
            </a:extLst>
          </p:cNvPr>
          <p:cNvPicPr>
            <a:picLocks noChangeAspect="1"/>
          </p:cNvPicPr>
          <p:nvPr/>
        </p:nvPicPr>
        <p:blipFill>
          <a:blip r:embed="rId5"/>
          <a:stretch>
            <a:fillRect/>
          </a:stretch>
        </p:blipFill>
        <p:spPr>
          <a:xfrm>
            <a:off x="600455" y="617986"/>
            <a:ext cx="1047533" cy="377985"/>
          </a:xfrm>
          <a:prstGeom prst="rect">
            <a:avLst/>
          </a:prstGeom>
        </p:spPr>
      </p:pic>
      <p:sp>
        <p:nvSpPr>
          <p:cNvPr id="20" name="テキスト ボックス 19">
            <a:extLst>
              <a:ext uri="{FF2B5EF4-FFF2-40B4-BE49-F238E27FC236}">
                <a16:creationId xmlns:a16="http://schemas.microsoft.com/office/drawing/2014/main" id="{3F4B60D6-133B-98E0-62BA-972DEE4702B0}"/>
              </a:ext>
            </a:extLst>
          </p:cNvPr>
          <p:cNvSpPr txBox="1"/>
          <p:nvPr/>
        </p:nvSpPr>
        <p:spPr>
          <a:xfrm>
            <a:off x="648586" y="640791"/>
            <a:ext cx="87346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cxnSp>
        <p:nvCxnSpPr>
          <p:cNvPr id="22" name="直線コネクタ 21">
            <a:extLst>
              <a:ext uri="{FF2B5EF4-FFF2-40B4-BE49-F238E27FC236}">
                <a16:creationId xmlns:a16="http://schemas.microsoft.com/office/drawing/2014/main" id="{83875608-F9E4-9B6A-0767-72BA3071B1A6}"/>
              </a:ext>
            </a:extLst>
          </p:cNvPr>
          <p:cNvCxnSpPr/>
          <p:nvPr/>
        </p:nvCxnSpPr>
        <p:spPr>
          <a:xfrm>
            <a:off x="955359" y="4695183"/>
            <a:ext cx="7069135" cy="0"/>
          </a:xfrm>
          <a:prstGeom prst="line">
            <a:avLst/>
          </a:prstGeom>
          <a:ln w="12700">
            <a:solidFill>
              <a:srgbClr val="FF99CC"/>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DEEB76E9-6A07-C292-F56D-4B15A495A7CF}"/>
              </a:ext>
            </a:extLst>
          </p:cNvPr>
          <p:cNvCxnSpPr/>
          <p:nvPr/>
        </p:nvCxnSpPr>
        <p:spPr>
          <a:xfrm>
            <a:off x="955359" y="6426080"/>
            <a:ext cx="7069135" cy="0"/>
          </a:xfrm>
          <a:prstGeom prst="line">
            <a:avLst/>
          </a:prstGeom>
          <a:ln w="12700">
            <a:solidFill>
              <a:srgbClr val="FF99CC"/>
            </a:solidFill>
          </a:ln>
        </p:spPr>
        <p:style>
          <a:lnRef idx="1">
            <a:schemeClr val="accent1"/>
          </a:lnRef>
          <a:fillRef idx="0">
            <a:schemeClr val="accent1"/>
          </a:fillRef>
          <a:effectRef idx="0">
            <a:schemeClr val="accent1"/>
          </a:effectRef>
          <a:fontRef idx="minor">
            <a:schemeClr val="tx1"/>
          </a:fontRef>
        </p:style>
      </p:cxnSp>
      <p:sp>
        <p:nvSpPr>
          <p:cNvPr id="25" name="フローチャート: 結合子 24">
            <a:extLst>
              <a:ext uri="{FF2B5EF4-FFF2-40B4-BE49-F238E27FC236}">
                <a16:creationId xmlns:a16="http://schemas.microsoft.com/office/drawing/2014/main" id="{1F562ED8-A713-10C9-A9C3-4DED9732A03B}"/>
              </a:ext>
            </a:extLst>
          </p:cNvPr>
          <p:cNvSpPr/>
          <p:nvPr/>
        </p:nvSpPr>
        <p:spPr>
          <a:xfrm>
            <a:off x="1051933" y="4768467"/>
            <a:ext cx="333050" cy="27699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43BF97F1-D053-2579-F06E-6CFBBCCBF58E}"/>
              </a:ext>
            </a:extLst>
          </p:cNvPr>
          <p:cNvSpPr txBox="1"/>
          <p:nvPr/>
        </p:nvSpPr>
        <p:spPr>
          <a:xfrm>
            <a:off x="1051933" y="4737355"/>
            <a:ext cx="341170"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4</a:t>
            </a:r>
            <a:endPar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pSp>
        <p:nvGrpSpPr>
          <p:cNvPr id="5" name="グループ化 4">
            <a:extLst>
              <a:ext uri="{FF2B5EF4-FFF2-40B4-BE49-F238E27FC236}">
                <a16:creationId xmlns:a16="http://schemas.microsoft.com/office/drawing/2014/main" id="{6B26FFBD-0FD1-81DD-E6D6-952AB52B322F}"/>
              </a:ext>
            </a:extLst>
          </p:cNvPr>
          <p:cNvGrpSpPr>
            <a:grpSpLocks noChangeAspect="1"/>
          </p:cNvGrpSpPr>
          <p:nvPr/>
        </p:nvGrpSpPr>
        <p:grpSpPr>
          <a:xfrm>
            <a:off x="8035353" y="94006"/>
            <a:ext cx="924222" cy="967829"/>
            <a:chOff x="8030207" y="77898"/>
            <a:chExt cx="1026913" cy="1075365"/>
          </a:xfrm>
        </p:grpSpPr>
        <p:pic>
          <p:nvPicPr>
            <p:cNvPr id="6" name="図 5">
              <a:extLst>
                <a:ext uri="{FF2B5EF4-FFF2-40B4-BE49-F238E27FC236}">
                  <a16:creationId xmlns:a16="http://schemas.microsoft.com/office/drawing/2014/main" id="{93CFED1B-BF68-9D91-2AF4-EC2B7A6E74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7" name="図 6">
              <a:extLst>
                <a:ext uri="{FF2B5EF4-FFF2-40B4-BE49-F238E27FC236}">
                  <a16:creationId xmlns:a16="http://schemas.microsoft.com/office/drawing/2014/main" id="{CA79E63A-7AA5-2A10-8BFA-B0798B00C8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1548313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角丸四角形 200">
            <a:extLst>
              <a:ext uri="{FF2B5EF4-FFF2-40B4-BE49-F238E27FC236}">
                <a16:creationId xmlns:a16="http://schemas.microsoft.com/office/drawing/2014/main" id="{5937988D-8A83-6E4A-A09A-237FF9104813}"/>
              </a:ext>
            </a:extLst>
          </p:cNvPr>
          <p:cNvSpPr>
            <a:spLocks noChangeAspect="1"/>
          </p:cNvSpPr>
          <p:nvPr/>
        </p:nvSpPr>
        <p:spPr>
          <a:xfrm>
            <a:off x="916989" y="1145511"/>
            <a:ext cx="7200000" cy="37548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2" name="テキスト ボックス 201">
            <a:extLst>
              <a:ext uri="{FF2B5EF4-FFF2-40B4-BE49-F238E27FC236}">
                <a16:creationId xmlns:a16="http://schemas.microsoft.com/office/drawing/2014/main" id="{06D9D104-8EBC-0348-B526-0DE13BF289D8}"/>
              </a:ext>
            </a:extLst>
          </p:cNvPr>
          <p:cNvSpPr txBox="1"/>
          <p:nvPr/>
        </p:nvSpPr>
        <p:spPr>
          <a:xfrm>
            <a:off x="916989" y="1161851"/>
            <a:ext cx="6596994"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自転車乗用時はヘルメットを着用する</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3" name="テキスト ボックス 202">
            <a:extLst>
              <a:ext uri="{FF2B5EF4-FFF2-40B4-BE49-F238E27FC236}">
                <a16:creationId xmlns:a16="http://schemas.microsoft.com/office/drawing/2014/main" id="{D9408C94-399D-674E-A702-ED4C4A05EAC0}"/>
              </a:ext>
            </a:extLst>
          </p:cNvPr>
          <p:cNvSpPr txBox="1"/>
          <p:nvPr/>
        </p:nvSpPr>
        <p:spPr>
          <a:xfrm>
            <a:off x="1050083" y="1589627"/>
            <a:ext cx="7043833" cy="1310615"/>
          </a:xfrm>
          <a:prstGeom prst="rect">
            <a:avLst/>
          </a:prstGeom>
          <a:noFill/>
        </p:spPr>
        <p:txBody>
          <a:bodyPr wrap="square" rtlCol="0">
            <a:spAutoFit/>
          </a:bodyPr>
          <a:lstStyle/>
          <a:p>
            <a:pPr marL="0" marR="0" lvl="0" indent="0" algn="l" defTabSz="566654" rtl="0" eaLnBrk="1" fontAlgn="auto" latinLnBrk="0" hangingPunct="1">
              <a:lnSpc>
                <a:spcPts val="19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自転車乗用中の交通事故で亡くなった人は、その６割以上が頭部に致命傷を負っています。また、自転車乗用中の交通事故においてヘルメットを着用していなかった人の致死率</a:t>
            </a:r>
            <a:r>
              <a:rPr kumimoji="1" lang="ja-JP" altLang="en-US" sz="16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は、着用していた人</a:t>
            </a:r>
            <a:r>
              <a:rPr kumimoji="1" lang="ja-JP" altLang="en-US" sz="1600" b="0" i="0" u="none" strike="noStrike" kern="1200" cap="none" spc="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の</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2.2</a:t>
            </a:r>
            <a:r>
              <a:rPr kumimoji="1" lang="ja-JP" altLang="en-US" sz="1600" b="0" i="0" u="none" strike="noStrike" kern="1200" cap="none" spc="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倍</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以上に跳ね上がります。 </a:t>
            </a:r>
            <a:r>
              <a:rPr kumimoji="1" lang="ja-JP" altLang="en-US" sz="1600" b="0" i="0" u="none" strike="noStrike" kern="1200" cap="none" spc="0" normalizeH="0" baseline="0" noProof="0" dirty="0">
                <a:ln>
                  <a:noFill/>
                </a:ln>
                <a:solidFill>
                  <a:prstClr val="black"/>
                </a:solidFill>
                <a:effectLst/>
                <a:uLnTx/>
                <a:uFill>
                  <a:solidFill>
                    <a:srgbClr val="FF0000"/>
                  </a:solidFill>
                </a:uFill>
                <a:latin typeface="游ゴシック Medium" panose="020B0500000000000000" pitchFamily="50" charset="-128"/>
                <a:ea typeface="游ゴシック Medium" panose="020B0500000000000000" pitchFamily="50" charset="-128"/>
                <a:cs typeface="+mn-cs"/>
              </a:rPr>
              <a:t>このように、万が一事故にあった場合の備えをしておくことで被害を小さくすることが可能です。</a:t>
            </a:r>
          </a:p>
        </p:txBody>
      </p:sp>
      <p:sp>
        <p:nvSpPr>
          <p:cNvPr id="214" name="テキスト ボックス 213">
            <a:extLst>
              <a:ext uri="{FF2B5EF4-FFF2-40B4-BE49-F238E27FC236}">
                <a16:creationId xmlns:a16="http://schemas.microsoft.com/office/drawing/2014/main" id="{CC9E6BBE-7695-7C49-A848-864008F171DD}"/>
              </a:ext>
            </a:extLst>
          </p:cNvPr>
          <p:cNvSpPr txBox="1"/>
          <p:nvPr/>
        </p:nvSpPr>
        <p:spPr>
          <a:xfrm>
            <a:off x="1050083" y="2988580"/>
            <a:ext cx="7200000" cy="338554"/>
          </a:xfrm>
          <a:prstGeom prst="rect">
            <a:avLst/>
          </a:prstGeom>
          <a:noFill/>
        </p:spPr>
        <p:txBody>
          <a:bodyPr wrap="square" rtlCol="0">
            <a:spAutoFit/>
          </a:bodyPr>
          <a:lstStyle/>
          <a:p>
            <a:pPr marL="533400" marR="0" lvl="0" indent="-53340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自転車乗用中死者の人身損傷主部位</a:t>
            </a:r>
            <a:r>
              <a:rPr kumimoji="1" lang="en-US" altLang="ja-JP"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致命傷の部位</a:t>
            </a:r>
            <a:r>
              <a:rPr kumimoji="1" lang="en-US" altLang="ja-JP" sz="1600" b="1" i="0" u="none" strike="noStrike" kern="1200" cap="none" spc="-70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（平成</a:t>
            </a:r>
            <a:r>
              <a:rPr kumimoji="1" lang="en-US" altLang="ja-JP"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29〜</a:t>
            </a: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令和</a:t>
            </a:r>
            <a:r>
              <a:rPr kumimoji="1" lang="en-US" altLang="ja-JP"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3</a:t>
            </a: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年 合計）</a:t>
            </a:r>
            <a:endParaRPr kumimoji="1" lang="ja-JP" altLang="en-US" sz="16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sp>
        <p:nvSpPr>
          <p:cNvPr id="216" name="テキスト ボックス 215">
            <a:extLst>
              <a:ext uri="{FF2B5EF4-FFF2-40B4-BE49-F238E27FC236}">
                <a16:creationId xmlns:a16="http://schemas.microsoft.com/office/drawing/2014/main" id="{2EF19D4E-1CB0-8340-9EE9-845735B64FB6}"/>
              </a:ext>
            </a:extLst>
          </p:cNvPr>
          <p:cNvSpPr txBox="1"/>
          <p:nvPr/>
        </p:nvSpPr>
        <p:spPr>
          <a:xfrm>
            <a:off x="5079388" y="6244085"/>
            <a:ext cx="3476866" cy="24622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出典：警察庁ウェブサイト（参照日：</a:t>
            </a: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2023</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日）</a:t>
            </a:r>
          </a:p>
        </p:txBody>
      </p:sp>
      <p:pic>
        <p:nvPicPr>
          <p:cNvPr id="2" name="図 1">
            <a:extLst>
              <a:ext uri="{FF2B5EF4-FFF2-40B4-BE49-F238E27FC236}">
                <a16:creationId xmlns:a16="http://schemas.microsoft.com/office/drawing/2014/main" id="{A77CA3EC-F93D-6D8E-DE90-0985C357BD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6" name="テキスト ボックス 5">
            <a:extLst>
              <a:ext uri="{FF2B5EF4-FFF2-40B4-BE49-F238E27FC236}">
                <a16:creationId xmlns:a16="http://schemas.microsoft.com/office/drawing/2014/main" id="{AD805DF6-79A9-F90C-6294-566F56C2E70F}"/>
              </a:ext>
            </a:extLst>
          </p:cNvPr>
          <p:cNvSpPr txBox="1"/>
          <p:nvPr/>
        </p:nvSpPr>
        <p:spPr>
          <a:xfrm>
            <a:off x="1722228" y="615215"/>
            <a:ext cx="61154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個人賠償責任保険</a:t>
            </a:r>
            <a:r>
              <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（自転車事故などに備える保険）</a:t>
            </a:r>
          </a:p>
        </p:txBody>
      </p:sp>
      <p:pic>
        <p:nvPicPr>
          <p:cNvPr id="7" name="図 6">
            <a:extLst>
              <a:ext uri="{FF2B5EF4-FFF2-40B4-BE49-F238E27FC236}">
                <a16:creationId xmlns:a16="http://schemas.microsoft.com/office/drawing/2014/main" id="{825C79FC-A384-6727-7570-9EC46D505BA1}"/>
              </a:ext>
            </a:extLst>
          </p:cNvPr>
          <p:cNvPicPr>
            <a:picLocks noChangeAspect="1"/>
          </p:cNvPicPr>
          <p:nvPr/>
        </p:nvPicPr>
        <p:blipFill>
          <a:blip r:embed="rId3"/>
          <a:stretch>
            <a:fillRect/>
          </a:stretch>
        </p:blipFill>
        <p:spPr>
          <a:xfrm>
            <a:off x="578308" y="638374"/>
            <a:ext cx="1047533" cy="377985"/>
          </a:xfrm>
          <a:prstGeom prst="rect">
            <a:avLst/>
          </a:prstGeom>
        </p:spPr>
      </p:pic>
      <p:sp>
        <p:nvSpPr>
          <p:cNvPr id="8" name="テキスト ボックス 7">
            <a:extLst>
              <a:ext uri="{FF2B5EF4-FFF2-40B4-BE49-F238E27FC236}">
                <a16:creationId xmlns:a16="http://schemas.microsoft.com/office/drawing/2014/main" id="{25B83472-8A19-3C64-AC2B-767321A437CF}"/>
              </a:ext>
            </a:extLst>
          </p:cNvPr>
          <p:cNvSpPr txBox="1"/>
          <p:nvPr/>
        </p:nvSpPr>
        <p:spPr>
          <a:xfrm>
            <a:off x="648586" y="640791"/>
            <a:ext cx="87346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9" name="テキスト ボックス 8">
            <a:extLst>
              <a:ext uri="{FF2B5EF4-FFF2-40B4-BE49-F238E27FC236}">
                <a16:creationId xmlns:a16="http://schemas.microsoft.com/office/drawing/2014/main" id="{465E45CA-48FF-070B-BAC8-142292AA2586}"/>
              </a:ext>
            </a:extLst>
          </p:cNvPr>
          <p:cNvSpPr txBox="1"/>
          <p:nvPr/>
        </p:nvSpPr>
        <p:spPr>
          <a:xfrm>
            <a:off x="6086688" y="5678727"/>
            <a:ext cx="2681238" cy="41549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「その他」とは、顔部、腹部等</a:t>
            </a:r>
            <a:endPar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をいいます。</a:t>
            </a:r>
          </a:p>
        </p:txBody>
      </p:sp>
      <p:pic>
        <p:nvPicPr>
          <p:cNvPr id="11" name="図 10">
            <a:extLst>
              <a:ext uri="{FF2B5EF4-FFF2-40B4-BE49-F238E27FC236}">
                <a16:creationId xmlns:a16="http://schemas.microsoft.com/office/drawing/2014/main" id="{39DB9119-4165-7B54-6298-FFD39E34C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1469" y="3432696"/>
            <a:ext cx="3955219" cy="2991060"/>
          </a:xfrm>
          <a:prstGeom prst="rect">
            <a:avLst/>
          </a:prstGeom>
        </p:spPr>
      </p:pic>
      <p:sp>
        <p:nvSpPr>
          <p:cNvPr id="10" name="テキスト ボックス 9">
            <a:extLst>
              <a:ext uri="{FF2B5EF4-FFF2-40B4-BE49-F238E27FC236}">
                <a16:creationId xmlns:a16="http://schemas.microsoft.com/office/drawing/2014/main" id="{EE8DC22E-851C-BD4D-499C-7AF72099B6EB}"/>
              </a:ext>
            </a:extLst>
          </p:cNvPr>
          <p:cNvSpPr txBox="1"/>
          <p:nvPr/>
        </p:nvSpPr>
        <p:spPr>
          <a:xfrm>
            <a:off x="1102074" y="6549954"/>
            <a:ext cx="4572000" cy="263918"/>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「致死率」とは、死傷者数に占める死者数の割合です。</a:t>
            </a:r>
          </a:p>
        </p:txBody>
      </p:sp>
      <p:sp>
        <p:nvSpPr>
          <p:cNvPr id="3" name="四角形: 角を丸くする 2">
            <a:extLst>
              <a:ext uri="{FF2B5EF4-FFF2-40B4-BE49-F238E27FC236}">
                <a16:creationId xmlns:a16="http://schemas.microsoft.com/office/drawing/2014/main" id="{72FF4D72-A173-7BB8-0303-9212CE02B6F1}"/>
              </a:ext>
            </a:extLst>
          </p:cNvPr>
          <p:cNvSpPr/>
          <p:nvPr/>
        </p:nvSpPr>
        <p:spPr>
          <a:xfrm>
            <a:off x="1003664" y="2953838"/>
            <a:ext cx="7200000" cy="3561374"/>
          </a:xfrm>
          <a:prstGeom prst="roundRect">
            <a:avLst>
              <a:gd name="adj" fmla="val 5879"/>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2" name="グループ化 11">
            <a:extLst>
              <a:ext uri="{FF2B5EF4-FFF2-40B4-BE49-F238E27FC236}">
                <a16:creationId xmlns:a16="http://schemas.microsoft.com/office/drawing/2014/main" id="{013A511B-4A9E-ED29-A8D7-7B4B14D676AC}"/>
              </a:ext>
            </a:extLst>
          </p:cNvPr>
          <p:cNvGrpSpPr>
            <a:grpSpLocks noChangeAspect="1"/>
          </p:cNvGrpSpPr>
          <p:nvPr/>
        </p:nvGrpSpPr>
        <p:grpSpPr>
          <a:xfrm>
            <a:off x="8035353" y="94006"/>
            <a:ext cx="924222" cy="967829"/>
            <a:chOff x="8030207" y="77898"/>
            <a:chExt cx="1026913" cy="1075365"/>
          </a:xfrm>
        </p:grpSpPr>
        <p:pic>
          <p:nvPicPr>
            <p:cNvPr id="13" name="図 12">
              <a:extLst>
                <a:ext uri="{FF2B5EF4-FFF2-40B4-BE49-F238E27FC236}">
                  <a16:creationId xmlns:a16="http://schemas.microsoft.com/office/drawing/2014/main" id="{D5B8CF3E-5B75-2D44-A33C-01FD3F9A7B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4" name="図 13">
              <a:extLst>
                <a:ext uri="{FF2B5EF4-FFF2-40B4-BE49-F238E27FC236}">
                  <a16:creationId xmlns:a16="http://schemas.microsoft.com/office/drawing/2014/main" id="{409AE8B3-E6AE-B62D-35F5-DC8E5C90B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62541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C585CF7-2561-5545-896D-89DBE7275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8" name="図 7">
            <a:extLst>
              <a:ext uri="{FF2B5EF4-FFF2-40B4-BE49-F238E27FC236}">
                <a16:creationId xmlns:a16="http://schemas.microsoft.com/office/drawing/2014/main" id="{CD4F7234-FEB6-3740-BDB2-374DB7814C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00" y="2150782"/>
            <a:ext cx="5481962" cy="305552"/>
          </a:xfrm>
          <a:prstGeom prst="rect">
            <a:avLst/>
          </a:prstGeom>
        </p:spPr>
      </p:pic>
      <p:pic>
        <p:nvPicPr>
          <p:cNvPr id="10" name="図 9">
            <a:extLst>
              <a:ext uri="{FF2B5EF4-FFF2-40B4-BE49-F238E27FC236}">
                <a16:creationId xmlns:a16="http://schemas.microsoft.com/office/drawing/2014/main" id="{0AAC9047-5E83-FA47-872C-D9833F682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218" y="2901696"/>
            <a:ext cx="2100044" cy="2925062"/>
          </a:xfrm>
          <a:prstGeom prst="rect">
            <a:avLst/>
          </a:prstGeom>
        </p:spPr>
      </p:pic>
      <p:pic>
        <p:nvPicPr>
          <p:cNvPr id="12" name="図 11">
            <a:extLst>
              <a:ext uri="{FF2B5EF4-FFF2-40B4-BE49-F238E27FC236}">
                <a16:creationId xmlns:a16="http://schemas.microsoft.com/office/drawing/2014/main" id="{4981EB49-8F44-5A48-8593-5085216193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699" y="1164951"/>
            <a:ext cx="6832600" cy="393700"/>
          </a:xfrm>
          <a:prstGeom prst="rect">
            <a:avLst/>
          </a:prstGeom>
        </p:spPr>
      </p:pic>
      <p:pic>
        <p:nvPicPr>
          <p:cNvPr id="9" name="図 8">
            <a:extLst>
              <a:ext uri="{FF2B5EF4-FFF2-40B4-BE49-F238E27FC236}">
                <a16:creationId xmlns:a16="http://schemas.microsoft.com/office/drawing/2014/main" id="{A4BDE9FC-4155-AE46-9139-29C09B47C5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8600" y="1018315"/>
            <a:ext cx="2413000" cy="1270000"/>
          </a:xfrm>
          <a:prstGeom prst="rect">
            <a:avLst/>
          </a:prstGeom>
        </p:spPr>
      </p:pic>
      <p:pic>
        <p:nvPicPr>
          <p:cNvPr id="5" name="図 4">
            <a:extLst>
              <a:ext uri="{FF2B5EF4-FFF2-40B4-BE49-F238E27FC236}">
                <a16:creationId xmlns:a16="http://schemas.microsoft.com/office/drawing/2014/main" id="{7D0B7EA5-98D5-CA1C-E5B2-03A511FA27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
        <p:nvSpPr>
          <p:cNvPr id="4" name="テキスト ボックス 3">
            <a:extLst>
              <a:ext uri="{FF2B5EF4-FFF2-40B4-BE49-F238E27FC236}">
                <a16:creationId xmlns:a16="http://schemas.microsoft.com/office/drawing/2014/main" id="{13B15CD3-F717-29CE-191C-0FCED405CF85}"/>
              </a:ext>
            </a:extLst>
          </p:cNvPr>
          <p:cNvSpPr txBox="1"/>
          <p:nvPr/>
        </p:nvSpPr>
        <p:spPr>
          <a:xfrm>
            <a:off x="3230880" y="3429000"/>
            <a:ext cx="4914138" cy="1982722"/>
          </a:xfrm>
          <a:prstGeom prst="rect">
            <a:avLst/>
          </a:prstGeom>
          <a:noFill/>
        </p:spPr>
        <p:txBody>
          <a:bodyPr wrap="square">
            <a:spAutoFit/>
          </a:bodyPr>
          <a:lstStyle/>
          <a:p>
            <a:pPr>
              <a:lnSpc>
                <a:spcPts val="5000"/>
              </a:lnSpc>
            </a:pP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「子どもの教育費」</a:t>
            </a:r>
            <a:endParaRPr kumimoji="1" lang="en-US" altLang="ja-JP"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a:lnSpc>
                <a:spcPts val="5000"/>
              </a:lnSpc>
            </a:pP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「住宅購入費」</a:t>
            </a:r>
            <a:endParaRPr kumimoji="1" lang="en-US" altLang="ja-JP"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a:lnSpc>
                <a:spcPts val="5000"/>
              </a:lnSpc>
            </a:pP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「老後の生活費」</a:t>
            </a:r>
            <a:endParaRPr lang="ja-JP" altLang="en-US" sz="4000" b="1" dirty="0"/>
          </a:p>
        </p:txBody>
      </p:sp>
    </p:spTree>
    <p:extLst>
      <p:ext uri="{BB962C8B-B14F-4D97-AF65-F5344CB8AC3E}">
        <p14:creationId xmlns:p14="http://schemas.microsoft.com/office/powerpoint/2010/main" val="33160309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3032761-B536-FA2E-14E0-7D9362B93B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2459" y="5174296"/>
            <a:ext cx="1406877" cy="1322204"/>
          </a:xfrm>
          <a:prstGeom prst="rect">
            <a:avLst/>
          </a:prstGeom>
        </p:spPr>
      </p:pic>
      <p:grpSp>
        <p:nvGrpSpPr>
          <p:cNvPr id="20" name="グループ化 19">
            <a:extLst>
              <a:ext uri="{FF2B5EF4-FFF2-40B4-BE49-F238E27FC236}">
                <a16:creationId xmlns:a16="http://schemas.microsoft.com/office/drawing/2014/main" id="{F91C7EDB-9B7B-3FE7-785C-39381F5672D1}"/>
              </a:ext>
            </a:extLst>
          </p:cNvPr>
          <p:cNvGrpSpPr/>
          <p:nvPr/>
        </p:nvGrpSpPr>
        <p:grpSpPr>
          <a:xfrm>
            <a:off x="821386" y="5199892"/>
            <a:ext cx="6244045" cy="1410842"/>
            <a:chOff x="851556" y="5152198"/>
            <a:chExt cx="6244045" cy="1410842"/>
          </a:xfrm>
        </p:grpSpPr>
        <p:pic>
          <p:nvPicPr>
            <p:cNvPr id="9" name="図 8">
              <a:extLst>
                <a:ext uri="{FF2B5EF4-FFF2-40B4-BE49-F238E27FC236}">
                  <a16:creationId xmlns:a16="http://schemas.microsoft.com/office/drawing/2014/main" id="{A2EBD546-0212-2573-824C-761341FC5C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556" y="5152198"/>
              <a:ext cx="6244045" cy="1410842"/>
            </a:xfrm>
            <a:prstGeom prst="rect">
              <a:avLst/>
            </a:prstGeom>
          </p:spPr>
        </p:pic>
        <p:sp>
          <p:nvSpPr>
            <p:cNvPr id="11" name="テキスト ボックス 10">
              <a:extLst>
                <a:ext uri="{FF2B5EF4-FFF2-40B4-BE49-F238E27FC236}">
                  <a16:creationId xmlns:a16="http://schemas.microsoft.com/office/drawing/2014/main" id="{2B7FD687-0699-A72E-158F-0AA2E3E163B6}"/>
                </a:ext>
              </a:extLst>
            </p:cNvPr>
            <p:cNvSpPr txBox="1"/>
            <p:nvPr/>
          </p:nvSpPr>
          <p:spPr>
            <a:xfrm>
              <a:off x="1251588" y="5184582"/>
              <a:ext cx="950212" cy="32316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支払額</a:t>
              </a:r>
            </a:p>
          </p:txBody>
        </p:sp>
        <p:sp>
          <p:nvSpPr>
            <p:cNvPr id="16" name="テキスト ボックス 15">
              <a:extLst>
                <a:ext uri="{FF2B5EF4-FFF2-40B4-BE49-F238E27FC236}">
                  <a16:creationId xmlns:a16="http://schemas.microsoft.com/office/drawing/2014/main" id="{81911C54-6C3E-78E9-FF39-513539C402A7}"/>
                </a:ext>
              </a:extLst>
            </p:cNvPr>
            <p:cNvSpPr txBox="1"/>
            <p:nvPr/>
          </p:nvSpPr>
          <p:spPr>
            <a:xfrm>
              <a:off x="4074671" y="5161864"/>
              <a:ext cx="2443276" cy="32316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事故例（内容）</a:t>
              </a:r>
            </a:p>
          </p:txBody>
        </p:sp>
      </p:grpSp>
      <p:pic>
        <p:nvPicPr>
          <p:cNvPr id="18" name="図 17">
            <a:extLst>
              <a:ext uri="{FF2B5EF4-FFF2-40B4-BE49-F238E27FC236}">
                <a16:creationId xmlns:a16="http://schemas.microsoft.com/office/drawing/2014/main" id="{41409899-5C39-559D-415A-22C8996847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557" y="2517364"/>
            <a:ext cx="7541672" cy="2273775"/>
          </a:xfrm>
          <a:prstGeom prst="rect">
            <a:avLst/>
          </a:prstGeom>
        </p:spPr>
      </p:pic>
      <p:sp>
        <p:nvSpPr>
          <p:cNvPr id="203" name="テキスト ボックス 202">
            <a:extLst>
              <a:ext uri="{FF2B5EF4-FFF2-40B4-BE49-F238E27FC236}">
                <a16:creationId xmlns:a16="http://schemas.microsoft.com/office/drawing/2014/main" id="{547C2C72-775E-6243-A043-19324C775227}"/>
              </a:ext>
            </a:extLst>
          </p:cNvPr>
          <p:cNvSpPr txBox="1"/>
          <p:nvPr/>
        </p:nvSpPr>
        <p:spPr>
          <a:xfrm>
            <a:off x="972000" y="1626274"/>
            <a:ext cx="7200000" cy="5847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個人賠償責任保険が補償するのは、自転車乗用中の事故だけではありません。以下のような日常生活のリスクも補償します。</a:t>
            </a:r>
          </a:p>
        </p:txBody>
      </p:sp>
      <p:sp>
        <p:nvSpPr>
          <p:cNvPr id="212" name="テキスト ボックス 211">
            <a:extLst>
              <a:ext uri="{FF2B5EF4-FFF2-40B4-BE49-F238E27FC236}">
                <a16:creationId xmlns:a16="http://schemas.microsoft.com/office/drawing/2014/main" id="{CA9725D4-63E8-774F-898F-C0DB9BB95F51}"/>
              </a:ext>
            </a:extLst>
          </p:cNvPr>
          <p:cNvSpPr txBox="1"/>
          <p:nvPr/>
        </p:nvSpPr>
        <p:spPr>
          <a:xfrm>
            <a:off x="821386" y="2198839"/>
            <a:ext cx="5856039" cy="338554"/>
          </a:xfrm>
          <a:prstGeom prst="rect">
            <a:avLst/>
          </a:prstGeom>
          <a:noFill/>
        </p:spPr>
        <p:txBody>
          <a:bodyPr wrap="square" rtlCol="0">
            <a:spAutoFit/>
          </a:bodyPr>
          <a:lstStyle/>
          <a:p>
            <a:pPr marL="533400" marR="0" lvl="0" indent="-53340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保険金が支払われる主なケースと支払われない主なケース</a:t>
            </a:r>
            <a:endParaRPr kumimoji="1" lang="ja-JP" altLang="en-US" sz="16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sp>
        <p:nvSpPr>
          <p:cNvPr id="216" name="テキスト ボックス 215">
            <a:extLst>
              <a:ext uri="{FF2B5EF4-FFF2-40B4-BE49-F238E27FC236}">
                <a16:creationId xmlns:a16="http://schemas.microsoft.com/office/drawing/2014/main" id="{D7574C2C-F0D9-684C-9A0C-8AD4E2DBA547}"/>
              </a:ext>
            </a:extLst>
          </p:cNvPr>
          <p:cNvSpPr txBox="1"/>
          <p:nvPr/>
        </p:nvSpPr>
        <p:spPr>
          <a:xfrm>
            <a:off x="782042" y="4884106"/>
            <a:ext cx="1864905" cy="338554"/>
          </a:xfrm>
          <a:prstGeom prst="rect">
            <a:avLst/>
          </a:prstGeom>
          <a:noFill/>
        </p:spPr>
        <p:txBody>
          <a:bodyPr wrap="square" rtlCol="0">
            <a:spAutoFit/>
          </a:bodyPr>
          <a:lstStyle/>
          <a:p>
            <a:pPr marL="533400" marR="0" lvl="0" indent="-53340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実際の賠償事例</a:t>
            </a:r>
          </a:p>
        </p:txBody>
      </p:sp>
      <p:sp>
        <p:nvSpPr>
          <p:cNvPr id="219" name="テキスト ボックス 218">
            <a:extLst>
              <a:ext uri="{FF2B5EF4-FFF2-40B4-BE49-F238E27FC236}">
                <a16:creationId xmlns:a16="http://schemas.microsoft.com/office/drawing/2014/main" id="{60436812-D011-3949-80B2-A0CA9289BFB8}"/>
              </a:ext>
            </a:extLst>
          </p:cNvPr>
          <p:cNvSpPr txBox="1"/>
          <p:nvPr/>
        </p:nvSpPr>
        <p:spPr>
          <a:xfrm>
            <a:off x="851557" y="5896815"/>
            <a:ext cx="2003280"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198,240</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円</a:t>
            </a:r>
          </a:p>
        </p:txBody>
      </p:sp>
      <p:pic>
        <p:nvPicPr>
          <p:cNvPr id="2" name="図 1">
            <a:extLst>
              <a:ext uri="{FF2B5EF4-FFF2-40B4-BE49-F238E27FC236}">
                <a16:creationId xmlns:a16="http://schemas.microsoft.com/office/drawing/2014/main" id="{20E6A31B-7275-CDBF-217A-E2288BD07C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6" name="角丸四角形 91">
            <a:extLst>
              <a:ext uri="{FF2B5EF4-FFF2-40B4-BE49-F238E27FC236}">
                <a16:creationId xmlns:a16="http://schemas.microsoft.com/office/drawing/2014/main" id="{0E6E4343-27DE-C42C-409F-246934D1420D}"/>
              </a:ext>
            </a:extLst>
          </p:cNvPr>
          <p:cNvSpPr>
            <a:spLocks noChangeAspect="1"/>
          </p:cNvSpPr>
          <p:nvPr/>
        </p:nvSpPr>
        <p:spPr>
          <a:xfrm>
            <a:off x="916989" y="1179311"/>
            <a:ext cx="7200000" cy="37977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AD083CE7-31AD-C4FF-3F68-3632FC08327E}"/>
              </a:ext>
            </a:extLst>
          </p:cNvPr>
          <p:cNvSpPr txBox="1"/>
          <p:nvPr/>
        </p:nvSpPr>
        <p:spPr>
          <a:xfrm>
            <a:off x="989756" y="1204018"/>
            <a:ext cx="604714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個人賠償責任保険は日常生活のリスクも補償します</a:t>
            </a:r>
          </a:p>
        </p:txBody>
      </p:sp>
      <p:sp>
        <p:nvSpPr>
          <p:cNvPr id="223" name="テキスト ボックス 222">
            <a:extLst>
              <a:ext uri="{FF2B5EF4-FFF2-40B4-BE49-F238E27FC236}">
                <a16:creationId xmlns:a16="http://schemas.microsoft.com/office/drawing/2014/main" id="{0E442ADD-55DC-A643-BC30-321FDFFB4588}"/>
              </a:ext>
            </a:extLst>
          </p:cNvPr>
          <p:cNvSpPr txBox="1"/>
          <p:nvPr/>
        </p:nvSpPr>
        <p:spPr>
          <a:xfrm>
            <a:off x="2960364" y="5650650"/>
            <a:ext cx="4153540" cy="323165"/>
          </a:xfrm>
          <a:prstGeom prst="rect">
            <a:avLst/>
          </a:prstGeom>
          <a:noFill/>
        </p:spPr>
        <p:txBody>
          <a:bodyPr wrap="square" lIns="0" rIns="0" rtlCol="0">
            <a:spAutoFit/>
          </a:bodyPr>
          <a:lstStyle/>
          <a:p>
            <a:pPr marL="0" marR="0" lvl="0" indent="0" algn="l" defTabSz="566654" rtl="0" eaLnBrk="1" fontAlgn="auto" latinLnBrk="0" hangingPunct="1">
              <a:lnSpc>
                <a:spcPts val="18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n-cs"/>
              </a:rPr>
              <a:t>水漏れをして階下の部屋の天井にシミができた</a:t>
            </a:r>
          </a:p>
        </p:txBody>
      </p:sp>
      <p:sp>
        <p:nvSpPr>
          <p:cNvPr id="226" name="テキスト ボックス 225">
            <a:extLst>
              <a:ext uri="{FF2B5EF4-FFF2-40B4-BE49-F238E27FC236}">
                <a16:creationId xmlns:a16="http://schemas.microsoft.com/office/drawing/2014/main" id="{77194A0B-E914-B64A-9157-83FA07795600}"/>
              </a:ext>
            </a:extLst>
          </p:cNvPr>
          <p:cNvSpPr txBox="1"/>
          <p:nvPr/>
        </p:nvSpPr>
        <p:spPr>
          <a:xfrm>
            <a:off x="3018114" y="5924563"/>
            <a:ext cx="4683336" cy="591187"/>
          </a:xfrm>
          <a:prstGeom prst="rect">
            <a:avLst/>
          </a:prstGeom>
          <a:noFill/>
        </p:spPr>
        <p:txBody>
          <a:bodyPr wrap="square" lIns="0" rIns="0" rtlCol="0">
            <a:spAutoFit/>
          </a:bodyPr>
          <a:lstStyle/>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n-cs"/>
              </a:rPr>
              <a:t>（マンションの下の階の家の浴室天井にシミができて</a:t>
            </a:r>
            <a:endParaRPr kumimoji="1" lang="en-US" altLang="ja-JP" sz="13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mn-cs"/>
              </a:rPr>
              <a:t>　いた。調べてみると自分の家の水漏れが原因だった）</a:t>
            </a:r>
          </a:p>
        </p:txBody>
      </p:sp>
      <p:sp>
        <p:nvSpPr>
          <p:cNvPr id="13" name="テキスト ボックス 12">
            <a:extLst>
              <a:ext uri="{FF2B5EF4-FFF2-40B4-BE49-F238E27FC236}">
                <a16:creationId xmlns:a16="http://schemas.microsoft.com/office/drawing/2014/main" id="{CC738E7F-FE3E-217D-84B4-4D12E3E4F470}"/>
              </a:ext>
            </a:extLst>
          </p:cNvPr>
          <p:cNvSpPr txBox="1"/>
          <p:nvPr/>
        </p:nvSpPr>
        <p:spPr>
          <a:xfrm>
            <a:off x="888114" y="2539552"/>
            <a:ext cx="3158622" cy="323165"/>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保険金が支払われる主なケース</a:t>
            </a:r>
          </a:p>
        </p:txBody>
      </p:sp>
      <p:sp>
        <p:nvSpPr>
          <p:cNvPr id="15" name="テキスト ボックス 14">
            <a:extLst>
              <a:ext uri="{FF2B5EF4-FFF2-40B4-BE49-F238E27FC236}">
                <a16:creationId xmlns:a16="http://schemas.microsoft.com/office/drawing/2014/main" id="{31F99669-0E43-056E-3531-B225A824B1DC}"/>
              </a:ext>
            </a:extLst>
          </p:cNvPr>
          <p:cNvSpPr txBox="1"/>
          <p:nvPr/>
        </p:nvSpPr>
        <p:spPr>
          <a:xfrm>
            <a:off x="831011" y="2955834"/>
            <a:ext cx="3308948" cy="1708160"/>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日常生活に起因する偶然の事故や、個人賠償責任保険の記名被保険者</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が住んでいる住宅の所有･使用･管理に起因する偶然の事故により、他人にケガをさせたり、他人の財物に損害を与えたりして、法律上の損害賠償責任を負ったとき　など</a:t>
            </a:r>
          </a:p>
        </p:txBody>
      </p:sp>
      <p:sp>
        <p:nvSpPr>
          <p:cNvPr id="17" name="テキスト ボックス 16">
            <a:extLst>
              <a:ext uri="{FF2B5EF4-FFF2-40B4-BE49-F238E27FC236}">
                <a16:creationId xmlns:a16="http://schemas.microsoft.com/office/drawing/2014/main" id="{A714DBB7-BE55-2D3F-278B-B1A0671ACF22}"/>
              </a:ext>
            </a:extLst>
          </p:cNvPr>
          <p:cNvSpPr txBox="1"/>
          <p:nvPr/>
        </p:nvSpPr>
        <p:spPr>
          <a:xfrm>
            <a:off x="4130334" y="2539552"/>
            <a:ext cx="4262895" cy="323165"/>
          </a:xfrm>
          <a:prstGeom prst="rect">
            <a:avLst/>
          </a:prstGeom>
          <a:noFill/>
        </p:spPr>
        <p:txBody>
          <a:bodyPr wrap="square">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保険金が支払われない主なケース</a:t>
            </a:r>
          </a:p>
        </p:txBody>
      </p:sp>
      <p:sp>
        <p:nvSpPr>
          <p:cNvPr id="19" name="テキスト ボックス 18">
            <a:extLst>
              <a:ext uri="{FF2B5EF4-FFF2-40B4-BE49-F238E27FC236}">
                <a16:creationId xmlns:a16="http://schemas.microsoft.com/office/drawing/2014/main" id="{B768F366-386E-BF40-0996-4012A2308C9B}"/>
              </a:ext>
            </a:extLst>
          </p:cNvPr>
          <p:cNvSpPr txBox="1"/>
          <p:nvPr/>
        </p:nvSpPr>
        <p:spPr>
          <a:xfrm>
            <a:off x="4130334" y="2854626"/>
            <a:ext cx="4586128" cy="1938992"/>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 </a:t>
            </a: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故意によって生じた賠償責任</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地震・噴火・津波・暴動などに起因する</a:t>
            </a:r>
            <a:endParaRPr kumimoji="1" lang="en-US" altLang="ja-JP"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r>
              <a:rPr kumimoji="1" lang="ja-JP" altLang="en-US" sz="1500" b="0" i="0" u="none" strike="noStrike" kern="1200" cap="none" spc="0" normalizeH="0" baseline="0" noProof="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賠償</a:t>
            </a: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責任</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仕事上の賠償責任</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同居の親族に対する賠償責任</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 </a:t>
            </a: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借用している物に対する賠償責任</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飛行機、船舶、自動車などの所有・使用・</a:t>
            </a:r>
            <a:endParaRPr kumimoji="1" lang="en-US" altLang="ja-JP"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r>
              <a:rPr kumimoji="1" lang="ja-JP" altLang="en-US" sz="1500" b="0" i="0" u="none" strike="noStrike" kern="1200" cap="none" spc="0" normalizeH="0" baseline="0" noProof="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管理</a:t>
            </a:r>
            <a:r>
              <a:rPr kumimoji="1" lang="ja-JP" altLang="en-US" sz="1500" b="0"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に起因する賠償責任　など</a:t>
            </a:r>
          </a:p>
        </p:txBody>
      </p:sp>
      <p:sp>
        <p:nvSpPr>
          <p:cNvPr id="10" name="テキスト ボックス 9">
            <a:extLst>
              <a:ext uri="{FF2B5EF4-FFF2-40B4-BE49-F238E27FC236}">
                <a16:creationId xmlns:a16="http://schemas.microsoft.com/office/drawing/2014/main" id="{79EDBBD6-9629-6465-AE75-68A01777D47B}"/>
              </a:ext>
            </a:extLst>
          </p:cNvPr>
          <p:cNvSpPr txBox="1"/>
          <p:nvPr/>
        </p:nvSpPr>
        <p:spPr>
          <a:xfrm>
            <a:off x="1722228" y="663340"/>
            <a:ext cx="61154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個人賠償責任保険</a:t>
            </a:r>
            <a:r>
              <a:rPr kumimoji="1" lang="en-US" altLang="ja-JP"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自転車事故などに備える保険</a:t>
            </a:r>
            <a:r>
              <a:rPr kumimoji="1" lang="en-US" altLang="ja-JP"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endPar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E3AAC444-BCE6-4BC2-1A44-8E9F0B67CA42}"/>
              </a:ext>
            </a:extLst>
          </p:cNvPr>
          <p:cNvPicPr>
            <a:picLocks noChangeAspect="1"/>
          </p:cNvPicPr>
          <p:nvPr/>
        </p:nvPicPr>
        <p:blipFill>
          <a:blip r:embed="rId7"/>
          <a:stretch>
            <a:fillRect/>
          </a:stretch>
        </p:blipFill>
        <p:spPr>
          <a:xfrm>
            <a:off x="578308" y="686499"/>
            <a:ext cx="1047533" cy="377985"/>
          </a:xfrm>
          <a:prstGeom prst="rect">
            <a:avLst/>
          </a:prstGeom>
        </p:spPr>
      </p:pic>
      <p:sp>
        <p:nvSpPr>
          <p:cNvPr id="14" name="テキスト ボックス 13">
            <a:extLst>
              <a:ext uri="{FF2B5EF4-FFF2-40B4-BE49-F238E27FC236}">
                <a16:creationId xmlns:a16="http://schemas.microsoft.com/office/drawing/2014/main" id="{246BE39C-F197-E9C4-BAD6-F8AC0DD5E653}"/>
              </a:ext>
            </a:extLst>
          </p:cNvPr>
          <p:cNvSpPr txBox="1"/>
          <p:nvPr/>
        </p:nvSpPr>
        <p:spPr>
          <a:xfrm>
            <a:off x="648586" y="688916"/>
            <a:ext cx="87346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25" name="テキスト ボックス 24">
            <a:extLst>
              <a:ext uri="{FF2B5EF4-FFF2-40B4-BE49-F238E27FC236}">
                <a16:creationId xmlns:a16="http://schemas.microsoft.com/office/drawing/2014/main" id="{54320472-7E1D-D648-95A0-2926919FC2A0}"/>
              </a:ext>
            </a:extLst>
          </p:cNvPr>
          <p:cNvSpPr txBox="1"/>
          <p:nvPr/>
        </p:nvSpPr>
        <p:spPr>
          <a:xfrm>
            <a:off x="1501832" y="6627464"/>
            <a:ext cx="6244046" cy="246221"/>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出典：セゾン自動車火災保険ウェブサイト「保険金のお支払い事例」（ 参照日：</a:t>
            </a:r>
            <a:r>
              <a:rPr kumimoji="1"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a:t>
            </a:r>
            <a:r>
              <a:rPr kumimoji="1"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p>
        </p:txBody>
      </p:sp>
      <p:grpSp>
        <p:nvGrpSpPr>
          <p:cNvPr id="3" name="グループ化 2">
            <a:extLst>
              <a:ext uri="{FF2B5EF4-FFF2-40B4-BE49-F238E27FC236}">
                <a16:creationId xmlns:a16="http://schemas.microsoft.com/office/drawing/2014/main" id="{142696CE-1155-6972-E0ED-BBC20C1422A0}"/>
              </a:ext>
            </a:extLst>
          </p:cNvPr>
          <p:cNvGrpSpPr>
            <a:grpSpLocks noChangeAspect="1"/>
          </p:cNvGrpSpPr>
          <p:nvPr/>
        </p:nvGrpSpPr>
        <p:grpSpPr>
          <a:xfrm>
            <a:off x="8035353" y="94006"/>
            <a:ext cx="924222" cy="967829"/>
            <a:chOff x="8030207" y="77898"/>
            <a:chExt cx="1026913" cy="1075365"/>
          </a:xfrm>
        </p:grpSpPr>
        <p:pic>
          <p:nvPicPr>
            <p:cNvPr id="8" name="図 7">
              <a:extLst>
                <a:ext uri="{FF2B5EF4-FFF2-40B4-BE49-F238E27FC236}">
                  <a16:creationId xmlns:a16="http://schemas.microsoft.com/office/drawing/2014/main" id="{5B271D34-CD49-DD7C-062B-BDE1D90277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21" name="図 20">
              <a:extLst>
                <a:ext uri="{FF2B5EF4-FFF2-40B4-BE49-F238E27FC236}">
                  <a16:creationId xmlns:a16="http://schemas.microsoft.com/office/drawing/2014/main" id="{03535125-3049-85BB-B7AB-DDF2C0A2B0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79718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a:extLst>
              <a:ext uri="{FF2B5EF4-FFF2-40B4-BE49-F238E27FC236}">
                <a16:creationId xmlns:a16="http://schemas.microsoft.com/office/drawing/2014/main" id="{2B580505-B282-0A4C-96D9-CAE5E55F1408}"/>
              </a:ext>
            </a:extLst>
          </p:cNvPr>
          <p:cNvSpPr/>
          <p:nvPr/>
        </p:nvSpPr>
        <p:spPr>
          <a:xfrm>
            <a:off x="673326" y="4710699"/>
            <a:ext cx="7804849" cy="19705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0" name="テキスト ボックス 99">
            <a:extLst>
              <a:ext uri="{FF2B5EF4-FFF2-40B4-BE49-F238E27FC236}">
                <a16:creationId xmlns:a16="http://schemas.microsoft.com/office/drawing/2014/main" id="{7792B389-FACF-FB48-9670-F20B44F502D2}"/>
              </a:ext>
            </a:extLst>
          </p:cNvPr>
          <p:cNvSpPr txBox="1"/>
          <p:nvPr/>
        </p:nvSpPr>
        <p:spPr>
          <a:xfrm>
            <a:off x="1374173" y="5210242"/>
            <a:ext cx="6328231"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「自転車だから事故を起こしても大事には至らない」と思っていませんか。</a:t>
            </a:r>
          </a:p>
        </p:txBody>
      </p:sp>
      <p:sp>
        <p:nvSpPr>
          <p:cNvPr id="101" name="テキスト ボックス 100">
            <a:extLst>
              <a:ext uri="{FF2B5EF4-FFF2-40B4-BE49-F238E27FC236}">
                <a16:creationId xmlns:a16="http://schemas.microsoft.com/office/drawing/2014/main" id="{FDCB87A9-B10E-384B-B945-71D4BD0A68DB}"/>
              </a:ext>
            </a:extLst>
          </p:cNvPr>
          <p:cNvSpPr txBox="1"/>
          <p:nvPr/>
        </p:nvSpPr>
        <p:spPr>
          <a:xfrm>
            <a:off x="1374173" y="5914985"/>
            <a:ext cx="6499292"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近年は、法令に違反した危険な運転をして、歩行者にケガをさせたとして、高額な賠償を命じる判決が出ています。</a:t>
            </a:r>
          </a:p>
        </p:txBody>
      </p:sp>
      <p:sp>
        <p:nvSpPr>
          <p:cNvPr id="104" name="テキスト ボックス 103">
            <a:extLst>
              <a:ext uri="{FF2B5EF4-FFF2-40B4-BE49-F238E27FC236}">
                <a16:creationId xmlns:a16="http://schemas.microsoft.com/office/drawing/2014/main" id="{A13B9AC5-A52F-1F46-AB71-89EF967A8352}"/>
              </a:ext>
            </a:extLst>
          </p:cNvPr>
          <p:cNvSpPr txBox="1"/>
          <p:nvPr/>
        </p:nvSpPr>
        <p:spPr>
          <a:xfrm>
            <a:off x="628447" y="1874945"/>
            <a:ext cx="7849728" cy="120032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男子小学生（</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歳）が夜間自転車で走行中、歩行中の女性（</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62</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歳）と正面衝突。女性は頭蓋骨骨折などの傷害を負い、意識が戻らない状態になった。裁判所が加害者の親に言い渡した判決額として、正しいものに○をつけよう。</a:t>
            </a:r>
          </a:p>
        </p:txBody>
      </p:sp>
      <p:sp>
        <p:nvSpPr>
          <p:cNvPr id="117" name="テキスト ボックス 116">
            <a:extLst>
              <a:ext uri="{FF2B5EF4-FFF2-40B4-BE49-F238E27FC236}">
                <a16:creationId xmlns:a16="http://schemas.microsoft.com/office/drawing/2014/main" id="{4653630F-AB22-7C4D-A899-D379E271FE0B}"/>
              </a:ext>
            </a:extLst>
          </p:cNvPr>
          <p:cNvSpPr txBox="1"/>
          <p:nvPr/>
        </p:nvSpPr>
        <p:spPr>
          <a:xfrm>
            <a:off x="1786446" y="3145547"/>
            <a:ext cx="5571108" cy="120032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①数十万円程度</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（家族で海外旅行に行くために必要な費用）</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②数百万円程度（自動車１台程度）</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③数千万円程度（家１軒程度）</a:t>
            </a:r>
          </a:p>
        </p:txBody>
      </p:sp>
      <p:sp>
        <p:nvSpPr>
          <p:cNvPr id="118" name="正方形/長方形 117">
            <a:extLst>
              <a:ext uri="{FF2B5EF4-FFF2-40B4-BE49-F238E27FC236}">
                <a16:creationId xmlns:a16="http://schemas.microsoft.com/office/drawing/2014/main" id="{3188D06E-6B11-044C-B8CF-A6D3298E4726}"/>
              </a:ext>
            </a:extLst>
          </p:cNvPr>
          <p:cNvSpPr/>
          <p:nvPr/>
        </p:nvSpPr>
        <p:spPr>
          <a:xfrm>
            <a:off x="6701459" y="3755208"/>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9" name="正方形/長方形 138">
            <a:extLst>
              <a:ext uri="{FF2B5EF4-FFF2-40B4-BE49-F238E27FC236}">
                <a16:creationId xmlns:a16="http://schemas.microsoft.com/office/drawing/2014/main" id="{7C6AA6BB-51DA-A546-A944-F7F73836ACE6}"/>
              </a:ext>
            </a:extLst>
          </p:cNvPr>
          <p:cNvSpPr/>
          <p:nvPr/>
        </p:nvSpPr>
        <p:spPr>
          <a:xfrm>
            <a:off x="6701459" y="3220911"/>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1" name="正方形/長方形 140">
            <a:extLst>
              <a:ext uri="{FF2B5EF4-FFF2-40B4-BE49-F238E27FC236}">
                <a16:creationId xmlns:a16="http://schemas.microsoft.com/office/drawing/2014/main" id="{B10A987B-E4AE-CA45-BA8C-438EE583A5B4}"/>
              </a:ext>
            </a:extLst>
          </p:cNvPr>
          <p:cNvSpPr/>
          <p:nvPr/>
        </p:nvSpPr>
        <p:spPr>
          <a:xfrm>
            <a:off x="6701459" y="4020117"/>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42" name="図 141">
            <a:extLst>
              <a:ext uri="{FF2B5EF4-FFF2-40B4-BE49-F238E27FC236}">
                <a16:creationId xmlns:a16="http://schemas.microsoft.com/office/drawing/2014/main" id="{BBCDFC24-2177-B345-A645-2E938FF333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4005" y="652246"/>
            <a:ext cx="4575987" cy="751998"/>
          </a:xfrm>
          <a:prstGeom prst="rect">
            <a:avLst/>
          </a:prstGeom>
        </p:spPr>
      </p:pic>
      <p:sp>
        <p:nvSpPr>
          <p:cNvPr id="38" name="正方形/長方形 37">
            <a:extLst>
              <a:ext uri="{FF2B5EF4-FFF2-40B4-BE49-F238E27FC236}">
                <a16:creationId xmlns:a16="http://schemas.microsoft.com/office/drawing/2014/main" id="{E375033C-2C68-4F70-BDBD-C22A78888A42}"/>
              </a:ext>
            </a:extLst>
          </p:cNvPr>
          <p:cNvSpPr/>
          <p:nvPr/>
        </p:nvSpPr>
        <p:spPr>
          <a:xfrm>
            <a:off x="6623815" y="4021717"/>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pic>
        <p:nvPicPr>
          <p:cNvPr id="3" name="図 2">
            <a:extLst>
              <a:ext uri="{FF2B5EF4-FFF2-40B4-BE49-F238E27FC236}">
                <a16:creationId xmlns:a16="http://schemas.microsoft.com/office/drawing/2014/main" id="{9E6F3E29-CC23-2FC3-9629-089A591DF0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7938"/>
            <a:ext cx="9144000" cy="559091"/>
          </a:xfrm>
          <a:prstGeom prst="rect">
            <a:avLst/>
          </a:prstGeom>
        </p:spPr>
      </p:pic>
      <p:grpSp>
        <p:nvGrpSpPr>
          <p:cNvPr id="4" name="グループ化 3">
            <a:extLst>
              <a:ext uri="{FF2B5EF4-FFF2-40B4-BE49-F238E27FC236}">
                <a16:creationId xmlns:a16="http://schemas.microsoft.com/office/drawing/2014/main" id="{21256DC7-2EFF-8D38-7502-B6CCB066DCDD}"/>
              </a:ext>
            </a:extLst>
          </p:cNvPr>
          <p:cNvGrpSpPr>
            <a:grpSpLocks noChangeAspect="1"/>
          </p:cNvGrpSpPr>
          <p:nvPr/>
        </p:nvGrpSpPr>
        <p:grpSpPr>
          <a:xfrm>
            <a:off x="8035353" y="94006"/>
            <a:ext cx="924222" cy="967829"/>
            <a:chOff x="8030207" y="77898"/>
            <a:chExt cx="1026913" cy="1075365"/>
          </a:xfrm>
        </p:grpSpPr>
        <p:pic>
          <p:nvPicPr>
            <p:cNvPr id="5" name="図 4">
              <a:extLst>
                <a:ext uri="{FF2B5EF4-FFF2-40B4-BE49-F238E27FC236}">
                  <a16:creationId xmlns:a16="http://schemas.microsoft.com/office/drawing/2014/main" id="{91E6BEA9-9053-2BEB-BB17-4F800E3980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6" name="図 5">
              <a:extLst>
                <a:ext uri="{FF2B5EF4-FFF2-40B4-BE49-F238E27FC236}">
                  <a16:creationId xmlns:a16="http://schemas.microsoft.com/office/drawing/2014/main" id="{56FBD98A-550C-B63A-AED6-54364F3097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2" name="正方形/長方形 1">
            <a:extLst>
              <a:ext uri="{FF2B5EF4-FFF2-40B4-BE49-F238E27FC236}">
                <a16:creationId xmlns:a16="http://schemas.microsoft.com/office/drawing/2014/main" id="{ABC3A9EE-7675-7684-FCF8-E930C78BD612}"/>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20963851-2093-9F96-FA95-4F5140A222F8}"/>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1</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BB794337-F460-371B-695C-711A451E9A65}"/>
              </a:ext>
            </a:extLst>
          </p:cNvPr>
          <p:cNvSpPr/>
          <p:nvPr/>
        </p:nvSpPr>
        <p:spPr>
          <a:xfrm>
            <a:off x="1374175" y="4978578"/>
            <a:ext cx="6328230" cy="10800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06EC8AAE-63AD-FC8E-6A0F-C3634192A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8871" y="4542001"/>
            <a:ext cx="661418" cy="1266447"/>
          </a:xfrm>
          <a:prstGeom prst="rect">
            <a:avLst/>
          </a:prstGeom>
        </p:spPr>
      </p:pic>
    </p:spTree>
    <p:extLst>
      <p:ext uri="{BB962C8B-B14F-4D97-AF65-F5344CB8AC3E}">
        <p14:creationId xmlns:p14="http://schemas.microsoft.com/office/powerpoint/2010/main" val="2828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69DAEB4-4404-6CC4-EB39-0EEAD57F3A5B}"/>
              </a:ext>
            </a:extLst>
          </p:cNvPr>
          <p:cNvSpPr/>
          <p:nvPr/>
        </p:nvSpPr>
        <p:spPr>
          <a:xfrm>
            <a:off x="673326" y="4935984"/>
            <a:ext cx="7804849" cy="17452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77CD57D0-AE83-EFF7-704A-92F28EB6F932}"/>
              </a:ext>
            </a:extLst>
          </p:cNvPr>
          <p:cNvSpPr/>
          <p:nvPr/>
        </p:nvSpPr>
        <p:spPr>
          <a:xfrm>
            <a:off x="1411635" y="5127049"/>
            <a:ext cx="6328230" cy="10800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3" name="テキスト ボックス 152">
            <a:extLst>
              <a:ext uri="{FF2B5EF4-FFF2-40B4-BE49-F238E27FC236}">
                <a16:creationId xmlns:a16="http://schemas.microsoft.com/office/drawing/2014/main" id="{E3E8E281-CB19-094A-819E-679C373CE876}"/>
              </a:ext>
            </a:extLst>
          </p:cNvPr>
          <p:cNvSpPr txBox="1"/>
          <p:nvPr/>
        </p:nvSpPr>
        <p:spPr>
          <a:xfrm>
            <a:off x="1645161" y="2955557"/>
            <a:ext cx="5853677" cy="361637"/>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①ほぼ同じ</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1.5</a:t>
            </a:r>
            <a:r>
              <a:rPr kumimoji="1" lang="ja-JP" altLang="en-US" sz="1800" b="0" i="0" u="none" strike="noStrike" kern="1200" cap="none" spc="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倍</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800" b="0" i="0" u="none" strike="noStrike" kern="1200" cap="none" spc="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③</a:t>
            </a:r>
            <a:r>
              <a:rPr kumimoji="1" lang="ja-JP" altLang="en-US" sz="1800" b="0" i="0" u="none" strike="noStrike" kern="1200" cap="none" spc="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2.2</a:t>
            </a:r>
            <a:r>
              <a:rPr kumimoji="1" lang="ja-JP" altLang="en-US" sz="1800" b="0" i="0" u="none" strike="noStrike" kern="1200" cap="none" spc="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倍</a:t>
            </a:r>
            <a:endPar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73" name="テキスト ボックス 72">
            <a:extLst>
              <a:ext uri="{FF2B5EF4-FFF2-40B4-BE49-F238E27FC236}">
                <a16:creationId xmlns:a16="http://schemas.microsoft.com/office/drawing/2014/main" id="{09D2E439-40EC-E347-83E5-0060FFE20334}"/>
              </a:ext>
            </a:extLst>
          </p:cNvPr>
          <p:cNvSpPr txBox="1"/>
          <p:nvPr/>
        </p:nvSpPr>
        <p:spPr>
          <a:xfrm>
            <a:off x="632645" y="1860355"/>
            <a:ext cx="7845529"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自転車事故において、ヘルメットを着用していないときの致死率は着用時の何倍でしょう</a:t>
            </a:r>
            <a:r>
              <a:rPr kumimoji="1" lang="ja-JP" altLang="en-US" sz="1800" b="0" i="0" u="none" strike="noStrike" kern="1200" cap="none" spc="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か？　正しい</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ものに〇をつけよう。</a:t>
            </a:r>
          </a:p>
        </p:txBody>
      </p:sp>
      <p:sp>
        <p:nvSpPr>
          <p:cNvPr id="77" name="正方形/長方形 76">
            <a:extLst>
              <a:ext uri="{FF2B5EF4-FFF2-40B4-BE49-F238E27FC236}">
                <a16:creationId xmlns:a16="http://schemas.microsoft.com/office/drawing/2014/main" id="{7EC1E0A1-906D-C34A-A8FF-2A7056EDB66C}"/>
              </a:ext>
            </a:extLst>
          </p:cNvPr>
          <p:cNvSpPr/>
          <p:nvPr/>
        </p:nvSpPr>
        <p:spPr>
          <a:xfrm>
            <a:off x="2975387" y="2990946"/>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6" name="テキスト ボックス 95">
            <a:extLst>
              <a:ext uri="{FF2B5EF4-FFF2-40B4-BE49-F238E27FC236}">
                <a16:creationId xmlns:a16="http://schemas.microsoft.com/office/drawing/2014/main" id="{BDB42091-255C-2F4F-8641-0C924F95DEA2}"/>
              </a:ext>
            </a:extLst>
          </p:cNvPr>
          <p:cNvSpPr txBox="1"/>
          <p:nvPr/>
        </p:nvSpPr>
        <p:spPr>
          <a:xfrm>
            <a:off x="1346440" y="5283422"/>
            <a:ext cx="6054981"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自転車事故の死者の多くは、頭部を損傷しています。</a:t>
            </a:r>
          </a:p>
        </p:txBody>
      </p:sp>
      <p:sp>
        <p:nvSpPr>
          <p:cNvPr id="97" name="テキスト ボックス 96">
            <a:extLst>
              <a:ext uri="{FF2B5EF4-FFF2-40B4-BE49-F238E27FC236}">
                <a16:creationId xmlns:a16="http://schemas.microsoft.com/office/drawing/2014/main" id="{E61D8FC1-84AE-F341-B926-6413A97BFD6B}"/>
              </a:ext>
            </a:extLst>
          </p:cNvPr>
          <p:cNvSpPr txBox="1"/>
          <p:nvPr/>
        </p:nvSpPr>
        <p:spPr>
          <a:xfrm>
            <a:off x="1343977" y="5723370"/>
            <a:ext cx="6405796" cy="92333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死亡事故を防ぐためには、ヘルメットを着用することが効果的です。なお、</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2023</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4</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日から年齢を問わず、自転車に乗るすべての人にヘルメットの着用が努力義務化されました。</a:t>
            </a:r>
          </a:p>
        </p:txBody>
      </p:sp>
      <p:sp>
        <p:nvSpPr>
          <p:cNvPr id="103" name="テキスト ボックス 102">
            <a:extLst>
              <a:ext uri="{FF2B5EF4-FFF2-40B4-BE49-F238E27FC236}">
                <a16:creationId xmlns:a16="http://schemas.microsoft.com/office/drawing/2014/main" id="{F0C2B65C-AE68-B041-A844-4A93F39DBD98}"/>
              </a:ext>
            </a:extLst>
          </p:cNvPr>
          <p:cNvSpPr txBox="1"/>
          <p:nvPr/>
        </p:nvSpPr>
        <p:spPr>
          <a:xfrm>
            <a:off x="6312458" y="1463139"/>
            <a:ext cx="707694"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4</a:t>
            </a:r>
            <a:endParaRPr kumimoji="1" lang="ja-JP" altLang="en-US" sz="1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4" name="正方形/長方形 143">
            <a:extLst>
              <a:ext uri="{FF2B5EF4-FFF2-40B4-BE49-F238E27FC236}">
                <a16:creationId xmlns:a16="http://schemas.microsoft.com/office/drawing/2014/main" id="{52C08E5F-D1D9-2042-ADC9-4380B30C09D8}"/>
              </a:ext>
            </a:extLst>
          </p:cNvPr>
          <p:cNvSpPr/>
          <p:nvPr/>
        </p:nvSpPr>
        <p:spPr>
          <a:xfrm>
            <a:off x="6952008" y="2992601"/>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6" name="正方形/長方形 145">
            <a:extLst>
              <a:ext uri="{FF2B5EF4-FFF2-40B4-BE49-F238E27FC236}">
                <a16:creationId xmlns:a16="http://schemas.microsoft.com/office/drawing/2014/main" id="{3CB4B9A3-2840-FE45-9619-07625FD14C2E}"/>
              </a:ext>
            </a:extLst>
          </p:cNvPr>
          <p:cNvSpPr/>
          <p:nvPr/>
        </p:nvSpPr>
        <p:spPr>
          <a:xfrm>
            <a:off x="4944749" y="2990946"/>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47" name="図 146">
            <a:extLst>
              <a:ext uri="{FF2B5EF4-FFF2-40B4-BE49-F238E27FC236}">
                <a16:creationId xmlns:a16="http://schemas.microsoft.com/office/drawing/2014/main" id="{F38F7054-47DA-0141-959A-E48425486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005" y="652246"/>
            <a:ext cx="4575987" cy="751998"/>
          </a:xfrm>
          <a:prstGeom prst="rect">
            <a:avLst/>
          </a:prstGeom>
        </p:spPr>
      </p:pic>
      <p:sp>
        <p:nvSpPr>
          <p:cNvPr id="33" name="正方形/長方形 32">
            <a:extLst>
              <a:ext uri="{FF2B5EF4-FFF2-40B4-BE49-F238E27FC236}">
                <a16:creationId xmlns:a16="http://schemas.microsoft.com/office/drawing/2014/main" id="{56F1AD8A-0C63-4256-A61B-8BFDE6714D2E}"/>
              </a:ext>
            </a:extLst>
          </p:cNvPr>
          <p:cNvSpPr/>
          <p:nvPr/>
        </p:nvSpPr>
        <p:spPr>
          <a:xfrm>
            <a:off x="6896011" y="2990680"/>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pic>
        <p:nvPicPr>
          <p:cNvPr id="2" name="図 1">
            <a:extLst>
              <a:ext uri="{FF2B5EF4-FFF2-40B4-BE49-F238E27FC236}">
                <a16:creationId xmlns:a16="http://schemas.microsoft.com/office/drawing/2014/main" id="{56E117DE-448E-982B-8D7E-F25C66627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7938"/>
            <a:ext cx="9144000" cy="559091"/>
          </a:xfrm>
          <a:prstGeom prst="rect">
            <a:avLst/>
          </a:prstGeom>
        </p:spPr>
      </p:pic>
      <p:grpSp>
        <p:nvGrpSpPr>
          <p:cNvPr id="3" name="グループ化 2">
            <a:extLst>
              <a:ext uri="{FF2B5EF4-FFF2-40B4-BE49-F238E27FC236}">
                <a16:creationId xmlns:a16="http://schemas.microsoft.com/office/drawing/2014/main" id="{1303F018-7FA0-8A68-AE44-AB03246AA8E7}"/>
              </a:ext>
            </a:extLst>
          </p:cNvPr>
          <p:cNvGrpSpPr>
            <a:grpSpLocks noChangeAspect="1"/>
          </p:cNvGrpSpPr>
          <p:nvPr/>
        </p:nvGrpSpPr>
        <p:grpSpPr>
          <a:xfrm>
            <a:off x="8035353" y="94006"/>
            <a:ext cx="924222" cy="967829"/>
            <a:chOff x="8030207" y="77898"/>
            <a:chExt cx="1026913" cy="1075365"/>
          </a:xfrm>
        </p:grpSpPr>
        <p:pic>
          <p:nvPicPr>
            <p:cNvPr id="4" name="図 3">
              <a:extLst>
                <a:ext uri="{FF2B5EF4-FFF2-40B4-BE49-F238E27FC236}">
                  <a16:creationId xmlns:a16="http://schemas.microsoft.com/office/drawing/2014/main" id="{F049BBE8-02F3-8138-8A78-15B8D6E8CD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5" name="図 4">
              <a:extLst>
                <a:ext uri="{FF2B5EF4-FFF2-40B4-BE49-F238E27FC236}">
                  <a16:creationId xmlns:a16="http://schemas.microsoft.com/office/drawing/2014/main" id="{559E7875-A6F3-65D4-EC1D-EBEDC19215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6" name="正方形/長方形 5">
            <a:extLst>
              <a:ext uri="{FF2B5EF4-FFF2-40B4-BE49-F238E27FC236}">
                <a16:creationId xmlns:a16="http://schemas.microsoft.com/office/drawing/2014/main" id="{C801FEA9-4F0E-A995-8A53-EA79900E466C}"/>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E5093DA6-B109-6B9C-3BB3-07E67FA6057B}"/>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2</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31945F5B-4097-E8A4-DAAB-72D70E4D95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8838" y="4837598"/>
            <a:ext cx="613399" cy="953147"/>
          </a:xfrm>
          <a:prstGeom prst="rect">
            <a:avLst/>
          </a:prstGeom>
        </p:spPr>
      </p:pic>
    </p:spTree>
    <p:extLst>
      <p:ext uri="{BB962C8B-B14F-4D97-AF65-F5344CB8AC3E}">
        <p14:creationId xmlns:p14="http://schemas.microsoft.com/office/powerpoint/2010/main" val="321797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4336C23-1D0F-C79A-CEC3-2D0433465E2B}"/>
              </a:ext>
            </a:extLst>
          </p:cNvPr>
          <p:cNvSpPr/>
          <p:nvPr/>
        </p:nvSpPr>
        <p:spPr>
          <a:xfrm>
            <a:off x="653124" y="4932607"/>
            <a:ext cx="7804849" cy="17485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8BB74EDB-74B2-B949-3B1D-3728158B8D45}"/>
              </a:ext>
            </a:extLst>
          </p:cNvPr>
          <p:cNvSpPr/>
          <p:nvPr/>
        </p:nvSpPr>
        <p:spPr>
          <a:xfrm>
            <a:off x="2015232" y="5217671"/>
            <a:ext cx="5292496" cy="10800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0" name="テキスト ボックス 99">
            <a:extLst>
              <a:ext uri="{FF2B5EF4-FFF2-40B4-BE49-F238E27FC236}">
                <a16:creationId xmlns:a16="http://schemas.microsoft.com/office/drawing/2014/main" id="{88A38D1F-47B1-A543-9D3E-249ECF479CE7}"/>
              </a:ext>
            </a:extLst>
          </p:cNvPr>
          <p:cNvSpPr txBox="1"/>
          <p:nvPr/>
        </p:nvSpPr>
        <p:spPr>
          <a:xfrm>
            <a:off x="1945481" y="5406356"/>
            <a:ext cx="5625212"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個人賠償責任保険で注意しなければいけないこと</a:t>
            </a:r>
          </a:p>
        </p:txBody>
      </p:sp>
      <p:sp>
        <p:nvSpPr>
          <p:cNvPr id="101" name="テキスト ボックス 100">
            <a:extLst>
              <a:ext uri="{FF2B5EF4-FFF2-40B4-BE49-F238E27FC236}">
                <a16:creationId xmlns:a16="http://schemas.microsoft.com/office/drawing/2014/main" id="{90724DBD-4919-9940-BF13-21F78688F5A3}"/>
              </a:ext>
            </a:extLst>
          </p:cNvPr>
          <p:cNvSpPr txBox="1"/>
          <p:nvPr/>
        </p:nvSpPr>
        <p:spPr>
          <a:xfrm>
            <a:off x="1859703" y="5928977"/>
            <a:ext cx="5603553"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保険の対象となる人の範囲、対象とならない事故があります。契約の際は十分に確認しましょう。</a:t>
            </a:r>
          </a:p>
        </p:txBody>
      </p:sp>
      <p:sp>
        <p:nvSpPr>
          <p:cNvPr id="104" name="テキスト ボックス 103">
            <a:extLst>
              <a:ext uri="{FF2B5EF4-FFF2-40B4-BE49-F238E27FC236}">
                <a16:creationId xmlns:a16="http://schemas.microsoft.com/office/drawing/2014/main" id="{3A26EF03-C308-704F-8E19-673FF93D2FF0}"/>
              </a:ext>
            </a:extLst>
          </p:cNvPr>
          <p:cNvSpPr txBox="1"/>
          <p:nvPr/>
        </p:nvSpPr>
        <p:spPr>
          <a:xfrm>
            <a:off x="628447" y="1904407"/>
            <a:ext cx="784972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次の事故のうち、個人賠償責任保険で補償される事故に〇をつけよう。</a:t>
            </a:r>
          </a:p>
        </p:txBody>
      </p:sp>
      <p:sp>
        <p:nvSpPr>
          <p:cNvPr id="117" name="テキスト ボックス 116">
            <a:extLst>
              <a:ext uri="{FF2B5EF4-FFF2-40B4-BE49-F238E27FC236}">
                <a16:creationId xmlns:a16="http://schemas.microsoft.com/office/drawing/2014/main" id="{0F0AE949-B2FE-C84A-BAC5-8A5DB21B4468}"/>
              </a:ext>
            </a:extLst>
          </p:cNvPr>
          <p:cNvSpPr txBox="1"/>
          <p:nvPr/>
        </p:nvSpPr>
        <p:spPr>
          <a:xfrm>
            <a:off x="1496561" y="2472240"/>
            <a:ext cx="5436900" cy="1977464"/>
          </a:xfrm>
          <a:prstGeom prst="rect">
            <a:avLst/>
          </a:prstGeom>
          <a:noFill/>
        </p:spPr>
        <p:txBody>
          <a:bodyPr wrap="square" rtlCol="0">
            <a:spAutoFit/>
          </a:bodyPr>
          <a:lstStyle/>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デパートで展示商品を壊してしまった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友人から借りた高級カメラを紛失してしまった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飼い犬が他人にかみつき、ケガをさせた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賃貸マンションの自室で水漏れを起こして階下の部屋の天井にシミができた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自転車で歩行者にケガをさせた</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342900" marR="0" lvl="0" indent="-342900" algn="l" defTabSz="566654" rtl="0" eaLnBrk="1" fontAlgn="auto" latinLnBrk="0" hangingPunct="1">
              <a:lnSpc>
                <a:spcPts val="2138"/>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ケンカをして相手にケガをさせた</a:t>
            </a:r>
          </a:p>
        </p:txBody>
      </p:sp>
      <p:sp>
        <p:nvSpPr>
          <p:cNvPr id="118" name="正方形/長方形 117">
            <a:extLst>
              <a:ext uri="{FF2B5EF4-FFF2-40B4-BE49-F238E27FC236}">
                <a16:creationId xmlns:a16="http://schemas.microsoft.com/office/drawing/2014/main" id="{64DA4849-1946-B84C-80D8-DCF366A5166C}"/>
              </a:ext>
            </a:extLst>
          </p:cNvPr>
          <p:cNvSpPr/>
          <p:nvPr/>
        </p:nvSpPr>
        <p:spPr>
          <a:xfrm>
            <a:off x="6851114" y="2781489"/>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9" name="正方形/長方形 138">
            <a:extLst>
              <a:ext uri="{FF2B5EF4-FFF2-40B4-BE49-F238E27FC236}">
                <a16:creationId xmlns:a16="http://schemas.microsoft.com/office/drawing/2014/main" id="{591F681C-2BFA-DC47-838F-D8BA68B88248}"/>
              </a:ext>
            </a:extLst>
          </p:cNvPr>
          <p:cNvSpPr/>
          <p:nvPr/>
        </p:nvSpPr>
        <p:spPr>
          <a:xfrm>
            <a:off x="6851114" y="3049093"/>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0" name="正方形/長方形 139">
            <a:extLst>
              <a:ext uri="{FF2B5EF4-FFF2-40B4-BE49-F238E27FC236}">
                <a16:creationId xmlns:a16="http://schemas.microsoft.com/office/drawing/2014/main" id="{061BA9AD-6C6E-FD49-8E77-AF41270E0FEF}"/>
              </a:ext>
            </a:extLst>
          </p:cNvPr>
          <p:cNvSpPr/>
          <p:nvPr/>
        </p:nvSpPr>
        <p:spPr>
          <a:xfrm>
            <a:off x="6851114" y="2513885"/>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1" name="正方形/長方形 140">
            <a:extLst>
              <a:ext uri="{FF2B5EF4-FFF2-40B4-BE49-F238E27FC236}">
                <a16:creationId xmlns:a16="http://schemas.microsoft.com/office/drawing/2014/main" id="{036980E2-76DF-8D46-8B68-0DCC7CA5D0FA}"/>
              </a:ext>
            </a:extLst>
          </p:cNvPr>
          <p:cNvSpPr/>
          <p:nvPr/>
        </p:nvSpPr>
        <p:spPr>
          <a:xfrm>
            <a:off x="6851114" y="4119511"/>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47" name="図 146">
            <a:extLst>
              <a:ext uri="{FF2B5EF4-FFF2-40B4-BE49-F238E27FC236}">
                <a16:creationId xmlns:a16="http://schemas.microsoft.com/office/drawing/2014/main" id="{F38F7054-47DA-0141-959A-E48425486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005" y="652246"/>
            <a:ext cx="4575987" cy="751998"/>
          </a:xfrm>
          <a:prstGeom prst="rect">
            <a:avLst/>
          </a:prstGeom>
        </p:spPr>
      </p:pic>
      <p:sp>
        <p:nvSpPr>
          <p:cNvPr id="149" name="正方形/長方形 148">
            <a:extLst>
              <a:ext uri="{FF2B5EF4-FFF2-40B4-BE49-F238E27FC236}">
                <a16:creationId xmlns:a16="http://schemas.microsoft.com/office/drawing/2014/main" id="{F73CCD15-2A97-D743-87D7-2D263F91DDB9}"/>
              </a:ext>
            </a:extLst>
          </p:cNvPr>
          <p:cNvSpPr/>
          <p:nvPr/>
        </p:nvSpPr>
        <p:spPr>
          <a:xfrm>
            <a:off x="6851114" y="3584301"/>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0" name="正方形/長方形 149">
            <a:extLst>
              <a:ext uri="{FF2B5EF4-FFF2-40B4-BE49-F238E27FC236}">
                <a16:creationId xmlns:a16="http://schemas.microsoft.com/office/drawing/2014/main" id="{DBF63EC3-CE32-0A48-83C7-675F03E17805}"/>
              </a:ext>
            </a:extLst>
          </p:cNvPr>
          <p:cNvSpPr/>
          <p:nvPr/>
        </p:nvSpPr>
        <p:spPr>
          <a:xfrm>
            <a:off x="6851114" y="3851905"/>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5BC7FCAB-DED9-47F8-83DD-B281BF968933}"/>
              </a:ext>
            </a:extLst>
          </p:cNvPr>
          <p:cNvSpPr/>
          <p:nvPr/>
        </p:nvSpPr>
        <p:spPr>
          <a:xfrm>
            <a:off x="6764592" y="2522690"/>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35" name="正方形/長方形 34">
            <a:extLst>
              <a:ext uri="{FF2B5EF4-FFF2-40B4-BE49-F238E27FC236}">
                <a16:creationId xmlns:a16="http://schemas.microsoft.com/office/drawing/2014/main" id="{2D11C0F5-AD56-47A6-ADB5-014F9E9E7BB8}"/>
              </a:ext>
            </a:extLst>
          </p:cNvPr>
          <p:cNvSpPr/>
          <p:nvPr/>
        </p:nvSpPr>
        <p:spPr>
          <a:xfrm>
            <a:off x="6768491" y="3063233"/>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36" name="正方形/長方形 35">
            <a:extLst>
              <a:ext uri="{FF2B5EF4-FFF2-40B4-BE49-F238E27FC236}">
                <a16:creationId xmlns:a16="http://schemas.microsoft.com/office/drawing/2014/main" id="{2B0034CE-F4C1-4B06-A8A6-657844FAC419}"/>
              </a:ext>
            </a:extLst>
          </p:cNvPr>
          <p:cNvSpPr/>
          <p:nvPr/>
        </p:nvSpPr>
        <p:spPr>
          <a:xfrm>
            <a:off x="6773586" y="3591372"/>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37" name="正方形/長方形 36">
            <a:extLst>
              <a:ext uri="{FF2B5EF4-FFF2-40B4-BE49-F238E27FC236}">
                <a16:creationId xmlns:a16="http://schemas.microsoft.com/office/drawing/2014/main" id="{D64427A3-1352-4C18-B4B9-6ED4503443BA}"/>
              </a:ext>
            </a:extLst>
          </p:cNvPr>
          <p:cNvSpPr/>
          <p:nvPr/>
        </p:nvSpPr>
        <p:spPr>
          <a:xfrm>
            <a:off x="6768407" y="3863925"/>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pic>
        <p:nvPicPr>
          <p:cNvPr id="2" name="図 1">
            <a:extLst>
              <a:ext uri="{FF2B5EF4-FFF2-40B4-BE49-F238E27FC236}">
                <a16:creationId xmlns:a16="http://schemas.microsoft.com/office/drawing/2014/main" id="{56E117DE-448E-982B-8D7E-F25C66627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7938"/>
            <a:ext cx="9144000" cy="559091"/>
          </a:xfrm>
          <a:prstGeom prst="rect">
            <a:avLst/>
          </a:prstGeom>
        </p:spPr>
      </p:pic>
      <p:grpSp>
        <p:nvGrpSpPr>
          <p:cNvPr id="3" name="グループ化 2">
            <a:extLst>
              <a:ext uri="{FF2B5EF4-FFF2-40B4-BE49-F238E27FC236}">
                <a16:creationId xmlns:a16="http://schemas.microsoft.com/office/drawing/2014/main" id="{1303F018-7FA0-8A68-AE44-AB03246AA8E7}"/>
              </a:ext>
            </a:extLst>
          </p:cNvPr>
          <p:cNvGrpSpPr>
            <a:grpSpLocks noChangeAspect="1"/>
          </p:cNvGrpSpPr>
          <p:nvPr/>
        </p:nvGrpSpPr>
        <p:grpSpPr>
          <a:xfrm>
            <a:off x="8035353" y="94006"/>
            <a:ext cx="924222" cy="967829"/>
            <a:chOff x="8030207" y="77898"/>
            <a:chExt cx="1026913" cy="1075365"/>
          </a:xfrm>
        </p:grpSpPr>
        <p:pic>
          <p:nvPicPr>
            <p:cNvPr id="4" name="図 3">
              <a:extLst>
                <a:ext uri="{FF2B5EF4-FFF2-40B4-BE49-F238E27FC236}">
                  <a16:creationId xmlns:a16="http://schemas.microsoft.com/office/drawing/2014/main" id="{F049BBE8-02F3-8138-8A78-15B8D6E8CD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5" name="図 4">
              <a:extLst>
                <a:ext uri="{FF2B5EF4-FFF2-40B4-BE49-F238E27FC236}">
                  <a16:creationId xmlns:a16="http://schemas.microsoft.com/office/drawing/2014/main" id="{559E7875-A6F3-65D4-EC1D-EBEDC19215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6" name="正方形/長方形 5">
            <a:extLst>
              <a:ext uri="{FF2B5EF4-FFF2-40B4-BE49-F238E27FC236}">
                <a16:creationId xmlns:a16="http://schemas.microsoft.com/office/drawing/2014/main" id="{431C0AF8-78EF-2482-B85F-480FA1FDABC8}"/>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533FA7B4-2E51-A07B-2D88-89B11A20DD51}"/>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3</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384F5230-46DE-7205-7C0E-5F533C63C8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8768" y="4677128"/>
            <a:ext cx="573017" cy="1205063"/>
          </a:xfrm>
          <a:prstGeom prst="rect">
            <a:avLst/>
          </a:prstGeom>
        </p:spPr>
      </p:pic>
    </p:spTree>
    <p:extLst>
      <p:ext uri="{BB962C8B-B14F-4D97-AF65-F5344CB8AC3E}">
        <p14:creationId xmlns:p14="http://schemas.microsoft.com/office/powerpoint/2010/main" val="304861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258CC4-962D-E94F-943E-EA8C8C7AC198}"/>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671222" y="894374"/>
            <a:ext cx="7854008" cy="5613400"/>
          </a:xfrm>
          <a:prstGeom prst="rect">
            <a:avLst/>
          </a:prstGeom>
        </p:spPr>
      </p:pic>
      <p:sp>
        <p:nvSpPr>
          <p:cNvPr id="9" name="テキスト ボックス 8">
            <a:extLst>
              <a:ext uri="{FF2B5EF4-FFF2-40B4-BE49-F238E27FC236}">
                <a16:creationId xmlns:a16="http://schemas.microsoft.com/office/drawing/2014/main" id="{D5AFFBB4-7A36-1B49-AFEB-4D8477FE4850}"/>
              </a:ext>
            </a:extLst>
          </p:cNvPr>
          <p:cNvSpPr txBox="1"/>
          <p:nvPr/>
        </p:nvSpPr>
        <p:spPr>
          <a:xfrm>
            <a:off x="1004024" y="2541573"/>
            <a:ext cx="1107996" cy="830997"/>
          </a:xfrm>
          <a:prstGeom prst="rect">
            <a:avLst/>
          </a:prstGeom>
          <a:noFill/>
        </p:spPr>
        <p:txBody>
          <a:bodyPr wrap="non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部屋は</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おしゃれな</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インテリアに</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したい</a:t>
            </a:r>
          </a:p>
        </p:txBody>
      </p:sp>
      <p:sp>
        <p:nvSpPr>
          <p:cNvPr id="13" name="テキスト ボックス 12">
            <a:extLst>
              <a:ext uri="{FF2B5EF4-FFF2-40B4-BE49-F238E27FC236}">
                <a16:creationId xmlns:a16="http://schemas.microsoft.com/office/drawing/2014/main" id="{17C4422C-11B8-8F42-9770-4774029E6D7B}"/>
              </a:ext>
            </a:extLst>
          </p:cNvPr>
          <p:cNvSpPr txBox="1"/>
          <p:nvPr/>
        </p:nvSpPr>
        <p:spPr>
          <a:xfrm>
            <a:off x="7417234" y="4443044"/>
            <a:ext cx="1107996" cy="646331"/>
          </a:xfrm>
          <a:prstGeom prst="rect">
            <a:avLst/>
          </a:prstGeom>
          <a:noFill/>
        </p:spPr>
        <p:txBody>
          <a:bodyPr wrap="non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友だちを</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呼んで朝まで</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おしゃべり</a:t>
            </a:r>
          </a:p>
        </p:txBody>
      </p:sp>
      <p:sp>
        <p:nvSpPr>
          <p:cNvPr id="14" name="テキスト ボックス 13">
            <a:extLst>
              <a:ext uri="{FF2B5EF4-FFF2-40B4-BE49-F238E27FC236}">
                <a16:creationId xmlns:a16="http://schemas.microsoft.com/office/drawing/2014/main" id="{CC459E0F-0837-224B-B5A1-67A5FF5690BF}"/>
              </a:ext>
            </a:extLst>
          </p:cNvPr>
          <p:cNvSpPr txBox="1"/>
          <p:nvPr/>
        </p:nvSpPr>
        <p:spPr>
          <a:xfrm>
            <a:off x="2476501" y="5289341"/>
            <a:ext cx="2266951" cy="1015663"/>
          </a:xfrm>
          <a:prstGeom prst="rect">
            <a:avLst/>
          </a:prstGeom>
          <a:noFill/>
        </p:spPr>
        <p:txBody>
          <a:bodyPr wrap="square" rtlCol="0">
            <a:spAutoFit/>
          </a:bodyPr>
          <a:lstStyle/>
          <a:p>
            <a:pPr marL="0" marR="0" lvl="0" indent="0" algn="ctr" defTabSz="566654" rtl="0" eaLnBrk="1" fontAlgn="auto" latinLnBrk="0" hangingPunct="1">
              <a:lnSpc>
                <a:spcPts val="18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ひとり暮らしには</a:t>
            </a:r>
          </a:p>
          <a:p>
            <a:pPr marL="0" marR="0" lvl="0" indent="0" algn="ctr" defTabSz="566654" rtl="0" eaLnBrk="1" fontAlgn="auto" latinLnBrk="0" hangingPunct="1">
              <a:lnSpc>
                <a:spcPts val="18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責任も発生します。</a:t>
            </a:r>
          </a:p>
          <a:p>
            <a:pPr marL="0" marR="0" lvl="0" indent="0" algn="ctr" defTabSz="566654" rtl="0" eaLnBrk="1" fontAlgn="auto" latinLnBrk="0" hangingPunct="1">
              <a:lnSpc>
                <a:spcPts val="18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どんなリスクがあるか</a:t>
            </a:r>
          </a:p>
          <a:p>
            <a:pPr marL="0" marR="0" lvl="0" indent="0" algn="ctr" defTabSz="566654" rtl="0" eaLnBrk="1" fontAlgn="auto" latinLnBrk="0" hangingPunct="1">
              <a:lnSpc>
                <a:spcPts val="18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考えてみよう</a:t>
            </a:r>
            <a:endParaRPr kumimoji="1" lang="en-US" altLang="ja-JP" sz="15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pic>
        <p:nvPicPr>
          <p:cNvPr id="5" name="図 4">
            <a:extLst>
              <a:ext uri="{FF2B5EF4-FFF2-40B4-BE49-F238E27FC236}">
                <a16:creationId xmlns:a16="http://schemas.microsoft.com/office/drawing/2014/main" id="{282E6375-C57D-1642-32BD-DCB0F8D54E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61703"/>
          </a:xfrm>
          <a:prstGeom prst="rect">
            <a:avLst/>
          </a:prstGeom>
        </p:spPr>
      </p:pic>
      <p:grpSp>
        <p:nvGrpSpPr>
          <p:cNvPr id="2" name="グループ化 1">
            <a:extLst>
              <a:ext uri="{FF2B5EF4-FFF2-40B4-BE49-F238E27FC236}">
                <a16:creationId xmlns:a16="http://schemas.microsoft.com/office/drawing/2014/main" id="{35F50C72-0285-0A92-B442-0D3A376B1290}"/>
              </a:ext>
            </a:extLst>
          </p:cNvPr>
          <p:cNvGrpSpPr>
            <a:grpSpLocks noChangeAspect="1"/>
          </p:cNvGrpSpPr>
          <p:nvPr/>
        </p:nvGrpSpPr>
        <p:grpSpPr>
          <a:xfrm>
            <a:off x="8035353" y="94006"/>
            <a:ext cx="924222" cy="967829"/>
            <a:chOff x="8030207" y="77898"/>
            <a:chExt cx="1026913" cy="1075365"/>
          </a:xfrm>
        </p:grpSpPr>
        <p:pic>
          <p:nvPicPr>
            <p:cNvPr id="4" name="図 3">
              <a:extLst>
                <a:ext uri="{FF2B5EF4-FFF2-40B4-BE49-F238E27FC236}">
                  <a16:creationId xmlns:a16="http://schemas.microsoft.com/office/drawing/2014/main" id="{8613778B-EB49-0C80-CCBF-88215842E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8" name="図 7">
              <a:extLst>
                <a:ext uri="{FF2B5EF4-FFF2-40B4-BE49-F238E27FC236}">
                  <a16:creationId xmlns:a16="http://schemas.microsoft.com/office/drawing/2014/main" id="{AD9A1624-29D5-F356-BC8C-1172AC3F8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4009359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3340699-2C8A-5B47-B50B-2C6C93EEB4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0627" y="4068812"/>
            <a:ext cx="1225550" cy="1066800"/>
          </a:xfrm>
          <a:prstGeom prst="rect">
            <a:avLst/>
          </a:prstGeom>
        </p:spPr>
      </p:pic>
      <p:pic>
        <p:nvPicPr>
          <p:cNvPr id="9" name="図 8">
            <a:extLst>
              <a:ext uri="{FF2B5EF4-FFF2-40B4-BE49-F238E27FC236}">
                <a16:creationId xmlns:a16="http://schemas.microsoft.com/office/drawing/2014/main" id="{28D85656-5201-134B-B262-EF93835D8E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309" y="1281448"/>
            <a:ext cx="1797346" cy="1799921"/>
          </a:xfrm>
          <a:prstGeom prst="rect">
            <a:avLst/>
          </a:prstGeom>
        </p:spPr>
      </p:pic>
      <p:pic>
        <p:nvPicPr>
          <p:cNvPr id="14" name="図 13">
            <a:extLst>
              <a:ext uri="{FF2B5EF4-FFF2-40B4-BE49-F238E27FC236}">
                <a16:creationId xmlns:a16="http://schemas.microsoft.com/office/drawing/2014/main" id="{2CECF77F-5E09-5A49-BB46-902E3A47E5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424" y="1281448"/>
            <a:ext cx="1797346" cy="1799921"/>
          </a:xfrm>
          <a:prstGeom prst="rect">
            <a:avLst/>
          </a:prstGeom>
        </p:spPr>
      </p:pic>
      <p:pic>
        <p:nvPicPr>
          <p:cNvPr id="15" name="図 14">
            <a:extLst>
              <a:ext uri="{FF2B5EF4-FFF2-40B4-BE49-F238E27FC236}">
                <a16:creationId xmlns:a16="http://schemas.microsoft.com/office/drawing/2014/main" id="{A82F7FA3-57AE-6B4E-BCEA-0424379E01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259" y="3236917"/>
            <a:ext cx="1797346" cy="1799921"/>
          </a:xfrm>
          <a:prstGeom prst="rect">
            <a:avLst/>
          </a:prstGeom>
        </p:spPr>
      </p:pic>
      <p:pic>
        <p:nvPicPr>
          <p:cNvPr id="16" name="図 15">
            <a:extLst>
              <a:ext uri="{FF2B5EF4-FFF2-40B4-BE49-F238E27FC236}">
                <a16:creationId xmlns:a16="http://schemas.microsoft.com/office/drawing/2014/main" id="{9B0B5D97-5327-AF4F-A918-C18A44F3AB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538" y="1281448"/>
            <a:ext cx="1797346" cy="1799921"/>
          </a:xfrm>
          <a:prstGeom prst="rect">
            <a:avLst/>
          </a:prstGeom>
        </p:spPr>
      </p:pic>
      <p:pic>
        <p:nvPicPr>
          <p:cNvPr id="17" name="図 16">
            <a:extLst>
              <a:ext uri="{FF2B5EF4-FFF2-40B4-BE49-F238E27FC236}">
                <a16:creationId xmlns:a16="http://schemas.microsoft.com/office/drawing/2014/main" id="{8C88F7D5-F078-074F-B47A-70930A59A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742" y="3236917"/>
            <a:ext cx="1797346" cy="1799921"/>
          </a:xfrm>
          <a:prstGeom prst="rect">
            <a:avLst/>
          </a:prstGeom>
        </p:spPr>
      </p:pic>
      <p:pic>
        <p:nvPicPr>
          <p:cNvPr id="29" name="図 28">
            <a:extLst>
              <a:ext uri="{FF2B5EF4-FFF2-40B4-BE49-F238E27FC236}">
                <a16:creationId xmlns:a16="http://schemas.microsoft.com/office/drawing/2014/main" id="{480CC8A6-30F6-144E-8235-4794D3C9D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652" y="1281448"/>
            <a:ext cx="1797346" cy="1799921"/>
          </a:xfrm>
          <a:prstGeom prst="rect">
            <a:avLst/>
          </a:prstGeom>
        </p:spPr>
      </p:pic>
      <p:pic>
        <p:nvPicPr>
          <p:cNvPr id="3" name="図 2">
            <a:extLst>
              <a:ext uri="{FF2B5EF4-FFF2-40B4-BE49-F238E27FC236}">
                <a16:creationId xmlns:a16="http://schemas.microsoft.com/office/drawing/2014/main" id="{0E7E2E14-2C5D-A54B-A724-D1F3C2D54D5C}"/>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220985" y="5102371"/>
            <a:ext cx="2879017" cy="1629102"/>
          </a:xfrm>
          <a:prstGeom prst="rect">
            <a:avLst/>
          </a:prstGeom>
        </p:spPr>
      </p:pic>
      <p:pic>
        <p:nvPicPr>
          <p:cNvPr id="8" name="図 7">
            <a:extLst>
              <a:ext uri="{FF2B5EF4-FFF2-40B4-BE49-F238E27FC236}">
                <a16:creationId xmlns:a16="http://schemas.microsoft.com/office/drawing/2014/main" id="{A2EB632D-8459-BF4F-8665-7C14B5B974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293" y="3236917"/>
            <a:ext cx="1797346" cy="1799921"/>
          </a:xfrm>
          <a:prstGeom prst="rect">
            <a:avLst/>
          </a:prstGeom>
        </p:spPr>
      </p:pic>
      <p:pic>
        <p:nvPicPr>
          <p:cNvPr id="13" name="図 12">
            <a:extLst>
              <a:ext uri="{FF2B5EF4-FFF2-40B4-BE49-F238E27FC236}">
                <a16:creationId xmlns:a16="http://schemas.microsoft.com/office/drawing/2014/main" id="{C1058CB8-6176-CD47-AEE8-806D0E37D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3776" y="3236917"/>
            <a:ext cx="1797346" cy="1799921"/>
          </a:xfrm>
          <a:prstGeom prst="rect">
            <a:avLst/>
          </a:prstGeom>
        </p:spPr>
      </p:pic>
      <p:sp>
        <p:nvSpPr>
          <p:cNvPr id="26" name="正方形/長方形 25">
            <a:extLst>
              <a:ext uri="{FF2B5EF4-FFF2-40B4-BE49-F238E27FC236}">
                <a16:creationId xmlns:a16="http://schemas.microsoft.com/office/drawing/2014/main" id="{31981D4F-919D-3446-B3EE-C48D4D6EE258}"/>
              </a:ext>
            </a:extLst>
          </p:cNvPr>
          <p:cNvSpPr/>
          <p:nvPr/>
        </p:nvSpPr>
        <p:spPr>
          <a:xfrm>
            <a:off x="2024748" y="675593"/>
            <a:ext cx="5452378" cy="457200"/>
          </a:xfrm>
          <a:prstGeom prst="rect">
            <a:avLst/>
          </a:prstGeom>
          <a:solidFill>
            <a:srgbClr val="E05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2D4AF9C3-BB77-E04A-958F-F82F69330091}"/>
              </a:ext>
            </a:extLst>
          </p:cNvPr>
          <p:cNvSpPr txBox="1"/>
          <p:nvPr/>
        </p:nvSpPr>
        <p:spPr>
          <a:xfrm>
            <a:off x="2082012" y="755395"/>
            <a:ext cx="1766830"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普段は気がつかない</a:t>
            </a:r>
          </a:p>
        </p:txBody>
      </p:sp>
      <p:sp>
        <p:nvSpPr>
          <p:cNvPr id="28" name="テキスト ボックス 27">
            <a:extLst>
              <a:ext uri="{FF2B5EF4-FFF2-40B4-BE49-F238E27FC236}">
                <a16:creationId xmlns:a16="http://schemas.microsoft.com/office/drawing/2014/main" id="{2FD7B2B1-FBB7-2142-A4DA-85A2B79A72DA}"/>
              </a:ext>
            </a:extLst>
          </p:cNvPr>
          <p:cNvSpPr txBox="1"/>
          <p:nvPr/>
        </p:nvSpPr>
        <p:spPr>
          <a:xfrm>
            <a:off x="3690368" y="667466"/>
            <a:ext cx="3872483"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すまいに関するリスクとは？</a:t>
            </a:r>
          </a:p>
        </p:txBody>
      </p:sp>
      <p:sp>
        <p:nvSpPr>
          <p:cNvPr id="30" name="テキスト ボックス 29">
            <a:extLst>
              <a:ext uri="{FF2B5EF4-FFF2-40B4-BE49-F238E27FC236}">
                <a16:creationId xmlns:a16="http://schemas.microsoft.com/office/drawing/2014/main" id="{68E55DF6-B847-F946-BD15-6F3DE5E45EDD}"/>
              </a:ext>
            </a:extLst>
          </p:cNvPr>
          <p:cNvSpPr txBox="1"/>
          <p:nvPr/>
        </p:nvSpPr>
        <p:spPr>
          <a:xfrm>
            <a:off x="6481122" y="5375754"/>
            <a:ext cx="1604230" cy="830997"/>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すまいに関する</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こうしたリスクは、</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いつ起こっても</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不思議じゃないわね</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31" name="テキスト ボックス 30">
            <a:extLst>
              <a:ext uri="{FF2B5EF4-FFF2-40B4-BE49-F238E27FC236}">
                <a16:creationId xmlns:a16="http://schemas.microsoft.com/office/drawing/2014/main" id="{FAE342EE-279D-E646-A778-FF41E2E3597D}"/>
              </a:ext>
            </a:extLst>
          </p:cNvPr>
          <p:cNvSpPr txBox="1"/>
          <p:nvPr/>
        </p:nvSpPr>
        <p:spPr>
          <a:xfrm>
            <a:off x="688172" y="1318001"/>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D1010E3E-1079-D847-A470-57166B8C16B3}"/>
              </a:ext>
            </a:extLst>
          </p:cNvPr>
          <p:cNvSpPr txBox="1"/>
          <p:nvPr/>
        </p:nvSpPr>
        <p:spPr>
          <a:xfrm>
            <a:off x="2707684" y="1318001"/>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3" name="テキスト ボックス 32">
            <a:extLst>
              <a:ext uri="{FF2B5EF4-FFF2-40B4-BE49-F238E27FC236}">
                <a16:creationId xmlns:a16="http://schemas.microsoft.com/office/drawing/2014/main" id="{683099D5-908C-8A4A-9E38-23A06581D3E6}"/>
              </a:ext>
            </a:extLst>
          </p:cNvPr>
          <p:cNvSpPr txBox="1"/>
          <p:nvPr/>
        </p:nvSpPr>
        <p:spPr>
          <a:xfrm>
            <a:off x="4731775" y="1318224"/>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C88D5BF9-7018-FD42-8CB5-5E8227CF2B3A}"/>
              </a:ext>
            </a:extLst>
          </p:cNvPr>
          <p:cNvSpPr txBox="1"/>
          <p:nvPr/>
        </p:nvSpPr>
        <p:spPr>
          <a:xfrm>
            <a:off x="6749303" y="1318224"/>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4</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87AA598D-FDFA-B144-9AAD-73C5D819494B}"/>
              </a:ext>
            </a:extLst>
          </p:cNvPr>
          <p:cNvSpPr txBox="1"/>
          <p:nvPr/>
        </p:nvSpPr>
        <p:spPr>
          <a:xfrm>
            <a:off x="679147" y="3273932"/>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5</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644CF7F3-488F-0B4C-BBD7-F1A3DF94EDC4}"/>
              </a:ext>
            </a:extLst>
          </p:cNvPr>
          <p:cNvSpPr txBox="1"/>
          <p:nvPr/>
        </p:nvSpPr>
        <p:spPr>
          <a:xfrm>
            <a:off x="2692625" y="3274611"/>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6</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20B717AB-22D2-0644-AED3-E17FBFA605DF}"/>
              </a:ext>
            </a:extLst>
          </p:cNvPr>
          <p:cNvSpPr txBox="1"/>
          <p:nvPr/>
        </p:nvSpPr>
        <p:spPr>
          <a:xfrm>
            <a:off x="4711550" y="3283771"/>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7</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193C4BA3-25AC-024F-851D-2B6ACA2D51B2}"/>
              </a:ext>
            </a:extLst>
          </p:cNvPr>
          <p:cNvSpPr txBox="1"/>
          <p:nvPr/>
        </p:nvSpPr>
        <p:spPr>
          <a:xfrm>
            <a:off x="6732170" y="3274834"/>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8</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9" name="テキスト ボックス 38">
            <a:extLst>
              <a:ext uri="{FF2B5EF4-FFF2-40B4-BE49-F238E27FC236}">
                <a16:creationId xmlns:a16="http://schemas.microsoft.com/office/drawing/2014/main" id="{0F4F6318-615F-5A4C-B1E0-54226C995146}"/>
              </a:ext>
            </a:extLst>
          </p:cNvPr>
          <p:cNvSpPr txBox="1"/>
          <p:nvPr/>
        </p:nvSpPr>
        <p:spPr>
          <a:xfrm>
            <a:off x="982544" y="1360010"/>
            <a:ext cx="1415772" cy="46166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家が火事にあって</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燃えてしまった。</a:t>
            </a:r>
          </a:p>
        </p:txBody>
      </p:sp>
      <p:sp>
        <p:nvSpPr>
          <p:cNvPr id="40" name="テキスト ボックス 39">
            <a:extLst>
              <a:ext uri="{FF2B5EF4-FFF2-40B4-BE49-F238E27FC236}">
                <a16:creationId xmlns:a16="http://schemas.microsoft.com/office/drawing/2014/main" id="{40C7CAA0-FAE0-4C4F-BE94-7EF848AC5E6D}"/>
              </a:ext>
            </a:extLst>
          </p:cNvPr>
          <p:cNvSpPr txBox="1"/>
          <p:nvPr/>
        </p:nvSpPr>
        <p:spPr>
          <a:xfrm>
            <a:off x="981890" y="3359690"/>
            <a:ext cx="1415772" cy="46166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泥棒に入られて</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家財が盗まれた。</a:t>
            </a:r>
          </a:p>
        </p:txBody>
      </p:sp>
      <p:sp>
        <p:nvSpPr>
          <p:cNvPr id="41" name="テキスト ボックス 40">
            <a:extLst>
              <a:ext uri="{FF2B5EF4-FFF2-40B4-BE49-F238E27FC236}">
                <a16:creationId xmlns:a16="http://schemas.microsoft.com/office/drawing/2014/main" id="{FE7D50E7-6ABB-1C48-93D7-532C9D3C16FC}"/>
              </a:ext>
            </a:extLst>
          </p:cNvPr>
          <p:cNvSpPr txBox="1"/>
          <p:nvPr/>
        </p:nvSpPr>
        <p:spPr>
          <a:xfrm>
            <a:off x="3002320" y="1360010"/>
            <a:ext cx="1415772" cy="646331"/>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家財が火事で燃え</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使えなくなって</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しまった。</a:t>
            </a:r>
          </a:p>
        </p:txBody>
      </p:sp>
      <p:sp>
        <p:nvSpPr>
          <p:cNvPr id="42" name="テキスト ボックス 41">
            <a:extLst>
              <a:ext uri="{FF2B5EF4-FFF2-40B4-BE49-F238E27FC236}">
                <a16:creationId xmlns:a16="http://schemas.microsoft.com/office/drawing/2014/main" id="{78CBBA2B-112C-0B40-B7D0-EC599C60389F}"/>
              </a:ext>
            </a:extLst>
          </p:cNvPr>
          <p:cNvSpPr txBox="1"/>
          <p:nvPr/>
        </p:nvSpPr>
        <p:spPr>
          <a:xfrm>
            <a:off x="3001668" y="3359690"/>
            <a:ext cx="1467531"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上階からの水漏れにより、家財が</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水</a:t>
            </a:r>
            <a:r>
              <a:rPr kumimoji="1" lang="ja-JP" altLang="en-US" sz="1200" b="0" i="0" u="none" strike="noStrike" kern="1200" cap="none" spc="0" normalizeH="0" baseline="0" noProof="0" dirty="0" err="1">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び</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たしになった。</a:t>
            </a:r>
          </a:p>
        </p:txBody>
      </p:sp>
      <p:sp>
        <p:nvSpPr>
          <p:cNvPr id="43" name="テキスト ボックス 42">
            <a:extLst>
              <a:ext uri="{FF2B5EF4-FFF2-40B4-BE49-F238E27FC236}">
                <a16:creationId xmlns:a16="http://schemas.microsoft.com/office/drawing/2014/main" id="{66469E0B-6029-CA41-B3C4-789B8F9F4F49}"/>
              </a:ext>
            </a:extLst>
          </p:cNvPr>
          <p:cNvSpPr txBox="1"/>
          <p:nvPr/>
        </p:nvSpPr>
        <p:spPr>
          <a:xfrm>
            <a:off x="5011505" y="1360010"/>
            <a:ext cx="1415772" cy="46166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台風で屋根が吹き</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飛ばされ壊れた。</a:t>
            </a:r>
          </a:p>
        </p:txBody>
      </p:sp>
      <p:sp>
        <p:nvSpPr>
          <p:cNvPr id="44" name="テキスト ボックス 43">
            <a:extLst>
              <a:ext uri="{FF2B5EF4-FFF2-40B4-BE49-F238E27FC236}">
                <a16:creationId xmlns:a16="http://schemas.microsoft.com/office/drawing/2014/main" id="{E408ECE0-828D-C34F-AA91-144F316CE177}"/>
              </a:ext>
            </a:extLst>
          </p:cNvPr>
          <p:cNvSpPr txBox="1"/>
          <p:nvPr/>
        </p:nvSpPr>
        <p:spPr>
          <a:xfrm>
            <a:off x="5010851" y="3359690"/>
            <a:ext cx="1569660" cy="276999"/>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地震で家が壊れた。</a:t>
            </a:r>
          </a:p>
        </p:txBody>
      </p:sp>
      <p:sp>
        <p:nvSpPr>
          <p:cNvPr id="45" name="テキスト ボックス 44">
            <a:extLst>
              <a:ext uri="{FF2B5EF4-FFF2-40B4-BE49-F238E27FC236}">
                <a16:creationId xmlns:a16="http://schemas.microsoft.com/office/drawing/2014/main" id="{BAECE994-88BD-384E-85C8-510CC08E0554}"/>
              </a:ext>
            </a:extLst>
          </p:cNvPr>
          <p:cNvSpPr txBox="1"/>
          <p:nvPr/>
        </p:nvSpPr>
        <p:spPr>
          <a:xfrm>
            <a:off x="7031283" y="1360010"/>
            <a:ext cx="146835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大雨で家の床上まで水浸しになった。</a:t>
            </a:r>
          </a:p>
        </p:txBody>
      </p:sp>
      <p:sp>
        <p:nvSpPr>
          <p:cNvPr id="46" name="テキスト ボックス 45">
            <a:extLst>
              <a:ext uri="{FF2B5EF4-FFF2-40B4-BE49-F238E27FC236}">
                <a16:creationId xmlns:a16="http://schemas.microsoft.com/office/drawing/2014/main" id="{0291611D-2F20-1D4D-BCC9-78091E476A4E}"/>
              </a:ext>
            </a:extLst>
          </p:cNvPr>
          <p:cNvSpPr txBox="1"/>
          <p:nvPr/>
        </p:nvSpPr>
        <p:spPr>
          <a:xfrm>
            <a:off x="7030628" y="3359690"/>
            <a:ext cx="1446721" cy="83099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部屋の模様替え中にうっかりテレビを落として壊してしまった。</a:t>
            </a:r>
          </a:p>
        </p:txBody>
      </p:sp>
      <p:sp>
        <p:nvSpPr>
          <p:cNvPr id="47" name="テキスト ボックス 46">
            <a:extLst>
              <a:ext uri="{FF2B5EF4-FFF2-40B4-BE49-F238E27FC236}">
                <a16:creationId xmlns:a16="http://schemas.microsoft.com/office/drawing/2014/main" id="{44BD1C47-EBD0-4846-833F-7AA809C146A2}"/>
              </a:ext>
            </a:extLst>
          </p:cNvPr>
          <p:cNvSpPr txBox="1"/>
          <p:nvPr/>
        </p:nvSpPr>
        <p:spPr>
          <a:xfrm>
            <a:off x="1044081" y="5526650"/>
            <a:ext cx="4409466" cy="800219"/>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万一の場合どんな備えがあるか</a:t>
            </a:r>
            <a:endParaRPr kumimoji="1" lang="en-US" altLang="ja-JP"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考えてみよう</a:t>
            </a:r>
          </a:p>
        </p:txBody>
      </p:sp>
      <p:pic>
        <p:nvPicPr>
          <p:cNvPr id="50" name="図 49">
            <a:extLst>
              <a:ext uri="{FF2B5EF4-FFF2-40B4-BE49-F238E27FC236}">
                <a16:creationId xmlns:a16="http://schemas.microsoft.com/office/drawing/2014/main" id="{F5A9D66B-C0C7-B641-976B-DE14F2BF67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7531" y="4133102"/>
            <a:ext cx="1511300" cy="895350"/>
          </a:xfrm>
          <a:prstGeom prst="rect">
            <a:avLst/>
          </a:prstGeom>
        </p:spPr>
      </p:pic>
      <p:pic>
        <p:nvPicPr>
          <p:cNvPr id="52" name="図 51">
            <a:extLst>
              <a:ext uri="{FF2B5EF4-FFF2-40B4-BE49-F238E27FC236}">
                <a16:creationId xmlns:a16="http://schemas.microsoft.com/office/drawing/2014/main" id="{04C87DC6-612B-3B41-B646-DF9B21819F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6276" y="3942602"/>
            <a:ext cx="1301750" cy="1085850"/>
          </a:xfrm>
          <a:prstGeom prst="rect">
            <a:avLst/>
          </a:prstGeom>
        </p:spPr>
      </p:pic>
      <p:pic>
        <p:nvPicPr>
          <p:cNvPr id="54" name="図 53">
            <a:extLst>
              <a:ext uri="{FF2B5EF4-FFF2-40B4-BE49-F238E27FC236}">
                <a16:creationId xmlns:a16="http://schemas.microsoft.com/office/drawing/2014/main" id="{03A3E5CE-56FD-FA49-9F3A-FD43724670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728" y="4107702"/>
            <a:ext cx="1282700" cy="920750"/>
          </a:xfrm>
          <a:prstGeom prst="rect">
            <a:avLst/>
          </a:prstGeom>
        </p:spPr>
      </p:pic>
      <p:pic>
        <p:nvPicPr>
          <p:cNvPr id="56" name="図 55">
            <a:extLst>
              <a:ext uri="{FF2B5EF4-FFF2-40B4-BE49-F238E27FC236}">
                <a16:creationId xmlns:a16="http://schemas.microsoft.com/office/drawing/2014/main" id="{4DA4B5D1-782C-6C43-95AD-9AE7B64ABC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5139" y="1825378"/>
            <a:ext cx="1714500" cy="1231900"/>
          </a:xfrm>
          <a:prstGeom prst="rect">
            <a:avLst/>
          </a:prstGeom>
        </p:spPr>
      </p:pic>
      <p:pic>
        <p:nvPicPr>
          <p:cNvPr id="58" name="図 57">
            <a:extLst>
              <a:ext uri="{FF2B5EF4-FFF2-40B4-BE49-F238E27FC236}">
                <a16:creationId xmlns:a16="http://schemas.microsoft.com/office/drawing/2014/main" id="{3C29883C-8E80-3847-8CE4-DC4B3A2D3F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3177" y="1806328"/>
            <a:ext cx="1308100" cy="1250950"/>
          </a:xfrm>
          <a:prstGeom prst="rect">
            <a:avLst/>
          </a:prstGeom>
        </p:spPr>
      </p:pic>
      <p:pic>
        <p:nvPicPr>
          <p:cNvPr id="60" name="図 59">
            <a:extLst>
              <a:ext uri="{FF2B5EF4-FFF2-40B4-BE49-F238E27FC236}">
                <a16:creationId xmlns:a16="http://schemas.microsoft.com/office/drawing/2014/main" id="{6FBA181C-7849-F740-94A8-A13C1E7857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1237" y="2263528"/>
            <a:ext cx="1390650" cy="793750"/>
          </a:xfrm>
          <a:prstGeom prst="rect">
            <a:avLst/>
          </a:prstGeom>
        </p:spPr>
      </p:pic>
      <p:pic>
        <p:nvPicPr>
          <p:cNvPr id="62" name="図 61">
            <a:extLst>
              <a:ext uri="{FF2B5EF4-FFF2-40B4-BE49-F238E27FC236}">
                <a16:creationId xmlns:a16="http://schemas.microsoft.com/office/drawing/2014/main" id="{618179D0-DE1D-F246-815D-642294F132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6603" y="1878177"/>
            <a:ext cx="1600211" cy="1179103"/>
          </a:xfrm>
          <a:prstGeom prst="rect">
            <a:avLst/>
          </a:prstGeom>
        </p:spPr>
      </p:pic>
      <p:pic>
        <p:nvPicPr>
          <p:cNvPr id="2" name="図 1">
            <a:extLst>
              <a:ext uri="{FF2B5EF4-FFF2-40B4-BE49-F238E27FC236}">
                <a16:creationId xmlns:a16="http://schemas.microsoft.com/office/drawing/2014/main" id="{BAD85FF5-7D4A-146F-1464-DF75957CD4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9144000" cy="561703"/>
          </a:xfrm>
          <a:prstGeom prst="rect">
            <a:avLst/>
          </a:prstGeom>
        </p:spPr>
      </p:pic>
      <p:grpSp>
        <p:nvGrpSpPr>
          <p:cNvPr id="7" name="グループ化 6">
            <a:extLst>
              <a:ext uri="{FF2B5EF4-FFF2-40B4-BE49-F238E27FC236}">
                <a16:creationId xmlns:a16="http://schemas.microsoft.com/office/drawing/2014/main" id="{85188B62-9436-F537-860A-879DD4B24E38}"/>
              </a:ext>
            </a:extLst>
          </p:cNvPr>
          <p:cNvGrpSpPr>
            <a:grpSpLocks noChangeAspect="1"/>
          </p:cNvGrpSpPr>
          <p:nvPr/>
        </p:nvGrpSpPr>
        <p:grpSpPr>
          <a:xfrm>
            <a:off x="8035353" y="94006"/>
            <a:ext cx="924222" cy="967829"/>
            <a:chOff x="8030207" y="77898"/>
            <a:chExt cx="1026913" cy="1075365"/>
          </a:xfrm>
        </p:grpSpPr>
        <p:pic>
          <p:nvPicPr>
            <p:cNvPr id="10" name="図 9">
              <a:extLst>
                <a:ext uri="{FF2B5EF4-FFF2-40B4-BE49-F238E27FC236}">
                  <a16:creationId xmlns:a16="http://schemas.microsoft.com/office/drawing/2014/main" id="{44215DB4-7577-23B1-D54C-2EA453B440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B2D5F146-1BD5-CA7D-1C75-761A5524F68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217625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par>
                                <p:cTn id="35" presetID="10"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par>
                                <p:cTn id="67" presetID="10" presetClass="entr" presetSubtype="0"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500"/>
                                        <p:tgtEl>
                                          <p:spTgt spid="5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par>
                                <p:cTn id="75" presetID="10" presetClass="entr" presetSubtype="0"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par>
                                <p:cTn id="83" presetID="10" presetClass="entr" presetSubtype="0" fill="hold" nodeType="with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500"/>
                                        <p:tgtEl>
                                          <p:spTgt spid="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30" grpId="0"/>
      <p:bldP spid="39" grpId="0"/>
      <p:bldP spid="40" grpId="0"/>
      <p:bldP spid="41" grpId="0"/>
      <p:bldP spid="42" grpId="0"/>
      <p:bldP spid="43" grpId="0"/>
      <p:bldP spid="44" grpId="0"/>
      <p:bldP spid="45" grpId="0"/>
      <p:bldP spid="46" grpId="0"/>
      <p:bldP spid="4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表 24">
            <a:extLst>
              <a:ext uri="{FF2B5EF4-FFF2-40B4-BE49-F238E27FC236}">
                <a16:creationId xmlns:a16="http://schemas.microsoft.com/office/drawing/2014/main" id="{080086D5-19ED-99A1-A93C-54DD1FB46B79}"/>
              </a:ext>
            </a:extLst>
          </p:cNvPr>
          <p:cNvGraphicFramePr>
            <a:graphicFrameLocks noGrp="1"/>
          </p:cNvGraphicFramePr>
          <p:nvPr/>
        </p:nvGraphicFramePr>
        <p:xfrm>
          <a:off x="879541" y="4130563"/>
          <a:ext cx="7431835" cy="2194560"/>
        </p:xfrm>
        <a:graphic>
          <a:graphicData uri="http://schemas.openxmlformats.org/drawingml/2006/table">
            <a:tbl>
              <a:tblPr firstRow="1" bandRow="1">
                <a:tableStyleId>{21E4AEA4-8DFA-4A89-87EB-49C32662AFE0}</a:tableStyleId>
              </a:tblPr>
              <a:tblGrid>
                <a:gridCol w="4338941">
                  <a:extLst>
                    <a:ext uri="{9D8B030D-6E8A-4147-A177-3AD203B41FA5}">
                      <a16:colId xmlns:a16="http://schemas.microsoft.com/office/drawing/2014/main" val="2936601169"/>
                    </a:ext>
                  </a:extLst>
                </a:gridCol>
                <a:gridCol w="3092894">
                  <a:extLst>
                    <a:ext uri="{9D8B030D-6E8A-4147-A177-3AD203B41FA5}">
                      <a16:colId xmlns:a16="http://schemas.microsoft.com/office/drawing/2014/main" val="76720534"/>
                    </a:ext>
                  </a:extLst>
                </a:gridCol>
              </a:tblGrid>
              <a:tr h="359484">
                <a:tc>
                  <a:txBody>
                    <a:bodyPr/>
                    <a:lstStyle/>
                    <a:p>
                      <a:endParaRPr kumimoji="1" lang="ja-JP" altLang="en-US" dirty="0"/>
                    </a:p>
                  </a:txBody>
                  <a:tcPr>
                    <a:solidFill>
                      <a:srgbClr val="FF7C80"/>
                    </a:solidFill>
                  </a:tcPr>
                </a:tc>
                <a:tc>
                  <a:txBody>
                    <a:bodyPr/>
                    <a:lstStyle/>
                    <a:p>
                      <a:endParaRPr kumimoji="1" lang="ja-JP" altLang="en-US" dirty="0"/>
                    </a:p>
                  </a:txBody>
                  <a:tcPr>
                    <a:solidFill>
                      <a:srgbClr val="FF7C80"/>
                    </a:solidFill>
                  </a:tcPr>
                </a:tc>
                <a:extLst>
                  <a:ext uri="{0D108BD9-81ED-4DB2-BD59-A6C34878D82A}">
                    <a16:rowId xmlns:a16="http://schemas.microsoft.com/office/drawing/2014/main" val="628595018"/>
                  </a:ext>
                </a:extLst>
              </a:tr>
              <a:tr h="359484">
                <a:tc>
                  <a:txBody>
                    <a:bodyPr/>
                    <a:lstStyle/>
                    <a:p>
                      <a:endParaRPr kumimoji="1" lang="ja-JP" altLang="en-US" dirty="0"/>
                    </a:p>
                  </a:txBody>
                  <a:tcPr/>
                </a:tc>
                <a:tc>
                  <a:txBody>
                    <a:bodyPr/>
                    <a:lstStyle/>
                    <a:p>
                      <a:endParaRPr kumimoji="1" lang="ja-JP" altLang="en-US"/>
                    </a:p>
                  </a:txBody>
                  <a:tcPr/>
                </a:tc>
                <a:extLst>
                  <a:ext uri="{0D108BD9-81ED-4DB2-BD59-A6C34878D82A}">
                    <a16:rowId xmlns:a16="http://schemas.microsoft.com/office/drawing/2014/main" val="2633155031"/>
                  </a:ext>
                </a:extLst>
              </a:tr>
              <a:tr h="359484">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1874404039"/>
                  </a:ext>
                </a:extLst>
              </a:tr>
              <a:tr h="359484">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998716098"/>
                  </a:ext>
                </a:extLst>
              </a:tr>
              <a:tr h="359484">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2225625926"/>
                  </a:ext>
                </a:extLst>
              </a:tr>
              <a:tr h="359484">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3086024429"/>
                  </a:ext>
                </a:extLst>
              </a:tr>
            </a:tbl>
          </a:graphicData>
        </a:graphic>
      </p:graphicFrame>
      <p:sp>
        <p:nvSpPr>
          <p:cNvPr id="7" name="角丸四角形 6">
            <a:extLst>
              <a:ext uri="{FF2B5EF4-FFF2-40B4-BE49-F238E27FC236}">
                <a16:creationId xmlns:a16="http://schemas.microsoft.com/office/drawing/2014/main" id="{0E89EF4B-3B46-D74B-95F0-5BB0E7B632F3}"/>
              </a:ext>
            </a:extLst>
          </p:cNvPr>
          <p:cNvSpPr/>
          <p:nvPr/>
        </p:nvSpPr>
        <p:spPr>
          <a:xfrm>
            <a:off x="566928" y="1339705"/>
            <a:ext cx="7928486" cy="1827685"/>
          </a:xfrm>
          <a:prstGeom prst="roundRect">
            <a:avLst/>
          </a:prstGeom>
          <a:solidFill>
            <a:srgbClr val="FDE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角丸四角形 7">
            <a:extLst>
              <a:ext uri="{FF2B5EF4-FFF2-40B4-BE49-F238E27FC236}">
                <a16:creationId xmlns:a16="http://schemas.microsoft.com/office/drawing/2014/main" id="{00B682B0-E3E8-9C4B-B74B-7A7683E0CDA3}"/>
              </a:ext>
            </a:extLst>
          </p:cNvPr>
          <p:cNvSpPr/>
          <p:nvPr/>
        </p:nvSpPr>
        <p:spPr>
          <a:xfrm>
            <a:off x="576631" y="693578"/>
            <a:ext cx="1031358" cy="361507"/>
          </a:xfrm>
          <a:prstGeom prst="roundRect">
            <a:avLst/>
          </a:prstGeom>
          <a:noFill/>
          <a:ln>
            <a:solidFill>
              <a:srgbClr val="ED7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9F5A2E48-8CC2-AD44-9473-D30C44A06F8F}"/>
              </a:ext>
            </a:extLst>
          </p:cNvPr>
          <p:cNvSpPr txBox="1"/>
          <p:nvPr/>
        </p:nvSpPr>
        <p:spPr>
          <a:xfrm>
            <a:off x="576631" y="712092"/>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13" name="テキスト ボックス 12">
            <a:extLst>
              <a:ext uri="{FF2B5EF4-FFF2-40B4-BE49-F238E27FC236}">
                <a16:creationId xmlns:a16="http://schemas.microsoft.com/office/drawing/2014/main" id="{72BA7EE8-879E-FC4C-BC13-A708E6ADB266}"/>
              </a:ext>
            </a:extLst>
          </p:cNvPr>
          <p:cNvSpPr txBox="1"/>
          <p:nvPr/>
        </p:nvSpPr>
        <p:spPr>
          <a:xfrm>
            <a:off x="1607989" y="674487"/>
            <a:ext cx="51107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火災保険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地震保険</a:t>
            </a:r>
          </a:p>
        </p:txBody>
      </p:sp>
      <p:pic>
        <p:nvPicPr>
          <p:cNvPr id="14" name="図 13">
            <a:extLst>
              <a:ext uri="{FF2B5EF4-FFF2-40B4-BE49-F238E27FC236}">
                <a16:creationId xmlns:a16="http://schemas.microsoft.com/office/drawing/2014/main" id="{4D958C61-D66D-8947-97A4-9A75F66411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41" y="1581683"/>
            <a:ext cx="2222193" cy="1166101"/>
          </a:xfrm>
          <a:prstGeom prst="rect">
            <a:avLst/>
          </a:prstGeom>
        </p:spPr>
      </p:pic>
      <p:sp>
        <p:nvSpPr>
          <p:cNvPr id="15" name="テキスト ボックス 14">
            <a:extLst>
              <a:ext uri="{FF2B5EF4-FFF2-40B4-BE49-F238E27FC236}">
                <a16:creationId xmlns:a16="http://schemas.microsoft.com/office/drawing/2014/main" id="{371D4F10-2DA3-7440-8320-9043608B561E}"/>
              </a:ext>
            </a:extLst>
          </p:cNvPr>
          <p:cNvSpPr txBox="1"/>
          <p:nvPr/>
        </p:nvSpPr>
        <p:spPr>
          <a:xfrm>
            <a:off x="2791599" y="1534545"/>
            <a:ext cx="1655136"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ED75A2"/>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火災保険</a:t>
            </a:r>
          </a:p>
        </p:txBody>
      </p:sp>
      <p:sp>
        <p:nvSpPr>
          <p:cNvPr id="16" name="テキスト ボックス 15">
            <a:extLst>
              <a:ext uri="{FF2B5EF4-FFF2-40B4-BE49-F238E27FC236}">
                <a16:creationId xmlns:a16="http://schemas.microsoft.com/office/drawing/2014/main" id="{89A039EF-FD8B-144D-A381-DB5C25B199FF}"/>
              </a:ext>
            </a:extLst>
          </p:cNvPr>
          <p:cNvSpPr txBox="1"/>
          <p:nvPr/>
        </p:nvSpPr>
        <p:spPr>
          <a:xfrm>
            <a:off x="2817174" y="2292427"/>
            <a:ext cx="1655136"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ED75A2"/>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地震保険</a:t>
            </a:r>
          </a:p>
        </p:txBody>
      </p:sp>
      <p:sp>
        <p:nvSpPr>
          <p:cNvPr id="17" name="テキスト ボックス 16">
            <a:extLst>
              <a:ext uri="{FF2B5EF4-FFF2-40B4-BE49-F238E27FC236}">
                <a16:creationId xmlns:a16="http://schemas.microsoft.com/office/drawing/2014/main" id="{AEE47763-360B-C948-8662-69D41DABAA99}"/>
              </a:ext>
            </a:extLst>
          </p:cNvPr>
          <p:cNvSpPr txBox="1"/>
          <p:nvPr/>
        </p:nvSpPr>
        <p:spPr>
          <a:xfrm>
            <a:off x="4010770" y="1534901"/>
            <a:ext cx="4627881" cy="748666"/>
          </a:xfrm>
          <a:prstGeom prst="rect">
            <a:avLst/>
          </a:prstGeom>
          <a:noFill/>
        </p:spPr>
        <p:txBody>
          <a:bodyPr wrap="square" rtlCol="0">
            <a:spAutoFit/>
          </a:bodyPr>
          <a:lstStyle/>
          <a:p>
            <a:pPr marL="0" marR="0" lvl="0" indent="0" algn="l" defTabSz="566654" rtl="0" eaLnBrk="1" fontAlgn="auto" latinLnBrk="0" hangingPunct="1">
              <a:lnSpc>
                <a:spcPts val="174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火災だけでなく風災・水災などの自然災害や盗難などにより、「建物」や「家財」などに生じた損害を補償する保険です。</a:t>
            </a:r>
          </a:p>
        </p:txBody>
      </p:sp>
      <p:sp>
        <p:nvSpPr>
          <p:cNvPr id="18" name="テキスト ボックス 17">
            <a:extLst>
              <a:ext uri="{FF2B5EF4-FFF2-40B4-BE49-F238E27FC236}">
                <a16:creationId xmlns:a16="http://schemas.microsoft.com/office/drawing/2014/main" id="{CFB4C3A5-9C4F-1C49-95F6-EA27231E2FC0}"/>
              </a:ext>
            </a:extLst>
          </p:cNvPr>
          <p:cNvSpPr txBox="1"/>
          <p:nvPr/>
        </p:nvSpPr>
        <p:spPr>
          <a:xfrm>
            <a:off x="4010770" y="2330999"/>
            <a:ext cx="4627881" cy="748666"/>
          </a:xfrm>
          <a:prstGeom prst="rect">
            <a:avLst/>
          </a:prstGeom>
          <a:noFill/>
        </p:spPr>
        <p:txBody>
          <a:bodyPr wrap="square" rtlCol="0">
            <a:spAutoFit/>
          </a:bodyPr>
          <a:lstStyle/>
          <a:p>
            <a:pPr marL="0" marR="0" lvl="0" indent="0" algn="l" defTabSz="566654" rtl="0" eaLnBrk="1" fontAlgn="auto" latinLnBrk="0" hangingPunct="1">
              <a:lnSpc>
                <a:spcPts val="174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建物や家財について地震・噴火、またはこれらによる津波を原因とする火災・損壊・埋没・流失による損害を補償する保険です。</a:t>
            </a:r>
          </a:p>
        </p:txBody>
      </p:sp>
      <p:sp>
        <p:nvSpPr>
          <p:cNvPr id="22" name="テキスト ボックス 21">
            <a:extLst>
              <a:ext uri="{FF2B5EF4-FFF2-40B4-BE49-F238E27FC236}">
                <a16:creationId xmlns:a16="http://schemas.microsoft.com/office/drawing/2014/main" id="{5962D903-BA51-AA40-8982-498412952DFB}"/>
              </a:ext>
            </a:extLst>
          </p:cNvPr>
          <p:cNvSpPr txBox="1"/>
          <p:nvPr/>
        </p:nvSpPr>
        <p:spPr>
          <a:xfrm>
            <a:off x="1666309" y="3666320"/>
            <a:ext cx="5785360"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主な風水災等による保険金の支払い（</a:t>
            </a:r>
            <a:r>
              <a:rPr kumimoji="1" lang="en-US" altLang="ja-JP" sz="1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2004</a:t>
            </a:r>
            <a:r>
              <a:rPr kumimoji="1" lang="ja-JP" altLang="en-US" sz="1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年以降）</a:t>
            </a:r>
          </a:p>
        </p:txBody>
      </p:sp>
      <p:sp>
        <p:nvSpPr>
          <p:cNvPr id="33" name="テキスト ボックス 32">
            <a:extLst>
              <a:ext uri="{FF2B5EF4-FFF2-40B4-BE49-F238E27FC236}">
                <a16:creationId xmlns:a16="http://schemas.microsoft.com/office/drawing/2014/main" id="{68B68334-49C9-9F40-8B92-808A8BC29F15}"/>
              </a:ext>
            </a:extLst>
          </p:cNvPr>
          <p:cNvSpPr txBox="1"/>
          <p:nvPr/>
        </p:nvSpPr>
        <p:spPr>
          <a:xfrm>
            <a:off x="5970839" y="4530078"/>
            <a:ext cx="1480830" cy="338554"/>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a:t>
            </a:r>
            <a:r>
              <a:rPr kumimoji="1" lang="ja-JP" altLang="en-US" sz="16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兆</a:t>
            </a:r>
            <a:r>
              <a:rPr kumimoji="1" lang="en-US" altLang="ja-JP" sz="16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678</a:t>
            </a:r>
            <a:r>
              <a:rPr kumimoji="1" lang="ja-JP" altLang="en-US" sz="16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億円</a:t>
            </a:r>
          </a:p>
        </p:txBody>
      </p:sp>
      <p:sp>
        <p:nvSpPr>
          <p:cNvPr id="34" name="テキスト ボックス 33">
            <a:extLst>
              <a:ext uri="{FF2B5EF4-FFF2-40B4-BE49-F238E27FC236}">
                <a16:creationId xmlns:a16="http://schemas.microsoft.com/office/drawing/2014/main" id="{C737FBA9-A80B-2044-A997-102831C7F3D6}"/>
              </a:ext>
            </a:extLst>
          </p:cNvPr>
          <p:cNvSpPr txBox="1"/>
          <p:nvPr/>
        </p:nvSpPr>
        <p:spPr>
          <a:xfrm>
            <a:off x="6303634" y="5636884"/>
            <a:ext cx="1148035" cy="338554"/>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3,874</a:t>
            </a:r>
            <a:r>
              <a:rPr kumimoji="1" lang="ja-JP" altLang="en-US" sz="16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億円</a:t>
            </a:r>
          </a:p>
        </p:txBody>
      </p:sp>
      <p:sp>
        <p:nvSpPr>
          <p:cNvPr id="35" name="テキスト ボックス 34">
            <a:extLst>
              <a:ext uri="{FF2B5EF4-FFF2-40B4-BE49-F238E27FC236}">
                <a16:creationId xmlns:a16="http://schemas.microsoft.com/office/drawing/2014/main" id="{0B94E13D-12A5-9F46-8B5C-45DF4EC5DCA2}"/>
              </a:ext>
            </a:extLst>
          </p:cNvPr>
          <p:cNvSpPr txBox="1"/>
          <p:nvPr/>
        </p:nvSpPr>
        <p:spPr>
          <a:xfrm>
            <a:off x="6303634" y="5992774"/>
            <a:ext cx="1148035" cy="338554"/>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3,224</a:t>
            </a:r>
            <a:r>
              <a:rPr kumimoji="1" lang="ja-JP" altLang="en-US" sz="16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億円</a:t>
            </a:r>
          </a:p>
        </p:txBody>
      </p:sp>
      <p:sp>
        <p:nvSpPr>
          <p:cNvPr id="39" name="テキスト ボックス 38">
            <a:extLst>
              <a:ext uri="{FF2B5EF4-FFF2-40B4-BE49-F238E27FC236}">
                <a16:creationId xmlns:a16="http://schemas.microsoft.com/office/drawing/2014/main" id="{F15B5323-442A-9348-B641-40C3BEF99B8B}"/>
              </a:ext>
            </a:extLst>
          </p:cNvPr>
          <p:cNvSpPr txBox="1"/>
          <p:nvPr/>
        </p:nvSpPr>
        <p:spPr>
          <a:xfrm>
            <a:off x="6020688" y="4894991"/>
            <a:ext cx="1430981" cy="338554"/>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5,826</a:t>
            </a:r>
            <a:r>
              <a:rPr kumimoji="1" lang="ja-JP" altLang="en-US" sz="16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億円</a:t>
            </a:r>
          </a:p>
        </p:txBody>
      </p:sp>
      <p:sp>
        <p:nvSpPr>
          <p:cNvPr id="40" name="テキスト ボックス 39">
            <a:extLst>
              <a:ext uri="{FF2B5EF4-FFF2-40B4-BE49-F238E27FC236}">
                <a16:creationId xmlns:a16="http://schemas.microsoft.com/office/drawing/2014/main" id="{3F11B67C-A5A1-C046-AAF0-A63E8C2718BB}"/>
              </a:ext>
            </a:extLst>
          </p:cNvPr>
          <p:cNvSpPr txBox="1"/>
          <p:nvPr/>
        </p:nvSpPr>
        <p:spPr>
          <a:xfrm>
            <a:off x="6020688" y="5258996"/>
            <a:ext cx="1430981" cy="338554"/>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4,656</a:t>
            </a:r>
            <a:r>
              <a:rPr kumimoji="1" lang="ja-JP" altLang="en-US" sz="16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億円</a:t>
            </a:r>
          </a:p>
        </p:txBody>
      </p:sp>
      <p:sp>
        <p:nvSpPr>
          <p:cNvPr id="37" name="テキスト ボックス 36">
            <a:extLst>
              <a:ext uri="{FF2B5EF4-FFF2-40B4-BE49-F238E27FC236}">
                <a16:creationId xmlns:a16="http://schemas.microsoft.com/office/drawing/2014/main" id="{45686F66-B797-8C4D-BA63-7D66299496D5}"/>
              </a:ext>
            </a:extLst>
          </p:cNvPr>
          <p:cNvSpPr txBox="1"/>
          <p:nvPr/>
        </p:nvSpPr>
        <p:spPr>
          <a:xfrm>
            <a:off x="1550431" y="1901916"/>
            <a:ext cx="1123506" cy="605294"/>
          </a:xfrm>
          <a:prstGeom prst="rect">
            <a:avLst/>
          </a:prstGeom>
          <a:noFill/>
        </p:spPr>
        <p:txBody>
          <a:bodyPr wrap="square" rtlCol="0">
            <a:spAutoFit/>
          </a:bodyPr>
          <a:lstStyle/>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こんな</a:t>
            </a:r>
            <a:endPar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保険です</a:t>
            </a:r>
          </a:p>
        </p:txBody>
      </p:sp>
      <p:pic>
        <p:nvPicPr>
          <p:cNvPr id="2" name="図 1">
            <a:extLst>
              <a:ext uri="{FF2B5EF4-FFF2-40B4-BE49-F238E27FC236}">
                <a16:creationId xmlns:a16="http://schemas.microsoft.com/office/drawing/2014/main" id="{AF04FF5F-9EBD-D5AB-11CB-E4275227B3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61703"/>
          </a:xfrm>
          <a:prstGeom prst="rect">
            <a:avLst/>
          </a:prstGeom>
        </p:spPr>
      </p:pic>
      <p:sp>
        <p:nvSpPr>
          <p:cNvPr id="12" name="テキスト ボックス 11">
            <a:extLst>
              <a:ext uri="{FF2B5EF4-FFF2-40B4-BE49-F238E27FC236}">
                <a16:creationId xmlns:a16="http://schemas.microsoft.com/office/drawing/2014/main" id="{17595BE9-CBF4-F720-DE8A-C7F2E54FD403}"/>
              </a:ext>
            </a:extLst>
          </p:cNvPr>
          <p:cNvSpPr txBox="1"/>
          <p:nvPr/>
        </p:nvSpPr>
        <p:spPr>
          <a:xfrm>
            <a:off x="2112184" y="4146454"/>
            <a:ext cx="1794807" cy="338554"/>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災害名（地域）</a:t>
            </a:r>
          </a:p>
        </p:txBody>
      </p:sp>
      <p:sp>
        <p:nvSpPr>
          <p:cNvPr id="19" name="テキスト ボックス 18">
            <a:extLst>
              <a:ext uri="{FF2B5EF4-FFF2-40B4-BE49-F238E27FC236}">
                <a16:creationId xmlns:a16="http://schemas.microsoft.com/office/drawing/2014/main" id="{C899C8AA-C314-C164-9290-98AA168BFE79}"/>
              </a:ext>
            </a:extLst>
          </p:cNvPr>
          <p:cNvSpPr txBox="1"/>
          <p:nvPr/>
        </p:nvSpPr>
        <p:spPr>
          <a:xfrm>
            <a:off x="5611586" y="4151370"/>
            <a:ext cx="2717512"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支払保険金</a:t>
            </a:r>
            <a:r>
              <a:rPr kumimoji="1" lang="ja-JP" altLang="en-US" sz="1400" b="1" i="0" u="none" strike="noStrike" kern="1200" cap="none" spc="0" normalizeH="0" baseline="0" noProof="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見込みを含む）</a:t>
            </a:r>
          </a:p>
        </p:txBody>
      </p:sp>
      <p:sp>
        <p:nvSpPr>
          <p:cNvPr id="4" name="テキスト ボックス 3">
            <a:extLst>
              <a:ext uri="{FF2B5EF4-FFF2-40B4-BE49-F238E27FC236}">
                <a16:creationId xmlns:a16="http://schemas.microsoft.com/office/drawing/2014/main" id="{4E3A221D-6AD0-DC9F-DB65-66905EF629F1}"/>
              </a:ext>
            </a:extLst>
          </p:cNvPr>
          <p:cNvSpPr txBox="1"/>
          <p:nvPr/>
        </p:nvSpPr>
        <p:spPr>
          <a:xfrm>
            <a:off x="1035403" y="4532410"/>
            <a:ext cx="4281678"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平成</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30</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年台風</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21</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号（大阪・京都・兵庫等）</a:t>
            </a:r>
          </a:p>
        </p:txBody>
      </p:sp>
      <p:sp>
        <p:nvSpPr>
          <p:cNvPr id="6" name="テキスト ボックス 5">
            <a:extLst>
              <a:ext uri="{FF2B5EF4-FFF2-40B4-BE49-F238E27FC236}">
                <a16:creationId xmlns:a16="http://schemas.microsoft.com/office/drawing/2014/main" id="{E8BB502F-7173-14F6-D071-2DEE7B172656}"/>
              </a:ext>
            </a:extLst>
          </p:cNvPr>
          <p:cNvSpPr txBox="1"/>
          <p:nvPr/>
        </p:nvSpPr>
        <p:spPr>
          <a:xfrm>
            <a:off x="1035403" y="4900493"/>
            <a:ext cx="3724880"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令和元年台風</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19</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号（東日本中心）</a:t>
            </a:r>
          </a:p>
        </p:txBody>
      </p:sp>
      <p:sp>
        <p:nvSpPr>
          <p:cNvPr id="10" name="テキスト ボックス 9">
            <a:extLst>
              <a:ext uri="{FF2B5EF4-FFF2-40B4-BE49-F238E27FC236}">
                <a16:creationId xmlns:a16="http://schemas.microsoft.com/office/drawing/2014/main" id="{9A12620E-55D7-15F4-9CC9-5C3AEDFDE4C0}"/>
              </a:ext>
            </a:extLst>
          </p:cNvPr>
          <p:cNvSpPr txBox="1"/>
          <p:nvPr/>
        </p:nvSpPr>
        <p:spPr>
          <a:xfrm>
            <a:off x="1035403" y="5265807"/>
            <a:ext cx="3363963"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令和</a:t>
            </a:r>
            <a:r>
              <a:rPr kumimoji="1" lang="ja-JP" altLang="en-US" sz="1600" b="0" i="0" u="none" strike="noStrike" kern="1200" cap="none" spc="0" normalizeH="0" baseline="0" noProof="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元年台風</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15</a:t>
            </a:r>
            <a:r>
              <a:rPr kumimoji="1" lang="ja-JP" altLang="en-US" sz="1600" b="0" i="0" u="none" strike="noStrike" kern="1200" cap="none" spc="0" normalizeH="0" baseline="0" noProof="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号</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（関東中心）</a:t>
            </a:r>
          </a:p>
        </p:txBody>
      </p:sp>
      <p:sp>
        <p:nvSpPr>
          <p:cNvPr id="20" name="テキスト ボックス 19">
            <a:extLst>
              <a:ext uri="{FF2B5EF4-FFF2-40B4-BE49-F238E27FC236}">
                <a16:creationId xmlns:a16="http://schemas.microsoft.com/office/drawing/2014/main" id="{3F065204-584F-C65E-8F69-2DA3BED43236}"/>
              </a:ext>
            </a:extLst>
          </p:cNvPr>
          <p:cNvSpPr txBox="1"/>
          <p:nvPr/>
        </p:nvSpPr>
        <p:spPr>
          <a:xfrm>
            <a:off x="1035403" y="5634790"/>
            <a:ext cx="3277248"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平成</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16</a:t>
            </a:r>
            <a:r>
              <a:rPr kumimoji="1" lang="ja-JP" altLang="en-US" sz="1600" b="0" i="0" u="none" strike="noStrike" kern="1200" cap="none" spc="0" normalizeH="0" baseline="0" noProof="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年台風</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18</a:t>
            </a:r>
            <a:r>
              <a:rPr kumimoji="1" lang="ja-JP" altLang="en-US" sz="1600" b="0" i="0" u="none" strike="noStrike" kern="1200" cap="none" spc="0" normalizeH="0" baseline="0" noProof="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号</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（全 国）</a:t>
            </a:r>
          </a:p>
        </p:txBody>
      </p:sp>
      <p:sp>
        <p:nvSpPr>
          <p:cNvPr id="21" name="テキスト ボックス 20">
            <a:extLst>
              <a:ext uri="{FF2B5EF4-FFF2-40B4-BE49-F238E27FC236}">
                <a16:creationId xmlns:a16="http://schemas.microsoft.com/office/drawing/2014/main" id="{86A2B43F-4613-E705-958B-9BE3E2AFC1DD}"/>
              </a:ext>
            </a:extLst>
          </p:cNvPr>
          <p:cNvSpPr txBox="1"/>
          <p:nvPr/>
        </p:nvSpPr>
        <p:spPr>
          <a:xfrm>
            <a:off x="1035403" y="5994474"/>
            <a:ext cx="3437411"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平成</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26</a:t>
            </a:r>
            <a:r>
              <a:rPr kumimoji="1" lang="ja-JP" altLang="en-US" sz="1600" b="0" i="0" u="none" strike="noStrike" kern="1200" cap="none" spc="0" normalizeH="0" baseline="0" noProof="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年２月</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雪害（関東中心）</a:t>
            </a:r>
          </a:p>
        </p:txBody>
      </p:sp>
      <p:sp>
        <p:nvSpPr>
          <p:cNvPr id="52" name="テキスト ボックス 51">
            <a:extLst>
              <a:ext uri="{FF2B5EF4-FFF2-40B4-BE49-F238E27FC236}">
                <a16:creationId xmlns:a16="http://schemas.microsoft.com/office/drawing/2014/main" id="{3C4C0DAF-038A-457D-24CC-96FF8F857A32}"/>
              </a:ext>
            </a:extLst>
          </p:cNvPr>
          <p:cNvSpPr txBox="1"/>
          <p:nvPr/>
        </p:nvSpPr>
        <p:spPr>
          <a:xfrm>
            <a:off x="5611586" y="6632695"/>
            <a:ext cx="3201115"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日本損害保険協会調べ（</a:t>
            </a:r>
            <a:r>
              <a:rPr kumimoji="1"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a:t>
            </a: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月末現在）</a:t>
            </a:r>
          </a:p>
        </p:txBody>
      </p:sp>
      <p:sp>
        <p:nvSpPr>
          <p:cNvPr id="11" name="角丸四角形 32">
            <a:extLst>
              <a:ext uri="{FF2B5EF4-FFF2-40B4-BE49-F238E27FC236}">
                <a16:creationId xmlns:a16="http://schemas.microsoft.com/office/drawing/2014/main" id="{0DA82683-F904-6CE7-4315-92C9CFE5F851}"/>
              </a:ext>
            </a:extLst>
          </p:cNvPr>
          <p:cNvSpPr/>
          <p:nvPr/>
        </p:nvSpPr>
        <p:spPr>
          <a:xfrm>
            <a:off x="652131" y="3492279"/>
            <a:ext cx="7857460" cy="3059814"/>
          </a:xfrm>
          <a:prstGeom prst="roundRect">
            <a:avLst>
              <a:gd name="adj" fmla="val 7944"/>
            </a:avLst>
          </a:prstGeom>
          <a:noFill/>
          <a:ln w="254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0769824B-2549-2C55-3489-ABC606122D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409" y="3279385"/>
            <a:ext cx="899071" cy="847778"/>
          </a:xfrm>
          <a:prstGeom prst="rect">
            <a:avLst/>
          </a:prstGeom>
        </p:spPr>
      </p:pic>
      <p:grpSp>
        <p:nvGrpSpPr>
          <p:cNvPr id="25" name="グループ化 24">
            <a:extLst>
              <a:ext uri="{FF2B5EF4-FFF2-40B4-BE49-F238E27FC236}">
                <a16:creationId xmlns:a16="http://schemas.microsoft.com/office/drawing/2014/main" id="{08C473B5-E5BC-9872-8623-5778172C8C3A}"/>
              </a:ext>
            </a:extLst>
          </p:cNvPr>
          <p:cNvGrpSpPr>
            <a:grpSpLocks noChangeAspect="1"/>
          </p:cNvGrpSpPr>
          <p:nvPr/>
        </p:nvGrpSpPr>
        <p:grpSpPr>
          <a:xfrm>
            <a:off x="8035353" y="94006"/>
            <a:ext cx="924222" cy="967829"/>
            <a:chOff x="8030207" y="77898"/>
            <a:chExt cx="1026913" cy="1075365"/>
          </a:xfrm>
        </p:grpSpPr>
        <p:pic>
          <p:nvPicPr>
            <p:cNvPr id="26" name="図 25">
              <a:extLst>
                <a:ext uri="{FF2B5EF4-FFF2-40B4-BE49-F238E27FC236}">
                  <a16:creationId xmlns:a16="http://schemas.microsoft.com/office/drawing/2014/main" id="{9F64655B-1C54-C173-948F-8CBA2E0D79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27" name="図 26">
              <a:extLst>
                <a:ext uri="{FF2B5EF4-FFF2-40B4-BE49-F238E27FC236}">
                  <a16:creationId xmlns:a16="http://schemas.microsoft.com/office/drawing/2014/main" id="{E5640D20-93D6-7906-E568-E90A52B6E3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253448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9" grpId="0"/>
      <p:bldP spid="4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D052381D-4C06-084A-A430-DAE73ABC7B78}"/>
              </a:ext>
            </a:extLst>
          </p:cNvPr>
          <p:cNvSpPr/>
          <p:nvPr/>
        </p:nvSpPr>
        <p:spPr>
          <a:xfrm>
            <a:off x="629229" y="697118"/>
            <a:ext cx="1031358" cy="361507"/>
          </a:xfrm>
          <a:prstGeom prst="roundRect">
            <a:avLst/>
          </a:prstGeom>
          <a:noFill/>
          <a:ln>
            <a:solidFill>
              <a:srgbClr val="ED7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7BD7CCC8-C6CE-4E4A-89E1-D9461498190B}"/>
              </a:ext>
            </a:extLst>
          </p:cNvPr>
          <p:cNvSpPr txBox="1"/>
          <p:nvPr/>
        </p:nvSpPr>
        <p:spPr>
          <a:xfrm>
            <a:off x="648586" y="714435"/>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13" name="テキスト ボックス 12">
            <a:extLst>
              <a:ext uri="{FF2B5EF4-FFF2-40B4-BE49-F238E27FC236}">
                <a16:creationId xmlns:a16="http://schemas.microsoft.com/office/drawing/2014/main" id="{C1AD5247-DEB1-BE45-8FA7-0234F507E499}"/>
              </a:ext>
            </a:extLst>
          </p:cNvPr>
          <p:cNvSpPr txBox="1"/>
          <p:nvPr/>
        </p:nvSpPr>
        <p:spPr>
          <a:xfrm>
            <a:off x="1660587" y="668268"/>
            <a:ext cx="51107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火災保険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地震保険</a:t>
            </a:r>
          </a:p>
        </p:txBody>
      </p:sp>
      <p:sp>
        <p:nvSpPr>
          <p:cNvPr id="16" name="角丸四角形 15">
            <a:extLst>
              <a:ext uri="{FF2B5EF4-FFF2-40B4-BE49-F238E27FC236}">
                <a16:creationId xmlns:a16="http://schemas.microsoft.com/office/drawing/2014/main" id="{4114A18E-773E-7F46-989C-F983E120449D}"/>
              </a:ext>
            </a:extLst>
          </p:cNvPr>
          <p:cNvSpPr>
            <a:spLocks noChangeAspect="1"/>
          </p:cNvSpPr>
          <p:nvPr/>
        </p:nvSpPr>
        <p:spPr>
          <a:xfrm>
            <a:off x="972000" y="1307787"/>
            <a:ext cx="7200000" cy="38778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4C06A55E-3AB0-6A4B-A0C2-4E66CB215060}"/>
              </a:ext>
            </a:extLst>
          </p:cNvPr>
          <p:cNvSpPr txBox="1"/>
          <p:nvPr/>
        </p:nvSpPr>
        <p:spPr>
          <a:xfrm>
            <a:off x="1088011" y="1326240"/>
            <a:ext cx="6677763"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保険金が支払われる主なケースと支払われない主なケース</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5145D057-5842-6340-ABCB-1BF3FAAAB742}"/>
              </a:ext>
            </a:extLst>
          </p:cNvPr>
          <p:cNvSpPr txBox="1"/>
          <p:nvPr/>
        </p:nvSpPr>
        <p:spPr>
          <a:xfrm>
            <a:off x="1027011" y="1743135"/>
            <a:ext cx="6868632" cy="5847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保険の種類により補償内容が異なりますので契約の際は確認しましょう。また、自分自身のリスクに応じた補償内容を選ぶことも大切です。</a:t>
            </a:r>
          </a:p>
        </p:txBody>
      </p:sp>
      <p:pic>
        <p:nvPicPr>
          <p:cNvPr id="3" name="図 2">
            <a:extLst>
              <a:ext uri="{FF2B5EF4-FFF2-40B4-BE49-F238E27FC236}">
                <a16:creationId xmlns:a16="http://schemas.microsoft.com/office/drawing/2014/main" id="{02E3B6BD-E533-EB41-9FEC-B443DC2A48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011" y="2327909"/>
            <a:ext cx="7028978" cy="4410339"/>
          </a:xfrm>
          <a:prstGeom prst="rect">
            <a:avLst/>
          </a:prstGeom>
        </p:spPr>
      </p:pic>
      <p:sp>
        <p:nvSpPr>
          <p:cNvPr id="14" name="テキスト ボックス 13">
            <a:extLst>
              <a:ext uri="{FF2B5EF4-FFF2-40B4-BE49-F238E27FC236}">
                <a16:creationId xmlns:a16="http://schemas.microsoft.com/office/drawing/2014/main" id="{71183094-B984-9B49-8425-9F55E4245FF7}"/>
              </a:ext>
            </a:extLst>
          </p:cNvPr>
          <p:cNvSpPr txBox="1"/>
          <p:nvPr/>
        </p:nvSpPr>
        <p:spPr>
          <a:xfrm>
            <a:off x="1088011" y="6593962"/>
            <a:ext cx="5085738" cy="24622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表中の</a:t>
            </a:r>
            <a:r>
              <a:rPr kumimoji="1" lang="ja-JP" altLang="en-US" sz="1000" b="0" i="0" u="none" strike="noStrike" kern="1200" cap="none" spc="0" normalizeH="0" baseline="0" noProof="0" dirty="0">
                <a:ln>
                  <a:noFill/>
                </a:ln>
                <a:solidFill>
                  <a:srgbClr val="0070C0"/>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数字は「すまいに関するリスク」の番号を示しています。</a:t>
            </a:r>
          </a:p>
        </p:txBody>
      </p:sp>
      <p:pic>
        <p:nvPicPr>
          <p:cNvPr id="6" name="図 5">
            <a:extLst>
              <a:ext uri="{FF2B5EF4-FFF2-40B4-BE49-F238E27FC236}">
                <a16:creationId xmlns:a16="http://schemas.microsoft.com/office/drawing/2014/main" id="{F391BD2A-5A0F-07ED-B9B3-C4D5EE994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61703"/>
          </a:xfrm>
          <a:prstGeom prst="rect">
            <a:avLst/>
          </a:prstGeom>
        </p:spPr>
      </p:pic>
      <p:grpSp>
        <p:nvGrpSpPr>
          <p:cNvPr id="2" name="グループ化 1">
            <a:extLst>
              <a:ext uri="{FF2B5EF4-FFF2-40B4-BE49-F238E27FC236}">
                <a16:creationId xmlns:a16="http://schemas.microsoft.com/office/drawing/2014/main" id="{158731EF-AF9A-6BB0-C707-CD2D116D22DC}"/>
              </a:ext>
            </a:extLst>
          </p:cNvPr>
          <p:cNvGrpSpPr>
            <a:grpSpLocks noChangeAspect="1"/>
          </p:cNvGrpSpPr>
          <p:nvPr/>
        </p:nvGrpSpPr>
        <p:grpSpPr>
          <a:xfrm>
            <a:off x="8035353" y="94006"/>
            <a:ext cx="924222" cy="967829"/>
            <a:chOff x="8030207" y="77898"/>
            <a:chExt cx="1026913" cy="1075365"/>
          </a:xfrm>
        </p:grpSpPr>
        <p:pic>
          <p:nvPicPr>
            <p:cNvPr id="4" name="図 3">
              <a:extLst>
                <a:ext uri="{FF2B5EF4-FFF2-40B4-BE49-F238E27FC236}">
                  <a16:creationId xmlns:a16="http://schemas.microsoft.com/office/drawing/2014/main" id="{2A2D15E8-DC78-2A1D-FB02-B3181E41EE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5" name="図 4">
              <a:extLst>
                <a:ext uri="{FF2B5EF4-FFF2-40B4-BE49-F238E27FC236}">
                  <a16:creationId xmlns:a16="http://schemas.microsoft.com/office/drawing/2014/main" id="{53BFF0A9-E9A8-CC51-F91B-5E3FD47890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6106236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E34C541-EF6A-57A8-65FA-80760E863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947" y="3199937"/>
            <a:ext cx="7181103" cy="3235422"/>
          </a:xfrm>
          <a:prstGeom prst="rect">
            <a:avLst/>
          </a:prstGeom>
        </p:spPr>
      </p:pic>
      <p:sp>
        <p:nvSpPr>
          <p:cNvPr id="9" name="テキスト ボックス 8">
            <a:extLst>
              <a:ext uri="{FF2B5EF4-FFF2-40B4-BE49-F238E27FC236}">
                <a16:creationId xmlns:a16="http://schemas.microsoft.com/office/drawing/2014/main" id="{A78131C9-FD27-A446-AA62-EE6C95D07C21}"/>
              </a:ext>
            </a:extLst>
          </p:cNvPr>
          <p:cNvSpPr txBox="1"/>
          <p:nvPr/>
        </p:nvSpPr>
        <p:spPr>
          <a:xfrm>
            <a:off x="1654063" y="722777"/>
            <a:ext cx="51107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火災保険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地震保険</a:t>
            </a:r>
          </a:p>
        </p:txBody>
      </p:sp>
      <p:sp>
        <p:nvSpPr>
          <p:cNvPr id="26" name="テキスト ボックス 25">
            <a:extLst>
              <a:ext uri="{FF2B5EF4-FFF2-40B4-BE49-F238E27FC236}">
                <a16:creationId xmlns:a16="http://schemas.microsoft.com/office/drawing/2014/main" id="{B80B8AD8-74D8-B94C-A54C-3299C7EB7477}"/>
              </a:ext>
            </a:extLst>
          </p:cNvPr>
          <p:cNvSpPr txBox="1"/>
          <p:nvPr/>
        </p:nvSpPr>
        <p:spPr>
          <a:xfrm>
            <a:off x="1052010" y="1895578"/>
            <a:ext cx="7064979" cy="889731"/>
          </a:xfrm>
          <a:prstGeom prst="rect">
            <a:avLst/>
          </a:prstGeom>
          <a:noFill/>
        </p:spPr>
        <p:txBody>
          <a:bodyPr wrap="square" rtlCol="0">
            <a:spAutoFit/>
          </a:bodyPr>
          <a:lstStyle/>
          <a:p>
            <a:pPr marL="0" marR="0" lvl="0" indent="0" algn="l" defTabSz="566654" rtl="0" eaLnBrk="1" fontAlgn="auto" latinLnBrk="0" hangingPunct="1">
              <a:lnSpc>
                <a:spcPts val="21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
                  <a:solidFill>
                    <a:srgbClr val="FF0000"/>
                  </a:solidFill>
                </a:uFill>
                <a:latin typeface="游ゴシック Medium" panose="020B0500000000000000" pitchFamily="50" charset="-128"/>
                <a:ea typeface="游ゴシック Medium" panose="020B0500000000000000" pitchFamily="50" charset="-128"/>
                <a:cs typeface="+mn-cs"/>
              </a:rPr>
              <a:t>賃貸住宅の保険に加入する目的は、原状回復義務を果たすためと、家財を守るためです。</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そのため、賃貸借契約時には火災保険に加入することがほとんどです。</a:t>
            </a:r>
          </a:p>
        </p:txBody>
      </p:sp>
      <p:sp>
        <p:nvSpPr>
          <p:cNvPr id="40" name="テキスト ボックス 39">
            <a:extLst>
              <a:ext uri="{FF2B5EF4-FFF2-40B4-BE49-F238E27FC236}">
                <a16:creationId xmlns:a16="http://schemas.microsoft.com/office/drawing/2014/main" id="{B3FF3590-F693-7D43-BA34-C875B3E10C32}"/>
              </a:ext>
            </a:extLst>
          </p:cNvPr>
          <p:cNvSpPr txBox="1"/>
          <p:nvPr/>
        </p:nvSpPr>
        <p:spPr>
          <a:xfrm>
            <a:off x="3871871" y="3450222"/>
            <a:ext cx="4443993" cy="1367426"/>
          </a:xfrm>
          <a:prstGeom prst="rect">
            <a:avLst/>
          </a:prstGeom>
          <a:noFill/>
        </p:spPr>
        <p:txBody>
          <a:bodyPr wrap="square" rtlCol="0">
            <a:spAutoFit/>
          </a:bodyPr>
          <a:lstStyle/>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
                  <a:solidFill>
                    <a:srgbClr val="EC75A2"/>
                  </a:solidFill>
                </a:uFill>
                <a:latin typeface="游ゴシック Medium" panose="020B0500000000000000" pitchFamily="50" charset="-128"/>
                <a:ea typeface="游ゴシック Medium" panose="020B0500000000000000" pitchFamily="50" charset="-128"/>
                <a:cs typeface="+mn-cs"/>
              </a:rPr>
              <a:t>⾃分の持ち物（財産）を⽕事や⾃然災害から守る保険。ただし、地震の場合は補償されない。また「失⽕責任法」により、もらい⽕で⾃分の家財が損害を受けても、多くの場合、その失⽕者に損害賠償請求はできない。</a:t>
            </a:r>
            <a:endPar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41" name="テキスト ボックス 40">
            <a:extLst>
              <a:ext uri="{FF2B5EF4-FFF2-40B4-BE49-F238E27FC236}">
                <a16:creationId xmlns:a16="http://schemas.microsoft.com/office/drawing/2014/main" id="{6BFF6D36-FCAC-2A47-98CB-6E486EF9DEE6}"/>
              </a:ext>
            </a:extLst>
          </p:cNvPr>
          <p:cNvSpPr txBox="1"/>
          <p:nvPr/>
        </p:nvSpPr>
        <p:spPr>
          <a:xfrm>
            <a:off x="1401614" y="3983751"/>
            <a:ext cx="1701306"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家財の火災保険</a:t>
            </a:r>
          </a:p>
        </p:txBody>
      </p:sp>
      <p:sp>
        <p:nvSpPr>
          <p:cNvPr id="42" name="テキスト ボックス 41">
            <a:extLst>
              <a:ext uri="{FF2B5EF4-FFF2-40B4-BE49-F238E27FC236}">
                <a16:creationId xmlns:a16="http://schemas.microsoft.com/office/drawing/2014/main" id="{F6705E94-A53E-D747-A383-3A5B471E67CB}"/>
              </a:ext>
            </a:extLst>
          </p:cNvPr>
          <p:cNvSpPr txBox="1"/>
          <p:nvPr/>
        </p:nvSpPr>
        <p:spPr>
          <a:xfrm>
            <a:off x="3871871" y="5087370"/>
            <a:ext cx="4255428" cy="597984"/>
          </a:xfrm>
          <a:prstGeom prst="rect">
            <a:avLst/>
          </a:prstGeom>
          <a:noFill/>
        </p:spPr>
        <p:txBody>
          <a:bodyPr wrap="square" rtlCol="0">
            <a:spAutoFit/>
          </a:bodyPr>
          <a:lstStyle/>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
                  <a:solidFill>
                    <a:srgbClr val="EC75A2"/>
                  </a:solidFill>
                </a:uFill>
                <a:latin typeface="游ゴシック Medium" panose="020B0500000000000000" pitchFamily="50" charset="-128"/>
                <a:ea typeface="游ゴシック Medium" panose="020B0500000000000000" pitchFamily="50" charset="-128"/>
                <a:cs typeface="+mn-cs"/>
              </a:rPr>
              <a:t>借主が部屋に損害を与えてしまった場合に</a:t>
            </a:r>
            <a:endParaRPr kumimoji="1" lang="en-US" altLang="ja-JP" sz="1600" b="0" i="0" u="none" strike="noStrike" kern="1200" cap="none" spc="0" normalizeH="0" baseline="0" noProof="0" dirty="0">
              <a:ln>
                <a:noFill/>
              </a:ln>
              <a:solidFill>
                <a:prstClr val="black">
                  <a:lumMod val="85000"/>
                  <a:lumOff val="15000"/>
                </a:prstClr>
              </a:solidFill>
              <a:effectLst/>
              <a:uLnTx/>
              <a:uFill>
                <a:solidFill>
                  <a:srgbClr val="EC75A2"/>
                </a:solidFill>
              </a:uFill>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
                  <a:solidFill>
                    <a:srgbClr val="EC75A2"/>
                  </a:solidFill>
                </a:uFill>
                <a:latin typeface="游ゴシック Medium" panose="020B0500000000000000" pitchFamily="50" charset="-128"/>
                <a:ea typeface="游ゴシック Medium" panose="020B0500000000000000" pitchFamily="50" charset="-128"/>
                <a:cs typeface="+mn-cs"/>
              </a:rPr>
              <a:t>備える保険。</a:t>
            </a:r>
            <a:endPar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43" name="テキスト ボックス 42">
            <a:extLst>
              <a:ext uri="{FF2B5EF4-FFF2-40B4-BE49-F238E27FC236}">
                <a16:creationId xmlns:a16="http://schemas.microsoft.com/office/drawing/2014/main" id="{1D3F0B18-7E69-2145-955E-AC605161B3BA}"/>
              </a:ext>
            </a:extLst>
          </p:cNvPr>
          <p:cNvSpPr txBox="1"/>
          <p:nvPr/>
        </p:nvSpPr>
        <p:spPr>
          <a:xfrm>
            <a:off x="3860104" y="5920675"/>
            <a:ext cx="4278961" cy="341504"/>
          </a:xfrm>
          <a:prstGeom prst="rect">
            <a:avLst/>
          </a:prstGeom>
          <a:noFill/>
        </p:spPr>
        <p:txBody>
          <a:bodyPr wrap="square" rtlCol="0">
            <a:spAutoFit/>
          </a:bodyPr>
          <a:lstStyle/>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游ゴシック Medium" panose="020B0500000000000000" pitchFamily="50" charset="-128"/>
                <a:ea typeface="游ゴシック Medium" panose="020B0500000000000000" pitchFamily="50" charset="-128"/>
                <a:cs typeface="+mn-cs"/>
              </a:rPr>
              <a:t>⽇常⽣活で発⽣するトラブルのための保険。</a:t>
            </a:r>
          </a:p>
        </p:txBody>
      </p:sp>
      <p:sp>
        <p:nvSpPr>
          <p:cNvPr id="44" name="テキスト ボックス 43">
            <a:extLst>
              <a:ext uri="{FF2B5EF4-FFF2-40B4-BE49-F238E27FC236}">
                <a16:creationId xmlns:a16="http://schemas.microsoft.com/office/drawing/2014/main" id="{13C2D240-268E-CA4A-8893-7BC2C778BD4A}"/>
              </a:ext>
            </a:extLst>
          </p:cNvPr>
          <p:cNvSpPr txBox="1"/>
          <p:nvPr/>
        </p:nvSpPr>
        <p:spPr>
          <a:xfrm>
            <a:off x="1401615" y="5338245"/>
            <a:ext cx="2155634"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借家人賠償責任保険</a:t>
            </a:r>
          </a:p>
        </p:txBody>
      </p:sp>
      <p:sp>
        <p:nvSpPr>
          <p:cNvPr id="45" name="テキスト ボックス 44">
            <a:extLst>
              <a:ext uri="{FF2B5EF4-FFF2-40B4-BE49-F238E27FC236}">
                <a16:creationId xmlns:a16="http://schemas.microsoft.com/office/drawing/2014/main" id="{4E55683B-2276-2541-9DF2-B91A5ED69CEF}"/>
              </a:ext>
            </a:extLst>
          </p:cNvPr>
          <p:cNvSpPr txBox="1"/>
          <p:nvPr/>
        </p:nvSpPr>
        <p:spPr>
          <a:xfrm>
            <a:off x="1401615" y="5980425"/>
            <a:ext cx="1982422"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個人賠償責任保険</a:t>
            </a:r>
          </a:p>
        </p:txBody>
      </p:sp>
      <p:grpSp>
        <p:nvGrpSpPr>
          <p:cNvPr id="7" name="グループ化 6">
            <a:extLst>
              <a:ext uri="{FF2B5EF4-FFF2-40B4-BE49-F238E27FC236}">
                <a16:creationId xmlns:a16="http://schemas.microsoft.com/office/drawing/2014/main" id="{5AE15CD6-43F4-10CD-D118-850BBD9A0C46}"/>
              </a:ext>
            </a:extLst>
          </p:cNvPr>
          <p:cNvGrpSpPr/>
          <p:nvPr/>
        </p:nvGrpSpPr>
        <p:grpSpPr>
          <a:xfrm>
            <a:off x="576630" y="764490"/>
            <a:ext cx="1077433" cy="385174"/>
            <a:chOff x="602511" y="818709"/>
            <a:chExt cx="1077433" cy="385174"/>
          </a:xfrm>
        </p:grpSpPr>
        <p:sp>
          <p:nvSpPr>
            <p:cNvPr id="36" name="角丸四角形 35">
              <a:extLst>
                <a:ext uri="{FF2B5EF4-FFF2-40B4-BE49-F238E27FC236}">
                  <a16:creationId xmlns:a16="http://schemas.microsoft.com/office/drawing/2014/main" id="{D052381D-4C06-084A-A430-DAE73ABC7B78}"/>
                </a:ext>
              </a:extLst>
            </p:cNvPr>
            <p:cNvSpPr/>
            <p:nvPr/>
          </p:nvSpPr>
          <p:spPr>
            <a:xfrm>
              <a:off x="648586" y="818709"/>
              <a:ext cx="1031358" cy="361507"/>
            </a:xfrm>
            <a:prstGeom prst="roundRect">
              <a:avLst/>
            </a:prstGeom>
            <a:noFill/>
            <a:ln>
              <a:solidFill>
                <a:srgbClr val="ED7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7BD7CCC8-C6CE-4E4A-89E1-D9461498190B}"/>
                </a:ext>
              </a:extLst>
            </p:cNvPr>
            <p:cNvSpPr txBox="1"/>
            <p:nvPr/>
          </p:nvSpPr>
          <p:spPr>
            <a:xfrm>
              <a:off x="602511" y="834551"/>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grpSp>
      <p:pic>
        <p:nvPicPr>
          <p:cNvPr id="2" name="図 1">
            <a:extLst>
              <a:ext uri="{FF2B5EF4-FFF2-40B4-BE49-F238E27FC236}">
                <a16:creationId xmlns:a16="http://schemas.microsoft.com/office/drawing/2014/main" id="{869BDEE3-243B-8BF3-1057-4EC4904EA2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61703"/>
          </a:xfrm>
          <a:prstGeom prst="rect">
            <a:avLst/>
          </a:prstGeom>
        </p:spPr>
      </p:pic>
      <p:sp>
        <p:nvSpPr>
          <p:cNvPr id="5" name="角丸四角形 91">
            <a:extLst>
              <a:ext uri="{FF2B5EF4-FFF2-40B4-BE49-F238E27FC236}">
                <a16:creationId xmlns:a16="http://schemas.microsoft.com/office/drawing/2014/main" id="{33BBF614-15BF-9AE7-F354-B97CCF84DA0E}"/>
              </a:ext>
            </a:extLst>
          </p:cNvPr>
          <p:cNvSpPr>
            <a:spLocks noChangeAspect="1"/>
          </p:cNvSpPr>
          <p:nvPr/>
        </p:nvSpPr>
        <p:spPr>
          <a:xfrm>
            <a:off x="916989" y="1380402"/>
            <a:ext cx="7200000" cy="42922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3BCDFE6F-D702-4CF5-0AE1-6DE0E6404F4D}"/>
              </a:ext>
            </a:extLst>
          </p:cNvPr>
          <p:cNvSpPr txBox="1"/>
          <p:nvPr/>
        </p:nvSpPr>
        <p:spPr>
          <a:xfrm>
            <a:off x="989756" y="1405108"/>
            <a:ext cx="4961861"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賃貸住まいの人が加入したほうがよい保険</a:t>
            </a:r>
          </a:p>
        </p:txBody>
      </p:sp>
      <p:sp>
        <p:nvSpPr>
          <p:cNvPr id="8" name="テキスト ボックス 7">
            <a:extLst>
              <a:ext uri="{FF2B5EF4-FFF2-40B4-BE49-F238E27FC236}">
                <a16:creationId xmlns:a16="http://schemas.microsoft.com/office/drawing/2014/main" id="{3981CFBC-4C6A-B02B-A1BA-60858828BDA3}"/>
              </a:ext>
            </a:extLst>
          </p:cNvPr>
          <p:cNvSpPr txBox="1"/>
          <p:nvPr/>
        </p:nvSpPr>
        <p:spPr>
          <a:xfrm>
            <a:off x="989756" y="2813916"/>
            <a:ext cx="4572000"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賃貸住まいの人が加入したほうがよい保険</a:t>
            </a:r>
          </a:p>
        </p:txBody>
      </p:sp>
      <p:sp>
        <p:nvSpPr>
          <p:cNvPr id="11" name="テキスト ボックス 10">
            <a:extLst>
              <a:ext uri="{FF2B5EF4-FFF2-40B4-BE49-F238E27FC236}">
                <a16:creationId xmlns:a16="http://schemas.microsoft.com/office/drawing/2014/main" id="{58B74722-61E5-E164-CA4F-0A7CEF829869}"/>
              </a:ext>
            </a:extLst>
          </p:cNvPr>
          <p:cNvSpPr txBox="1"/>
          <p:nvPr/>
        </p:nvSpPr>
        <p:spPr>
          <a:xfrm>
            <a:off x="1047578" y="3721120"/>
            <a:ext cx="2336459" cy="307777"/>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自分の家財のための</a:t>
            </a:r>
          </a:p>
        </p:txBody>
      </p:sp>
      <p:sp>
        <p:nvSpPr>
          <p:cNvPr id="15" name="テキスト ボックス 14">
            <a:extLst>
              <a:ext uri="{FF2B5EF4-FFF2-40B4-BE49-F238E27FC236}">
                <a16:creationId xmlns:a16="http://schemas.microsoft.com/office/drawing/2014/main" id="{5DD2DC59-5CE9-C5F5-0815-3651407FF82A}"/>
              </a:ext>
            </a:extLst>
          </p:cNvPr>
          <p:cNvSpPr txBox="1"/>
          <p:nvPr/>
        </p:nvSpPr>
        <p:spPr>
          <a:xfrm>
            <a:off x="1047579" y="5106118"/>
            <a:ext cx="2336459" cy="307777"/>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大家さんと自分のための</a:t>
            </a:r>
          </a:p>
        </p:txBody>
      </p:sp>
      <p:sp>
        <p:nvSpPr>
          <p:cNvPr id="17" name="テキスト ボックス 16">
            <a:extLst>
              <a:ext uri="{FF2B5EF4-FFF2-40B4-BE49-F238E27FC236}">
                <a16:creationId xmlns:a16="http://schemas.microsoft.com/office/drawing/2014/main" id="{9A53A46F-7193-8409-F154-42387037B440}"/>
              </a:ext>
            </a:extLst>
          </p:cNvPr>
          <p:cNvSpPr txBox="1"/>
          <p:nvPr/>
        </p:nvSpPr>
        <p:spPr>
          <a:xfrm>
            <a:off x="1052110" y="5783650"/>
            <a:ext cx="2505139" cy="307777"/>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日常生活のトラブルのための</a:t>
            </a:r>
          </a:p>
        </p:txBody>
      </p:sp>
      <p:grpSp>
        <p:nvGrpSpPr>
          <p:cNvPr id="12" name="グループ化 11">
            <a:extLst>
              <a:ext uri="{FF2B5EF4-FFF2-40B4-BE49-F238E27FC236}">
                <a16:creationId xmlns:a16="http://schemas.microsoft.com/office/drawing/2014/main" id="{33B4B6AA-F66A-E04C-F308-641B1EC93CB8}"/>
              </a:ext>
            </a:extLst>
          </p:cNvPr>
          <p:cNvGrpSpPr>
            <a:grpSpLocks noChangeAspect="1"/>
          </p:cNvGrpSpPr>
          <p:nvPr/>
        </p:nvGrpSpPr>
        <p:grpSpPr>
          <a:xfrm>
            <a:off x="8035353" y="94006"/>
            <a:ext cx="924222" cy="967829"/>
            <a:chOff x="8030207" y="77898"/>
            <a:chExt cx="1026913" cy="1075365"/>
          </a:xfrm>
        </p:grpSpPr>
        <p:pic>
          <p:nvPicPr>
            <p:cNvPr id="13" name="図 12">
              <a:extLst>
                <a:ext uri="{FF2B5EF4-FFF2-40B4-BE49-F238E27FC236}">
                  <a16:creationId xmlns:a16="http://schemas.microsoft.com/office/drawing/2014/main" id="{0A2297FB-E78E-3CE7-6AF7-2E9A4872DA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4" name="図 13">
              <a:extLst>
                <a:ext uri="{FF2B5EF4-FFF2-40B4-BE49-F238E27FC236}">
                  <a16:creationId xmlns:a16="http://schemas.microsoft.com/office/drawing/2014/main" id="{408CD105-1562-89A9-DC0E-343E90105D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227145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11" grpId="0"/>
      <p:bldP spid="15" grpId="0"/>
      <p:bldP spid="1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305EB1E-6376-AD53-4557-9F7C077ADB52}"/>
              </a:ext>
            </a:extLst>
          </p:cNvPr>
          <p:cNvSpPr txBox="1"/>
          <p:nvPr/>
        </p:nvSpPr>
        <p:spPr>
          <a:xfrm>
            <a:off x="905249" y="2006257"/>
            <a:ext cx="49618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世界的に見ても日本の周辺は大地震が多く発生</a:t>
            </a:r>
            <a:endParaRPr kumimoji="0" lang="ja-JP" altLang="en-US" sz="1400" b="0"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3E68F70C-F33F-196C-4E98-A1F2D8D7DDE8}"/>
              </a:ext>
            </a:extLst>
          </p:cNvPr>
          <p:cNvSpPr txBox="1"/>
          <p:nvPr/>
        </p:nvSpPr>
        <p:spPr>
          <a:xfrm>
            <a:off x="4855912" y="1981539"/>
            <a:ext cx="38293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マグニチュード</a:t>
            </a:r>
            <a:r>
              <a:rPr kumimoji="0" lang="en-US" altLang="ja-JP"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6.0</a:t>
            </a:r>
            <a:r>
              <a:rPr kumimoji="0" lang="ja-JP" altLang="en-US"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以上の地震回数</a:t>
            </a:r>
            <a:endParaRPr kumimoji="0" lang="ja-JP" altLang="en-US" sz="1600" b="0"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28" name="角丸四角形 35">
            <a:extLst>
              <a:ext uri="{FF2B5EF4-FFF2-40B4-BE49-F238E27FC236}">
                <a16:creationId xmlns:a16="http://schemas.microsoft.com/office/drawing/2014/main" id="{E4A4864F-5E72-6832-0659-B96B947CC730}"/>
              </a:ext>
            </a:extLst>
          </p:cNvPr>
          <p:cNvSpPr/>
          <p:nvPr/>
        </p:nvSpPr>
        <p:spPr>
          <a:xfrm>
            <a:off x="607230" y="719670"/>
            <a:ext cx="1031358" cy="361507"/>
          </a:xfrm>
          <a:prstGeom prst="roundRect">
            <a:avLst/>
          </a:prstGeom>
          <a:noFill/>
          <a:ln w="12700" cap="flat" cmpd="sng" algn="ctr">
            <a:solidFill>
              <a:srgbClr val="ED75A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9" name="図 28">
            <a:extLst>
              <a:ext uri="{FF2B5EF4-FFF2-40B4-BE49-F238E27FC236}">
                <a16:creationId xmlns:a16="http://schemas.microsoft.com/office/drawing/2014/main" id="{632F6A42-7082-C566-E63C-D1B536C5D0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 y="0"/>
            <a:ext cx="9144000" cy="561703"/>
          </a:xfrm>
          <a:prstGeom prst="rect">
            <a:avLst/>
          </a:prstGeom>
        </p:spPr>
      </p:pic>
      <p:sp>
        <p:nvSpPr>
          <p:cNvPr id="2" name="角丸四角形 91">
            <a:extLst>
              <a:ext uri="{FF2B5EF4-FFF2-40B4-BE49-F238E27FC236}">
                <a16:creationId xmlns:a16="http://schemas.microsoft.com/office/drawing/2014/main" id="{1FC1AB59-B361-1800-5179-8D9269D2723E}"/>
              </a:ext>
            </a:extLst>
          </p:cNvPr>
          <p:cNvSpPr>
            <a:spLocks noChangeAspect="1"/>
          </p:cNvSpPr>
          <p:nvPr/>
        </p:nvSpPr>
        <p:spPr>
          <a:xfrm>
            <a:off x="916989" y="1361982"/>
            <a:ext cx="7200000" cy="37977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F33CDED2-0E1F-8FB3-81F0-2458E9FB189A}"/>
              </a:ext>
            </a:extLst>
          </p:cNvPr>
          <p:cNvSpPr txBox="1"/>
          <p:nvPr/>
        </p:nvSpPr>
        <p:spPr>
          <a:xfrm>
            <a:off x="989756" y="1386689"/>
            <a:ext cx="4961861"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いつどこでも発生しうる大地震</a:t>
            </a:r>
          </a:p>
        </p:txBody>
      </p:sp>
      <p:sp>
        <p:nvSpPr>
          <p:cNvPr id="8" name="テキスト ボックス 7">
            <a:extLst>
              <a:ext uri="{FF2B5EF4-FFF2-40B4-BE49-F238E27FC236}">
                <a16:creationId xmlns:a16="http://schemas.microsoft.com/office/drawing/2014/main" id="{7530F641-7A2F-4189-4602-DA21663306F0}"/>
              </a:ext>
            </a:extLst>
          </p:cNvPr>
          <p:cNvSpPr txBox="1"/>
          <p:nvPr/>
        </p:nvSpPr>
        <p:spPr>
          <a:xfrm>
            <a:off x="788106" y="1913988"/>
            <a:ext cx="4067806" cy="1429366"/>
          </a:xfrm>
          <a:prstGeom prst="rect">
            <a:avLst/>
          </a:prstGeom>
          <a:noFill/>
        </p:spPr>
        <p:txBody>
          <a:bodyPr wrap="square">
            <a:spAutoFit/>
          </a:bodyPr>
          <a:lstStyle/>
          <a:p>
            <a:pPr marL="0" marR="0" lvl="0" indent="0" algn="dist" defTabSz="566654" rtl="0" eaLnBrk="1" fontAlgn="auto" latinLnBrk="0" hangingPunct="1">
              <a:lnSpc>
                <a:spcPts val="21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世界的に見ても日本の周辺は大地震が</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dist" defTabSz="566654" rtl="0" eaLnBrk="1" fontAlgn="auto" latinLnBrk="0" hangingPunct="1">
              <a:lnSpc>
                <a:spcPts val="21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多く発生しています。日本の国土面積は</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dist" defTabSz="566654" rtl="0" eaLnBrk="1" fontAlgn="auto" latinLnBrk="0" hangingPunct="1">
              <a:lnSpc>
                <a:spcPts val="21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世界の約</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0.25</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％ですが、</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2012</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ts val="21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の間に</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日本付近ではマグニチュード</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以上</a:t>
            </a:r>
          </a:p>
          <a:p>
            <a:pPr marL="0" marR="0" lvl="0" indent="0" algn="dist" defTabSz="566654" rtl="0" eaLnBrk="1" fontAlgn="auto" latinLnBrk="0" hangingPunct="1">
              <a:lnSpc>
                <a:spcPts val="21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の地震が全世界の約</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割も発生しています。</a:t>
            </a:r>
          </a:p>
        </p:txBody>
      </p:sp>
      <p:sp>
        <p:nvSpPr>
          <p:cNvPr id="10" name="テキスト ボックス 9">
            <a:extLst>
              <a:ext uri="{FF2B5EF4-FFF2-40B4-BE49-F238E27FC236}">
                <a16:creationId xmlns:a16="http://schemas.microsoft.com/office/drawing/2014/main" id="{3DD5E69B-2130-3897-947D-C414C74696CB}"/>
              </a:ext>
            </a:extLst>
          </p:cNvPr>
          <p:cNvSpPr txBox="1"/>
          <p:nvPr/>
        </p:nvSpPr>
        <p:spPr>
          <a:xfrm>
            <a:off x="809743" y="3501321"/>
            <a:ext cx="4067806" cy="2237279"/>
          </a:xfrm>
          <a:prstGeom prst="rect">
            <a:avLst/>
          </a:prstGeom>
          <a:noFill/>
        </p:spPr>
        <p:txBody>
          <a:bodyPr wrap="square">
            <a:spAutoFit/>
          </a:bodyPr>
          <a:lstStyle/>
          <a:p>
            <a:pPr marL="0" marR="0" lvl="0" indent="0" algn="l" defTabSz="566654" rtl="0" eaLnBrk="1" fontAlgn="auto" latinLnBrk="0" hangingPunct="1">
              <a:lnSpc>
                <a:spcPts val="21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日本全国には約</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2,000</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もの活断層があるといわれ、近い将来に、大きな地震を起こす可能性が高い活断層が複数指摘されています。</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ts val="21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ところが</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2016</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月の熊本地震は地震発生確率が低い場所で起こりました。我が国はいつどこで大きな地震が起きても不思議ではないのが現状です。</a:t>
            </a:r>
          </a:p>
        </p:txBody>
      </p:sp>
      <p:sp>
        <p:nvSpPr>
          <p:cNvPr id="14" name="テキスト ボックス 13">
            <a:extLst>
              <a:ext uri="{FF2B5EF4-FFF2-40B4-BE49-F238E27FC236}">
                <a16:creationId xmlns:a16="http://schemas.microsoft.com/office/drawing/2014/main" id="{9354B188-6FFB-D0C4-DA5E-E661CF4CD195}"/>
              </a:ext>
            </a:extLst>
          </p:cNvPr>
          <p:cNvSpPr txBox="1"/>
          <p:nvPr/>
        </p:nvSpPr>
        <p:spPr>
          <a:xfrm>
            <a:off x="6274365" y="5557973"/>
            <a:ext cx="2790977" cy="246221"/>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出典： 国土交通省「河川データブック</a:t>
            </a:r>
            <a:r>
              <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2022</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33" name="図 32">
            <a:extLst>
              <a:ext uri="{FF2B5EF4-FFF2-40B4-BE49-F238E27FC236}">
                <a16:creationId xmlns:a16="http://schemas.microsoft.com/office/drawing/2014/main" id="{8C3D10E9-D58C-7052-39D1-4887D591D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285" y="2656655"/>
            <a:ext cx="2603521" cy="2794801"/>
          </a:xfrm>
          <a:prstGeom prst="rect">
            <a:avLst/>
          </a:prstGeom>
        </p:spPr>
      </p:pic>
      <p:sp>
        <p:nvSpPr>
          <p:cNvPr id="34" name="吹き出し: 四角形 33">
            <a:extLst>
              <a:ext uri="{FF2B5EF4-FFF2-40B4-BE49-F238E27FC236}">
                <a16:creationId xmlns:a16="http://schemas.microsoft.com/office/drawing/2014/main" id="{75B98800-9CC5-1C9F-FF2A-A901F8864CD6}"/>
              </a:ext>
            </a:extLst>
          </p:cNvPr>
          <p:cNvSpPr/>
          <p:nvPr/>
        </p:nvSpPr>
        <p:spPr>
          <a:xfrm>
            <a:off x="7197635" y="2450696"/>
            <a:ext cx="1797885" cy="817327"/>
          </a:xfrm>
          <a:prstGeom prst="wedgeRectCallout">
            <a:avLst>
              <a:gd name="adj1" fmla="val -68442"/>
              <a:gd name="adj2" fmla="val 3447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FAF04830-8ABD-5DCC-C128-699CE426AB9C}"/>
              </a:ext>
            </a:extLst>
          </p:cNvPr>
          <p:cNvSpPr txBox="1"/>
          <p:nvPr/>
        </p:nvSpPr>
        <p:spPr>
          <a:xfrm>
            <a:off x="7116556" y="2563566"/>
            <a:ext cx="2027444"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全世界の</a:t>
            </a:r>
            <a:r>
              <a:rPr kumimoji="1" lang="en-US" altLang="ja-JP" sz="1800" b="1"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11.9%</a:t>
            </a:r>
            <a:r>
              <a:rPr kumimoji="1" lang="ja-JP" altLang="en-US" sz="1800" b="1"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が</a:t>
            </a:r>
            <a:endParaRPr kumimoji="1" lang="en-US" altLang="ja-JP" sz="1800" b="1"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日本付近で発生</a:t>
            </a:r>
          </a:p>
        </p:txBody>
      </p:sp>
      <p:sp>
        <p:nvSpPr>
          <p:cNvPr id="4" name="テキスト ボックス 3">
            <a:extLst>
              <a:ext uri="{FF2B5EF4-FFF2-40B4-BE49-F238E27FC236}">
                <a16:creationId xmlns:a16="http://schemas.microsoft.com/office/drawing/2014/main" id="{6F05AA70-B121-6649-5D1D-A1EDA1045D5B}"/>
              </a:ext>
            </a:extLst>
          </p:cNvPr>
          <p:cNvSpPr txBox="1"/>
          <p:nvPr/>
        </p:nvSpPr>
        <p:spPr>
          <a:xfrm>
            <a:off x="628534" y="715273"/>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5" name="テキスト ボックス 4">
            <a:extLst>
              <a:ext uri="{FF2B5EF4-FFF2-40B4-BE49-F238E27FC236}">
                <a16:creationId xmlns:a16="http://schemas.microsoft.com/office/drawing/2014/main" id="{BA1288FE-4C6A-AD9D-E222-39D19061FF1B}"/>
              </a:ext>
            </a:extLst>
          </p:cNvPr>
          <p:cNvSpPr txBox="1"/>
          <p:nvPr/>
        </p:nvSpPr>
        <p:spPr>
          <a:xfrm>
            <a:off x="1638588" y="699506"/>
            <a:ext cx="51107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火災保険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地震保険</a:t>
            </a:r>
          </a:p>
        </p:txBody>
      </p:sp>
      <p:grpSp>
        <p:nvGrpSpPr>
          <p:cNvPr id="7" name="グループ化 6">
            <a:extLst>
              <a:ext uri="{FF2B5EF4-FFF2-40B4-BE49-F238E27FC236}">
                <a16:creationId xmlns:a16="http://schemas.microsoft.com/office/drawing/2014/main" id="{C24065D9-CFD0-D106-14F9-D833F59A19F5}"/>
              </a:ext>
            </a:extLst>
          </p:cNvPr>
          <p:cNvGrpSpPr>
            <a:grpSpLocks noChangeAspect="1"/>
          </p:cNvGrpSpPr>
          <p:nvPr/>
        </p:nvGrpSpPr>
        <p:grpSpPr>
          <a:xfrm>
            <a:off x="8035353" y="94006"/>
            <a:ext cx="924222" cy="967829"/>
            <a:chOff x="8030207" y="77898"/>
            <a:chExt cx="1026913" cy="1075365"/>
          </a:xfrm>
        </p:grpSpPr>
        <p:pic>
          <p:nvPicPr>
            <p:cNvPr id="9" name="図 8">
              <a:extLst>
                <a:ext uri="{FF2B5EF4-FFF2-40B4-BE49-F238E27FC236}">
                  <a16:creationId xmlns:a16="http://schemas.microsoft.com/office/drawing/2014/main" id="{C6007AA1-9004-8D46-B765-9318CDA520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EBDEA88B-6377-2F1D-156A-31C468AE5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138481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4"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665BFD4-BDC5-CC48-9EE0-BFB276DB6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6" name="図 5">
            <a:extLst>
              <a:ext uri="{FF2B5EF4-FFF2-40B4-BE49-F238E27FC236}">
                <a16:creationId xmlns:a16="http://schemas.microsoft.com/office/drawing/2014/main" id="{54F190C7-566F-EA40-B6ED-7421877D66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00" y="1457317"/>
            <a:ext cx="3142480" cy="314248"/>
          </a:xfrm>
          <a:prstGeom prst="rect">
            <a:avLst/>
          </a:prstGeom>
        </p:spPr>
      </p:pic>
      <p:pic>
        <p:nvPicPr>
          <p:cNvPr id="11" name="図 10">
            <a:extLst>
              <a:ext uri="{FF2B5EF4-FFF2-40B4-BE49-F238E27FC236}">
                <a16:creationId xmlns:a16="http://schemas.microsoft.com/office/drawing/2014/main" id="{4DFD2CA8-0E4A-CE48-A27E-3A2C64444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355" y="2783549"/>
            <a:ext cx="4313543" cy="2699633"/>
          </a:xfrm>
          <a:prstGeom prst="rect">
            <a:avLst/>
          </a:prstGeom>
        </p:spPr>
      </p:pic>
      <p:sp>
        <p:nvSpPr>
          <p:cNvPr id="12" name="角丸四角形 11">
            <a:extLst>
              <a:ext uri="{FF2B5EF4-FFF2-40B4-BE49-F238E27FC236}">
                <a16:creationId xmlns:a16="http://schemas.microsoft.com/office/drawing/2014/main" id="{03A22782-DA95-7E4C-B922-2C568CDD43A3}"/>
              </a:ext>
            </a:extLst>
          </p:cNvPr>
          <p:cNvSpPr/>
          <p:nvPr/>
        </p:nvSpPr>
        <p:spPr>
          <a:xfrm>
            <a:off x="478968" y="2162288"/>
            <a:ext cx="8186063" cy="3942156"/>
          </a:xfrm>
          <a:prstGeom prst="roundRect">
            <a:avLst/>
          </a:prstGeom>
          <a:noFill/>
          <a:ln w="28575">
            <a:solidFill>
              <a:srgbClr val="6AB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D71C98D9-2AD4-2543-9E0A-BDAA0A2DB9C3}"/>
              </a:ext>
            </a:extLst>
          </p:cNvPr>
          <p:cNvSpPr txBox="1"/>
          <p:nvPr/>
        </p:nvSpPr>
        <p:spPr>
          <a:xfrm>
            <a:off x="5127283" y="2885985"/>
            <a:ext cx="3537747" cy="73866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普通預金は、お財布代わりとして、入金や引き出しがいつでもできるのが特徴です。金利は低めに設定されています。</a:t>
            </a:r>
          </a:p>
        </p:txBody>
      </p:sp>
      <p:sp>
        <p:nvSpPr>
          <p:cNvPr id="14" name="テキスト ボックス 13">
            <a:extLst>
              <a:ext uri="{FF2B5EF4-FFF2-40B4-BE49-F238E27FC236}">
                <a16:creationId xmlns:a16="http://schemas.microsoft.com/office/drawing/2014/main" id="{8525BFE6-58CC-E241-BE2B-0E9B6D85ABA7}"/>
              </a:ext>
            </a:extLst>
          </p:cNvPr>
          <p:cNvSpPr txBox="1"/>
          <p:nvPr/>
        </p:nvSpPr>
        <p:spPr>
          <a:xfrm>
            <a:off x="5127282" y="4591308"/>
            <a:ext cx="3537747" cy="95410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定期預金は最初に</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か月・</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年など期間を決めて預けます。満期まで解約しないことが前提で、金利は普通預金よりは高めです。</a:t>
            </a:r>
          </a:p>
        </p:txBody>
      </p:sp>
      <p:pic>
        <p:nvPicPr>
          <p:cNvPr id="5" name="図 4">
            <a:extLst>
              <a:ext uri="{FF2B5EF4-FFF2-40B4-BE49-F238E27FC236}">
                <a16:creationId xmlns:a16="http://schemas.microsoft.com/office/drawing/2014/main" id="{CEE254E9-50DF-665B-235E-01523AA88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31586244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80DB817A-FAD3-11EA-5190-914DD6C709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8240" y="1553097"/>
            <a:ext cx="6898749" cy="4619190"/>
          </a:xfrm>
          <a:prstGeom prst="rect">
            <a:avLst/>
          </a:prstGeom>
        </p:spPr>
      </p:pic>
      <p:sp>
        <p:nvSpPr>
          <p:cNvPr id="20" name="テキスト ボックス 19">
            <a:extLst>
              <a:ext uri="{FF2B5EF4-FFF2-40B4-BE49-F238E27FC236}">
                <a16:creationId xmlns:a16="http://schemas.microsoft.com/office/drawing/2014/main" id="{7F358E1E-B53A-5C4A-8BB9-FDA164F61089}"/>
              </a:ext>
            </a:extLst>
          </p:cNvPr>
          <p:cNvSpPr txBox="1"/>
          <p:nvPr/>
        </p:nvSpPr>
        <p:spPr>
          <a:xfrm>
            <a:off x="1051783" y="1220571"/>
            <a:ext cx="58876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今後</a:t>
            </a:r>
            <a:r>
              <a:rPr kumimoji="0" lang="en-US" altLang="ja-JP"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a:t>
            </a:r>
            <a:r>
              <a:rPr kumimoji="0" lang="ja-JP" altLang="en-US"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想定される大規模地震</a:t>
            </a:r>
            <a:r>
              <a:rPr kumimoji="0" lang="en-US" altLang="ja-JP"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a:t>
            </a:r>
            <a:r>
              <a:rPr kumimoji="0" lang="ja-JP" altLang="en-US"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確率は</a:t>
            </a:r>
            <a:r>
              <a:rPr kumimoji="0" lang="en-US" altLang="ja-JP"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2022</a:t>
            </a:r>
            <a:r>
              <a:rPr kumimoji="0" lang="ja-JP" altLang="en-US"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年</a:t>
            </a:r>
            <a:r>
              <a:rPr kumimoji="0" lang="en-US" altLang="ja-JP"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1</a:t>
            </a:r>
            <a:r>
              <a:rPr kumimoji="0" lang="ja-JP" altLang="en-US"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月</a:t>
            </a:r>
            <a:r>
              <a:rPr kumimoji="0" lang="en-US" altLang="ja-JP"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1</a:t>
            </a:r>
            <a:r>
              <a:rPr kumimoji="0" lang="ja-JP" altLang="en-US"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日起点</a:t>
            </a:r>
            <a:r>
              <a:rPr kumimoji="0" lang="en-US" altLang="ja-JP" sz="1600" b="1"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a:t>
            </a:r>
            <a:endParaRPr kumimoji="0" lang="ja-JP" altLang="en-US" sz="1600" b="0" i="0" u="none" strike="noStrike" kern="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4AC3397E-5EE6-ED60-0537-D3BE5D00CCAF}"/>
              </a:ext>
            </a:extLst>
          </p:cNvPr>
          <p:cNvSpPr txBox="1"/>
          <p:nvPr/>
        </p:nvSpPr>
        <p:spPr>
          <a:xfrm>
            <a:off x="3198970" y="6235300"/>
            <a:ext cx="5522694" cy="41549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3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出典</a:t>
            </a:r>
            <a:r>
              <a:rPr kumimoji="1" lang="ja-JP" altLang="en-US" sz="1050" b="0" i="0" u="none" strike="noStrike" kern="1200" cap="none" spc="-30" normalizeH="0" baseline="0" noProof="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：内閣府</a:t>
            </a:r>
            <a:r>
              <a:rPr kumimoji="1" lang="ja-JP" altLang="en-US" sz="1050" b="0" i="0" u="none" strike="noStrike" kern="1200" cap="none" spc="-3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「水害・地震から我が家を守る 保険・共済加入のすすめ」、国土交通省</a:t>
            </a:r>
            <a:endParaRPr kumimoji="1" lang="en-US" altLang="ja-JP" sz="1050" b="0" i="0" u="none" strike="noStrike" kern="1200" cap="none" spc="-3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3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050" b="0" i="0" u="none" strike="noStrike" kern="1200" cap="none" spc="-3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「国土交通白書</a:t>
            </a:r>
            <a:r>
              <a:rPr kumimoji="1" lang="en-US" altLang="ja-JP" sz="1050" b="0" i="0" u="none" strike="noStrike" kern="1200" cap="none" spc="-3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2020</a:t>
            </a:r>
            <a:r>
              <a:rPr kumimoji="1" lang="ja-JP" altLang="en-US" sz="1050" b="0" i="0" u="none" strike="noStrike" kern="1200" cap="none" spc="-3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」をもとに作成</a:t>
            </a:r>
            <a:r>
              <a:rPr kumimoji="1" lang="en-US" altLang="ja-JP" sz="1050" b="0" i="0" u="none" strike="noStrike" kern="1200" cap="none" spc="-3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50" b="0" i="0" u="none" strike="noStrike" kern="1200" cap="none" spc="-3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発生予測確率は、地震調査研究推進本部による</a:t>
            </a:r>
          </a:p>
        </p:txBody>
      </p:sp>
      <p:sp>
        <p:nvSpPr>
          <p:cNvPr id="26" name="テキスト ボックス 25">
            <a:extLst>
              <a:ext uri="{FF2B5EF4-FFF2-40B4-BE49-F238E27FC236}">
                <a16:creationId xmlns:a16="http://schemas.microsoft.com/office/drawing/2014/main" id="{B49B0650-2CF8-5E41-1238-5E4823DF421B}"/>
              </a:ext>
            </a:extLst>
          </p:cNvPr>
          <p:cNvSpPr txBox="1"/>
          <p:nvPr/>
        </p:nvSpPr>
        <p:spPr>
          <a:xfrm>
            <a:off x="1503425" y="685713"/>
            <a:ext cx="51107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火災保険</a:t>
            </a:r>
            <a:r>
              <a:rPr kumimoji="0" lang="en-US" altLang="ja-JP" sz="2400" b="1" i="0" u="none" strike="noStrike" kern="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2400" b="1" i="0" u="none" strike="noStrike" kern="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地震保険</a:t>
            </a:r>
          </a:p>
        </p:txBody>
      </p:sp>
      <p:sp>
        <p:nvSpPr>
          <p:cNvPr id="27" name="テキスト ボックス 26">
            <a:extLst>
              <a:ext uri="{FF2B5EF4-FFF2-40B4-BE49-F238E27FC236}">
                <a16:creationId xmlns:a16="http://schemas.microsoft.com/office/drawing/2014/main" id="{42207451-825E-812A-9F43-DA4771CB7FCF}"/>
              </a:ext>
            </a:extLst>
          </p:cNvPr>
          <p:cNvSpPr txBox="1"/>
          <p:nvPr/>
        </p:nvSpPr>
        <p:spPr>
          <a:xfrm>
            <a:off x="533854" y="716595"/>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28" name="角丸四角形 35">
            <a:extLst>
              <a:ext uri="{FF2B5EF4-FFF2-40B4-BE49-F238E27FC236}">
                <a16:creationId xmlns:a16="http://schemas.microsoft.com/office/drawing/2014/main" id="{E4A4864F-5E72-6832-0659-B96B947CC730}"/>
              </a:ext>
            </a:extLst>
          </p:cNvPr>
          <p:cNvSpPr/>
          <p:nvPr/>
        </p:nvSpPr>
        <p:spPr>
          <a:xfrm>
            <a:off x="519474" y="703864"/>
            <a:ext cx="1031358" cy="361507"/>
          </a:xfrm>
          <a:prstGeom prst="roundRect">
            <a:avLst/>
          </a:prstGeom>
          <a:noFill/>
          <a:ln w="12700" cap="flat" cmpd="sng" algn="ctr">
            <a:solidFill>
              <a:srgbClr val="ED75A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9" name="図 28">
            <a:extLst>
              <a:ext uri="{FF2B5EF4-FFF2-40B4-BE49-F238E27FC236}">
                <a16:creationId xmlns:a16="http://schemas.microsoft.com/office/drawing/2014/main" id="{632F6A42-7082-C566-E63C-D1B536C5D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 y="0"/>
            <a:ext cx="9144000" cy="561703"/>
          </a:xfrm>
          <a:prstGeom prst="rect">
            <a:avLst/>
          </a:prstGeom>
        </p:spPr>
      </p:pic>
      <p:pic>
        <p:nvPicPr>
          <p:cNvPr id="4" name="図 3">
            <a:extLst>
              <a:ext uri="{FF2B5EF4-FFF2-40B4-BE49-F238E27FC236}">
                <a16:creationId xmlns:a16="http://schemas.microsoft.com/office/drawing/2014/main" id="{D3229BE6-690C-30E2-E41A-8648E69DF85E}"/>
              </a:ext>
            </a:extLst>
          </p:cNvPr>
          <p:cNvPicPr>
            <a:picLocks noChangeAspect="1"/>
          </p:cNvPicPr>
          <p:nvPr/>
        </p:nvPicPr>
        <p:blipFill>
          <a:blip r:embed="rId4"/>
          <a:stretch>
            <a:fillRect/>
          </a:stretch>
        </p:blipFill>
        <p:spPr>
          <a:xfrm>
            <a:off x="6105766" y="1271388"/>
            <a:ext cx="2889754" cy="304826"/>
          </a:xfrm>
          <a:prstGeom prst="rect">
            <a:avLst/>
          </a:prstGeom>
        </p:spPr>
      </p:pic>
      <p:grpSp>
        <p:nvGrpSpPr>
          <p:cNvPr id="2" name="グループ化 1">
            <a:extLst>
              <a:ext uri="{FF2B5EF4-FFF2-40B4-BE49-F238E27FC236}">
                <a16:creationId xmlns:a16="http://schemas.microsoft.com/office/drawing/2014/main" id="{F4363A7A-94FD-B478-4086-5D29A0C8A6CD}"/>
              </a:ext>
            </a:extLst>
          </p:cNvPr>
          <p:cNvGrpSpPr>
            <a:grpSpLocks noChangeAspect="1"/>
          </p:cNvGrpSpPr>
          <p:nvPr/>
        </p:nvGrpSpPr>
        <p:grpSpPr>
          <a:xfrm>
            <a:off x="8035353" y="94006"/>
            <a:ext cx="924222" cy="967829"/>
            <a:chOff x="8030207" y="77898"/>
            <a:chExt cx="1026913" cy="1075365"/>
          </a:xfrm>
        </p:grpSpPr>
        <p:pic>
          <p:nvPicPr>
            <p:cNvPr id="3" name="図 2">
              <a:extLst>
                <a:ext uri="{FF2B5EF4-FFF2-40B4-BE49-F238E27FC236}">
                  <a16:creationId xmlns:a16="http://schemas.microsoft.com/office/drawing/2014/main" id="{72E8FA84-FBBB-BEA8-F43E-F83F2B0AE1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5" name="図 4">
              <a:extLst>
                <a:ext uri="{FF2B5EF4-FFF2-40B4-BE49-F238E27FC236}">
                  <a16:creationId xmlns:a16="http://schemas.microsoft.com/office/drawing/2014/main" id="{DD2EEB24-390D-B457-D806-7EB6FA8BBC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59827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07FFDFF1-55E0-F14D-8324-F91853FF3992}"/>
              </a:ext>
            </a:extLst>
          </p:cNvPr>
          <p:cNvSpPr txBox="1"/>
          <p:nvPr/>
        </p:nvSpPr>
        <p:spPr>
          <a:xfrm>
            <a:off x="1666850" y="718951"/>
            <a:ext cx="51107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火災保険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地震保険</a:t>
            </a:r>
          </a:p>
        </p:txBody>
      </p:sp>
      <p:sp>
        <p:nvSpPr>
          <p:cNvPr id="24" name="テキスト ボックス 23">
            <a:extLst>
              <a:ext uri="{FF2B5EF4-FFF2-40B4-BE49-F238E27FC236}">
                <a16:creationId xmlns:a16="http://schemas.microsoft.com/office/drawing/2014/main" id="{87F949D7-1962-5548-8788-816CF065A6D0}"/>
              </a:ext>
            </a:extLst>
          </p:cNvPr>
          <p:cNvSpPr txBox="1"/>
          <p:nvPr/>
        </p:nvSpPr>
        <p:spPr>
          <a:xfrm>
            <a:off x="998340" y="1778928"/>
            <a:ext cx="7145543" cy="5847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いつ発生しても不思議ではない地震。地震保険に関して理解し、いざというときに備えましょう。</a:t>
            </a:r>
          </a:p>
        </p:txBody>
      </p:sp>
      <p:sp>
        <p:nvSpPr>
          <p:cNvPr id="19" name="角丸四角形 18">
            <a:extLst>
              <a:ext uri="{FF2B5EF4-FFF2-40B4-BE49-F238E27FC236}">
                <a16:creationId xmlns:a16="http://schemas.microsoft.com/office/drawing/2014/main" id="{D052381D-4C06-084A-A430-DAE73ABC7B78}"/>
              </a:ext>
            </a:extLst>
          </p:cNvPr>
          <p:cNvSpPr/>
          <p:nvPr/>
        </p:nvSpPr>
        <p:spPr>
          <a:xfrm>
            <a:off x="648586" y="755645"/>
            <a:ext cx="1031358" cy="361507"/>
          </a:xfrm>
          <a:prstGeom prst="roundRect">
            <a:avLst/>
          </a:prstGeom>
          <a:noFill/>
          <a:ln>
            <a:solidFill>
              <a:srgbClr val="ED7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7BD7CCC8-C6CE-4E4A-89E1-D9461498190B}"/>
              </a:ext>
            </a:extLst>
          </p:cNvPr>
          <p:cNvSpPr txBox="1"/>
          <p:nvPr/>
        </p:nvSpPr>
        <p:spPr>
          <a:xfrm>
            <a:off x="648586" y="769401"/>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pic>
        <p:nvPicPr>
          <p:cNvPr id="2" name="図 1">
            <a:extLst>
              <a:ext uri="{FF2B5EF4-FFF2-40B4-BE49-F238E27FC236}">
                <a16:creationId xmlns:a16="http://schemas.microsoft.com/office/drawing/2014/main" id="{95C4565B-83EE-66E5-E5EA-A61845AEC2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 y="0"/>
            <a:ext cx="9144000" cy="561703"/>
          </a:xfrm>
          <a:prstGeom prst="rect">
            <a:avLst/>
          </a:prstGeom>
        </p:spPr>
      </p:pic>
      <p:sp>
        <p:nvSpPr>
          <p:cNvPr id="5" name="角丸四角形 91">
            <a:extLst>
              <a:ext uri="{FF2B5EF4-FFF2-40B4-BE49-F238E27FC236}">
                <a16:creationId xmlns:a16="http://schemas.microsoft.com/office/drawing/2014/main" id="{2BE5308F-51AC-2E67-32A8-5BC10C2D0EE0}"/>
              </a:ext>
            </a:extLst>
          </p:cNvPr>
          <p:cNvSpPr>
            <a:spLocks noChangeAspect="1"/>
          </p:cNvSpPr>
          <p:nvPr/>
        </p:nvSpPr>
        <p:spPr>
          <a:xfrm>
            <a:off x="916989" y="1330025"/>
            <a:ext cx="7200000" cy="37977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16BD541D-1DE1-9A58-3624-E1A51434BB94}"/>
              </a:ext>
            </a:extLst>
          </p:cNvPr>
          <p:cNvSpPr txBox="1"/>
          <p:nvPr/>
        </p:nvSpPr>
        <p:spPr>
          <a:xfrm>
            <a:off x="989756" y="1354732"/>
            <a:ext cx="4961861"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地震保険ってなに？</a:t>
            </a:r>
          </a:p>
        </p:txBody>
      </p:sp>
      <p:grpSp>
        <p:nvGrpSpPr>
          <p:cNvPr id="34" name="グループ化 33">
            <a:extLst>
              <a:ext uri="{FF2B5EF4-FFF2-40B4-BE49-F238E27FC236}">
                <a16:creationId xmlns:a16="http://schemas.microsoft.com/office/drawing/2014/main" id="{DF9C5B38-EE8A-3BD0-2CE9-6529F2014D11}"/>
              </a:ext>
            </a:extLst>
          </p:cNvPr>
          <p:cNvGrpSpPr/>
          <p:nvPr/>
        </p:nvGrpSpPr>
        <p:grpSpPr>
          <a:xfrm>
            <a:off x="989756" y="2433043"/>
            <a:ext cx="7419327" cy="4288784"/>
            <a:chOff x="929462" y="2332072"/>
            <a:chExt cx="7419327" cy="4288784"/>
          </a:xfrm>
        </p:grpSpPr>
        <p:pic>
          <p:nvPicPr>
            <p:cNvPr id="8" name="図 7">
              <a:extLst>
                <a:ext uri="{FF2B5EF4-FFF2-40B4-BE49-F238E27FC236}">
                  <a16:creationId xmlns:a16="http://schemas.microsoft.com/office/drawing/2014/main" id="{3D44D075-8A26-6337-8722-92B462FA7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035" y="2332072"/>
              <a:ext cx="7174953" cy="4288784"/>
            </a:xfrm>
            <a:prstGeom prst="rect">
              <a:avLst/>
            </a:prstGeom>
          </p:spPr>
        </p:pic>
        <p:sp>
          <p:nvSpPr>
            <p:cNvPr id="10" name="テキスト ボックス 9">
              <a:extLst>
                <a:ext uri="{FF2B5EF4-FFF2-40B4-BE49-F238E27FC236}">
                  <a16:creationId xmlns:a16="http://schemas.microsoft.com/office/drawing/2014/main" id="{EA4AE08E-AE00-4220-EAE0-BD996DC7DC3B}"/>
                </a:ext>
              </a:extLst>
            </p:cNvPr>
            <p:cNvSpPr txBox="1"/>
            <p:nvPr/>
          </p:nvSpPr>
          <p:spPr>
            <a:xfrm>
              <a:off x="1436365" y="4563710"/>
              <a:ext cx="6693196"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地震保険の保険料や補償内容はすべての保険会社が一律です。保険会社がこの保険から利益を得ることはありません。</a:t>
              </a:r>
            </a:p>
          </p:txBody>
        </p:sp>
        <p:sp>
          <p:nvSpPr>
            <p:cNvPr id="12" name="テキスト ボックス 11">
              <a:extLst>
                <a:ext uri="{FF2B5EF4-FFF2-40B4-BE49-F238E27FC236}">
                  <a16:creationId xmlns:a16="http://schemas.microsoft.com/office/drawing/2014/main" id="{89F9DEAC-D20B-9A60-4A75-83A9F251D68D}"/>
                </a:ext>
              </a:extLst>
            </p:cNvPr>
            <p:cNvSpPr txBox="1"/>
            <p:nvPr/>
          </p:nvSpPr>
          <p:spPr>
            <a:xfrm>
              <a:off x="1434037" y="3842379"/>
              <a:ext cx="6538162"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契約金額はセットの火災保険の契約金額の</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30</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％から</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50</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％の範囲で決めます。（ただし建物</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5,000</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万円、家財</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1,000</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万円が限度）</a:t>
              </a:r>
            </a:p>
          </p:txBody>
        </p:sp>
        <p:sp>
          <p:nvSpPr>
            <p:cNvPr id="13" name="テキスト ボックス 12">
              <a:extLst>
                <a:ext uri="{FF2B5EF4-FFF2-40B4-BE49-F238E27FC236}">
                  <a16:creationId xmlns:a16="http://schemas.microsoft.com/office/drawing/2014/main" id="{2C82A6FA-F94A-DF1A-ECE7-9A09A1582A3E}"/>
                </a:ext>
              </a:extLst>
            </p:cNvPr>
            <p:cNvSpPr txBox="1"/>
            <p:nvPr/>
          </p:nvSpPr>
          <p:spPr>
            <a:xfrm>
              <a:off x="1398301" y="3140864"/>
              <a:ext cx="6515270"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地震保険は建物や家財の火災保険とセットで加入することになります。単独での契約はできません。</a:t>
              </a:r>
            </a:p>
          </p:txBody>
        </p:sp>
        <p:sp>
          <p:nvSpPr>
            <p:cNvPr id="14" name="テキスト ボックス 13">
              <a:extLst>
                <a:ext uri="{FF2B5EF4-FFF2-40B4-BE49-F238E27FC236}">
                  <a16:creationId xmlns:a16="http://schemas.microsoft.com/office/drawing/2014/main" id="{C9B2A8AF-4233-E89B-F91C-75DB9176EB02}"/>
                </a:ext>
              </a:extLst>
            </p:cNvPr>
            <p:cNvSpPr txBox="1"/>
            <p:nvPr/>
          </p:nvSpPr>
          <p:spPr>
            <a:xfrm>
              <a:off x="1408772" y="2442344"/>
              <a:ext cx="6606508" cy="769441"/>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地 震など（地震・噴火または津波）を原因とする、火災、損壊、埋没、流失による損害を補償します。</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ECCA202E-12B0-F120-E2D5-35A2B0ABFAAD}"/>
                </a:ext>
              </a:extLst>
            </p:cNvPr>
            <p:cNvSpPr txBox="1"/>
            <p:nvPr/>
          </p:nvSpPr>
          <p:spPr>
            <a:xfrm>
              <a:off x="1464337" y="5305733"/>
              <a:ext cx="6884452"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地震保険の保険料は、契約金額のほか、建物の構造、所在地などのリスクの大きさが考慮され決まります。</a:t>
              </a:r>
            </a:p>
          </p:txBody>
        </p:sp>
        <p:sp>
          <p:nvSpPr>
            <p:cNvPr id="17" name="テキスト ボックス 16">
              <a:extLst>
                <a:ext uri="{FF2B5EF4-FFF2-40B4-BE49-F238E27FC236}">
                  <a16:creationId xmlns:a16="http://schemas.microsoft.com/office/drawing/2014/main" id="{D6BACD06-B284-69D0-B01F-CF212404CC2C}"/>
                </a:ext>
              </a:extLst>
            </p:cNvPr>
            <p:cNvSpPr txBox="1"/>
            <p:nvPr/>
          </p:nvSpPr>
          <p:spPr>
            <a:xfrm>
              <a:off x="1424867" y="5966741"/>
              <a:ext cx="6717266" cy="58477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地震保険は「地震保険に関する法律」に基づき、政府と民間損害保険会社が共同で運営する保険です。</a:t>
              </a:r>
            </a:p>
          </p:txBody>
        </p:sp>
        <p:sp>
          <p:nvSpPr>
            <p:cNvPr id="18" name="テキスト ボックス 17">
              <a:extLst>
                <a:ext uri="{FF2B5EF4-FFF2-40B4-BE49-F238E27FC236}">
                  <a16:creationId xmlns:a16="http://schemas.microsoft.com/office/drawing/2014/main" id="{665C94F7-05F5-0E52-A7E9-0182D9434ECD}"/>
                </a:ext>
              </a:extLst>
            </p:cNvPr>
            <p:cNvSpPr txBox="1"/>
            <p:nvPr/>
          </p:nvSpPr>
          <p:spPr>
            <a:xfrm>
              <a:off x="938046" y="2592344"/>
              <a:ext cx="460255" cy="523220"/>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①</a:t>
              </a:r>
            </a:p>
            <a:p>
              <a:pPr marL="0" marR="0" lvl="0" indent="0" algn="l" defTabSz="566654"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5FC400EB-80D0-94D8-2D6D-1B4BA5DE25FC}"/>
                </a:ext>
              </a:extLst>
            </p:cNvPr>
            <p:cNvSpPr txBox="1"/>
            <p:nvPr/>
          </p:nvSpPr>
          <p:spPr>
            <a:xfrm>
              <a:off x="931147" y="3257194"/>
              <a:ext cx="519364"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②</a:t>
              </a:r>
              <a:endParaRPr kumimoji="1" lang="ja-JP" altLang="en-US" sz="12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52E66F95-1B46-7AD4-5647-1FDBA5C3C4B7}"/>
                </a:ext>
              </a:extLst>
            </p:cNvPr>
            <p:cNvSpPr txBox="1"/>
            <p:nvPr/>
          </p:nvSpPr>
          <p:spPr>
            <a:xfrm>
              <a:off x="938046" y="3952403"/>
              <a:ext cx="460255"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③</a:t>
              </a:r>
              <a:endParaRPr kumimoji="1" lang="ja-JP" altLang="en-US" sz="12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D088EE7F-26C5-5F15-BB99-9C6E5215C332}"/>
                </a:ext>
              </a:extLst>
            </p:cNvPr>
            <p:cNvSpPr txBox="1"/>
            <p:nvPr/>
          </p:nvSpPr>
          <p:spPr>
            <a:xfrm>
              <a:off x="938046" y="4676366"/>
              <a:ext cx="460255"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④</a:t>
              </a:r>
              <a:endParaRPr kumimoji="1" lang="ja-JP" altLang="en-US" sz="12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CDEDB392-3A3D-7BE7-804A-64164B910AE9}"/>
                </a:ext>
              </a:extLst>
            </p:cNvPr>
            <p:cNvSpPr txBox="1"/>
            <p:nvPr/>
          </p:nvSpPr>
          <p:spPr>
            <a:xfrm>
              <a:off x="929462" y="5412891"/>
              <a:ext cx="460255"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⑤</a:t>
              </a:r>
              <a:endParaRPr kumimoji="1" lang="ja-JP" altLang="en-US" sz="12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sp>
          <p:nvSpPr>
            <p:cNvPr id="33" name="テキスト ボックス 32">
              <a:extLst>
                <a:ext uri="{FF2B5EF4-FFF2-40B4-BE49-F238E27FC236}">
                  <a16:creationId xmlns:a16="http://schemas.microsoft.com/office/drawing/2014/main" id="{EF45EA49-B829-FD9C-6EEB-3BA38047745A}"/>
                </a:ext>
              </a:extLst>
            </p:cNvPr>
            <p:cNvSpPr txBox="1"/>
            <p:nvPr/>
          </p:nvSpPr>
          <p:spPr>
            <a:xfrm>
              <a:off x="929462" y="6108100"/>
              <a:ext cx="460255" cy="338554"/>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游ゴシック" panose="020B0400000000000000" pitchFamily="50" charset="-128"/>
                  <a:cs typeface="+mn-cs"/>
                </a:rPr>
                <a:t>⑥</a:t>
              </a:r>
              <a:endParaRPr kumimoji="1" lang="ja-JP" altLang="en-US" sz="12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endParaRPr>
            </a:p>
          </p:txBody>
        </p:sp>
      </p:grpSp>
      <p:grpSp>
        <p:nvGrpSpPr>
          <p:cNvPr id="7" name="グループ化 6">
            <a:extLst>
              <a:ext uri="{FF2B5EF4-FFF2-40B4-BE49-F238E27FC236}">
                <a16:creationId xmlns:a16="http://schemas.microsoft.com/office/drawing/2014/main" id="{20138EFE-D28E-4093-9CC1-CD79704E0E88}"/>
              </a:ext>
            </a:extLst>
          </p:cNvPr>
          <p:cNvGrpSpPr>
            <a:grpSpLocks noChangeAspect="1"/>
          </p:cNvGrpSpPr>
          <p:nvPr/>
        </p:nvGrpSpPr>
        <p:grpSpPr>
          <a:xfrm>
            <a:off x="8035353" y="94006"/>
            <a:ext cx="924222" cy="967829"/>
            <a:chOff x="8030207" y="77898"/>
            <a:chExt cx="1026913" cy="1075365"/>
          </a:xfrm>
        </p:grpSpPr>
        <p:pic>
          <p:nvPicPr>
            <p:cNvPr id="9" name="図 8">
              <a:extLst>
                <a:ext uri="{FF2B5EF4-FFF2-40B4-BE49-F238E27FC236}">
                  <a16:creationId xmlns:a16="http://schemas.microsoft.com/office/drawing/2014/main" id="{30500027-98B4-66C0-7937-308F3876FE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BCBFD446-1AEF-F137-F55C-F5FE9678F8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59699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1E7F9DA5-6448-745E-F882-74C236DF9E73}"/>
              </a:ext>
            </a:extLst>
          </p:cNvPr>
          <p:cNvGrpSpPr/>
          <p:nvPr/>
        </p:nvGrpSpPr>
        <p:grpSpPr>
          <a:xfrm>
            <a:off x="655538" y="4529919"/>
            <a:ext cx="7816528" cy="2151285"/>
            <a:chOff x="655538" y="4529919"/>
            <a:chExt cx="7816528" cy="2151285"/>
          </a:xfrm>
          <a:solidFill>
            <a:srgbClr val="DAE3F3"/>
          </a:solidFill>
        </p:grpSpPr>
        <p:sp>
          <p:nvSpPr>
            <p:cNvPr id="11" name="正方形/長方形 10">
              <a:extLst>
                <a:ext uri="{FF2B5EF4-FFF2-40B4-BE49-F238E27FC236}">
                  <a16:creationId xmlns:a16="http://schemas.microsoft.com/office/drawing/2014/main" id="{605F47BC-6F3C-6F00-4F6A-37B7B8ED3D68}"/>
                </a:ext>
              </a:extLst>
            </p:cNvPr>
            <p:cNvSpPr/>
            <p:nvPr/>
          </p:nvSpPr>
          <p:spPr>
            <a:xfrm>
              <a:off x="655538" y="5818677"/>
              <a:ext cx="7816528" cy="8625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6E4B43D3-1BBF-4CE2-7510-94EDE84A4628}"/>
                </a:ext>
              </a:extLst>
            </p:cNvPr>
            <p:cNvSpPr/>
            <p:nvPr/>
          </p:nvSpPr>
          <p:spPr>
            <a:xfrm>
              <a:off x="663736" y="4529919"/>
              <a:ext cx="3995044" cy="21441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pic>
        <p:nvPicPr>
          <p:cNvPr id="9" name="図 8">
            <a:extLst>
              <a:ext uri="{FF2B5EF4-FFF2-40B4-BE49-F238E27FC236}">
                <a16:creationId xmlns:a16="http://schemas.microsoft.com/office/drawing/2014/main" id="{877B5000-8EA3-C047-B5DC-598F8FC4E1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0553" y="652246"/>
            <a:ext cx="4682897" cy="751998"/>
          </a:xfrm>
          <a:prstGeom prst="rect">
            <a:avLst/>
          </a:prstGeom>
        </p:spPr>
      </p:pic>
      <p:sp>
        <p:nvSpPr>
          <p:cNvPr id="15" name="テキスト ボックス 14">
            <a:extLst>
              <a:ext uri="{FF2B5EF4-FFF2-40B4-BE49-F238E27FC236}">
                <a16:creationId xmlns:a16="http://schemas.microsoft.com/office/drawing/2014/main" id="{12C80661-A672-FC4A-9EA2-459CCA4203CB}"/>
              </a:ext>
            </a:extLst>
          </p:cNvPr>
          <p:cNvSpPr txBox="1"/>
          <p:nvPr/>
        </p:nvSpPr>
        <p:spPr>
          <a:xfrm>
            <a:off x="655538" y="1889984"/>
            <a:ext cx="3754118" cy="1477328"/>
          </a:xfrm>
          <a:prstGeom prst="rect">
            <a:avLst/>
          </a:prstGeom>
          <a:noFill/>
        </p:spPr>
        <p:txBody>
          <a:bodyPr wrap="square" rtlCol="0">
            <a:spAutoFit/>
          </a:bodyPr>
          <a:lstStyle/>
          <a:p>
            <a:pPr marL="225425" marR="0" lvl="0" indent="-225425"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隣の部屋が火事になって、自分の部屋に燃え移り家財が燃えてしまいました。隣人に損害を弁償してもらえるのでしょうか？ 正しいものに〇をつけよう。</a:t>
            </a:r>
          </a:p>
        </p:txBody>
      </p:sp>
      <p:sp>
        <p:nvSpPr>
          <p:cNvPr id="16" name="テキスト ボックス 15">
            <a:extLst>
              <a:ext uri="{FF2B5EF4-FFF2-40B4-BE49-F238E27FC236}">
                <a16:creationId xmlns:a16="http://schemas.microsoft.com/office/drawing/2014/main" id="{A6B56DA4-7AEE-364D-AA20-C338B2B68732}"/>
              </a:ext>
            </a:extLst>
          </p:cNvPr>
          <p:cNvSpPr txBox="1"/>
          <p:nvPr/>
        </p:nvSpPr>
        <p:spPr>
          <a:xfrm>
            <a:off x="731102" y="3450024"/>
            <a:ext cx="3484528" cy="900246"/>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①すべて弁償してもらえる</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②半分は弁償してもらえる</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③まったく弁償してもらえない</a:t>
            </a:r>
          </a:p>
        </p:txBody>
      </p:sp>
      <p:sp>
        <p:nvSpPr>
          <p:cNvPr id="20" name="正方形/長方形 19">
            <a:extLst>
              <a:ext uri="{FF2B5EF4-FFF2-40B4-BE49-F238E27FC236}">
                <a16:creationId xmlns:a16="http://schemas.microsoft.com/office/drawing/2014/main" id="{D007891B-96CC-CE47-B2F2-2EDBF414E143}"/>
              </a:ext>
            </a:extLst>
          </p:cNvPr>
          <p:cNvSpPr/>
          <p:nvPr/>
        </p:nvSpPr>
        <p:spPr>
          <a:xfrm>
            <a:off x="4055256" y="3458245"/>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36B07115-5D55-F644-BD76-1A5A890C818A}"/>
              </a:ext>
            </a:extLst>
          </p:cNvPr>
          <p:cNvSpPr/>
          <p:nvPr/>
        </p:nvSpPr>
        <p:spPr>
          <a:xfrm>
            <a:off x="4055256" y="3738714"/>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475B3FC1-D2AA-3D4F-9CAA-71D3BC289E79}"/>
              </a:ext>
            </a:extLst>
          </p:cNvPr>
          <p:cNvSpPr/>
          <p:nvPr/>
        </p:nvSpPr>
        <p:spPr>
          <a:xfrm>
            <a:off x="4055256" y="4019183"/>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017A9B9E-CDB7-594B-8065-E6F234DB6276}"/>
              </a:ext>
            </a:extLst>
          </p:cNvPr>
          <p:cNvSpPr txBox="1"/>
          <p:nvPr/>
        </p:nvSpPr>
        <p:spPr>
          <a:xfrm>
            <a:off x="914399" y="4913644"/>
            <a:ext cx="3188227" cy="92333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賃貸住宅を借りるときも万一に備え「家財の火災保険」を検討しましょう。</a:t>
            </a:r>
          </a:p>
        </p:txBody>
      </p:sp>
      <p:sp>
        <p:nvSpPr>
          <p:cNvPr id="24" name="テキスト ボックス 23">
            <a:extLst>
              <a:ext uri="{FF2B5EF4-FFF2-40B4-BE49-F238E27FC236}">
                <a16:creationId xmlns:a16="http://schemas.microsoft.com/office/drawing/2014/main" id="{A2C488D6-3100-5C4E-96AC-776A47FA64F8}"/>
              </a:ext>
            </a:extLst>
          </p:cNvPr>
          <p:cNvSpPr txBox="1"/>
          <p:nvPr/>
        </p:nvSpPr>
        <p:spPr>
          <a:xfrm>
            <a:off x="985420" y="5884330"/>
            <a:ext cx="7315201" cy="83099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憧れのひとり暮らしで、アパートやマンションを借りたら、「家財の火災保険」への加入を検討してみてください。また、万が一、自分が出火元になって建物に損害を与えたり、水漏れで階下の部屋に損害を与えた場合、火災で自分の家財に損害を受けたりしたときに補償する保険もあるので、あわせて検討してみましょう。</a:t>
            </a:r>
          </a:p>
        </p:txBody>
      </p:sp>
      <p:sp>
        <p:nvSpPr>
          <p:cNvPr id="46" name="テキスト ボックス 45">
            <a:extLst>
              <a:ext uri="{FF2B5EF4-FFF2-40B4-BE49-F238E27FC236}">
                <a16:creationId xmlns:a16="http://schemas.microsoft.com/office/drawing/2014/main" id="{10816EC4-9083-1447-8D60-AD01B86B7AFC}"/>
              </a:ext>
            </a:extLst>
          </p:cNvPr>
          <p:cNvSpPr txBox="1"/>
          <p:nvPr/>
        </p:nvSpPr>
        <p:spPr>
          <a:xfrm>
            <a:off x="4658780" y="1853327"/>
            <a:ext cx="3754118" cy="1754326"/>
          </a:xfrm>
          <a:prstGeom prst="rect">
            <a:avLst/>
          </a:prstGeom>
          <a:noFill/>
        </p:spPr>
        <p:txBody>
          <a:bodyPr wrap="square" rtlCol="0">
            <a:spAutoFit/>
          </a:bodyPr>
          <a:lstStyle/>
          <a:p>
            <a:pPr marL="225425" marR="0" lvl="0" indent="-225425"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賃貸住宅で不注意により火事を起こしてしまいました。大家さん（家を貸している人）に対して、賃貸居住者に責任は発生するのでしょうか？ 正しいものに〇をつけよう。</a:t>
            </a:r>
          </a:p>
        </p:txBody>
      </p:sp>
      <p:sp>
        <p:nvSpPr>
          <p:cNvPr id="47" name="テキスト ボックス 46">
            <a:extLst>
              <a:ext uri="{FF2B5EF4-FFF2-40B4-BE49-F238E27FC236}">
                <a16:creationId xmlns:a16="http://schemas.microsoft.com/office/drawing/2014/main" id="{F203E557-9E6D-884A-A551-95F9308BFB13}"/>
              </a:ext>
            </a:extLst>
          </p:cNvPr>
          <p:cNvSpPr txBox="1"/>
          <p:nvPr/>
        </p:nvSpPr>
        <p:spPr>
          <a:xfrm>
            <a:off x="4857587" y="3636822"/>
            <a:ext cx="3614479" cy="2144177"/>
          </a:xfrm>
          <a:prstGeom prst="rect">
            <a:avLst/>
          </a:prstGeom>
          <a:noFill/>
        </p:spPr>
        <p:txBody>
          <a:bodyPr wrap="square" rtlCol="0">
            <a:spAutoFit/>
          </a:bodyPr>
          <a:lstStyle/>
          <a:p>
            <a:pPr marL="134938" marR="0" lvl="0" indent="-134938" algn="l" defTabSz="566654" rtl="0" eaLnBrk="1" fontAlgn="auto" latinLnBrk="0" hangingPunct="1">
              <a:lnSpc>
                <a:spcPts val="2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①故意や重い過失でなければ損害賠償の責任は発生しないので、支払う必要はない。</a:t>
            </a:r>
          </a:p>
          <a:p>
            <a:pPr marL="134938" marR="0" lvl="0" indent="-134938" algn="l" defTabSz="566654" rtl="0" eaLnBrk="1" fontAlgn="auto" latinLnBrk="0" hangingPunct="1">
              <a:lnSpc>
                <a:spcPts val="2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134938" marR="0" lvl="0" indent="-134938" algn="l" defTabSz="566654" rtl="0" eaLnBrk="1" fontAlgn="auto" latinLnBrk="0" hangingPunct="1">
              <a:lnSpc>
                <a:spcPts val="2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②大家さんとの賃貸契約で家を元通りにする義務があるので、自分の責任で部屋を元の状態にする必要がある。</a:t>
            </a:r>
          </a:p>
        </p:txBody>
      </p:sp>
      <p:sp>
        <p:nvSpPr>
          <p:cNvPr id="35" name="正方形/長方形 34">
            <a:extLst>
              <a:ext uri="{FF2B5EF4-FFF2-40B4-BE49-F238E27FC236}">
                <a16:creationId xmlns:a16="http://schemas.microsoft.com/office/drawing/2014/main" id="{4F7A1017-F1EE-FB44-B1D0-F40E11591A55}"/>
              </a:ext>
            </a:extLst>
          </p:cNvPr>
          <p:cNvSpPr/>
          <p:nvPr/>
        </p:nvSpPr>
        <p:spPr>
          <a:xfrm>
            <a:off x="8002150" y="4204315"/>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61DCBCFA-7DB8-254F-8E0D-62407A4BFDD2}"/>
              </a:ext>
            </a:extLst>
          </p:cNvPr>
          <p:cNvSpPr/>
          <p:nvPr/>
        </p:nvSpPr>
        <p:spPr>
          <a:xfrm>
            <a:off x="8014800" y="5454530"/>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3A9E0A04-CBF6-4F9B-86B5-628C792145AD}"/>
              </a:ext>
            </a:extLst>
          </p:cNvPr>
          <p:cNvSpPr/>
          <p:nvPr/>
        </p:nvSpPr>
        <p:spPr>
          <a:xfrm>
            <a:off x="3993559" y="4031645"/>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28" name="正方形/長方形 27">
            <a:extLst>
              <a:ext uri="{FF2B5EF4-FFF2-40B4-BE49-F238E27FC236}">
                <a16:creationId xmlns:a16="http://schemas.microsoft.com/office/drawing/2014/main" id="{21C47F61-8D5D-4C49-A9AF-8F99C51A090C}"/>
              </a:ext>
            </a:extLst>
          </p:cNvPr>
          <p:cNvSpPr/>
          <p:nvPr/>
        </p:nvSpPr>
        <p:spPr>
          <a:xfrm>
            <a:off x="7962530" y="5452642"/>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pic>
        <p:nvPicPr>
          <p:cNvPr id="2" name="図 1">
            <a:extLst>
              <a:ext uri="{FF2B5EF4-FFF2-40B4-BE49-F238E27FC236}">
                <a16:creationId xmlns:a16="http://schemas.microsoft.com/office/drawing/2014/main" id="{5E5FFED3-7EB4-D0A2-97AF-7BD01C626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39"/>
            <a:ext cx="9144000" cy="561703"/>
          </a:xfrm>
          <a:prstGeom prst="rect">
            <a:avLst/>
          </a:prstGeom>
        </p:spPr>
      </p:pic>
      <p:grpSp>
        <p:nvGrpSpPr>
          <p:cNvPr id="3" name="グループ化 2">
            <a:extLst>
              <a:ext uri="{FF2B5EF4-FFF2-40B4-BE49-F238E27FC236}">
                <a16:creationId xmlns:a16="http://schemas.microsoft.com/office/drawing/2014/main" id="{7FDD8652-C896-089E-756F-A08B0D16B3DF}"/>
              </a:ext>
            </a:extLst>
          </p:cNvPr>
          <p:cNvGrpSpPr>
            <a:grpSpLocks noChangeAspect="1"/>
          </p:cNvGrpSpPr>
          <p:nvPr/>
        </p:nvGrpSpPr>
        <p:grpSpPr>
          <a:xfrm>
            <a:off x="8035353" y="94006"/>
            <a:ext cx="924222" cy="967829"/>
            <a:chOff x="8030207" y="77898"/>
            <a:chExt cx="1026913" cy="1075365"/>
          </a:xfrm>
        </p:grpSpPr>
        <p:pic>
          <p:nvPicPr>
            <p:cNvPr id="4" name="図 3">
              <a:extLst>
                <a:ext uri="{FF2B5EF4-FFF2-40B4-BE49-F238E27FC236}">
                  <a16:creationId xmlns:a16="http://schemas.microsoft.com/office/drawing/2014/main" id="{0BC680D1-1681-3D4A-FA69-428A712781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5" name="図 4">
              <a:extLst>
                <a:ext uri="{FF2B5EF4-FFF2-40B4-BE49-F238E27FC236}">
                  <a16:creationId xmlns:a16="http://schemas.microsoft.com/office/drawing/2014/main" id="{89FD6993-C32E-6E4E-359C-3D6DF6E3B0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6" name="正方形/長方形 5">
            <a:extLst>
              <a:ext uri="{FF2B5EF4-FFF2-40B4-BE49-F238E27FC236}">
                <a16:creationId xmlns:a16="http://schemas.microsoft.com/office/drawing/2014/main" id="{BC7FD766-B933-1081-6A26-093F0E12B015}"/>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A757916F-50BD-2434-2140-8E72235E1FDE}"/>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1</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2574D81B-921C-9B21-5927-238B2848A1A7}"/>
              </a:ext>
            </a:extLst>
          </p:cNvPr>
          <p:cNvSpPr/>
          <p:nvPr/>
        </p:nvSpPr>
        <p:spPr>
          <a:xfrm>
            <a:off x="914400" y="4769820"/>
            <a:ext cx="3495256" cy="10800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DC0A71E5-B8D7-1DF0-5B76-3F526B2992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1821" y="4553493"/>
            <a:ext cx="613399" cy="953147"/>
          </a:xfrm>
          <a:prstGeom prst="rect">
            <a:avLst/>
          </a:prstGeom>
        </p:spPr>
      </p:pic>
    </p:spTree>
    <p:extLst>
      <p:ext uri="{BB962C8B-B14F-4D97-AF65-F5344CB8AC3E}">
        <p14:creationId xmlns:p14="http://schemas.microsoft.com/office/powerpoint/2010/main" val="419505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B5CAB3B4-6CAF-4686-77F6-241D6A2AE6F5}"/>
              </a:ext>
            </a:extLst>
          </p:cNvPr>
          <p:cNvSpPr/>
          <p:nvPr/>
        </p:nvSpPr>
        <p:spPr>
          <a:xfrm>
            <a:off x="680833" y="4420527"/>
            <a:ext cx="7804849" cy="226047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D6AE18B7-6BD5-FA18-9C42-59956DF2C9ED}"/>
              </a:ext>
            </a:extLst>
          </p:cNvPr>
          <p:cNvSpPr/>
          <p:nvPr/>
        </p:nvSpPr>
        <p:spPr>
          <a:xfrm>
            <a:off x="1447060" y="4677240"/>
            <a:ext cx="6614258" cy="10800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6" name="図 15">
            <a:extLst>
              <a:ext uri="{FF2B5EF4-FFF2-40B4-BE49-F238E27FC236}">
                <a16:creationId xmlns:a16="http://schemas.microsoft.com/office/drawing/2014/main" id="{A98873AA-20A9-1C4C-B904-A22E28CA37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0553" y="652246"/>
            <a:ext cx="4682897" cy="751998"/>
          </a:xfrm>
          <a:prstGeom prst="rect">
            <a:avLst/>
          </a:prstGeom>
        </p:spPr>
      </p:pic>
      <p:sp>
        <p:nvSpPr>
          <p:cNvPr id="20" name="テキスト ボックス 19">
            <a:extLst>
              <a:ext uri="{FF2B5EF4-FFF2-40B4-BE49-F238E27FC236}">
                <a16:creationId xmlns:a16="http://schemas.microsoft.com/office/drawing/2014/main" id="{37339BA3-80A1-7440-A69E-35653448B3A8}"/>
              </a:ext>
            </a:extLst>
          </p:cNvPr>
          <p:cNvSpPr txBox="1"/>
          <p:nvPr/>
        </p:nvSpPr>
        <p:spPr>
          <a:xfrm>
            <a:off x="654329" y="1870627"/>
            <a:ext cx="7823846" cy="646331"/>
          </a:xfrm>
          <a:prstGeom prst="rect">
            <a:avLst/>
          </a:prstGeom>
          <a:noFill/>
        </p:spPr>
        <p:txBody>
          <a:bodyPr wrap="square" rtlCol="0">
            <a:spAutoFit/>
          </a:bodyPr>
          <a:lstStyle/>
          <a:p>
            <a:pPr marL="225425" marR="0" lvl="0" indent="-225425"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世界で起こるマグニチュード６以上の地震のうち、日本とその周辺で起こる割合として、正しいものに〇をつけよう。</a:t>
            </a:r>
          </a:p>
        </p:txBody>
      </p:sp>
      <p:sp>
        <p:nvSpPr>
          <p:cNvPr id="21" name="テキスト ボックス 20">
            <a:extLst>
              <a:ext uri="{FF2B5EF4-FFF2-40B4-BE49-F238E27FC236}">
                <a16:creationId xmlns:a16="http://schemas.microsoft.com/office/drawing/2014/main" id="{6323F3BA-4C9F-DB4B-856A-F4C3FC0F170E}"/>
              </a:ext>
            </a:extLst>
          </p:cNvPr>
          <p:cNvSpPr txBox="1"/>
          <p:nvPr/>
        </p:nvSpPr>
        <p:spPr>
          <a:xfrm>
            <a:off x="2027217" y="2649004"/>
            <a:ext cx="5730614" cy="361637"/>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0.1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②約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③</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約</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10%</a:t>
            </a:r>
            <a:endPar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22" name="正方形/長方形 21">
            <a:extLst>
              <a:ext uri="{FF2B5EF4-FFF2-40B4-BE49-F238E27FC236}">
                <a16:creationId xmlns:a16="http://schemas.microsoft.com/office/drawing/2014/main" id="{8041D4D6-0D5F-6A45-A6E4-48DB1CBFE645}"/>
              </a:ext>
            </a:extLst>
          </p:cNvPr>
          <p:cNvSpPr/>
          <p:nvPr/>
        </p:nvSpPr>
        <p:spPr>
          <a:xfrm>
            <a:off x="3131720" y="2652470"/>
            <a:ext cx="410748" cy="258372"/>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0E85ADB7-3D4D-934C-A4AB-4E3EBBF2A35F}"/>
              </a:ext>
            </a:extLst>
          </p:cNvPr>
          <p:cNvSpPr/>
          <p:nvPr/>
        </p:nvSpPr>
        <p:spPr>
          <a:xfrm>
            <a:off x="5057719" y="2671633"/>
            <a:ext cx="410748" cy="258372"/>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73908820-B7C6-8D4B-9FB3-FFDA7028C046}"/>
              </a:ext>
            </a:extLst>
          </p:cNvPr>
          <p:cNvSpPr/>
          <p:nvPr/>
        </p:nvSpPr>
        <p:spPr>
          <a:xfrm>
            <a:off x="7111737" y="2662785"/>
            <a:ext cx="410748" cy="258372"/>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134A8AA2-500A-8C4E-B027-3EB7A77451DD}"/>
              </a:ext>
            </a:extLst>
          </p:cNvPr>
          <p:cNvSpPr txBox="1"/>
          <p:nvPr/>
        </p:nvSpPr>
        <p:spPr>
          <a:xfrm>
            <a:off x="1331650" y="4758006"/>
            <a:ext cx="6527679"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日本は、いつでもどこでも大地震が起こる可能性があります。</a:t>
            </a:r>
          </a:p>
        </p:txBody>
      </p:sp>
      <p:sp>
        <p:nvSpPr>
          <p:cNvPr id="29" name="テキスト ボックス 28">
            <a:extLst>
              <a:ext uri="{FF2B5EF4-FFF2-40B4-BE49-F238E27FC236}">
                <a16:creationId xmlns:a16="http://schemas.microsoft.com/office/drawing/2014/main" id="{5AD95FB6-B09B-364D-BA71-3122A87CF7DC}"/>
              </a:ext>
            </a:extLst>
          </p:cNvPr>
          <p:cNvSpPr txBox="1"/>
          <p:nvPr/>
        </p:nvSpPr>
        <p:spPr>
          <a:xfrm>
            <a:off x="1038688" y="5208103"/>
            <a:ext cx="7111014" cy="147732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日本は地震大国です。政府の地震調査委員会は、「全国地震動予測地図</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」を公表して、いつどこで大きな地震が起きてもおかしくない状況との報告を出しています。実際、過去に大きな地震がなかった地域や、発生確率が低いといわれていた地域でも大地震は起きています。</a:t>
            </a:r>
          </a:p>
        </p:txBody>
      </p:sp>
      <p:sp>
        <p:nvSpPr>
          <p:cNvPr id="45" name="テキスト ボックス 44">
            <a:extLst>
              <a:ext uri="{FF2B5EF4-FFF2-40B4-BE49-F238E27FC236}">
                <a16:creationId xmlns:a16="http://schemas.microsoft.com/office/drawing/2014/main" id="{3A434EFC-0A47-3A43-89C8-104F4A952EC9}"/>
              </a:ext>
            </a:extLst>
          </p:cNvPr>
          <p:cNvSpPr txBox="1"/>
          <p:nvPr/>
        </p:nvSpPr>
        <p:spPr>
          <a:xfrm>
            <a:off x="691093" y="3855987"/>
            <a:ext cx="9144000" cy="361637"/>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％程度	　　　②</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20%</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程度	　　③</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50%</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程度	　　　④</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70%</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程度</a:t>
            </a:r>
          </a:p>
        </p:txBody>
      </p:sp>
      <p:sp>
        <p:nvSpPr>
          <p:cNvPr id="46" name="正方形/長方形 45">
            <a:extLst>
              <a:ext uri="{FF2B5EF4-FFF2-40B4-BE49-F238E27FC236}">
                <a16:creationId xmlns:a16="http://schemas.microsoft.com/office/drawing/2014/main" id="{A32E3688-2CE8-ED48-9F37-684652CD7EF9}"/>
              </a:ext>
            </a:extLst>
          </p:cNvPr>
          <p:cNvSpPr/>
          <p:nvPr/>
        </p:nvSpPr>
        <p:spPr>
          <a:xfrm>
            <a:off x="3786607" y="3900373"/>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 name="正方形/長方形 46">
            <a:extLst>
              <a:ext uri="{FF2B5EF4-FFF2-40B4-BE49-F238E27FC236}">
                <a16:creationId xmlns:a16="http://schemas.microsoft.com/office/drawing/2014/main" id="{F464B5B6-1830-6246-B9A5-8DB3560465E2}"/>
              </a:ext>
            </a:extLst>
          </p:cNvPr>
          <p:cNvSpPr/>
          <p:nvPr/>
        </p:nvSpPr>
        <p:spPr>
          <a:xfrm>
            <a:off x="1870553" y="3906557"/>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8" name="正方形/長方形 47">
            <a:extLst>
              <a:ext uri="{FF2B5EF4-FFF2-40B4-BE49-F238E27FC236}">
                <a16:creationId xmlns:a16="http://schemas.microsoft.com/office/drawing/2014/main" id="{B3883954-3A1E-C14B-8410-F9A96B6FA733}"/>
              </a:ext>
            </a:extLst>
          </p:cNvPr>
          <p:cNvSpPr/>
          <p:nvPr/>
        </p:nvSpPr>
        <p:spPr>
          <a:xfrm>
            <a:off x="5802038" y="3911805"/>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9" name="正方形/長方形 48">
            <a:extLst>
              <a:ext uri="{FF2B5EF4-FFF2-40B4-BE49-F238E27FC236}">
                <a16:creationId xmlns:a16="http://schemas.microsoft.com/office/drawing/2014/main" id="{3DBEF477-0AD4-4E4E-B3D6-4F6E08A2A301}"/>
              </a:ext>
            </a:extLst>
          </p:cNvPr>
          <p:cNvSpPr/>
          <p:nvPr/>
        </p:nvSpPr>
        <p:spPr>
          <a:xfrm>
            <a:off x="7794739" y="3900187"/>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05D52D58-7210-9942-984A-A6CCC7C93B5E}"/>
              </a:ext>
            </a:extLst>
          </p:cNvPr>
          <p:cNvSpPr txBox="1"/>
          <p:nvPr/>
        </p:nvSpPr>
        <p:spPr>
          <a:xfrm>
            <a:off x="641388" y="3165316"/>
            <a:ext cx="7823846" cy="646331"/>
          </a:xfrm>
          <a:prstGeom prst="rect">
            <a:avLst/>
          </a:prstGeom>
          <a:noFill/>
        </p:spPr>
        <p:txBody>
          <a:bodyPr wrap="square" rtlCol="0">
            <a:spAutoFit/>
          </a:bodyPr>
          <a:lstStyle/>
          <a:p>
            <a:pPr marL="225425" marR="0" lvl="0" indent="-225425"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今後</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30</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年以内で首都直下地震、南海トラフ地震が起こる確率として正しいものに〇をつけよう。</a:t>
            </a:r>
          </a:p>
        </p:txBody>
      </p:sp>
      <p:sp>
        <p:nvSpPr>
          <p:cNvPr id="56" name="テキスト ボックス 55">
            <a:extLst>
              <a:ext uri="{FF2B5EF4-FFF2-40B4-BE49-F238E27FC236}">
                <a16:creationId xmlns:a16="http://schemas.microsoft.com/office/drawing/2014/main" id="{04C9BC36-F238-2545-84FD-E2BBD7F240D7}"/>
              </a:ext>
            </a:extLst>
          </p:cNvPr>
          <p:cNvSpPr txBox="1"/>
          <p:nvPr/>
        </p:nvSpPr>
        <p:spPr>
          <a:xfrm>
            <a:off x="836768" y="6653588"/>
            <a:ext cx="7022561" cy="2308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全国地震動予測地図　</a:t>
            </a:r>
            <a:r>
              <a:rPr kumimoji="1" lang="en-US" altLang="ja-JP"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https://</a:t>
            </a:r>
            <a:r>
              <a:rPr kumimoji="1" lang="en-US" altLang="ja-JP" sz="900" b="0" i="0" u="none" strike="noStrike" kern="1200" cap="none" spc="0" normalizeH="0" baseline="0" noProof="0" dirty="0" err="1">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www.jishin.go.jp</a:t>
            </a:r>
            <a:r>
              <a:rPr kumimoji="1" lang="en-US" altLang="ja-JP"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/evaluation/</a:t>
            </a:r>
            <a:r>
              <a:rPr kumimoji="1" lang="en-US" altLang="ja-JP" sz="900" b="0" i="0" u="none" strike="noStrike" kern="1200" cap="none" spc="0" normalizeH="0" baseline="0" noProof="0" dirty="0" err="1">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seismic_hazard_map</a:t>
            </a:r>
            <a:r>
              <a:rPr kumimoji="1" lang="en-US" altLang="ja-JP"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900" b="0" i="0" u="none" strike="noStrike" kern="1200" cap="none" spc="0" normalizeH="0" baseline="0" noProof="0" dirty="0" err="1">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shm_report</a:t>
            </a:r>
            <a:r>
              <a:rPr kumimoji="1" lang="en-US" altLang="ja-JP"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39" name="正方形/長方形 38">
            <a:extLst>
              <a:ext uri="{FF2B5EF4-FFF2-40B4-BE49-F238E27FC236}">
                <a16:creationId xmlns:a16="http://schemas.microsoft.com/office/drawing/2014/main" id="{88EF40AD-69B7-49B9-BA3E-69DD3EDCAD9E}"/>
              </a:ext>
            </a:extLst>
          </p:cNvPr>
          <p:cNvSpPr/>
          <p:nvPr/>
        </p:nvSpPr>
        <p:spPr>
          <a:xfrm>
            <a:off x="7057377" y="2674704"/>
            <a:ext cx="534142" cy="300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40" name="正方形/長方形 39">
            <a:extLst>
              <a:ext uri="{FF2B5EF4-FFF2-40B4-BE49-F238E27FC236}">
                <a16:creationId xmlns:a16="http://schemas.microsoft.com/office/drawing/2014/main" id="{443CFD56-BDB2-42B8-AD7F-4ECC203C8742}"/>
              </a:ext>
            </a:extLst>
          </p:cNvPr>
          <p:cNvSpPr/>
          <p:nvPr/>
        </p:nvSpPr>
        <p:spPr>
          <a:xfrm>
            <a:off x="7707668" y="3908323"/>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pic>
        <p:nvPicPr>
          <p:cNvPr id="3" name="図 2">
            <a:extLst>
              <a:ext uri="{FF2B5EF4-FFF2-40B4-BE49-F238E27FC236}">
                <a16:creationId xmlns:a16="http://schemas.microsoft.com/office/drawing/2014/main" id="{FDC044A4-8297-C1B9-0415-C3AAD4A85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39"/>
            <a:ext cx="9144000" cy="561703"/>
          </a:xfrm>
          <a:prstGeom prst="rect">
            <a:avLst/>
          </a:prstGeom>
        </p:spPr>
      </p:pic>
      <p:grpSp>
        <p:nvGrpSpPr>
          <p:cNvPr id="5" name="グループ化 4">
            <a:extLst>
              <a:ext uri="{FF2B5EF4-FFF2-40B4-BE49-F238E27FC236}">
                <a16:creationId xmlns:a16="http://schemas.microsoft.com/office/drawing/2014/main" id="{158531D0-FEB0-C646-8D77-BAFF5FA8C876}"/>
              </a:ext>
            </a:extLst>
          </p:cNvPr>
          <p:cNvGrpSpPr>
            <a:grpSpLocks noChangeAspect="1"/>
          </p:cNvGrpSpPr>
          <p:nvPr/>
        </p:nvGrpSpPr>
        <p:grpSpPr>
          <a:xfrm>
            <a:off x="8035353" y="94006"/>
            <a:ext cx="924222" cy="967829"/>
            <a:chOff x="8030207" y="77898"/>
            <a:chExt cx="1026913" cy="1075365"/>
          </a:xfrm>
        </p:grpSpPr>
        <p:pic>
          <p:nvPicPr>
            <p:cNvPr id="6" name="図 5">
              <a:extLst>
                <a:ext uri="{FF2B5EF4-FFF2-40B4-BE49-F238E27FC236}">
                  <a16:creationId xmlns:a16="http://schemas.microsoft.com/office/drawing/2014/main" id="{64950BB9-89A1-3C56-6CA6-A71CE016BF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7" name="図 6">
              <a:extLst>
                <a:ext uri="{FF2B5EF4-FFF2-40B4-BE49-F238E27FC236}">
                  <a16:creationId xmlns:a16="http://schemas.microsoft.com/office/drawing/2014/main" id="{FF57C5C1-1359-323B-7F2B-0F9A8E2BF5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8" name="正方形/長方形 7">
            <a:extLst>
              <a:ext uri="{FF2B5EF4-FFF2-40B4-BE49-F238E27FC236}">
                <a16:creationId xmlns:a16="http://schemas.microsoft.com/office/drawing/2014/main" id="{640D64FF-ED03-31FC-656F-F3D330465528}"/>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EA25BAC1-3955-E3F3-8418-F06CF6F9411F}"/>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2</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D7B1BEED-5F66-82AF-C728-F394B7783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110" y="4298389"/>
            <a:ext cx="613399" cy="953147"/>
          </a:xfrm>
          <a:prstGeom prst="rect">
            <a:avLst/>
          </a:prstGeom>
        </p:spPr>
      </p:pic>
    </p:spTree>
    <p:extLst>
      <p:ext uri="{BB962C8B-B14F-4D97-AF65-F5344CB8AC3E}">
        <p14:creationId xmlns:p14="http://schemas.microsoft.com/office/powerpoint/2010/main" val="35388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1" name="図 7360">
            <a:extLst>
              <a:ext uri="{FF2B5EF4-FFF2-40B4-BE49-F238E27FC236}">
                <a16:creationId xmlns:a16="http://schemas.microsoft.com/office/drawing/2014/main" id="{AE106E5F-B226-734B-B3AF-F252F6819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7654" y="1613025"/>
            <a:ext cx="7278347" cy="3722398"/>
          </a:xfrm>
          <a:prstGeom prst="rect">
            <a:avLst/>
          </a:prstGeom>
        </p:spPr>
      </p:pic>
      <p:pic>
        <p:nvPicPr>
          <p:cNvPr id="3" name="図 2">
            <a:extLst>
              <a:ext uri="{FF2B5EF4-FFF2-40B4-BE49-F238E27FC236}">
                <a16:creationId xmlns:a16="http://schemas.microsoft.com/office/drawing/2014/main" id="{0D74B086-28BC-E94B-9E59-13AE7CA1D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235" y="4764901"/>
            <a:ext cx="5237158" cy="1704423"/>
          </a:xfrm>
          <a:prstGeom prst="rect">
            <a:avLst/>
          </a:prstGeom>
        </p:spPr>
      </p:pic>
      <p:sp>
        <p:nvSpPr>
          <p:cNvPr id="7" name="テキスト ボックス 6">
            <a:extLst>
              <a:ext uri="{FF2B5EF4-FFF2-40B4-BE49-F238E27FC236}">
                <a16:creationId xmlns:a16="http://schemas.microsoft.com/office/drawing/2014/main" id="{4423939A-C44D-9244-8420-E959E30F2A7B}"/>
              </a:ext>
            </a:extLst>
          </p:cNvPr>
          <p:cNvSpPr txBox="1"/>
          <p:nvPr/>
        </p:nvSpPr>
        <p:spPr>
          <a:xfrm>
            <a:off x="1697134" y="1768895"/>
            <a:ext cx="1261885" cy="646331"/>
          </a:xfrm>
          <a:prstGeom prst="rect">
            <a:avLst/>
          </a:prstGeom>
          <a:noFill/>
        </p:spPr>
        <p:txBody>
          <a:bodyPr wrap="non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みんなとの</a:t>
            </a:r>
            <a:endParaRPr kumimoji="1" lang="en-US" altLang="ja-JP"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ドライブ</a:t>
            </a:r>
            <a:endParaRPr kumimoji="1" lang="en-US" altLang="ja-JP"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たのしみだなぁ</a:t>
            </a:r>
          </a:p>
        </p:txBody>
      </p:sp>
      <p:sp>
        <p:nvSpPr>
          <p:cNvPr id="17" name="テキスト ボックス 16">
            <a:extLst>
              <a:ext uri="{FF2B5EF4-FFF2-40B4-BE49-F238E27FC236}">
                <a16:creationId xmlns:a16="http://schemas.microsoft.com/office/drawing/2014/main" id="{977C1AC0-CF0D-EC49-9A27-33DF66FEABB5}"/>
              </a:ext>
            </a:extLst>
          </p:cNvPr>
          <p:cNvSpPr txBox="1"/>
          <p:nvPr/>
        </p:nvSpPr>
        <p:spPr>
          <a:xfrm>
            <a:off x="7290592" y="2043986"/>
            <a:ext cx="1261884" cy="646331"/>
          </a:xfrm>
          <a:prstGeom prst="rect">
            <a:avLst/>
          </a:prstGeom>
          <a:noFill/>
        </p:spPr>
        <p:txBody>
          <a:bodyPr wrap="non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くるまだと</a:t>
            </a:r>
            <a:endParaRPr kumimoji="1" lang="en-US" altLang="ja-JP"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荷物もたっぷり</a:t>
            </a:r>
            <a:endParaRPr kumimoji="1" lang="en-US" altLang="ja-JP"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積めるよね</a:t>
            </a:r>
          </a:p>
        </p:txBody>
      </p:sp>
      <p:sp>
        <p:nvSpPr>
          <p:cNvPr id="18" name="テキスト ボックス 17">
            <a:extLst>
              <a:ext uri="{FF2B5EF4-FFF2-40B4-BE49-F238E27FC236}">
                <a16:creationId xmlns:a16="http://schemas.microsoft.com/office/drawing/2014/main" id="{3DADA80F-EB6E-8141-8FD5-AEF90D01717E}"/>
              </a:ext>
            </a:extLst>
          </p:cNvPr>
          <p:cNvSpPr txBox="1"/>
          <p:nvPr/>
        </p:nvSpPr>
        <p:spPr>
          <a:xfrm>
            <a:off x="2704428" y="5174955"/>
            <a:ext cx="3243933" cy="738664"/>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ドライブは楽しいけれど、</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交通事故のリスクが</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いつもついて回ることを忘れないでね</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pic>
        <p:nvPicPr>
          <p:cNvPr id="6" name="図 5">
            <a:extLst>
              <a:ext uri="{FF2B5EF4-FFF2-40B4-BE49-F238E27FC236}">
                <a16:creationId xmlns:a16="http://schemas.microsoft.com/office/drawing/2014/main" id="{4BA56F15-4B49-EBAF-A5F7-855F9EBE6E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grpSp>
        <p:nvGrpSpPr>
          <p:cNvPr id="2" name="グループ化 1">
            <a:extLst>
              <a:ext uri="{FF2B5EF4-FFF2-40B4-BE49-F238E27FC236}">
                <a16:creationId xmlns:a16="http://schemas.microsoft.com/office/drawing/2014/main" id="{70CDA60E-CDB1-BACD-5757-1AC4EDF40083}"/>
              </a:ext>
            </a:extLst>
          </p:cNvPr>
          <p:cNvGrpSpPr>
            <a:grpSpLocks noChangeAspect="1"/>
          </p:cNvGrpSpPr>
          <p:nvPr/>
        </p:nvGrpSpPr>
        <p:grpSpPr>
          <a:xfrm>
            <a:off x="8035353" y="94006"/>
            <a:ext cx="924222" cy="967829"/>
            <a:chOff x="8030207" y="77898"/>
            <a:chExt cx="1026913" cy="1075365"/>
          </a:xfrm>
        </p:grpSpPr>
        <p:pic>
          <p:nvPicPr>
            <p:cNvPr id="4" name="図 3">
              <a:extLst>
                <a:ext uri="{FF2B5EF4-FFF2-40B4-BE49-F238E27FC236}">
                  <a16:creationId xmlns:a16="http://schemas.microsoft.com/office/drawing/2014/main" id="{26C160FE-67B4-460F-1729-116A95EF92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5" name="図 4">
              <a:extLst>
                <a:ext uri="{FF2B5EF4-FFF2-40B4-BE49-F238E27FC236}">
                  <a16:creationId xmlns:a16="http://schemas.microsoft.com/office/drawing/2014/main" id="{7FE7185F-9056-2E14-0D6E-DF5CDD8A18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24771794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図 57">
            <a:extLst>
              <a:ext uri="{FF2B5EF4-FFF2-40B4-BE49-F238E27FC236}">
                <a16:creationId xmlns:a16="http://schemas.microsoft.com/office/drawing/2014/main" id="{8A184370-4C23-3849-BA1C-01C63C169E51}"/>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5262573" y="5143502"/>
            <a:ext cx="2435748" cy="1522343"/>
          </a:xfrm>
          <a:prstGeom prst="rect">
            <a:avLst/>
          </a:prstGeom>
        </p:spPr>
      </p:pic>
      <p:pic>
        <p:nvPicPr>
          <p:cNvPr id="50" name="図 49">
            <a:extLst>
              <a:ext uri="{FF2B5EF4-FFF2-40B4-BE49-F238E27FC236}">
                <a16:creationId xmlns:a16="http://schemas.microsoft.com/office/drawing/2014/main" id="{0456581F-3D4B-D149-822F-22B32CE91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2293" y="3236917"/>
            <a:ext cx="1797346" cy="1799921"/>
          </a:xfrm>
          <a:prstGeom prst="rect">
            <a:avLst/>
          </a:prstGeom>
        </p:spPr>
      </p:pic>
      <p:pic>
        <p:nvPicPr>
          <p:cNvPr id="51" name="図 50">
            <a:extLst>
              <a:ext uri="{FF2B5EF4-FFF2-40B4-BE49-F238E27FC236}">
                <a16:creationId xmlns:a16="http://schemas.microsoft.com/office/drawing/2014/main" id="{1EF898B0-FB06-444D-8C1C-40874C324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309" y="1281448"/>
            <a:ext cx="1797346" cy="1799921"/>
          </a:xfrm>
          <a:prstGeom prst="rect">
            <a:avLst/>
          </a:prstGeom>
        </p:spPr>
      </p:pic>
      <p:pic>
        <p:nvPicPr>
          <p:cNvPr id="52" name="図 51">
            <a:extLst>
              <a:ext uri="{FF2B5EF4-FFF2-40B4-BE49-F238E27FC236}">
                <a16:creationId xmlns:a16="http://schemas.microsoft.com/office/drawing/2014/main" id="{92604AF8-D638-AE49-8CE7-4DC77E0AE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3776" y="3236917"/>
            <a:ext cx="1797346" cy="1799921"/>
          </a:xfrm>
          <a:prstGeom prst="rect">
            <a:avLst/>
          </a:prstGeom>
        </p:spPr>
      </p:pic>
      <p:pic>
        <p:nvPicPr>
          <p:cNvPr id="53" name="図 52">
            <a:extLst>
              <a:ext uri="{FF2B5EF4-FFF2-40B4-BE49-F238E27FC236}">
                <a16:creationId xmlns:a16="http://schemas.microsoft.com/office/drawing/2014/main" id="{4BBC3780-8A45-E145-9943-049F4072CE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424" y="1281448"/>
            <a:ext cx="1797346" cy="1799921"/>
          </a:xfrm>
          <a:prstGeom prst="rect">
            <a:avLst/>
          </a:prstGeom>
        </p:spPr>
      </p:pic>
      <p:pic>
        <p:nvPicPr>
          <p:cNvPr id="54" name="図 53">
            <a:extLst>
              <a:ext uri="{FF2B5EF4-FFF2-40B4-BE49-F238E27FC236}">
                <a16:creationId xmlns:a16="http://schemas.microsoft.com/office/drawing/2014/main" id="{D3459159-D862-2840-93C9-72B7CF1C0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259" y="3236917"/>
            <a:ext cx="1797346" cy="1799921"/>
          </a:xfrm>
          <a:prstGeom prst="rect">
            <a:avLst/>
          </a:prstGeom>
        </p:spPr>
      </p:pic>
      <p:pic>
        <p:nvPicPr>
          <p:cNvPr id="55" name="図 54">
            <a:extLst>
              <a:ext uri="{FF2B5EF4-FFF2-40B4-BE49-F238E27FC236}">
                <a16:creationId xmlns:a16="http://schemas.microsoft.com/office/drawing/2014/main" id="{1B639C34-54A9-CF4D-A573-E09EB3FC3C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538" y="1281448"/>
            <a:ext cx="1797346" cy="1799921"/>
          </a:xfrm>
          <a:prstGeom prst="rect">
            <a:avLst/>
          </a:prstGeom>
        </p:spPr>
      </p:pic>
      <p:pic>
        <p:nvPicPr>
          <p:cNvPr id="56" name="図 55">
            <a:extLst>
              <a:ext uri="{FF2B5EF4-FFF2-40B4-BE49-F238E27FC236}">
                <a16:creationId xmlns:a16="http://schemas.microsoft.com/office/drawing/2014/main" id="{C76858F3-6873-804F-AC4F-B8DE243966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742" y="3236917"/>
            <a:ext cx="1797346" cy="1799921"/>
          </a:xfrm>
          <a:prstGeom prst="rect">
            <a:avLst/>
          </a:prstGeom>
        </p:spPr>
      </p:pic>
      <p:pic>
        <p:nvPicPr>
          <p:cNvPr id="7" name="図 6">
            <a:extLst>
              <a:ext uri="{FF2B5EF4-FFF2-40B4-BE49-F238E27FC236}">
                <a16:creationId xmlns:a16="http://schemas.microsoft.com/office/drawing/2014/main" id="{20502E41-9D7A-7646-99A5-05BA47469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796" y="3858276"/>
            <a:ext cx="1536700" cy="1178560"/>
          </a:xfrm>
          <a:prstGeom prst="rect">
            <a:avLst/>
          </a:prstGeom>
        </p:spPr>
      </p:pic>
      <p:pic>
        <p:nvPicPr>
          <p:cNvPr id="12" name="図 11">
            <a:extLst>
              <a:ext uri="{FF2B5EF4-FFF2-40B4-BE49-F238E27FC236}">
                <a16:creationId xmlns:a16="http://schemas.microsoft.com/office/drawing/2014/main" id="{FDCA5444-5F47-1549-9F8A-2C2DC6BABA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5929" y="3901456"/>
            <a:ext cx="1460500" cy="1135380"/>
          </a:xfrm>
          <a:prstGeom prst="rect">
            <a:avLst/>
          </a:prstGeom>
        </p:spPr>
      </p:pic>
      <p:pic>
        <p:nvPicPr>
          <p:cNvPr id="32" name="図 31">
            <a:extLst>
              <a:ext uri="{FF2B5EF4-FFF2-40B4-BE49-F238E27FC236}">
                <a16:creationId xmlns:a16="http://schemas.microsoft.com/office/drawing/2014/main" id="{0BCC4B64-E4F1-1B44-8D00-BB62EE6727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3533" y="3840496"/>
            <a:ext cx="1442720" cy="1196340"/>
          </a:xfrm>
          <a:prstGeom prst="rect">
            <a:avLst/>
          </a:prstGeom>
        </p:spPr>
      </p:pic>
      <p:pic>
        <p:nvPicPr>
          <p:cNvPr id="37" name="図 36">
            <a:extLst>
              <a:ext uri="{FF2B5EF4-FFF2-40B4-BE49-F238E27FC236}">
                <a16:creationId xmlns:a16="http://schemas.microsoft.com/office/drawing/2014/main" id="{F5D3782F-866F-8F4C-B521-F83BFED7F1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0627" y="3883676"/>
            <a:ext cx="1493520" cy="1153160"/>
          </a:xfrm>
          <a:prstGeom prst="rect">
            <a:avLst/>
          </a:prstGeom>
        </p:spPr>
      </p:pic>
      <p:pic>
        <p:nvPicPr>
          <p:cNvPr id="43" name="図 42">
            <a:extLst>
              <a:ext uri="{FF2B5EF4-FFF2-40B4-BE49-F238E27FC236}">
                <a16:creationId xmlns:a16="http://schemas.microsoft.com/office/drawing/2014/main" id="{88759EE7-E8FE-CC4D-9BB9-AFF1948210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6637" y="1953607"/>
            <a:ext cx="1478280" cy="1127760"/>
          </a:xfrm>
          <a:prstGeom prst="rect">
            <a:avLst/>
          </a:prstGeom>
        </p:spPr>
      </p:pic>
      <p:pic>
        <p:nvPicPr>
          <p:cNvPr id="45" name="図 44">
            <a:extLst>
              <a:ext uri="{FF2B5EF4-FFF2-40B4-BE49-F238E27FC236}">
                <a16:creationId xmlns:a16="http://schemas.microsoft.com/office/drawing/2014/main" id="{74246697-D395-1749-81CE-0AB1383350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7343" y="1948527"/>
            <a:ext cx="1435100" cy="1132840"/>
          </a:xfrm>
          <a:prstGeom prst="rect">
            <a:avLst/>
          </a:prstGeom>
        </p:spPr>
      </p:pic>
      <p:pic>
        <p:nvPicPr>
          <p:cNvPr id="47" name="図 46">
            <a:extLst>
              <a:ext uri="{FF2B5EF4-FFF2-40B4-BE49-F238E27FC236}">
                <a16:creationId xmlns:a16="http://schemas.microsoft.com/office/drawing/2014/main" id="{A70D98CB-438C-1544-8B70-07E6597E56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58886" y="2012027"/>
            <a:ext cx="1524000" cy="1069340"/>
          </a:xfrm>
          <a:prstGeom prst="rect">
            <a:avLst/>
          </a:prstGeom>
        </p:spPr>
      </p:pic>
      <p:pic>
        <p:nvPicPr>
          <p:cNvPr id="49" name="図 48">
            <a:extLst>
              <a:ext uri="{FF2B5EF4-FFF2-40B4-BE49-F238E27FC236}">
                <a16:creationId xmlns:a16="http://schemas.microsoft.com/office/drawing/2014/main" id="{33734B87-98A7-5F40-9746-A9382EBBAF7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081" y="1902807"/>
            <a:ext cx="1490980" cy="1178560"/>
          </a:xfrm>
          <a:prstGeom prst="rect">
            <a:avLst/>
          </a:prstGeom>
        </p:spPr>
      </p:pic>
      <p:sp>
        <p:nvSpPr>
          <p:cNvPr id="2" name="正方形/長方形 1">
            <a:extLst>
              <a:ext uri="{FF2B5EF4-FFF2-40B4-BE49-F238E27FC236}">
                <a16:creationId xmlns:a16="http://schemas.microsoft.com/office/drawing/2014/main" id="{BBC8438D-9BC4-8B46-B104-481E7A033F46}"/>
              </a:ext>
            </a:extLst>
          </p:cNvPr>
          <p:cNvSpPr/>
          <p:nvPr/>
        </p:nvSpPr>
        <p:spPr>
          <a:xfrm>
            <a:off x="2024748" y="675593"/>
            <a:ext cx="5086350" cy="457200"/>
          </a:xfrm>
          <a:prstGeom prst="rect">
            <a:avLst/>
          </a:prstGeom>
          <a:solidFill>
            <a:srgbClr val="E05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A3933909-A542-1F48-9A99-1CF67FEB224A}"/>
              </a:ext>
            </a:extLst>
          </p:cNvPr>
          <p:cNvSpPr txBox="1"/>
          <p:nvPr/>
        </p:nvSpPr>
        <p:spPr>
          <a:xfrm>
            <a:off x="2036988" y="750632"/>
            <a:ext cx="1972015"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楽しいドライブが一転！</a:t>
            </a:r>
          </a:p>
        </p:txBody>
      </p:sp>
      <p:sp>
        <p:nvSpPr>
          <p:cNvPr id="15" name="テキスト ボックス 14">
            <a:extLst>
              <a:ext uri="{FF2B5EF4-FFF2-40B4-BE49-F238E27FC236}">
                <a16:creationId xmlns:a16="http://schemas.microsoft.com/office/drawing/2014/main" id="{44BD644C-193B-7449-95AE-21D7719D3603}"/>
              </a:ext>
            </a:extLst>
          </p:cNvPr>
          <p:cNvSpPr txBox="1"/>
          <p:nvPr/>
        </p:nvSpPr>
        <p:spPr>
          <a:xfrm>
            <a:off x="3870482" y="665976"/>
            <a:ext cx="3297698" cy="46166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見逃せないリスクとは？</a:t>
            </a:r>
          </a:p>
        </p:txBody>
      </p:sp>
      <p:pic>
        <p:nvPicPr>
          <p:cNvPr id="26" name="図 25">
            <a:extLst>
              <a:ext uri="{FF2B5EF4-FFF2-40B4-BE49-F238E27FC236}">
                <a16:creationId xmlns:a16="http://schemas.microsoft.com/office/drawing/2014/main" id="{E7D2BD86-9EC8-9A43-9559-17C99C7D1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742" y="1274947"/>
            <a:ext cx="1797346" cy="1799921"/>
          </a:xfrm>
          <a:prstGeom prst="rect">
            <a:avLst/>
          </a:prstGeom>
        </p:spPr>
      </p:pic>
      <p:sp>
        <p:nvSpPr>
          <p:cNvPr id="17" name="テキスト ボックス 16">
            <a:extLst>
              <a:ext uri="{FF2B5EF4-FFF2-40B4-BE49-F238E27FC236}">
                <a16:creationId xmlns:a16="http://schemas.microsoft.com/office/drawing/2014/main" id="{9072E450-4375-824A-9642-46DDC889F775}"/>
              </a:ext>
            </a:extLst>
          </p:cNvPr>
          <p:cNvSpPr txBox="1"/>
          <p:nvPr/>
        </p:nvSpPr>
        <p:spPr>
          <a:xfrm>
            <a:off x="6638758" y="5346719"/>
            <a:ext cx="1063985" cy="646331"/>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まずは</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安全運転を</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心がけてね</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AB84B118-289E-3E47-8CCE-85593D16F326}"/>
              </a:ext>
            </a:extLst>
          </p:cNvPr>
          <p:cNvSpPr txBox="1"/>
          <p:nvPr/>
        </p:nvSpPr>
        <p:spPr>
          <a:xfrm>
            <a:off x="682440" y="1319255"/>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75419EF5-D8C7-744A-BCD8-99E65C9BE126}"/>
              </a:ext>
            </a:extLst>
          </p:cNvPr>
          <p:cNvSpPr txBox="1"/>
          <p:nvPr/>
        </p:nvSpPr>
        <p:spPr>
          <a:xfrm>
            <a:off x="2706878" y="1311911"/>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4604D63E-65F9-4640-B6CF-6C68BA427BDA}"/>
              </a:ext>
            </a:extLst>
          </p:cNvPr>
          <p:cNvSpPr txBox="1"/>
          <p:nvPr/>
        </p:nvSpPr>
        <p:spPr>
          <a:xfrm>
            <a:off x="4731775" y="1319478"/>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3925C6D0-80F0-5945-9ED1-0E780193DAED}"/>
              </a:ext>
            </a:extLst>
          </p:cNvPr>
          <p:cNvSpPr txBox="1"/>
          <p:nvPr/>
        </p:nvSpPr>
        <p:spPr>
          <a:xfrm>
            <a:off x="6750109" y="1315806"/>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4</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AF27837A-4BC3-AB48-A84D-243783ED2182}"/>
              </a:ext>
            </a:extLst>
          </p:cNvPr>
          <p:cNvSpPr txBox="1"/>
          <p:nvPr/>
        </p:nvSpPr>
        <p:spPr>
          <a:xfrm>
            <a:off x="680740" y="3270260"/>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5</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C71508CA-DA35-2A4B-8060-95D4DCE24FD6}"/>
              </a:ext>
            </a:extLst>
          </p:cNvPr>
          <p:cNvSpPr txBox="1"/>
          <p:nvPr/>
        </p:nvSpPr>
        <p:spPr>
          <a:xfrm>
            <a:off x="2694218" y="3270246"/>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6</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90962BC3-88AD-7E4C-B267-BC8F2CD47C88}"/>
              </a:ext>
            </a:extLst>
          </p:cNvPr>
          <p:cNvSpPr txBox="1"/>
          <p:nvPr/>
        </p:nvSpPr>
        <p:spPr>
          <a:xfrm>
            <a:off x="4711757" y="3277813"/>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7</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FEF14861-61E1-3546-AA46-4C6A0E62990F}"/>
              </a:ext>
            </a:extLst>
          </p:cNvPr>
          <p:cNvSpPr txBox="1"/>
          <p:nvPr/>
        </p:nvSpPr>
        <p:spPr>
          <a:xfrm>
            <a:off x="6733763" y="3274141"/>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8</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2BF35B4A-6D2E-8443-8871-7FB16D7C1A09}"/>
              </a:ext>
            </a:extLst>
          </p:cNvPr>
          <p:cNvSpPr txBox="1"/>
          <p:nvPr/>
        </p:nvSpPr>
        <p:spPr>
          <a:xfrm>
            <a:off x="982544" y="1360010"/>
            <a:ext cx="1261884" cy="46166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人をはねて</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ケガをさせた。</a:t>
            </a:r>
          </a:p>
        </p:txBody>
      </p:sp>
      <p:sp>
        <p:nvSpPr>
          <p:cNvPr id="31" name="テキスト ボックス 30">
            <a:extLst>
              <a:ext uri="{FF2B5EF4-FFF2-40B4-BE49-F238E27FC236}">
                <a16:creationId xmlns:a16="http://schemas.microsoft.com/office/drawing/2014/main" id="{5EEF9D9F-6901-4E49-AB8B-3AFB5170450D}"/>
              </a:ext>
            </a:extLst>
          </p:cNvPr>
          <p:cNvSpPr txBox="1"/>
          <p:nvPr/>
        </p:nvSpPr>
        <p:spPr>
          <a:xfrm>
            <a:off x="981890" y="3359690"/>
            <a:ext cx="1569660" cy="646331"/>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ぶつかって</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自分と他のくるまに</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キズがついた。</a:t>
            </a:r>
          </a:p>
        </p:txBody>
      </p:sp>
      <p:sp>
        <p:nvSpPr>
          <p:cNvPr id="33" name="テキスト ボックス 32">
            <a:extLst>
              <a:ext uri="{FF2B5EF4-FFF2-40B4-BE49-F238E27FC236}">
                <a16:creationId xmlns:a16="http://schemas.microsoft.com/office/drawing/2014/main" id="{78747A8A-021B-0345-A616-30F098E890A7}"/>
              </a:ext>
            </a:extLst>
          </p:cNvPr>
          <p:cNvSpPr txBox="1"/>
          <p:nvPr/>
        </p:nvSpPr>
        <p:spPr>
          <a:xfrm>
            <a:off x="3002320" y="1360010"/>
            <a:ext cx="1569660" cy="646331"/>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ガードレールに</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ぶつかってくるまに</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キズがついた。</a:t>
            </a:r>
          </a:p>
        </p:txBody>
      </p:sp>
      <p:sp>
        <p:nvSpPr>
          <p:cNvPr id="34" name="テキスト ボックス 33">
            <a:extLst>
              <a:ext uri="{FF2B5EF4-FFF2-40B4-BE49-F238E27FC236}">
                <a16:creationId xmlns:a16="http://schemas.microsoft.com/office/drawing/2014/main" id="{8CC28874-4D18-5C4B-AA6E-D59F950E2999}"/>
              </a:ext>
            </a:extLst>
          </p:cNvPr>
          <p:cNvSpPr txBox="1"/>
          <p:nvPr/>
        </p:nvSpPr>
        <p:spPr>
          <a:xfrm>
            <a:off x="3001666" y="3359690"/>
            <a:ext cx="1261884" cy="276999"/>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落書きされた。</a:t>
            </a:r>
          </a:p>
        </p:txBody>
      </p:sp>
      <p:sp>
        <p:nvSpPr>
          <p:cNvPr id="40" name="テキスト ボックス 39">
            <a:extLst>
              <a:ext uri="{FF2B5EF4-FFF2-40B4-BE49-F238E27FC236}">
                <a16:creationId xmlns:a16="http://schemas.microsoft.com/office/drawing/2014/main" id="{8E4E86CB-56DA-0240-B166-4FC79BAA8418}"/>
              </a:ext>
            </a:extLst>
          </p:cNvPr>
          <p:cNvSpPr txBox="1"/>
          <p:nvPr/>
        </p:nvSpPr>
        <p:spPr>
          <a:xfrm>
            <a:off x="5011505" y="1360010"/>
            <a:ext cx="1569660" cy="646331"/>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バッテリーが</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上がって走行不能に</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なった。</a:t>
            </a:r>
          </a:p>
        </p:txBody>
      </p:sp>
      <p:sp>
        <p:nvSpPr>
          <p:cNvPr id="41" name="テキスト ボックス 40">
            <a:extLst>
              <a:ext uri="{FF2B5EF4-FFF2-40B4-BE49-F238E27FC236}">
                <a16:creationId xmlns:a16="http://schemas.microsoft.com/office/drawing/2014/main" id="{1E89C6B9-33B3-CA4C-BA93-184A7A7CFC4E}"/>
              </a:ext>
            </a:extLst>
          </p:cNvPr>
          <p:cNvSpPr txBox="1"/>
          <p:nvPr/>
        </p:nvSpPr>
        <p:spPr>
          <a:xfrm>
            <a:off x="5010851" y="3359690"/>
            <a:ext cx="1261884" cy="46166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くるまが盗難に</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あった。</a:t>
            </a:r>
          </a:p>
        </p:txBody>
      </p:sp>
      <p:sp>
        <p:nvSpPr>
          <p:cNvPr id="38" name="テキスト ボックス 37">
            <a:extLst>
              <a:ext uri="{FF2B5EF4-FFF2-40B4-BE49-F238E27FC236}">
                <a16:creationId xmlns:a16="http://schemas.microsoft.com/office/drawing/2014/main" id="{17F50EDF-2A3B-1941-B99A-95F034655C30}"/>
              </a:ext>
            </a:extLst>
          </p:cNvPr>
          <p:cNvSpPr txBox="1"/>
          <p:nvPr/>
        </p:nvSpPr>
        <p:spPr>
          <a:xfrm>
            <a:off x="7031281" y="1360010"/>
            <a:ext cx="1569660" cy="46166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タイヤがパンクして</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走行不能になった。</a:t>
            </a:r>
          </a:p>
        </p:txBody>
      </p:sp>
      <p:sp>
        <p:nvSpPr>
          <p:cNvPr id="39" name="テキスト ボックス 38">
            <a:extLst>
              <a:ext uri="{FF2B5EF4-FFF2-40B4-BE49-F238E27FC236}">
                <a16:creationId xmlns:a16="http://schemas.microsoft.com/office/drawing/2014/main" id="{A3D82CFF-0ED6-0740-9338-3C374D5709AE}"/>
              </a:ext>
            </a:extLst>
          </p:cNvPr>
          <p:cNvSpPr txBox="1"/>
          <p:nvPr/>
        </p:nvSpPr>
        <p:spPr>
          <a:xfrm>
            <a:off x="7030627" y="3359690"/>
            <a:ext cx="1569660" cy="461665"/>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追突されてくるまが</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壊れた。</a:t>
            </a:r>
          </a:p>
        </p:txBody>
      </p:sp>
      <p:sp>
        <p:nvSpPr>
          <p:cNvPr id="59" name="テキスト ボックス 58">
            <a:extLst>
              <a:ext uri="{FF2B5EF4-FFF2-40B4-BE49-F238E27FC236}">
                <a16:creationId xmlns:a16="http://schemas.microsoft.com/office/drawing/2014/main" id="{5092557F-CB7A-3F44-A468-80A00476F456}"/>
              </a:ext>
            </a:extLst>
          </p:cNvPr>
          <p:cNvSpPr txBox="1"/>
          <p:nvPr/>
        </p:nvSpPr>
        <p:spPr>
          <a:xfrm>
            <a:off x="1044081" y="5526650"/>
            <a:ext cx="4409466" cy="800219"/>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万一の場合どんな備えがあるか</a:t>
            </a:r>
            <a:endParaRPr kumimoji="1" lang="en-US" altLang="ja-JP"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考えてみよう</a:t>
            </a:r>
          </a:p>
        </p:txBody>
      </p:sp>
      <p:pic>
        <p:nvPicPr>
          <p:cNvPr id="5" name="図 4">
            <a:extLst>
              <a:ext uri="{FF2B5EF4-FFF2-40B4-BE49-F238E27FC236}">
                <a16:creationId xmlns:a16="http://schemas.microsoft.com/office/drawing/2014/main" id="{110DB586-354E-CC06-C3B4-6212BBBDC6C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grpSp>
        <p:nvGrpSpPr>
          <p:cNvPr id="9" name="グループ化 8">
            <a:extLst>
              <a:ext uri="{FF2B5EF4-FFF2-40B4-BE49-F238E27FC236}">
                <a16:creationId xmlns:a16="http://schemas.microsoft.com/office/drawing/2014/main" id="{FE006211-436F-FF9C-2D8E-47C6C6606D91}"/>
              </a:ext>
            </a:extLst>
          </p:cNvPr>
          <p:cNvGrpSpPr>
            <a:grpSpLocks noChangeAspect="1"/>
          </p:cNvGrpSpPr>
          <p:nvPr/>
        </p:nvGrpSpPr>
        <p:grpSpPr>
          <a:xfrm>
            <a:off x="8035353" y="94006"/>
            <a:ext cx="924222" cy="967829"/>
            <a:chOff x="8030207" y="77898"/>
            <a:chExt cx="1026913" cy="1075365"/>
          </a:xfrm>
        </p:grpSpPr>
        <p:pic>
          <p:nvPicPr>
            <p:cNvPr id="10" name="図 9">
              <a:extLst>
                <a:ext uri="{FF2B5EF4-FFF2-40B4-BE49-F238E27FC236}">
                  <a16:creationId xmlns:a16="http://schemas.microsoft.com/office/drawing/2014/main" id="{981A1683-0D71-1BA8-F0E0-9E3A46921CF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2E7DD5DE-A83B-2F7B-A270-9C2120B1E86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113224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10"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fade">
                                      <p:cBhvr>
                                        <p:cTn id="82" dur="500"/>
                                        <p:tgtEl>
                                          <p:spTgt spid="59"/>
                                        </p:tgtEl>
                                      </p:cBhvr>
                                    </p:animEffect>
                                  </p:childTnLst>
                                </p:cTn>
                              </p:par>
                              <p:par>
                                <p:cTn id="83" presetID="10" presetClass="entr" presetSubtype="0" fill="hold"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500"/>
                                        <p:tgtEl>
                                          <p:spTgt spid="5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5" grpId="0"/>
      <p:bldP spid="17" grpId="0"/>
      <p:bldP spid="30" grpId="0"/>
      <p:bldP spid="31" grpId="0"/>
      <p:bldP spid="33" grpId="0"/>
      <p:bldP spid="34" grpId="0"/>
      <p:bldP spid="40" grpId="0"/>
      <p:bldP spid="41" grpId="0"/>
      <p:bldP spid="38" grpId="0"/>
      <p:bldP spid="39" grpId="0"/>
      <p:bldP spid="5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a:extLst>
              <a:ext uri="{FF2B5EF4-FFF2-40B4-BE49-F238E27FC236}">
                <a16:creationId xmlns:a16="http://schemas.microsoft.com/office/drawing/2014/main" id="{A605383F-9330-3144-9F8C-22C107F13FBA}"/>
              </a:ext>
            </a:extLst>
          </p:cNvPr>
          <p:cNvSpPr/>
          <p:nvPr/>
        </p:nvSpPr>
        <p:spPr>
          <a:xfrm>
            <a:off x="681509" y="1114833"/>
            <a:ext cx="7857460" cy="23620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角丸四角形 1">
            <a:extLst>
              <a:ext uri="{FF2B5EF4-FFF2-40B4-BE49-F238E27FC236}">
                <a16:creationId xmlns:a16="http://schemas.microsoft.com/office/drawing/2014/main" id="{BA423E08-51FD-7443-9131-978D76728F58}"/>
              </a:ext>
            </a:extLst>
          </p:cNvPr>
          <p:cNvSpPr/>
          <p:nvPr/>
        </p:nvSpPr>
        <p:spPr>
          <a:xfrm>
            <a:off x="679374" y="699666"/>
            <a:ext cx="1031358" cy="361507"/>
          </a:xfrm>
          <a:prstGeom prst="roundRect">
            <a:avLst/>
          </a:prstGeom>
          <a:noFill/>
          <a:ln>
            <a:solidFill>
              <a:srgbClr val="7CB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7" name="グループ化 6">
            <a:extLst>
              <a:ext uri="{FF2B5EF4-FFF2-40B4-BE49-F238E27FC236}">
                <a16:creationId xmlns:a16="http://schemas.microsoft.com/office/drawing/2014/main" id="{3EBEB036-63C2-771C-D8EF-05BE67DF6DC7}"/>
              </a:ext>
            </a:extLst>
          </p:cNvPr>
          <p:cNvGrpSpPr/>
          <p:nvPr/>
        </p:nvGrpSpPr>
        <p:grpSpPr>
          <a:xfrm>
            <a:off x="679374" y="654786"/>
            <a:ext cx="6107743" cy="461665"/>
            <a:chOff x="679374" y="654786"/>
            <a:chExt cx="6107743" cy="461665"/>
          </a:xfrm>
        </p:grpSpPr>
        <p:sp>
          <p:nvSpPr>
            <p:cNvPr id="4" name="テキスト ボックス 3">
              <a:extLst>
                <a:ext uri="{FF2B5EF4-FFF2-40B4-BE49-F238E27FC236}">
                  <a16:creationId xmlns:a16="http://schemas.microsoft.com/office/drawing/2014/main" id="{C9979238-8023-AE40-AE7E-27FC14FC1813}"/>
                </a:ext>
              </a:extLst>
            </p:cNvPr>
            <p:cNvSpPr txBox="1"/>
            <p:nvPr/>
          </p:nvSpPr>
          <p:spPr>
            <a:xfrm>
              <a:off x="679374" y="702541"/>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17" name="テキスト ボックス 16">
              <a:extLst>
                <a:ext uri="{FF2B5EF4-FFF2-40B4-BE49-F238E27FC236}">
                  <a16:creationId xmlns:a16="http://schemas.microsoft.com/office/drawing/2014/main" id="{D124E0FE-0AE1-E24C-963C-0A9F82648386}"/>
                </a:ext>
              </a:extLst>
            </p:cNvPr>
            <p:cNvSpPr txBox="1"/>
            <p:nvPr/>
          </p:nvSpPr>
          <p:spPr>
            <a:xfrm>
              <a:off x="1676400" y="654786"/>
              <a:ext cx="51107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自賠責保険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自動車保険</a:t>
              </a:r>
            </a:p>
          </p:txBody>
        </p:sp>
      </p:grpSp>
      <p:pic>
        <p:nvPicPr>
          <p:cNvPr id="8" name="図 7">
            <a:extLst>
              <a:ext uri="{FF2B5EF4-FFF2-40B4-BE49-F238E27FC236}">
                <a16:creationId xmlns:a16="http://schemas.microsoft.com/office/drawing/2014/main" id="{7D23D79A-7DB5-0541-8376-16DCD4B026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922" y="1575965"/>
            <a:ext cx="1790700" cy="965200"/>
          </a:xfrm>
          <a:prstGeom prst="rect">
            <a:avLst/>
          </a:prstGeom>
        </p:spPr>
      </p:pic>
      <p:sp>
        <p:nvSpPr>
          <p:cNvPr id="22" name="テキスト ボックス 21">
            <a:extLst>
              <a:ext uri="{FF2B5EF4-FFF2-40B4-BE49-F238E27FC236}">
                <a16:creationId xmlns:a16="http://schemas.microsoft.com/office/drawing/2014/main" id="{A70F9B77-5694-E542-96D7-47C3E154CF2B}"/>
              </a:ext>
            </a:extLst>
          </p:cNvPr>
          <p:cNvSpPr txBox="1"/>
          <p:nvPr/>
        </p:nvSpPr>
        <p:spPr>
          <a:xfrm>
            <a:off x="2472209" y="1209740"/>
            <a:ext cx="1655136"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CBE35"/>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自賠責保険</a:t>
            </a:r>
          </a:p>
        </p:txBody>
      </p:sp>
      <p:sp>
        <p:nvSpPr>
          <p:cNvPr id="23" name="テキスト ボックス 22">
            <a:extLst>
              <a:ext uri="{FF2B5EF4-FFF2-40B4-BE49-F238E27FC236}">
                <a16:creationId xmlns:a16="http://schemas.microsoft.com/office/drawing/2014/main" id="{4C0B523E-B39F-6540-B2AA-5D258F2E1455}"/>
              </a:ext>
            </a:extLst>
          </p:cNvPr>
          <p:cNvSpPr txBox="1"/>
          <p:nvPr/>
        </p:nvSpPr>
        <p:spPr>
          <a:xfrm>
            <a:off x="2472209" y="2224538"/>
            <a:ext cx="1655136"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CBE35"/>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自動車保険</a:t>
            </a:r>
          </a:p>
        </p:txBody>
      </p:sp>
      <p:sp>
        <p:nvSpPr>
          <p:cNvPr id="24" name="テキスト ボックス 23">
            <a:extLst>
              <a:ext uri="{FF2B5EF4-FFF2-40B4-BE49-F238E27FC236}">
                <a16:creationId xmlns:a16="http://schemas.microsoft.com/office/drawing/2014/main" id="{4E5E98DF-0F2D-8046-ACEB-6AE8C7ABE273}"/>
              </a:ext>
            </a:extLst>
          </p:cNvPr>
          <p:cNvSpPr txBox="1"/>
          <p:nvPr/>
        </p:nvSpPr>
        <p:spPr>
          <a:xfrm>
            <a:off x="2659609" y="1514246"/>
            <a:ext cx="5879360" cy="748666"/>
          </a:xfrm>
          <a:prstGeom prst="rect">
            <a:avLst/>
          </a:prstGeom>
          <a:noFill/>
        </p:spPr>
        <p:txBody>
          <a:bodyPr wrap="square" rtlCol="0">
            <a:spAutoFit/>
          </a:bodyPr>
          <a:lstStyle/>
          <a:p>
            <a:pPr marL="0" marR="0" lvl="0" indent="0" algn="l" defTabSz="566654" rtl="0" eaLnBrk="1" fontAlgn="auto" latinLnBrk="0" hangingPunct="1">
              <a:lnSpc>
                <a:spcPts val="174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くるまの事故により、他人を死傷させた場合の損害を補償する保険です。すべてのくるまに加入することが義務付けられています。</a:t>
            </a:r>
          </a:p>
        </p:txBody>
      </p:sp>
      <p:sp>
        <p:nvSpPr>
          <p:cNvPr id="25" name="テキスト ボックス 24">
            <a:extLst>
              <a:ext uri="{FF2B5EF4-FFF2-40B4-BE49-F238E27FC236}">
                <a16:creationId xmlns:a16="http://schemas.microsoft.com/office/drawing/2014/main" id="{0ABEF504-FA23-714D-AD69-34B768C097AA}"/>
              </a:ext>
            </a:extLst>
          </p:cNvPr>
          <p:cNvSpPr txBox="1"/>
          <p:nvPr/>
        </p:nvSpPr>
        <p:spPr>
          <a:xfrm>
            <a:off x="2659608" y="2510238"/>
            <a:ext cx="5821325" cy="966675"/>
          </a:xfrm>
          <a:prstGeom prst="rect">
            <a:avLst/>
          </a:prstGeom>
          <a:noFill/>
        </p:spPr>
        <p:txBody>
          <a:bodyPr wrap="square" rtlCol="0">
            <a:spAutoFit/>
          </a:bodyPr>
          <a:lstStyle/>
          <a:p>
            <a:pPr marL="0" marR="0" lvl="0" indent="0" algn="l" defTabSz="566654" rtl="0" eaLnBrk="1" fontAlgn="auto" latinLnBrk="0" hangingPunct="1">
              <a:lnSpc>
                <a:spcPts val="174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くるまの事故により、他人を死傷させたり、他人のくるまを壊してしまった場合の賠償金、自分のケガ、自分のくるまの損害などを総合的に補償する保険です。加入は任意で、主に</a:t>
            </a:r>
            <a:endPar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174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5</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種類の保険から成り立っています。</a:t>
            </a:r>
          </a:p>
        </p:txBody>
      </p:sp>
      <p:sp>
        <p:nvSpPr>
          <p:cNvPr id="26" name="テキスト ボックス 25">
            <a:extLst>
              <a:ext uri="{FF2B5EF4-FFF2-40B4-BE49-F238E27FC236}">
                <a16:creationId xmlns:a16="http://schemas.microsoft.com/office/drawing/2014/main" id="{58BC670B-78B5-074D-BDF1-D881D226857D}"/>
              </a:ext>
            </a:extLst>
          </p:cNvPr>
          <p:cNvSpPr txBox="1"/>
          <p:nvPr/>
        </p:nvSpPr>
        <p:spPr>
          <a:xfrm>
            <a:off x="1602659" y="3807311"/>
            <a:ext cx="3724941"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70AD47">
                    <a:lumMod val="75000"/>
                  </a:srgbClr>
                </a:solidFill>
                <a:effectLst/>
                <a:uLnTx/>
                <a:uFillTx/>
                <a:latin typeface="游ゴシック" panose="020F0502020204030204"/>
                <a:ea typeface="游ゴシック" panose="020B0400000000000000" pitchFamily="50" charset="-128"/>
                <a:cs typeface="+mn-cs"/>
              </a:rPr>
              <a:t>運転免許証</a:t>
            </a:r>
            <a:r>
              <a:rPr kumimoji="1" lang="en-US" altLang="ja-JP" sz="1800" b="1"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 </a:t>
            </a:r>
            <a:r>
              <a:rPr kumimoji="1" lang="ja-JP" altLang="en-US" sz="1800" b="1" i="0" u="none" strike="noStrike" kern="1200" cap="none" spc="0" normalizeH="0" baseline="0" noProof="0">
                <a:ln>
                  <a:noFill/>
                </a:ln>
                <a:solidFill>
                  <a:srgbClr val="70AD47">
                    <a:lumMod val="75000"/>
                  </a:srgbClr>
                </a:solidFill>
                <a:effectLst/>
                <a:uLnTx/>
                <a:uFillTx/>
                <a:latin typeface="游ゴシック" panose="020F0502020204030204"/>
                <a:ea typeface="游ゴシック" panose="020B0400000000000000" pitchFamily="50" charset="-128"/>
                <a:cs typeface="+mn-cs"/>
              </a:rPr>
              <a:t>取得年齢</a:t>
            </a:r>
            <a:r>
              <a:rPr kumimoji="1" lang="en-US" altLang="ja-JP" sz="1800" b="1"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(2021</a:t>
            </a:r>
            <a:r>
              <a:rPr kumimoji="1" lang="ja-JP" altLang="en-US" sz="1800" b="1" i="0" u="none" strike="noStrike" kern="1200" cap="none" spc="0" normalizeH="0" baseline="0" noProof="0">
                <a:ln>
                  <a:noFill/>
                </a:ln>
                <a:solidFill>
                  <a:srgbClr val="70AD47">
                    <a:lumMod val="75000"/>
                  </a:srgbClr>
                </a:solidFill>
                <a:effectLst/>
                <a:uLnTx/>
                <a:uFillTx/>
                <a:latin typeface="游ゴシック" panose="020F0502020204030204"/>
                <a:ea typeface="游ゴシック" panose="020B0400000000000000" pitchFamily="50" charset="-128"/>
                <a:cs typeface="+mn-cs"/>
              </a:rPr>
              <a:t>年中）</a:t>
            </a:r>
            <a:endParaRPr kumimoji="1" lang="ja-JP" altLang="en-US" sz="1800" b="0"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87407746-46F8-E147-B661-8A1549F66927}"/>
              </a:ext>
            </a:extLst>
          </p:cNvPr>
          <p:cNvSpPr txBox="1"/>
          <p:nvPr/>
        </p:nvSpPr>
        <p:spPr>
          <a:xfrm>
            <a:off x="1520420" y="4100531"/>
            <a:ext cx="6943884" cy="5847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免許の取得年齢は、車両の種類を問わず可能年齢になった時点で取得する若者が多いようです。また、試験の合格率は</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60</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80</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％程度となっています。</a:t>
            </a:r>
          </a:p>
        </p:txBody>
      </p:sp>
      <p:sp>
        <p:nvSpPr>
          <p:cNvPr id="30" name="テキスト ボックス 29">
            <a:extLst>
              <a:ext uri="{FF2B5EF4-FFF2-40B4-BE49-F238E27FC236}">
                <a16:creationId xmlns:a16="http://schemas.microsoft.com/office/drawing/2014/main" id="{BD3F7BD2-1CB3-284E-8333-21D19F914D52}"/>
              </a:ext>
            </a:extLst>
          </p:cNvPr>
          <p:cNvSpPr txBox="1"/>
          <p:nvPr/>
        </p:nvSpPr>
        <p:spPr>
          <a:xfrm>
            <a:off x="4982593" y="6495169"/>
            <a:ext cx="3400908" cy="253916"/>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警察庁「運転免許統計（令和</a:t>
            </a:r>
            <a:r>
              <a:rPr kumimoji="1" lang="en-US" altLang="ja-JP"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年版）」をもとに作成</a:t>
            </a:r>
          </a:p>
        </p:txBody>
      </p:sp>
      <p:sp>
        <p:nvSpPr>
          <p:cNvPr id="32" name="テキスト ボックス 31">
            <a:extLst>
              <a:ext uri="{FF2B5EF4-FFF2-40B4-BE49-F238E27FC236}">
                <a16:creationId xmlns:a16="http://schemas.microsoft.com/office/drawing/2014/main" id="{45686F66-B797-8C4D-BA63-7D66299496D5}"/>
              </a:ext>
            </a:extLst>
          </p:cNvPr>
          <p:cNvSpPr txBox="1"/>
          <p:nvPr/>
        </p:nvSpPr>
        <p:spPr>
          <a:xfrm>
            <a:off x="1288472" y="1816675"/>
            <a:ext cx="1123506" cy="605294"/>
          </a:xfrm>
          <a:prstGeom prst="rect">
            <a:avLst/>
          </a:prstGeom>
          <a:noFill/>
        </p:spPr>
        <p:txBody>
          <a:bodyPr wrap="square" rtlCol="0">
            <a:spAutoFit/>
          </a:bodyPr>
          <a:lstStyle/>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こんな</a:t>
            </a:r>
            <a:endPar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保険です</a:t>
            </a:r>
          </a:p>
        </p:txBody>
      </p:sp>
      <p:sp>
        <p:nvSpPr>
          <p:cNvPr id="33" name="角丸四角形 32">
            <a:extLst>
              <a:ext uri="{FF2B5EF4-FFF2-40B4-BE49-F238E27FC236}">
                <a16:creationId xmlns:a16="http://schemas.microsoft.com/office/drawing/2014/main" id="{B9330437-B889-9D47-BBBB-9AD7D6D0000B}"/>
              </a:ext>
            </a:extLst>
          </p:cNvPr>
          <p:cNvSpPr/>
          <p:nvPr/>
        </p:nvSpPr>
        <p:spPr>
          <a:xfrm>
            <a:off x="597457" y="3728200"/>
            <a:ext cx="7857460" cy="2999640"/>
          </a:xfrm>
          <a:prstGeom prst="roundRect">
            <a:avLst>
              <a:gd name="adj" fmla="val 9609"/>
            </a:avLst>
          </a:prstGeom>
          <a:noFill/>
          <a:ln w="25400">
            <a:solidFill>
              <a:srgbClr val="E2F0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A33C1816-9166-F098-35D9-8E3578BC5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9" name="テキスト ボックス 8">
            <a:extLst>
              <a:ext uri="{FF2B5EF4-FFF2-40B4-BE49-F238E27FC236}">
                <a16:creationId xmlns:a16="http://schemas.microsoft.com/office/drawing/2014/main" id="{7F58829C-AF01-6358-B7E7-6BACE885D116}"/>
              </a:ext>
            </a:extLst>
          </p:cNvPr>
          <p:cNvSpPr txBox="1"/>
          <p:nvPr/>
        </p:nvSpPr>
        <p:spPr>
          <a:xfrm>
            <a:off x="6683047" y="5027971"/>
            <a:ext cx="1829600" cy="1200329"/>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グラフの構成率は、警察庁の統計数値をもとに小数点以下を四捨五入していることから、合計が</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100</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％にならない場合があります。</a:t>
            </a:r>
          </a:p>
        </p:txBody>
      </p:sp>
      <p:pic>
        <p:nvPicPr>
          <p:cNvPr id="10" name="図 9">
            <a:extLst>
              <a:ext uri="{FF2B5EF4-FFF2-40B4-BE49-F238E27FC236}">
                <a16:creationId xmlns:a16="http://schemas.microsoft.com/office/drawing/2014/main" id="{3B36C4A6-8C58-C206-8977-31EAF4E5BA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70" y="3524047"/>
            <a:ext cx="1005202" cy="993692"/>
          </a:xfrm>
          <a:prstGeom prst="rect">
            <a:avLst/>
          </a:prstGeom>
        </p:spPr>
      </p:pic>
      <p:pic>
        <p:nvPicPr>
          <p:cNvPr id="12" name="図 11">
            <a:extLst>
              <a:ext uri="{FF2B5EF4-FFF2-40B4-BE49-F238E27FC236}">
                <a16:creationId xmlns:a16="http://schemas.microsoft.com/office/drawing/2014/main" id="{C88BEA63-D12D-02DE-C356-DC1829CC9E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5343" y="4791776"/>
            <a:ext cx="2364514" cy="307777"/>
          </a:xfrm>
          <a:prstGeom prst="rect">
            <a:avLst/>
          </a:prstGeom>
        </p:spPr>
      </p:pic>
      <p:pic>
        <p:nvPicPr>
          <p:cNvPr id="14" name="図 13">
            <a:extLst>
              <a:ext uri="{FF2B5EF4-FFF2-40B4-BE49-F238E27FC236}">
                <a16:creationId xmlns:a16="http://schemas.microsoft.com/office/drawing/2014/main" id="{A9E8E338-50EF-D431-FCA7-410D26DB2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590" y="5186622"/>
            <a:ext cx="6173794" cy="1182429"/>
          </a:xfrm>
          <a:prstGeom prst="rect">
            <a:avLst/>
          </a:prstGeom>
        </p:spPr>
      </p:pic>
      <p:grpSp>
        <p:nvGrpSpPr>
          <p:cNvPr id="11" name="グループ化 10">
            <a:extLst>
              <a:ext uri="{FF2B5EF4-FFF2-40B4-BE49-F238E27FC236}">
                <a16:creationId xmlns:a16="http://schemas.microsoft.com/office/drawing/2014/main" id="{7A588C02-4EE7-8AB5-4E66-B5E9BB9E66C5}"/>
              </a:ext>
            </a:extLst>
          </p:cNvPr>
          <p:cNvGrpSpPr>
            <a:grpSpLocks noChangeAspect="1"/>
          </p:cNvGrpSpPr>
          <p:nvPr/>
        </p:nvGrpSpPr>
        <p:grpSpPr>
          <a:xfrm>
            <a:off x="8035353" y="94006"/>
            <a:ext cx="924222" cy="967829"/>
            <a:chOff x="8030207" y="77898"/>
            <a:chExt cx="1026913" cy="1075365"/>
          </a:xfrm>
        </p:grpSpPr>
        <p:pic>
          <p:nvPicPr>
            <p:cNvPr id="13" name="図 12">
              <a:extLst>
                <a:ext uri="{FF2B5EF4-FFF2-40B4-BE49-F238E27FC236}">
                  <a16:creationId xmlns:a16="http://schemas.microsoft.com/office/drawing/2014/main" id="{EB9D5220-69DC-655B-3606-7A8BCB70EF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5" name="図 14">
              <a:extLst>
                <a:ext uri="{FF2B5EF4-FFF2-40B4-BE49-F238E27FC236}">
                  <a16:creationId xmlns:a16="http://schemas.microsoft.com/office/drawing/2014/main" id="{877FA901-A69D-8793-E874-C9E46889CF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4985801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E0C6ADD-D576-D14D-A61D-00F1FDBB2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830" y="2147392"/>
            <a:ext cx="6713305" cy="3970515"/>
          </a:xfrm>
          <a:prstGeom prst="rect">
            <a:avLst/>
          </a:prstGeom>
        </p:spPr>
      </p:pic>
      <p:pic>
        <p:nvPicPr>
          <p:cNvPr id="6" name="図 5">
            <a:extLst>
              <a:ext uri="{FF2B5EF4-FFF2-40B4-BE49-F238E27FC236}">
                <a16:creationId xmlns:a16="http://schemas.microsoft.com/office/drawing/2014/main" id="{0F0E758B-F0BC-154C-87D3-B46E5545BF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810" y="6210869"/>
            <a:ext cx="508590" cy="497994"/>
          </a:xfrm>
          <a:prstGeom prst="rect">
            <a:avLst/>
          </a:prstGeom>
        </p:spPr>
      </p:pic>
      <p:sp>
        <p:nvSpPr>
          <p:cNvPr id="9" name="角丸四角形 8">
            <a:extLst>
              <a:ext uri="{FF2B5EF4-FFF2-40B4-BE49-F238E27FC236}">
                <a16:creationId xmlns:a16="http://schemas.microsoft.com/office/drawing/2014/main" id="{E51CA7AC-85AD-F641-A0C3-B37F59AE1C87}"/>
              </a:ext>
            </a:extLst>
          </p:cNvPr>
          <p:cNvSpPr>
            <a:spLocks noChangeAspect="1"/>
          </p:cNvSpPr>
          <p:nvPr/>
        </p:nvSpPr>
        <p:spPr>
          <a:xfrm>
            <a:off x="968148" y="1208329"/>
            <a:ext cx="7200000" cy="423088"/>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7A66978F-198F-3949-829F-A7117936694E}"/>
              </a:ext>
            </a:extLst>
          </p:cNvPr>
          <p:cNvSpPr txBox="1"/>
          <p:nvPr/>
        </p:nvSpPr>
        <p:spPr>
          <a:xfrm>
            <a:off x="1056169" y="1236939"/>
            <a:ext cx="6868630"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保険金が支払われる主なケースと支払われない主なケース</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353AE405-040A-EF42-B8F6-3B299279DAC2}"/>
              </a:ext>
            </a:extLst>
          </p:cNvPr>
          <p:cNvSpPr txBox="1"/>
          <p:nvPr/>
        </p:nvSpPr>
        <p:spPr>
          <a:xfrm>
            <a:off x="1056167" y="1645628"/>
            <a:ext cx="7004576"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保険会社や保険商品によって補償内容等が異なる場合もあるので、契約の際は十分に確認しましょう。</a:t>
            </a:r>
          </a:p>
        </p:txBody>
      </p:sp>
      <p:sp>
        <p:nvSpPr>
          <p:cNvPr id="28" name="テキスト ボックス 27">
            <a:extLst>
              <a:ext uri="{FF2B5EF4-FFF2-40B4-BE49-F238E27FC236}">
                <a16:creationId xmlns:a16="http://schemas.microsoft.com/office/drawing/2014/main" id="{C186A221-0FE4-854A-8CD0-3B306D48993E}"/>
              </a:ext>
            </a:extLst>
          </p:cNvPr>
          <p:cNvSpPr txBox="1"/>
          <p:nvPr/>
        </p:nvSpPr>
        <p:spPr>
          <a:xfrm>
            <a:off x="1676400" y="6197022"/>
            <a:ext cx="7004576" cy="55399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EC75A2"/>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000" b="1" i="0" u="none" strike="noStrike" kern="1200" cap="none" spc="0" normalizeH="0" baseline="0" noProof="0" dirty="0">
                <a:ln>
                  <a:noFill/>
                </a:ln>
                <a:solidFill>
                  <a:srgbClr val="0070C0"/>
                </a:solidFill>
                <a:effectLst/>
                <a:uLnTx/>
                <a:uFillTx/>
                <a:latin typeface="游ゴシック Medium" panose="020B0500000000000000" pitchFamily="50" charset="-128"/>
                <a:ea typeface="游ゴシック Medium" panose="020B0500000000000000" pitchFamily="50" charset="-128"/>
                <a:cs typeface="+mn-cs"/>
              </a:rPr>
              <a:t>❸ ❹</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ロードサービスにて対応</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サービス内容や、自動セットか特約（オプション）でセットするかは、保険会社によって異なります。</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EC75A2"/>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000" b="1" i="0" u="none" strike="noStrike" kern="1200" cap="none" spc="0" normalizeH="0" baseline="0" noProof="0" dirty="0">
                <a:ln>
                  <a:noFill/>
                </a:ln>
                <a:solidFill>
                  <a:srgbClr val="0070C0"/>
                </a:solidFill>
                <a:effectLst/>
                <a:uLnTx/>
                <a:uFillTx/>
                <a:latin typeface="游ゴシック Medium" panose="020B0500000000000000" pitchFamily="50" charset="-128"/>
                <a:ea typeface="游ゴシック Medium" panose="020B0500000000000000" pitchFamily="50" charset="-128"/>
                <a:cs typeface="+mn-cs"/>
              </a:rPr>
              <a:t>❺</a:t>
            </a:r>
            <a:r>
              <a:rPr kumimoji="1" lang="ja-JP" altLang="en-US"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ぶつけた相手のくるまは対物賠償責任保険で、自分のくるまは車両保険で補償されます。</a:t>
            </a:r>
          </a:p>
        </p:txBody>
      </p:sp>
      <p:cxnSp>
        <p:nvCxnSpPr>
          <p:cNvPr id="19" name="直線コネクタ 18">
            <a:extLst>
              <a:ext uri="{FF2B5EF4-FFF2-40B4-BE49-F238E27FC236}">
                <a16:creationId xmlns:a16="http://schemas.microsoft.com/office/drawing/2014/main" id="{2B315150-8C1D-7F44-A212-1C50899D4099}"/>
              </a:ext>
            </a:extLst>
          </p:cNvPr>
          <p:cNvCxnSpPr>
            <a:cxnSpLocks/>
          </p:cNvCxnSpPr>
          <p:nvPr/>
        </p:nvCxnSpPr>
        <p:spPr>
          <a:xfrm>
            <a:off x="1189614" y="6117944"/>
            <a:ext cx="6651820" cy="0"/>
          </a:xfrm>
          <a:prstGeom prst="line">
            <a:avLst/>
          </a:prstGeom>
          <a:ln>
            <a:solidFill>
              <a:srgbClr val="EC75A2"/>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8FCD5324-D888-6040-A59C-55109B66E854}"/>
              </a:ext>
            </a:extLst>
          </p:cNvPr>
          <p:cNvCxnSpPr>
            <a:cxnSpLocks/>
          </p:cNvCxnSpPr>
          <p:nvPr/>
        </p:nvCxnSpPr>
        <p:spPr>
          <a:xfrm>
            <a:off x="1189614" y="6778251"/>
            <a:ext cx="6651820" cy="0"/>
          </a:xfrm>
          <a:prstGeom prst="line">
            <a:avLst/>
          </a:prstGeom>
          <a:ln>
            <a:solidFill>
              <a:srgbClr val="EC75A2"/>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BFF31063-3E8C-A14B-BCBA-6828824AC2E7}"/>
              </a:ext>
            </a:extLst>
          </p:cNvPr>
          <p:cNvSpPr txBox="1"/>
          <p:nvPr/>
        </p:nvSpPr>
        <p:spPr>
          <a:xfrm>
            <a:off x="1111950" y="5903549"/>
            <a:ext cx="5085738" cy="253916"/>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表中の</a:t>
            </a:r>
            <a:r>
              <a:rPr kumimoji="1" lang="ja-JP" altLang="en-US" sz="1050" b="0" i="0" u="none" strike="noStrike" kern="1200" cap="none" spc="0" normalizeH="0" baseline="0" noProof="0" dirty="0">
                <a:ln>
                  <a:noFill/>
                </a:ln>
                <a:solidFill>
                  <a:srgbClr val="0070C0"/>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数字は「見逃せないリスク」の番号を示しています。</a:t>
            </a:r>
          </a:p>
        </p:txBody>
      </p:sp>
      <p:pic>
        <p:nvPicPr>
          <p:cNvPr id="2" name="図 1">
            <a:extLst>
              <a:ext uri="{FF2B5EF4-FFF2-40B4-BE49-F238E27FC236}">
                <a16:creationId xmlns:a16="http://schemas.microsoft.com/office/drawing/2014/main" id="{44E75BA8-F9FF-90B9-E8D7-7C8EE82DA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grpSp>
        <p:nvGrpSpPr>
          <p:cNvPr id="7" name="グループ化 6">
            <a:extLst>
              <a:ext uri="{FF2B5EF4-FFF2-40B4-BE49-F238E27FC236}">
                <a16:creationId xmlns:a16="http://schemas.microsoft.com/office/drawing/2014/main" id="{3DC8F297-1150-1F5F-6CFE-B8B6764F41A8}"/>
              </a:ext>
            </a:extLst>
          </p:cNvPr>
          <p:cNvGrpSpPr/>
          <p:nvPr/>
        </p:nvGrpSpPr>
        <p:grpSpPr>
          <a:xfrm>
            <a:off x="652131" y="654786"/>
            <a:ext cx="6134986" cy="461665"/>
            <a:chOff x="652131" y="654786"/>
            <a:chExt cx="6134986" cy="461665"/>
          </a:xfrm>
        </p:grpSpPr>
        <p:sp>
          <p:nvSpPr>
            <p:cNvPr id="10" name="テキスト ボックス 9">
              <a:extLst>
                <a:ext uri="{FF2B5EF4-FFF2-40B4-BE49-F238E27FC236}">
                  <a16:creationId xmlns:a16="http://schemas.microsoft.com/office/drawing/2014/main" id="{91C12CDB-74A0-44A3-5219-4AEC1033D1D0}"/>
                </a:ext>
              </a:extLst>
            </p:cNvPr>
            <p:cNvSpPr txBox="1"/>
            <p:nvPr/>
          </p:nvSpPr>
          <p:spPr>
            <a:xfrm>
              <a:off x="652131" y="713997"/>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11" name="テキスト ボックス 10">
              <a:extLst>
                <a:ext uri="{FF2B5EF4-FFF2-40B4-BE49-F238E27FC236}">
                  <a16:creationId xmlns:a16="http://schemas.microsoft.com/office/drawing/2014/main" id="{885FD102-9141-C3B2-86B9-3FC7E68D8E69}"/>
                </a:ext>
              </a:extLst>
            </p:cNvPr>
            <p:cNvSpPr txBox="1"/>
            <p:nvPr/>
          </p:nvSpPr>
          <p:spPr>
            <a:xfrm>
              <a:off x="1676400" y="654786"/>
              <a:ext cx="51107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自賠責保険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自動車保険</a:t>
              </a:r>
            </a:p>
          </p:txBody>
        </p:sp>
      </p:grpSp>
      <p:sp>
        <p:nvSpPr>
          <p:cNvPr id="12" name="角丸四角形 1">
            <a:extLst>
              <a:ext uri="{FF2B5EF4-FFF2-40B4-BE49-F238E27FC236}">
                <a16:creationId xmlns:a16="http://schemas.microsoft.com/office/drawing/2014/main" id="{60DA31F6-B658-8975-21D1-B1C164F3BBA7}"/>
              </a:ext>
            </a:extLst>
          </p:cNvPr>
          <p:cNvSpPr/>
          <p:nvPr/>
        </p:nvSpPr>
        <p:spPr>
          <a:xfrm>
            <a:off x="679374" y="699666"/>
            <a:ext cx="1031358" cy="361507"/>
          </a:xfrm>
          <a:prstGeom prst="roundRect">
            <a:avLst/>
          </a:prstGeom>
          <a:noFill/>
          <a:ln>
            <a:solidFill>
              <a:srgbClr val="7CB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 name="グループ化 3">
            <a:extLst>
              <a:ext uri="{FF2B5EF4-FFF2-40B4-BE49-F238E27FC236}">
                <a16:creationId xmlns:a16="http://schemas.microsoft.com/office/drawing/2014/main" id="{E67BB6EC-B672-837E-FED5-D0AF1B339F46}"/>
              </a:ext>
            </a:extLst>
          </p:cNvPr>
          <p:cNvGrpSpPr>
            <a:grpSpLocks noChangeAspect="1"/>
          </p:cNvGrpSpPr>
          <p:nvPr/>
        </p:nvGrpSpPr>
        <p:grpSpPr>
          <a:xfrm>
            <a:off x="8035353" y="94006"/>
            <a:ext cx="924222" cy="967829"/>
            <a:chOff x="8030207" y="77898"/>
            <a:chExt cx="1026913" cy="1075365"/>
          </a:xfrm>
        </p:grpSpPr>
        <p:pic>
          <p:nvPicPr>
            <p:cNvPr id="13" name="図 12">
              <a:extLst>
                <a:ext uri="{FF2B5EF4-FFF2-40B4-BE49-F238E27FC236}">
                  <a16:creationId xmlns:a16="http://schemas.microsoft.com/office/drawing/2014/main" id="{EF60DB9A-9ABB-480D-A70C-5FE002D62B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4" name="図 13">
              <a:extLst>
                <a:ext uri="{FF2B5EF4-FFF2-40B4-BE49-F238E27FC236}">
                  <a16:creationId xmlns:a16="http://schemas.microsoft.com/office/drawing/2014/main" id="{F2DE5845-F0C5-394D-F1AC-517210DA06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4946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a:extLst>
              <a:ext uri="{FF2B5EF4-FFF2-40B4-BE49-F238E27FC236}">
                <a16:creationId xmlns:a16="http://schemas.microsoft.com/office/drawing/2014/main" id="{B7D3D3A7-07F9-BF44-AA45-9977E7CCD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4265" y="4141182"/>
            <a:ext cx="6909806" cy="2142378"/>
          </a:xfrm>
          <a:prstGeom prst="rect">
            <a:avLst/>
          </a:prstGeom>
        </p:spPr>
      </p:pic>
      <p:sp>
        <p:nvSpPr>
          <p:cNvPr id="20" name="テキスト ボックス 19">
            <a:extLst>
              <a:ext uri="{FF2B5EF4-FFF2-40B4-BE49-F238E27FC236}">
                <a16:creationId xmlns:a16="http://schemas.microsoft.com/office/drawing/2014/main" id="{9E948CEE-7BE1-4944-9CD3-7E590AF8A887}"/>
              </a:ext>
            </a:extLst>
          </p:cNvPr>
          <p:cNvSpPr txBox="1"/>
          <p:nvPr/>
        </p:nvSpPr>
        <p:spPr>
          <a:xfrm>
            <a:off x="1164265" y="1887310"/>
            <a:ext cx="6785267" cy="1797928"/>
          </a:xfrm>
          <a:prstGeom prst="rect">
            <a:avLst/>
          </a:prstGeom>
          <a:noFill/>
        </p:spPr>
        <p:txBody>
          <a:bodyPr wrap="square" rtlCol="0">
            <a:spAutoFit/>
          </a:bodyPr>
          <a:lstStyle/>
          <a:p>
            <a:pPr marL="0" marR="0" lvl="0" indent="0" algn="l" defTabSz="566654" rtl="0" eaLnBrk="1" fontAlgn="auto" latinLnBrk="0" hangingPunct="1">
              <a:lnSpc>
                <a:spcPts val="1900"/>
              </a:lnSpc>
              <a:spcBef>
                <a:spcPts val="0"/>
              </a:spcBef>
              <a:spcAft>
                <a:spcPts val="0"/>
              </a:spcAft>
              <a:buClrTx/>
              <a:buSzTx/>
              <a:buFontTx/>
              <a:buNone/>
              <a:tabLst/>
              <a:defRPr/>
            </a:pPr>
            <a:r>
              <a:rPr kumimoji="1" lang="ja-JP" altLang="en-US" sz="1600" b="0" i="0" u="heavy" strike="noStrike" kern="1200" cap="none" spc="0" normalizeH="0" baseline="0" noProof="0" dirty="0">
                <a:ln>
                  <a:noFill/>
                </a:ln>
                <a:solidFill>
                  <a:prstClr val="black"/>
                </a:solidFill>
                <a:effectLst/>
                <a:uLnTx/>
                <a:uFill>
                  <a:solidFill>
                    <a:srgbClr val="EC75A2"/>
                  </a:solidFill>
                </a:uFill>
                <a:latin typeface="游ゴシック Medium" panose="020B0500000000000000" pitchFamily="50" charset="-128"/>
                <a:ea typeface="游ゴシック Medium" panose="020B0500000000000000" pitchFamily="50" charset="-128"/>
                <a:cs typeface="+mn-cs"/>
              </a:rPr>
              <a:t>自賠責保険は被害者の救済を目的としていますので、相手のくるまや物、自分のケガなどは補償されません。</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また、自賠責保険で支払われる保険金には「被害者１名あたりの限度額」が設けてあり、ケガによる損害の場合は</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120</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万円、死亡による損害の場合は</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3,000</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万円、後遺障害による損害の場合は最高</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4,000</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万円が限度額です。</a:t>
            </a:r>
          </a:p>
          <a:p>
            <a:pPr marL="0" marR="0" lvl="0" indent="0" algn="l" defTabSz="566654" rtl="0" eaLnBrk="1" fontAlgn="auto" latinLnBrk="0" hangingPunct="1">
              <a:lnSpc>
                <a:spcPts val="19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自動車保険は、自賠責保険の限度額を超えた分を補償してくれるので、自動車保険にも加入しておくことが大切です。</a:t>
            </a:r>
          </a:p>
        </p:txBody>
      </p:sp>
      <p:sp>
        <p:nvSpPr>
          <p:cNvPr id="21" name="テキスト ボックス 20">
            <a:extLst>
              <a:ext uri="{FF2B5EF4-FFF2-40B4-BE49-F238E27FC236}">
                <a16:creationId xmlns:a16="http://schemas.microsoft.com/office/drawing/2014/main" id="{35FF4C9B-5224-454F-B279-B4C100BF7EE2}"/>
              </a:ext>
            </a:extLst>
          </p:cNvPr>
          <p:cNvSpPr txBox="1"/>
          <p:nvPr/>
        </p:nvSpPr>
        <p:spPr>
          <a:xfrm>
            <a:off x="1200534" y="4086777"/>
            <a:ext cx="1389083"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補 償 範 囲</a:t>
            </a:r>
            <a:endParaRPr kumimoji="1" lang="ja-JP" altLang="en-US" sz="16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BD7C229C-5C8F-C899-BB23-238F9AD221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2" name="角丸四角形 91">
            <a:extLst>
              <a:ext uri="{FF2B5EF4-FFF2-40B4-BE49-F238E27FC236}">
                <a16:creationId xmlns:a16="http://schemas.microsoft.com/office/drawing/2014/main" id="{E210D1D7-0B82-4BED-3DBE-DB2022B99ED0}"/>
              </a:ext>
            </a:extLst>
          </p:cNvPr>
          <p:cNvSpPr>
            <a:spLocks noChangeAspect="1"/>
          </p:cNvSpPr>
          <p:nvPr/>
        </p:nvSpPr>
        <p:spPr>
          <a:xfrm>
            <a:off x="1019168" y="1388271"/>
            <a:ext cx="7200000" cy="37977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E71EE2A6-CC3F-E8DB-8B84-D60C690D5665}"/>
              </a:ext>
            </a:extLst>
          </p:cNvPr>
          <p:cNvSpPr txBox="1"/>
          <p:nvPr/>
        </p:nvSpPr>
        <p:spPr>
          <a:xfrm>
            <a:off x="1200534" y="1419984"/>
            <a:ext cx="4961861"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自賠責保険と自動車保険の補償範囲</a:t>
            </a:r>
          </a:p>
        </p:txBody>
      </p:sp>
      <p:grpSp>
        <p:nvGrpSpPr>
          <p:cNvPr id="4" name="グループ化 3">
            <a:extLst>
              <a:ext uri="{FF2B5EF4-FFF2-40B4-BE49-F238E27FC236}">
                <a16:creationId xmlns:a16="http://schemas.microsoft.com/office/drawing/2014/main" id="{E17CC25A-4DAF-0CFD-9FA5-D3CAEB5C344C}"/>
              </a:ext>
            </a:extLst>
          </p:cNvPr>
          <p:cNvGrpSpPr/>
          <p:nvPr/>
        </p:nvGrpSpPr>
        <p:grpSpPr>
          <a:xfrm>
            <a:off x="652131" y="654786"/>
            <a:ext cx="6134986" cy="461665"/>
            <a:chOff x="652131" y="654786"/>
            <a:chExt cx="6134986" cy="461665"/>
          </a:xfrm>
        </p:grpSpPr>
        <p:sp>
          <p:nvSpPr>
            <p:cNvPr id="8" name="テキスト ボックス 7">
              <a:extLst>
                <a:ext uri="{FF2B5EF4-FFF2-40B4-BE49-F238E27FC236}">
                  <a16:creationId xmlns:a16="http://schemas.microsoft.com/office/drawing/2014/main" id="{A0907F8D-6F9C-8B37-9E5E-F153EC1C2F37}"/>
                </a:ext>
              </a:extLst>
            </p:cNvPr>
            <p:cNvSpPr txBox="1"/>
            <p:nvPr/>
          </p:nvSpPr>
          <p:spPr>
            <a:xfrm>
              <a:off x="652131" y="713997"/>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9" name="テキスト ボックス 8">
              <a:extLst>
                <a:ext uri="{FF2B5EF4-FFF2-40B4-BE49-F238E27FC236}">
                  <a16:creationId xmlns:a16="http://schemas.microsoft.com/office/drawing/2014/main" id="{BA35B147-1783-FA13-545D-C7EC72630020}"/>
                </a:ext>
              </a:extLst>
            </p:cNvPr>
            <p:cNvSpPr txBox="1"/>
            <p:nvPr/>
          </p:nvSpPr>
          <p:spPr>
            <a:xfrm>
              <a:off x="1676400" y="654786"/>
              <a:ext cx="51107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自賠責保険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自動車保険</a:t>
              </a:r>
            </a:p>
          </p:txBody>
        </p:sp>
      </p:grpSp>
      <p:sp>
        <p:nvSpPr>
          <p:cNvPr id="10" name="角丸四角形 1">
            <a:extLst>
              <a:ext uri="{FF2B5EF4-FFF2-40B4-BE49-F238E27FC236}">
                <a16:creationId xmlns:a16="http://schemas.microsoft.com/office/drawing/2014/main" id="{26ED1D47-F6B4-12FF-CFC1-FBAD798BDEA0}"/>
              </a:ext>
            </a:extLst>
          </p:cNvPr>
          <p:cNvSpPr/>
          <p:nvPr/>
        </p:nvSpPr>
        <p:spPr>
          <a:xfrm>
            <a:off x="679374" y="699666"/>
            <a:ext cx="1031358" cy="361507"/>
          </a:xfrm>
          <a:prstGeom prst="roundRect">
            <a:avLst/>
          </a:prstGeom>
          <a:noFill/>
          <a:ln>
            <a:solidFill>
              <a:srgbClr val="7CB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1" name="グループ化 10">
            <a:extLst>
              <a:ext uri="{FF2B5EF4-FFF2-40B4-BE49-F238E27FC236}">
                <a16:creationId xmlns:a16="http://schemas.microsoft.com/office/drawing/2014/main" id="{F93FA430-A252-5E9B-AB26-E324258D85AB}"/>
              </a:ext>
            </a:extLst>
          </p:cNvPr>
          <p:cNvGrpSpPr>
            <a:grpSpLocks noChangeAspect="1"/>
          </p:cNvGrpSpPr>
          <p:nvPr/>
        </p:nvGrpSpPr>
        <p:grpSpPr>
          <a:xfrm>
            <a:off x="8035353" y="94006"/>
            <a:ext cx="924222" cy="967829"/>
            <a:chOff x="8030207" y="77898"/>
            <a:chExt cx="1026913" cy="1075365"/>
          </a:xfrm>
        </p:grpSpPr>
        <p:pic>
          <p:nvPicPr>
            <p:cNvPr id="12" name="図 11">
              <a:extLst>
                <a:ext uri="{FF2B5EF4-FFF2-40B4-BE49-F238E27FC236}">
                  <a16:creationId xmlns:a16="http://schemas.microsoft.com/office/drawing/2014/main" id="{5401C34D-25A9-0EC2-64F8-CED26C2206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3" name="図 12">
              <a:extLst>
                <a:ext uri="{FF2B5EF4-FFF2-40B4-BE49-F238E27FC236}">
                  <a16:creationId xmlns:a16="http://schemas.microsoft.com/office/drawing/2014/main" id="{7D225D4B-2DC0-E7C5-7BD7-C2D92FF258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7530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C4E06518-766E-EA4A-81B7-6734743F22C1}"/>
              </a:ext>
            </a:extLst>
          </p:cNvPr>
          <p:cNvSpPr txBox="1"/>
          <p:nvPr/>
        </p:nvSpPr>
        <p:spPr>
          <a:xfrm>
            <a:off x="683164" y="1311460"/>
            <a:ext cx="3548594"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交通事故高額賠償判決事例</a:t>
            </a:r>
            <a:endParaRPr kumimoji="1" lang="ja-JP" altLang="en-US" sz="16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826CEB2E-CC2E-7D41-8005-3723FA9C9390}"/>
              </a:ext>
            </a:extLst>
          </p:cNvPr>
          <p:cNvSpPr txBox="1"/>
          <p:nvPr/>
        </p:nvSpPr>
        <p:spPr>
          <a:xfrm>
            <a:off x="4088495" y="5708785"/>
            <a:ext cx="4316341" cy="261610"/>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出典：損害保険料率算出機構「自動車保険の概況</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年度版」</a:t>
            </a:r>
          </a:p>
        </p:txBody>
      </p:sp>
      <p:sp>
        <p:nvSpPr>
          <p:cNvPr id="31" name="テキスト ボックス 30">
            <a:extLst>
              <a:ext uri="{FF2B5EF4-FFF2-40B4-BE49-F238E27FC236}">
                <a16:creationId xmlns:a16="http://schemas.microsoft.com/office/drawing/2014/main" id="{83F28EB7-A7EA-AA47-A65E-5BDAC2A09D91}"/>
              </a:ext>
            </a:extLst>
          </p:cNvPr>
          <p:cNvSpPr txBox="1"/>
          <p:nvPr/>
        </p:nvSpPr>
        <p:spPr>
          <a:xfrm>
            <a:off x="892135" y="6270275"/>
            <a:ext cx="7646410" cy="43088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認定総損害額とは、被害者の損害額（弁護士費用を含む）をいい、被害者の過失相殺相当額あるいは自賠責保険等</a:t>
            </a:r>
            <a:endPar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で支払われた金額を控除する前の金額です。</a:t>
            </a:r>
          </a:p>
        </p:txBody>
      </p:sp>
      <p:sp>
        <p:nvSpPr>
          <p:cNvPr id="32" name="テキスト ボックス 31">
            <a:extLst>
              <a:ext uri="{FF2B5EF4-FFF2-40B4-BE49-F238E27FC236}">
                <a16:creationId xmlns:a16="http://schemas.microsoft.com/office/drawing/2014/main" id="{4E3C64EA-ADEA-A545-BF71-5ABFE3E1EEAC}"/>
              </a:ext>
            </a:extLst>
          </p:cNvPr>
          <p:cNvSpPr txBox="1"/>
          <p:nvPr/>
        </p:nvSpPr>
        <p:spPr>
          <a:xfrm>
            <a:off x="933211" y="1780812"/>
            <a:ext cx="1068528"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人身事故</a:t>
            </a:r>
            <a:endPar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E84F23D6-4A9B-6344-B511-62595CE67B5B}"/>
              </a:ext>
            </a:extLst>
          </p:cNvPr>
          <p:cNvSpPr txBox="1"/>
          <p:nvPr/>
        </p:nvSpPr>
        <p:spPr>
          <a:xfrm>
            <a:off x="892135" y="3844965"/>
            <a:ext cx="1404379"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物件事故</a:t>
            </a:r>
            <a:endPar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D5E95E97-6EA7-96F8-418D-C8CB807470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225" y="4176595"/>
            <a:ext cx="7263582" cy="1464289"/>
          </a:xfrm>
          <a:prstGeom prst="rect">
            <a:avLst/>
          </a:prstGeom>
        </p:spPr>
      </p:pic>
      <p:sp>
        <p:nvSpPr>
          <p:cNvPr id="27" name="テキスト ボックス 26">
            <a:extLst>
              <a:ext uri="{FF2B5EF4-FFF2-40B4-BE49-F238E27FC236}">
                <a16:creationId xmlns:a16="http://schemas.microsoft.com/office/drawing/2014/main" id="{EF4693AB-DF85-7543-B3B6-A6B531F2F6BD}"/>
              </a:ext>
            </a:extLst>
          </p:cNvPr>
          <p:cNvSpPr txBox="1"/>
          <p:nvPr/>
        </p:nvSpPr>
        <p:spPr>
          <a:xfrm>
            <a:off x="1398676" y="4563832"/>
            <a:ext cx="1285929"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2</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億</a:t>
            </a: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6,135</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万円</a:t>
            </a:r>
          </a:p>
        </p:txBody>
      </p:sp>
      <p:sp>
        <p:nvSpPr>
          <p:cNvPr id="28" name="テキスト ボックス 27">
            <a:extLst>
              <a:ext uri="{FF2B5EF4-FFF2-40B4-BE49-F238E27FC236}">
                <a16:creationId xmlns:a16="http://schemas.microsoft.com/office/drawing/2014/main" id="{D1ACA396-950E-9945-8DAD-89635F945656}"/>
              </a:ext>
            </a:extLst>
          </p:cNvPr>
          <p:cNvSpPr txBox="1"/>
          <p:nvPr/>
        </p:nvSpPr>
        <p:spPr>
          <a:xfrm>
            <a:off x="1398676" y="4951069"/>
            <a:ext cx="1285929"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億</a:t>
            </a: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3,450</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万円</a:t>
            </a:r>
          </a:p>
        </p:txBody>
      </p:sp>
      <p:sp>
        <p:nvSpPr>
          <p:cNvPr id="52" name="テキスト ボックス 51">
            <a:extLst>
              <a:ext uri="{FF2B5EF4-FFF2-40B4-BE49-F238E27FC236}">
                <a16:creationId xmlns:a16="http://schemas.microsoft.com/office/drawing/2014/main" id="{46C08ECC-476B-514F-9C00-839F20FC3609}"/>
              </a:ext>
            </a:extLst>
          </p:cNvPr>
          <p:cNvSpPr txBox="1"/>
          <p:nvPr/>
        </p:nvSpPr>
        <p:spPr>
          <a:xfrm>
            <a:off x="3333472" y="4563832"/>
            <a:ext cx="2211341" cy="307777"/>
          </a:xfrm>
          <a:prstGeom prst="rect">
            <a:avLst/>
          </a:prstGeom>
          <a:noFill/>
        </p:spPr>
        <p:txBody>
          <a:bodyPr wrap="square" lIns="0" rIns="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積荷（呉服・洋服・毛皮）</a:t>
            </a:r>
          </a:p>
        </p:txBody>
      </p:sp>
      <p:sp>
        <p:nvSpPr>
          <p:cNvPr id="53" name="テキスト ボックス 52">
            <a:extLst>
              <a:ext uri="{FF2B5EF4-FFF2-40B4-BE49-F238E27FC236}">
                <a16:creationId xmlns:a16="http://schemas.microsoft.com/office/drawing/2014/main" id="{16C765EB-63C2-9043-AE03-11492D2DFBCD}"/>
              </a:ext>
            </a:extLst>
          </p:cNvPr>
          <p:cNvSpPr txBox="1"/>
          <p:nvPr/>
        </p:nvSpPr>
        <p:spPr>
          <a:xfrm>
            <a:off x="3333472" y="4951069"/>
            <a:ext cx="1821427" cy="307777"/>
          </a:xfrm>
          <a:prstGeom prst="rect">
            <a:avLst/>
          </a:prstGeom>
          <a:noFill/>
        </p:spPr>
        <p:txBody>
          <a:bodyPr wrap="square" lIns="0" rIns="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店舗（パチンコ店）</a:t>
            </a:r>
          </a:p>
        </p:txBody>
      </p:sp>
      <p:sp>
        <p:nvSpPr>
          <p:cNvPr id="51" name="テキスト ボックス 50">
            <a:extLst>
              <a:ext uri="{FF2B5EF4-FFF2-40B4-BE49-F238E27FC236}">
                <a16:creationId xmlns:a16="http://schemas.microsoft.com/office/drawing/2014/main" id="{D1ACA396-950E-9945-8DAD-89635F945656}"/>
              </a:ext>
            </a:extLst>
          </p:cNvPr>
          <p:cNvSpPr txBox="1"/>
          <p:nvPr/>
        </p:nvSpPr>
        <p:spPr>
          <a:xfrm>
            <a:off x="1398676" y="5313788"/>
            <a:ext cx="1285929"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億</a:t>
            </a: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2,036</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万円</a:t>
            </a:r>
          </a:p>
        </p:txBody>
      </p:sp>
      <p:sp>
        <p:nvSpPr>
          <p:cNvPr id="54" name="テキスト ボックス 53">
            <a:extLst>
              <a:ext uri="{FF2B5EF4-FFF2-40B4-BE49-F238E27FC236}">
                <a16:creationId xmlns:a16="http://schemas.microsoft.com/office/drawing/2014/main" id="{16C765EB-63C2-9043-AE03-11492D2DFBCD}"/>
              </a:ext>
            </a:extLst>
          </p:cNvPr>
          <p:cNvSpPr txBox="1"/>
          <p:nvPr/>
        </p:nvSpPr>
        <p:spPr>
          <a:xfrm>
            <a:off x="3333472" y="5313788"/>
            <a:ext cx="1821427" cy="307777"/>
          </a:xfrm>
          <a:prstGeom prst="rect">
            <a:avLst/>
          </a:prstGeom>
          <a:noFill/>
        </p:spPr>
        <p:txBody>
          <a:bodyPr wrap="square" lIns="0" rIns="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電車・線路・家屋</a:t>
            </a:r>
          </a:p>
        </p:txBody>
      </p:sp>
      <p:sp>
        <p:nvSpPr>
          <p:cNvPr id="55" name="テキスト ボックス 54">
            <a:extLst>
              <a:ext uri="{FF2B5EF4-FFF2-40B4-BE49-F238E27FC236}">
                <a16:creationId xmlns:a16="http://schemas.microsoft.com/office/drawing/2014/main" id="{46C08ECC-476B-514F-9C00-839F20FC3609}"/>
              </a:ext>
            </a:extLst>
          </p:cNvPr>
          <p:cNvSpPr txBox="1"/>
          <p:nvPr/>
        </p:nvSpPr>
        <p:spPr>
          <a:xfrm>
            <a:off x="6003673" y="4563832"/>
            <a:ext cx="798501"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神戸地裁</a:t>
            </a:r>
          </a:p>
        </p:txBody>
      </p:sp>
      <p:sp>
        <p:nvSpPr>
          <p:cNvPr id="56" name="テキスト ボックス 55">
            <a:extLst>
              <a:ext uri="{FF2B5EF4-FFF2-40B4-BE49-F238E27FC236}">
                <a16:creationId xmlns:a16="http://schemas.microsoft.com/office/drawing/2014/main" id="{16C765EB-63C2-9043-AE03-11492D2DFBCD}"/>
              </a:ext>
            </a:extLst>
          </p:cNvPr>
          <p:cNvSpPr txBox="1"/>
          <p:nvPr/>
        </p:nvSpPr>
        <p:spPr>
          <a:xfrm>
            <a:off x="6003673" y="4951069"/>
            <a:ext cx="798501"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東京地裁</a:t>
            </a:r>
          </a:p>
        </p:txBody>
      </p:sp>
      <p:sp>
        <p:nvSpPr>
          <p:cNvPr id="57" name="テキスト ボックス 56">
            <a:extLst>
              <a:ext uri="{FF2B5EF4-FFF2-40B4-BE49-F238E27FC236}">
                <a16:creationId xmlns:a16="http://schemas.microsoft.com/office/drawing/2014/main" id="{16C765EB-63C2-9043-AE03-11492D2DFBCD}"/>
              </a:ext>
            </a:extLst>
          </p:cNvPr>
          <p:cNvSpPr txBox="1"/>
          <p:nvPr/>
        </p:nvSpPr>
        <p:spPr>
          <a:xfrm>
            <a:off x="6003673" y="5313788"/>
            <a:ext cx="798501"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福岡地裁</a:t>
            </a:r>
          </a:p>
        </p:txBody>
      </p:sp>
      <p:sp>
        <p:nvSpPr>
          <p:cNvPr id="58" name="テキスト ボックス 57">
            <a:extLst>
              <a:ext uri="{FF2B5EF4-FFF2-40B4-BE49-F238E27FC236}">
                <a16:creationId xmlns:a16="http://schemas.microsoft.com/office/drawing/2014/main" id="{46C08ECC-476B-514F-9C00-839F20FC3609}"/>
              </a:ext>
            </a:extLst>
          </p:cNvPr>
          <p:cNvSpPr txBox="1"/>
          <p:nvPr/>
        </p:nvSpPr>
        <p:spPr>
          <a:xfrm>
            <a:off x="7257837" y="4563832"/>
            <a:ext cx="798501"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1985</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p>
        </p:txBody>
      </p:sp>
      <p:sp>
        <p:nvSpPr>
          <p:cNvPr id="59" name="テキスト ボックス 58">
            <a:extLst>
              <a:ext uri="{FF2B5EF4-FFF2-40B4-BE49-F238E27FC236}">
                <a16:creationId xmlns:a16="http://schemas.microsoft.com/office/drawing/2014/main" id="{16C765EB-63C2-9043-AE03-11492D2DFBCD}"/>
              </a:ext>
            </a:extLst>
          </p:cNvPr>
          <p:cNvSpPr txBox="1"/>
          <p:nvPr/>
        </p:nvSpPr>
        <p:spPr>
          <a:xfrm>
            <a:off x="7257837" y="4951069"/>
            <a:ext cx="798501"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1991</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p>
        </p:txBody>
      </p:sp>
      <p:pic>
        <p:nvPicPr>
          <p:cNvPr id="8" name="図 7">
            <a:extLst>
              <a:ext uri="{FF2B5EF4-FFF2-40B4-BE49-F238E27FC236}">
                <a16:creationId xmlns:a16="http://schemas.microsoft.com/office/drawing/2014/main" id="{B8DACDC6-40B5-BE49-905B-A9C70C758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225" y="2097982"/>
            <a:ext cx="7273003" cy="1387780"/>
          </a:xfrm>
          <a:prstGeom prst="rect">
            <a:avLst/>
          </a:prstGeom>
        </p:spPr>
      </p:pic>
      <p:sp>
        <p:nvSpPr>
          <p:cNvPr id="2" name="テキスト ボックス 1">
            <a:extLst>
              <a:ext uri="{FF2B5EF4-FFF2-40B4-BE49-F238E27FC236}">
                <a16:creationId xmlns:a16="http://schemas.microsoft.com/office/drawing/2014/main" id="{72988A79-1495-D545-A1D0-59AA1EC61084}"/>
              </a:ext>
            </a:extLst>
          </p:cNvPr>
          <p:cNvSpPr txBox="1"/>
          <p:nvPr/>
        </p:nvSpPr>
        <p:spPr>
          <a:xfrm>
            <a:off x="1315660" y="2452394"/>
            <a:ext cx="1569180"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5</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億</a:t>
            </a: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2,853</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万円</a:t>
            </a:r>
          </a:p>
        </p:txBody>
      </p:sp>
      <p:sp>
        <p:nvSpPr>
          <p:cNvPr id="25" name="テキスト ボックス 24">
            <a:extLst>
              <a:ext uri="{FF2B5EF4-FFF2-40B4-BE49-F238E27FC236}">
                <a16:creationId xmlns:a16="http://schemas.microsoft.com/office/drawing/2014/main" id="{15EDFF6E-82F8-6740-99A0-F54C97EE1AB2}"/>
              </a:ext>
            </a:extLst>
          </p:cNvPr>
          <p:cNvSpPr txBox="1"/>
          <p:nvPr/>
        </p:nvSpPr>
        <p:spPr>
          <a:xfrm>
            <a:off x="1315660" y="2818794"/>
            <a:ext cx="1285929"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4</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億</a:t>
            </a: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5,381</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万円</a:t>
            </a:r>
          </a:p>
        </p:txBody>
      </p:sp>
      <p:sp>
        <p:nvSpPr>
          <p:cNvPr id="26" name="テキスト ボックス 25">
            <a:extLst>
              <a:ext uri="{FF2B5EF4-FFF2-40B4-BE49-F238E27FC236}">
                <a16:creationId xmlns:a16="http://schemas.microsoft.com/office/drawing/2014/main" id="{D15D2D26-5C2A-0F4A-B28D-1EA5FEA557DF}"/>
              </a:ext>
            </a:extLst>
          </p:cNvPr>
          <p:cNvSpPr txBox="1"/>
          <p:nvPr/>
        </p:nvSpPr>
        <p:spPr>
          <a:xfrm>
            <a:off x="1315660" y="3174408"/>
            <a:ext cx="1285929"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4</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億</a:t>
            </a: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5,375</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万円</a:t>
            </a:r>
          </a:p>
        </p:txBody>
      </p:sp>
      <p:sp>
        <p:nvSpPr>
          <p:cNvPr id="29" name="テキスト ボックス 28">
            <a:extLst>
              <a:ext uri="{FF2B5EF4-FFF2-40B4-BE49-F238E27FC236}">
                <a16:creationId xmlns:a16="http://schemas.microsoft.com/office/drawing/2014/main" id="{E82B8795-6918-D843-B8C0-B2766F96C02F}"/>
              </a:ext>
            </a:extLst>
          </p:cNvPr>
          <p:cNvSpPr txBox="1"/>
          <p:nvPr/>
        </p:nvSpPr>
        <p:spPr>
          <a:xfrm>
            <a:off x="2929847" y="2452394"/>
            <a:ext cx="1010683"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死亡</a:t>
            </a:r>
          </a:p>
        </p:txBody>
      </p:sp>
      <p:sp>
        <p:nvSpPr>
          <p:cNvPr id="30" name="テキスト ボックス 29">
            <a:extLst>
              <a:ext uri="{FF2B5EF4-FFF2-40B4-BE49-F238E27FC236}">
                <a16:creationId xmlns:a16="http://schemas.microsoft.com/office/drawing/2014/main" id="{470085CF-77D7-9C47-B771-21385ADF2022}"/>
              </a:ext>
            </a:extLst>
          </p:cNvPr>
          <p:cNvSpPr txBox="1"/>
          <p:nvPr/>
        </p:nvSpPr>
        <p:spPr>
          <a:xfrm>
            <a:off x="2929846" y="2818794"/>
            <a:ext cx="1010684"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後遺障害</a:t>
            </a:r>
          </a:p>
        </p:txBody>
      </p:sp>
      <p:sp>
        <p:nvSpPr>
          <p:cNvPr id="33" name="テキスト ボックス 32">
            <a:extLst>
              <a:ext uri="{FF2B5EF4-FFF2-40B4-BE49-F238E27FC236}">
                <a16:creationId xmlns:a16="http://schemas.microsoft.com/office/drawing/2014/main" id="{7F245B51-CF13-0F48-8A50-6CD81981B91F}"/>
              </a:ext>
            </a:extLst>
          </p:cNvPr>
          <p:cNvSpPr txBox="1"/>
          <p:nvPr/>
        </p:nvSpPr>
        <p:spPr>
          <a:xfrm>
            <a:off x="2929846" y="3174408"/>
            <a:ext cx="1010684"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後遺障害</a:t>
            </a:r>
          </a:p>
        </p:txBody>
      </p:sp>
      <p:sp>
        <p:nvSpPr>
          <p:cNvPr id="37" name="テキスト ボックス 36">
            <a:extLst>
              <a:ext uri="{FF2B5EF4-FFF2-40B4-BE49-F238E27FC236}">
                <a16:creationId xmlns:a16="http://schemas.microsoft.com/office/drawing/2014/main" id="{A0D2B866-0D16-C04B-83E6-9C55A50D11AB}"/>
              </a:ext>
            </a:extLst>
          </p:cNvPr>
          <p:cNvSpPr txBox="1"/>
          <p:nvPr/>
        </p:nvSpPr>
        <p:spPr>
          <a:xfrm>
            <a:off x="4030544" y="2452394"/>
            <a:ext cx="1075062"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横浜地裁</a:t>
            </a:r>
          </a:p>
        </p:txBody>
      </p:sp>
      <p:sp>
        <p:nvSpPr>
          <p:cNvPr id="38" name="テキスト ボックス 37">
            <a:extLst>
              <a:ext uri="{FF2B5EF4-FFF2-40B4-BE49-F238E27FC236}">
                <a16:creationId xmlns:a16="http://schemas.microsoft.com/office/drawing/2014/main" id="{C294D503-3FC8-C642-93A5-6903777D34F2}"/>
              </a:ext>
            </a:extLst>
          </p:cNvPr>
          <p:cNvSpPr txBox="1"/>
          <p:nvPr/>
        </p:nvSpPr>
        <p:spPr>
          <a:xfrm>
            <a:off x="4030544" y="2818794"/>
            <a:ext cx="1075062"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札幌地裁</a:t>
            </a:r>
          </a:p>
        </p:txBody>
      </p:sp>
      <p:sp>
        <p:nvSpPr>
          <p:cNvPr id="39" name="テキスト ボックス 38">
            <a:extLst>
              <a:ext uri="{FF2B5EF4-FFF2-40B4-BE49-F238E27FC236}">
                <a16:creationId xmlns:a16="http://schemas.microsoft.com/office/drawing/2014/main" id="{08B402DB-7E88-6649-8BAD-AC71E21648E4}"/>
              </a:ext>
            </a:extLst>
          </p:cNvPr>
          <p:cNvSpPr txBox="1"/>
          <p:nvPr/>
        </p:nvSpPr>
        <p:spPr>
          <a:xfrm>
            <a:off x="4030544" y="3174408"/>
            <a:ext cx="1075062"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横浜地裁</a:t>
            </a:r>
          </a:p>
        </p:txBody>
      </p:sp>
      <p:sp>
        <p:nvSpPr>
          <p:cNvPr id="43" name="テキスト ボックス 42">
            <a:extLst>
              <a:ext uri="{FF2B5EF4-FFF2-40B4-BE49-F238E27FC236}">
                <a16:creationId xmlns:a16="http://schemas.microsoft.com/office/drawing/2014/main" id="{E311752C-6DCB-1449-9766-C2A8B94B62FA}"/>
              </a:ext>
            </a:extLst>
          </p:cNvPr>
          <p:cNvSpPr txBox="1"/>
          <p:nvPr/>
        </p:nvSpPr>
        <p:spPr>
          <a:xfrm>
            <a:off x="5195620" y="2452394"/>
            <a:ext cx="791035"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2009</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p>
        </p:txBody>
      </p:sp>
      <p:sp>
        <p:nvSpPr>
          <p:cNvPr id="44" name="テキスト ボックス 43">
            <a:extLst>
              <a:ext uri="{FF2B5EF4-FFF2-40B4-BE49-F238E27FC236}">
                <a16:creationId xmlns:a16="http://schemas.microsoft.com/office/drawing/2014/main" id="{1F86E982-9966-B948-8119-DC362593BD29}"/>
              </a:ext>
            </a:extLst>
          </p:cNvPr>
          <p:cNvSpPr txBox="1"/>
          <p:nvPr/>
        </p:nvSpPr>
        <p:spPr>
          <a:xfrm>
            <a:off x="5195620" y="2818794"/>
            <a:ext cx="791035"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2009</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p>
        </p:txBody>
      </p:sp>
      <p:sp>
        <p:nvSpPr>
          <p:cNvPr id="45" name="テキスト ボックス 44">
            <a:extLst>
              <a:ext uri="{FF2B5EF4-FFF2-40B4-BE49-F238E27FC236}">
                <a16:creationId xmlns:a16="http://schemas.microsoft.com/office/drawing/2014/main" id="{850F542E-24DA-E74B-A842-25FAB6B29E79}"/>
              </a:ext>
            </a:extLst>
          </p:cNvPr>
          <p:cNvSpPr txBox="1"/>
          <p:nvPr/>
        </p:nvSpPr>
        <p:spPr>
          <a:xfrm>
            <a:off x="5195620" y="3174408"/>
            <a:ext cx="791035"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2012</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p>
        </p:txBody>
      </p:sp>
      <p:sp>
        <p:nvSpPr>
          <p:cNvPr id="46" name="テキスト ボックス 45">
            <a:extLst>
              <a:ext uri="{FF2B5EF4-FFF2-40B4-BE49-F238E27FC236}">
                <a16:creationId xmlns:a16="http://schemas.microsoft.com/office/drawing/2014/main" id="{F89EB695-FD32-D449-A1D2-5A66473F8BE0}"/>
              </a:ext>
            </a:extLst>
          </p:cNvPr>
          <p:cNvSpPr txBox="1"/>
          <p:nvPr/>
        </p:nvSpPr>
        <p:spPr>
          <a:xfrm>
            <a:off x="6075080" y="2452394"/>
            <a:ext cx="2295525" cy="307777"/>
          </a:xfrm>
          <a:prstGeom prst="rect">
            <a:avLst/>
          </a:prstGeom>
          <a:noFill/>
        </p:spPr>
        <p:txBody>
          <a:bodyPr wrap="square" lIns="0" rIns="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男性</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41</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歳（眼科開業医）</a:t>
            </a:r>
          </a:p>
        </p:txBody>
      </p:sp>
      <p:sp>
        <p:nvSpPr>
          <p:cNvPr id="47" name="テキスト ボックス 46">
            <a:extLst>
              <a:ext uri="{FF2B5EF4-FFF2-40B4-BE49-F238E27FC236}">
                <a16:creationId xmlns:a16="http://schemas.microsoft.com/office/drawing/2014/main" id="{8753EFC8-038F-E14E-9191-A81768CEC75F}"/>
              </a:ext>
            </a:extLst>
          </p:cNvPr>
          <p:cNvSpPr txBox="1"/>
          <p:nvPr/>
        </p:nvSpPr>
        <p:spPr>
          <a:xfrm>
            <a:off x="6075080" y="2818794"/>
            <a:ext cx="2299033" cy="307777"/>
          </a:xfrm>
          <a:prstGeom prst="rect">
            <a:avLst/>
          </a:prstGeom>
          <a:noFill/>
        </p:spPr>
        <p:txBody>
          <a:bodyPr wrap="square" lIns="0" rIns="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男性</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歳（公務員）</a:t>
            </a:r>
          </a:p>
        </p:txBody>
      </p:sp>
      <p:sp>
        <p:nvSpPr>
          <p:cNvPr id="48" name="テキスト ボックス 47">
            <a:extLst>
              <a:ext uri="{FF2B5EF4-FFF2-40B4-BE49-F238E27FC236}">
                <a16:creationId xmlns:a16="http://schemas.microsoft.com/office/drawing/2014/main" id="{13034F44-14B4-6144-BEE9-E24B916E863D}"/>
              </a:ext>
            </a:extLst>
          </p:cNvPr>
          <p:cNvSpPr txBox="1"/>
          <p:nvPr/>
        </p:nvSpPr>
        <p:spPr>
          <a:xfrm>
            <a:off x="6075080" y="3174408"/>
            <a:ext cx="2466655" cy="307777"/>
          </a:xfrm>
          <a:prstGeom prst="rect">
            <a:avLst/>
          </a:prstGeom>
          <a:noFill/>
        </p:spPr>
        <p:txBody>
          <a:bodyPr wrap="square" lIns="0" rIns="0"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男性</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歳（コンサルタント）</a:t>
            </a:r>
          </a:p>
        </p:txBody>
      </p:sp>
      <p:sp>
        <p:nvSpPr>
          <p:cNvPr id="4" name="テキスト ボックス 3">
            <a:extLst>
              <a:ext uri="{FF2B5EF4-FFF2-40B4-BE49-F238E27FC236}">
                <a16:creationId xmlns:a16="http://schemas.microsoft.com/office/drawing/2014/main" id="{DD8B5CBF-AD83-DCA5-B436-5026EE9B92C5}"/>
              </a:ext>
            </a:extLst>
          </p:cNvPr>
          <p:cNvSpPr txBox="1"/>
          <p:nvPr/>
        </p:nvSpPr>
        <p:spPr>
          <a:xfrm>
            <a:off x="7257836" y="5313788"/>
            <a:ext cx="798501" cy="307777"/>
          </a:xfrm>
          <a:prstGeom prst="rect">
            <a:avLst/>
          </a:prstGeom>
          <a:noFill/>
        </p:spPr>
        <p:txBody>
          <a:bodyPr wrap="square" lIns="0" rIns="0"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1975</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p>
        </p:txBody>
      </p:sp>
      <p:grpSp>
        <p:nvGrpSpPr>
          <p:cNvPr id="9" name="グループ化 8">
            <a:extLst>
              <a:ext uri="{FF2B5EF4-FFF2-40B4-BE49-F238E27FC236}">
                <a16:creationId xmlns:a16="http://schemas.microsoft.com/office/drawing/2014/main" id="{CE952EFD-39B1-AB3C-F881-B51C53CEDB60}"/>
              </a:ext>
            </a:extLst>
          </p:cNvPr>
          <p:cNvGrpSpPr/>
          <p:nvPr/>
        </p:nvGrpSpPr>
        <p:grpSpPr>
          <a:xfrm>
            <a:off x="652131" y="654786"/>
            <a:ext cx="6134986" cy="461665"/>
            <a:chOff x="652131" y="654786"/>
            <a:chExt cx="6134986" cy="461665"/>
          </a:xfrm>
        </p:grpSpPr>
        <p:sp>
          <p:nvSpPr>
            <p:cNvPr id="10" name="テキスト ボックス 9">
              <a:extLst>
                <a:ext uri="{FF2B5EF4-FFF2-40B4-BE49-F238E27FC236}">
                  <a16:creationId xmlns:a16="http://schemas.microsoft.com/office/drawing/2014/main" id="{28D67CFF-6F1F-3A85-0CB7-CD6D918ADB5E}"/>
                </a:ext>
              </a:extLst>
            </p:cNvPr>
            <p:cNvSpPr txBox="1"/>
            <p:nvPr/>
          </p:nvSpPr>
          <p:spPr>
            <a:xfrm>
              <a:off x="652131" y="713997"/>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11" name="テキスト ボックス 10">
              <a:extLst>
                <a:ext uri="{FF2B5EF4-FFF2-40B4-BE49-F238E27FC236}">
                  <a16:creationId xmlns:a16="http://schemas.microsoft.com/office/drawing/2014/main" id="{9DAEA9EC-1E71-639C-4827-93000A9FCA0A}"/>
                </a:ext>
              </a:extLst>
            </p:cNvPr>
            <p:cNvSpPr txBox="1"/>
            <p:nvPr/>
          </p:nvSpPr>
          <p:spPr>
            <a:xfrm>
              <a:off x="1676400" y="654786"/>
              <a:ext cx="51107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自賠責保険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自動車保険</a:t>
              </a:r>
            </a:p>
          </p:txBody>
        </p:sp>
      </p:grpSp>
      <p:sp>
        <p:nvSpPr>
          <p:cNvPr id="12" name="角丸四角形 1">
            <a:extLst>
              <a:ext uri="{FF2B5EF4-FFF2-40B4-BE49-F238E27FC236}">
                <a16:creationId xmlns:a16="http://schemas.microsoft.com/office/drawing/2014/main" id="{413864BC-709B-DBC2-2FE1-97CC3090BFB0}"/>
              </a:ext>
            </a:extLst>
          </p:cNvPr>
          <p:cNvSpPr/>
          <p:nvPr/>
        </p:nvSpPr>
        <p:spPr>
          <a:xfrm>
            <a:off x="679374" y="699666"/>
            <a:ext cx="1031358" cy="361507"/>
          </a:xfrm>
          <a:prstGeom prst="roundRect">
            <a:avLst/>
          </a:prstGeom>
          <a:noFill/>
          <a:ln>
            <a:solidFill>
              <a:srgbClr val="7CB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3" name="グループ化 12">
            <a:extLst>
              <a:ext uri="{FF2B5EF4-FFF2-40B4-BE49-F238E27FC236}">
                <a16:creationId xmlns:a16="http://schemas.microsoft.com/office/drawing/2014/main" id="{DB879EC5-0B55-24BC-E9E5-5577CF9CACA2}"/>
              </a:ext>
            </a:extLst>
          </p:cNvPr>
          <p:cNvGrpSpPr>
            <a:grpSpLocks noChangeAspect="1"/>
          </p:cNvGrpSpPr>
          <p:nvPr/>
        </p:nvGrpSpPr>
        <p:grpSpPr>
          <a:xfrm>
            <a:off x="8035353" y="94006"/>
            <a:ext cx="924222" cy="967829"/>
            <a:chOff x="8030207" y="77898"/>
            <a:chExt cx="1026913" cy="1075365"/>
          </a:xfrm>
        </p:grpSpPr>
        <p:pic>
          <p:nvPicPr>
            <p:cNvPr id="14" name="図 13">
              <a:extLst>
                <a:ext uri="{FF2B5EF4-FFF2-40B4-BE49-F238E27FC236}">
                  <a16:creationId xmlns:a16="http://schemas.microsoft.com/office/drawing/2014/main" id="{43303E78-4906-8D38-ACAA-8AB4FF0367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5" name="図 14">
              <a:extLst>
                <a:ext uri="{FF2B5EF4-FFF2-40B4-BE49-F238E27FC236}">
                  <a16:creationId xmlns:a16="http://schemas.microsoft.com/office/drawing/2014/main" id="{7580C07C-CC51-2BD1-1275-B9BD36C78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66091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51" grpId="0"/>
      <p:bldP spid="2"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DF444153-519C-324D-9915-6A93BC9573BF}"/>
              </a:ext>
            </a:extLst>
          </p:cNvPr>
          <p:cNvSpPr/>
          <p:nvPr/>
        </p:nvSpPr>
        <p:spPr>
          <a:xfrm>
            <a:off x="757136" y="1297822"/>
            <a:ext cx="7629727" cy="4935710"/>
          </a:xfrm>
          <a:prstGeom prst="roundRect">
            <a:avLst/>
          </a:prstGeom>
          <a:solidFill>
            <a:srgbClr val="FDEA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角丸四角形 26">
            <a:extLst>
              <a:ext uri="{FF2B5EF4-FFF2-40B4-BE49-F238E27FC236}">
                <a16:creationId xmlns:a16="http://schemas.microsoft.com/office/drawing/2014/main" id="{B0C473E1-BE80-0846-8D25-0DA8F0C92513}"/>
              </a:ext>
            </a:extLst>
          </p:cNvPr>
          <p:cNvSpPr/>
          <p:nvPr/>
        </p:nvSpPr>
        <p:spPr>
          <a:xfrm>
            <a:off x="5550016" y="5110356"/>
            <a:ext cx="2442672" cy="9437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角丸四角形 8">
            <a:extLst>
              <a:ext uri="{FF2B5EF4-FFF2-40B4-BE49-F238E27FC236}">
                <a16:creationId xmlns:a16="http://schemas.microsoft.com/office/drawing/2014/main" id="{A124FE30-71AD-CD41-B81A-E28C14E5EF57}"/>
              </a:ext>
            </a:extLst>
          </p:cNvPr>
          <p:cNvSpPr/>
          <p:nvPr/>
        </p:nvSpPr>
        <p:spPr>
          <a:xfrm>
            <a:off x="5550016" y="3748586"/>
            <a:ext cx="2442672" cy="1175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64FC224E-C4C1-0A42-A20D-DF73345D0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58800"/>
          </a:xfrm>
          <a:prstGeom prst="rect">
            <a:avLst/>
          </a:prstGeom>
        </p:spPr>
      </p:pic>
      <p:pic>
        <p:nvPicPr>
          <p:cNvPr id="10" name="図 9">
            <a:extLst>
              <a:ext uri="{FF2B5EF4-FFF2-40B4-BE49-F238E27FC236}">
                <a16:creationId xmlns:a16="http://schemas.microsoft.com/office/drawing/2014/main" id="{A7D786FB-960C-4146-BB8D-8A0745A19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76" y="1033019"/>
            <a:ext cx="1863831" cy="726578"/>
          </a:xfrm>
          <a:prstGeom prst="rect">
            <a:avLst/>
          </a:prstGeom>
        </p:spPr>
      </p:pic>
      <p:sp>
        <p:nvSpPr>
          <p:cNvPr id="11" name="テキスト ボックス 10">
            <a:extLst>
              <a:ext uri="{FF2B5EF4-FFF2-40B4-BE49-F238E27FC236}">
                <a16:creationId xmlns:a16="http://schemas.microsoft.com/office/drawing/2014/main" id="{138FB79E-EB4E-9D49-8F33-EA5572554AC1}"/>
              </a:ext>
            </a:extLst>
          </p:cNvPr>
          <p:cNvSpPr txBox="1"/>
          <p:nvPr/>
        </p:nvSpPr>
        <p:spPr>
          <a:xfrm>
            <a:off x="1361760" y="2096142"/>
            <a:ext cx="6556585" cy="156966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「預金」と「貯金」という言葉を聞きますが、この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つの言葉の使い分けを知っていますか？</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「預金」は銀行、信用金庫、信用組合、信託銀行などにお金を預けること。「貯金」はゆうちょ銀行（郵便局）、</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JA</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バンクなどにお金を預けることで、預ける金融機関によって呼び方が異なります。なぜ呼び方が変わったのかは、各金融機関の成り立ちが関係します。</a:t>
            </a:r>
          </a:p>
        </p:txBody>
      </p:sp>
      <p:pic>
        <p:nvPicPr>
          <p:cNvPr id="13" name="図 12">
            <a:extLst>
              <a:ext uri="{FF2B5EF4-FFF2-40B4-BE49-F238E27FC236}">
                <a16:creationId xmlns:a16="http://schemas.microsoft.com/office/drawing/2014/main" id="{C20FE601-B4E2-E94B-8DF0-79554517E4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7409" y="1562681"/>
            <a:ext cx="4425286" cy="359554"/>
          </a:xfrm>
          <a:prstGeom prst="rect">
            <a:avLst/>
          </a:prstGeom>
        </p:spPr>
      </p:pic>
      <p:sp>
        <p:nvSpPr>
          <p:cNvPr id="16" name="テキスト ボックス 15">
            <a:extLst>
              <a:ext uri="{FF2B5EF4-FFF2-40B4-BE49-F238E27FC236}">
                <a16:creationId xmlns:a16="http://schemas.microsoft.com/office/drawing/2014/main" id="{019AE5C6-8D2F-8745-ACF8-7A3459CD7671}"/>
              </a:ext>
            </a:extLst>
          </p:cNvPr>
          <p:cNvSpPr txBox="1"/>
          <p:nvPr/>
        </p:nvSpPr>
        <p:spPr>
          <a:xfrm>
            <a:off x="6933765" y="5420712"/>
            <a:ext cx="1135238" cy="646331"/>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ゆうちょ銀行</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（郵便局）</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JA</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バンクなど</a:t>
            </a:r>
          </a:p>
        </p:txBody>
      </p:sp>
      <p:pic>
        <p:nvPicPr>
          <p:cNvPr id="17" name="図 16">
            <a:extLst>
              <a:ext uri="{FF2B5EF4-FFF2-40B4-BE49-F238E27FC236}">
                <a16:creationId xmlns:a16="http://schemas.microsoft.com/office/drawing/2014/main" id="{50F3BAAC-E4ED-594B-AA3B-4BE1F9C80F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528" r="56212"/>
          <a:stretch/>
        </p:blipFill>
        <p:spPr>
          <a:xfrm>
            <a:off x="5830754" y="3779687"/>
            <a:ext cx="970681" cy="1054688"/>
          </a:xfrm>
          <a:prstGeom prst="rect">
            <a:avLst/>
          </a:prstGeom>
        </p:spPr>
      </p:pic>
      <p:pic>
        <p:nvPicPr>
          <p:cNvPr id="18" name="図 17">
            <a:extLst>
              <a:ext uri="{FF2B5EF4-FFF2-40B4-BE49-F238E27FC236}">
                <a16:creationId xmlns:a16="http://schemas.microsoft.com/office/drawing/2014/main" id="{BED7BAD0-D03B-E944-A6C9-3C256E6DF706}"/>
              </a:ext>
            </a:extLst>
          </p:cNvPr>
          <p:cNvPicPr>
            <a:picLocks noChangeAspect="1"/>
          </p:cNvPicPr>
          <p:nvPr/>
        </p:nvPicPr>
        <p:blipFill rotWithShape="1">
          <a:blip r:embed="rId7"/>
          <a:srcRect l="21487" t="-1395" r="26106" b="62595"/>
          <a:stretch/>
        </p:blipFill>
        <p:spPr>
          <a:xfrm>
            <a:off x="5611328" y="5144731"/>
            <a:ext cx="1354221" cy="802231"/>
          </a:xfrm>
          <a:prstGeom prst="rect">
            <a:avLst/>
          </a:prstGeom>
        </p:spPr>
      </p:pic>
      <p:sp>
        <p:nvSpPr>
          <p:cNvPr id="19" name="テキスト ボックス 18">
            <a:extLst>
              <a:ext uri="{FF2B5EF4-FFF2-40B4-BE49-F238E27FC236}">
                <a16:creationId xmlns:a16="http://schemas.microsoft.com/office/drawing/2014/main" id="{162FCF2E-315B-BE44-B714-9E5B82E78970}"/>
              </a:ext>
            </a:extLst>
          </p:cNvPr>
          <p:cNvSpPr txBox="1"/>
          <p:nvPr/>
        </p:nvSpPr>
        <p:spPr>
          <a:xfrm>
            <a:off x="6813676" y="4072982"/>
            <a:ext cx="1179012" cy="830997"/>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銀行</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信用金庫</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信用組合</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信託銀行など</a:t>
            </a:r>
          </a:p>
        </p:txBody>
      </p:sp>
      <p:sp>
        <p:nvSpPr>
          <p:cNvPr id="24" name="テキスト ボックス 23">
            <a:extLst>
              <a:ext uri="{FF2B5EF4-FFF2-40B4-BE49-F238E27FC236}">
                <a16:creationId xmlns:a16="http://schemas.microsoft.com/office/drawing/2014/main" id="{E6E6EA1B-7648-7240-8E87-A67433D2A7A9}"/>
              </a:ext>
            </a:extLst>
          </p:cNvPr>
          <p:cNvSpPr txBox="1"/>
          <p:nvPr/>
        </p:nvSpPr>
        <p:spPr>
          <a:xfrm>
            <a:off x="7068135" y="3830650"/>
            <a:ext cx="824434"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mn-cs"/>
              </a:rPr>
              <a:t>預金</a:t>
            </a:r>
          </a:p>
        </p:txBody>
      </p:sp>
      <p:sp>
        <p:nvSpPr>
          <p:cNvPr id="25" name="テキスト ボックス 24">
            <a:extLst>
              <a:ext uri="{FF2B5EF4-FFF2-40B4-BE49-F238E27FC236}">
                <a16:creationId xmlns:a16="http://schemas.microsoft.com/office/drawing/2014/main" id="{567AB988-0FF5-B646-A063-7553BFF8397C}"/>
              </a:ext>
            </a:extLst>
          </p:cNvPr>
          <p:cNvSpPr txBox="1"/>
          <p:nvPr/>
        </p:nvSpPr>
        <p:spPr>
          <a:xfrm>
            <a:off x="7202074" y="5171520"/>
            <a:ext cx="824434"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mn-cs"/>
              </a:rPr>
              <a:t>貯金</a:t>
            </a:r>
          </a:p>
        </p:txBody>
      </p:sp>
      <p:sp>
        <p:nvSpPr>
          <p:cNvPr id="26" name="テキスト ボックス 25">
            <a:extLst>
              <a:ext uri="{FF2B5EF4-FFF2-40B4-BE49-F238E27FC236}">
                <a16:creationId xmlns:a16="http://schemas.microsoft.com/office/drawing/2014/main" id="{FCBDC3ED-EC73-1A49-9E55-58A4ECF1A9A5}"/>
              </a:ext>
            </a:extLst>
          </p:cNvPr>
          <p:cNvSpPr txBox="1"/>
          <p:nvPr/>
        </p:nvSpPr>
        <p:spPr>
          <a:xfrm>
            <a:off x="1361761" y="3620240"/>
            <a:ext cx="4124640" cy="255454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銀行は</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1873</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年に渋沢栄一が商人や企業を顧客として設立した、日本初の銀行が起源。このとき英語の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deposit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（預かり金）を訳して、お金を預けることを「預金」としました。</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一方の郵便貯金制度は</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1875</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年に庶民を対象にして作られ、誰でもお金を預けることができました。「貯金」という言葉の由来は、英語の貯えという意味の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savings</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からといわれています。</a:t>
            </a:r>
          </a:p>
        </p:txBody>
      </p:sp>
      <p:pic>
        <p:nvPicPr>
          <p:cNvPr id="5" name="図 4">
            <a:extLst>
              <a:ext uri="{FF2B5EF4-FFF2-40B4-BE49-F238E27FC236}">
                <a16:creationId xmlns:a16="http://schemas.microsoft.com/office/drawing/2014/main" id="{0B1F002C-02E9-6227-F99A-5BE9E7A9B7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000" y="36000"/>
            <a:ext cx="1193800" cy="1041400"/>
          </a:xfrm>
          <a:prstGeom prst="rect">
            <a:avLst/>
          </a:prstGeom>
        </p:spPr>
      </p:pic>
    </p:spTree>
    <p:extLst>
      <p:ext uri="{BB962C8B-B14F-4D97-AF65-F5344CB8AC3E}">
        <p14:creationId xmlns:p14="http://schemas.microsoft.com/office/powerpoint/2010/main" val="2882139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3232E60D-F7DC-7D69-1D01-144E5AF5A62D}"/>
              </a:ext>
            </a:extLst>
          </p:cNvPr>
          <p:cNvPicPr>
            <a:picLocks noChangeAspect="1"/>
          </p:cNvPicPr>
          <p:nvPr/>
        </p:nvPicPr>
        <p:blipFill>
          <a:blip r:embed="rId3"/>
          <a:stretch>
            <a:fillRect/>
          </a:stretch>
        </p:blipFill>
        <p:spPr>
          <a:xfrm>
            <a:off x="1075966" y="4027768"/>
            <a:ext cx="6986915" cy="2587596"/>
          </a:xfrm>
          <a:prstGeom prst="rect">
            <a:avLst/>
          </a:prstGeom>
          <a:ln>
            <a:noFill/>
          </a:ln>
        </p:spPr>
      </p:pic>
      <p:sp>
        <p:nvSpPr>
          <p:cNvPr id="19" name="テキスト ボックス 18">
            <a:extLst>
              <a:ext uri="{FF2B5EF4-FFF2-40B4-BE49-F238E27FC236}">
                <a16:creationId xmlns:a16="http://schemas.microsoft.com/office/drawing/2014/main" id="{88B58F7C-0A1D-C148-A6DE-470E293F1E12}"/>
              </a:ext>
            </a:extLst>
          </p:cNvPr>
          <p:cNvSpPr txBox="1"/>
          <p:nvPr/>
        </p:nvSpPr>
        <p:spPr>
          <a:xfrm>
            <a:off x="648586" y="5420437"/>
            <a:ext cx="4961861"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レンタカーは自分で保険に入らなくても大丈夫？</a:t>
            </a:r>
            <a:endPar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10F03ED7-B735-CA4E-8CD7-591F6EFC8BD9}"/>
              </a:ext>
            </a:extLst>
          </p:cNvPr>
          <p:cNvSpPr txBox="1"/>
          <p:nvPr/>
        </p:nvSpPr>
        <p:spPr>
          <a:xfrm>
            <a:off x="1019168" y="2002224"/>
            <a:ext cx="5082868" cy="132343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
                  <a:solidFill>
                    <a:srgbClr val="FF0000"/>
                  </a:solidFill>
                </a:uFill>
                <a:latin typeface="游ゴシック Medium" panose="020B0500000000000000" pitchFamily="50" charset="-128"/>
                <a:ea typeface="游ゴシック Medium" panose="020B0500000000000000" pitchFamily="50" charset="-128"/>
                <a:cs typeface="+mn-cs"/>
              </a:rPr>
              <a:t>通常、レンタカーを借りる際、同時に保険に加入することになるため、必ずしも事前に自動車保険に加入する必要はありません。</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ただし、レンタカー会社によって補償内容は異なるため、借りるときには補償内容や条件を確認することが大切です。</a:t>
            </a:r>
          </a:p>
        </p:txBody>
      </p:sp>
      <p:sp>
        <p:nvSpPr>
          <p:cNvPr id="25" name="テキスト ボックス 24">
            <a:extLst>
              <a:ext uri="{FF2B5EF4-FFF2-40B4-BE49-F238E27FC236}">
                <a16:creationId xmlns:a16="http://schemas.microsoft.com/office/drawing/2014/main" id="{5956185C-85BE-B148-BC20-4A90DC3FE5C6}"/>
              </a:ext>
            </a:extLst>
          </p:cNvPr>
          <p:cNvSpPr txBox="1"/>
          <p:nvPr/>
        </p:nvSpPr>
        <p:spPr>
          <a:xfrm>
            <a:off x="1395766" y="5177090"/>
            <a:ext cx="3745997" cy="10772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日（</a:t>
            </a:r>
            <a:r>
              <a:rPr kumimoji="1" lang="en-US" altLang="ja-JP"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24</a:t>
            </a: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時間）単位で入ることができる保険があります。保険商品によって、補償内容が異なるため、入る前に保険期間や補償内容を確認しましょう。</a:t>
            </a:r>
          </a:p>
        </p:txBody>
      </p:sp>
      <p:sp>
        <p:nvSpPr>
          <p:cNvPr id="33" name="テキスト ボックス 32">
            <a:extLst>
              <a:ext uri="{FF2B5EF4-FFF2-40B4-BE49-F238E27FC236}">
                <a16:creationId xmlns:a16="http://schemas.microsoft.com/office/drawing/2014/main" id="{BF29FFF2-C8EA-D946-AA2B-394BE3039A2B}"/>
              </a:ext>
            </a:extLst>
          </p:cNvPr>
          <p:cNvSpPr txBox="1"/>
          <p:nvPr/>
        </p:nvSpPr>
        <p:spPr>
          <a:xfrm>
            <a:off x="4483979" y="1836061"/>
            <a:ext cx="726237" cy="263918"/>
          </a:xfrm>
          <a:prstGeom prst="rect">
            <a:avLst/>
          </a:prstGeom>
          <a:noFill/>
        </p:spPr>
        <p:txBody>
          <a:bodyPr wrap="square" rtlCol="0">
            <a:spAutoFit/>
          </a:bodyPr>
          <a:lstStyle/>
          <a:p>
            <a:pPr marL="0" marR="0" lvl="0" indent="0" algn="dist" defTabSz="566654" rtl="0" eaLnBrk="1" fontAlgn="auto" latinLnBrk="0" hangingPunct="1">
              <a:lnSpc>
                <a:spcPct val="100000"/>
              </a:lnSpc>
              <a:spcBef>
                <a:spcPts val="0"/>
              </a:spcBef>
              <a:spcAft>
                <a:spcPts val="0"/>
              </a:spcAft>
              <a:buClrTx/>
              <a:buSzTx/>
              <a:buFontTx/>
              <a:buNone/>
              <a:tabLst/>
              <a:defRPr/>
            </a:pPr>
            <a:r>
              <a:rPr kumimoji="1" lang="ja-JP" altLang="en-US" sz="1115"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コラム</a:t>
            </a:r>
          </a:p>
        </p:txBody>
      </p:sp>
      <p:sp>
        <p:nvSpPr>
          <p:cNvPr id="34" name="テキスト ボックス 33">
            <a:extLst>
              <a:ext uri="{FF2B5EF4-FFF2-40B4-BE49-F238E27FC236}">
                <a16:creationId xmlns:a16="http://schemas.microsoft.com/office/drawing/2014/main" id="{28B3693C-F4A8-394A-8A0A-4B0280FF163A}"/>
              </a:ext>
            </a:extLst>
          </p:cNvPr>
          <p:cNvSpPr txBox="1"/>
          <p:nvPr/>
        </p:nvSpPr>
        <p:spPr>
          <a:xfrm>
            <a:off x="1574824" y="4484609"/>
            <a:ext cx="3851068" cy="58477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EC75A2"/>
                </a:solidFill>
                <a:effectLst/>
                <a:uLnTx/>
                <a:uFillTx/>
                <a:latin typeface="游ゴシック" panose="020F0502020204030204"/>
                <a:ea typeface="游ゴシック" panose="020B0400000000000000" pitchFamily="50" charset="-128"/>
                <a:cs typeface="+mn-cs"/>
              </a:rPr>
              <a:t>1</a:t>
            </a:r>
            <a:r>
              <a:rPr kumimoji="1" lang="ja-JP" altLang="en-US" sz="1600" b="1" i="0" u="none" strike="noStrike" kern="1200" cap="none" spc="0" normalizeH="0" baseline="0" noProof="0" dirty="0">
                <a:ln>
                  <a:noFill/>
                </a:ln>
                <a:solidFill>
                  <a:srgbClr val="EC75A2"/>
                </a:solidFill>
                <a:effectLst/>
                <a:uLnTx/>
                <a:uFillTx/>
                <a:latin typeface="游ゴシック" panose="020F0502020204030204"/>
                <a:ea typeface="游ゴシック" panose="020B0400000000000000" pitchFamily="50" charset="-128"/>
                <a:cs typeface="+mn-cs"/>
              </a:rPr>
              <a:t>日だけ友人のくるまを借りて</a:t>
            </a: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EC75A2"/>
                </a:solidFill>
                <a:effectLst/>
                <a:uLnTx/>
                <a:uFillTx/>
                <a:latin typeface="游ゴシック" panose="020F0502020204030204"/>
                <a:ea typeface="游ゴシック" panose="020B0400000000000000" pitchFamily="50" charset="-128"/>
                <a:cs typeface="+mn-cs"/>
              </a:rPr>
              <a:t>運転したいとき、保険はどうする？</a:t>
            </a:r>
          </a:p>
        </p:txBody>
      </p:sp>
      <p:pic>
        <p:nvPicPr>
          <p:cNvPr id="2" name="図 1">
            <a:extLst>
              <a:ext uri="{FF2B5EF4-FFF2-40B4-BE49-F238E27FC236}">
                <a16:creationId xmlns:a16="http://schemas.microsoft.com/office/drawing/2014/main" id="{A6E37E12-71F8-87DC-ABE0-A80D41FAD8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59091"/>
          </a:xfrm>
          <a:prstGeom prst="rect">
            <a:avLst/>
          </a:prstGeom>
        </p:spPr>
      </p:pic>
      <p:sp>
        <p:nvSpPr>
          <p:cNvPr id="6" name="角丸四角形 91">
            <a:extLst>
              <a:ext uri="{FF2B5EF4-FFF2-40B4-BE49-F238E27FC236}">
                <a16:creationId xmlns:a16="http://schemas.microsoft.com/office/drawing/2014/main" id="{0B6F1B25-9507-3757-DCED-4FC57215683D}"/>
              </a:ext>
            </a:extLst>
          </p:cNvPr>
          <p:cNvSpPr>
            <a:spLocks noChangeAspect="1"/>
          </p:cNvSpPr>
          <p:nvPr/>
        </p:nvSpPr>
        <p:spPr>
          <a:xfrm>
            <a:off x="1019168" y="1388271"/>
            <a:ext cx="7200000" cy="37977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F26B4A47-05D6-1CD7-6BA0-5A69A6F7C2A8}"/>
              </a:ext>
            </a:extLst>
          </p:cNvPr>
          <p:cNvSpPr txBox="1"/>
          <p:nvPr/>
        </p:nvSpPr>
        <p:spPr>
          <a:xfrm>
            <a:off x="1200534" y="1419984"/>
            <a:ext cx="6074909"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レンタカーは自分で保険に入らなくても大丈夫？</a:t>
            </a:r>
          </a:p>
        </p:txBody>
      </p:sp>
      <p:pic>
        <p:nvPicPr>
          <p:cNvPr id="9" name="図 8">
            <a:extLst>
              <a:ext uri="{FF2B5EF4-FFF2-40B4-BE49-F238E27FC236}">
                <a16:creationId xmlns:a16="http://schemas.microsoft.com/office/drawing/2014/main" id="{6D71A24C-C475-4174-05DC-C1F4EE6E94FD}"/>
              </a:ext>
            </a:extLst>
          </p:cNvPr>
          <p:cNvPicPr>
            <a:picLocks noChangeAspect="1"/>
          </p:cNvPicPr>
          <p:nvPr/>
        </p:nvPicPr>
        <p:blipFill rotWithShape="1">
          <a:blip r:embed="rId5"/>
          <a:srcRect l="68099" t="39300" r="21888" b="48633"/>
          <a:stretch/>
        </p:blipFill>
        <p:spPr>
          <a:xfrm>
            <a:off x="6102036" y="1946432"/>
            <a:ext cx="2117132" cy="1435021"/>
          </a:xfrm>
          <a:prstGeom prst="rect">
            <a:avLst/>
          </a:prstGeom>
        </p:spPr>
      </p:pic>
      <p:pic>
        <p:nvPicPr>
          <p:cNvPr id="8" name="図 7">
            <a:extLst>
              <a:ext uri="{FF2B5EF4-FFF2-40B4-BE49-F238E27FC236}">
                <a16:creationId xmlns:a16="http://schemas.microsoft.com/office/drawing/2014/main" id="{B17CF823-7559-9A7F-EBE8-AA1345D365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3210" y="4292973"/>
            <a:ext cx="2478224" cy="1910241"/>
          </a:xfrm>
          <a:prstGeom prst="rect">
            <a:avLst/>
          </a:prstGeom>
        </p:spPr>
      </p:pic>
      <p:grpSp>
        <p:nvGrpSpPr>
          <p:cNvPr id="3" name="グループ化 2">
            <a:extLst>
              <a:ext uri="{FF2B5EF4-FFF2-40B4-BE49-F238E27FC236}">
                <a16:creationId xmlns:a16="http://schemas.microsoft.com/office/drawing/2014/main" id="{2C44635D-2ED9-136A-8BE8-8ABD0F22D202}"/>
              </a:ext>
            </a:extLst>
          </p:cNvPr>
          <p:cNvGrpSpPr/>
          <p:nvPr/>
        </p:nvGrpSpPr>
        <p:grpSpPr>
          <a:xfrm>
            <a:off x="652131" y="654786"/>
            <a:ext cx="6134986" cy="461665"/>
            <a:chOff x="652131" y="654786"/>
            <a:chExt cx="6134986" cy="461665"/>
          </a:xfrm>
        </p:grpSpPr>
        <p:sp>
          <p:nvSpPr>
            <p:cNvPr id="10" name="テキスト ボックス 9">
              <a:extLst>
                <a:ext uri="{FF2B5EF4-FFF2-40B4-BE49-F238E27FC236}">
                  <a16:creationId xmlns:a16="http://schemas.microsoft.com/office/drawing/2014/main" id="{A578E623-B345-602A-6325-57594C4DC566}"/>
                </a:ext>
              </a:extLst>
            </p:cNvPr>
            <p:cNvSpPr txBox="1"/>
            <p:nvPr/>
          </p:nvSpPr>
          <p:spPr>
            <a:xfrm>
              <a:off x="652131" y="713997"/>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11" name="テキスト ボックス 10">
              <a:extLst>
                <a:ext uri="{FF2B5EF4-FFF2-40B4-BE49-F238E27FC236}">
                  <a16:creationId xmlns:a16="http://schemas.microsoft.com/office/drawing/2014/main" id="{65695CCC-7D0A-74EA-ED5B-89D503C9996D}"/>
                </a:ext>
              </a:extLst>
            </p:cNvPr>
            <p:cNvSpPr txBox="1"/>
            <p:nvPr/>
          </p:nvSpPr>
          <p:spPr>
            <a:xfrm>
              <a:off x="1676400" y="654786"/>
              <a:ext cx="5110717"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自賠責保険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自動車保険</a:t>
              </a:r>
            </a:p>
          </p:txBody>
        </p:sp>
      </p:grpSp>
      <p:sp>
        <p:nvSpPr>
          <p:cNvPr id="12" name="角丸四角形 1">
            <a:extLst>
              <a:ext uri="{FF2B5EF4-FFF2-40B4-BE49-F238E27FC236}">
                <a16:creationId xmlns:a16="http://schemas.microsoft.com/office/drawing/2014/main" id="{E8DEBB98-68A9-5968-471A-2191F015E78F}"/>
              </a:ext>
            </a:extLst>
          </p:cNvPr>
          <p:cNvSpPr/>
          <p:nvPr/>
        </p:nvSpPr>
        <p:spPr>
          <a:xfrm>
            <a:off x="679374" y="699666"/>
            <a:ext cx="1031358" cy="361507"/>
          </a:xfrm>
          <a:prstGeom prst="roundRect">
            <a:avLst/>
          </a:prstGeom>
          <a:noFill/>
          <a:ln>
            <a:solidFill>
              <a:srgbClr val="7CBE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DD1337B5-CF55-B3AF-536A-32D64C395CEF}"/>
              </a:ext>
            </a:extLst>
          </p:cNvPr>
          <p:cNvSpPr/>
          <p:nvPr/>
        </p:nvSpPr>
        <p:spPr>
          <a:xfrm rot="20676631">
            <a:off x="789708" y="3988350"/>
            <a:ext cx="1572774" cy="324337"/>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DDFCF50F-0F0E-60A6-1F8D-08A356FAA7A9}"/>
              </a:ext>
            </a:extLst>
          </p:cNvPr>
          <p:cNvSpPr txBox="1"/>
          <p:nvPr/>
        </p:nvSpPr>
        <p:spPr>
          <a:xfrm rot="20702467">
            <a:off x="788413" y="3902620"/>
            <a:ext cx="1844637" cy="46166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white"/>
                </a:solidFill>
                <a:effectLst/>
                <a:uLnTx/>
                <a:uFillTx/>
                <a:latin typeface="HelveticaNeueLTStd-HvCn"/>
                <a:ea typeface="游ゴシック" panose="020B0400000000000000" pitchFamily="50" charset="-128"/>
                <a:cs typeface="+mn-cs"/>
              </a:rPr>
              <a:t>COLUMN</a:t>
            </a:r>
            <a:endPar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3" name="グループ化 12">
            <a:extLst>
              <a:ext uri="{FF2B5EF4-FFF2-40B4-BE49-F238E27FC236}">
                <a16:creationId xmlns:a16="http://schemas.microsoft.com/office/drawing/2014/main" id="{06DC9612-F105-486F-AEE4-5844427D47E3}"/>
              </a:ext>
            </a:extLst>
          </p:cNvPr>
          <p:cNvGrpSpPr>
            <a:grpSpLocks noChangeAspect="1"/>
          </p:cNvGrpSpPr>
          <p:nvPr/>
        </p:nvGrpSpPr>
        <p:grpSpPr>
          <a:xfrm>
            <a:off x="8035353" y="94006"/>
            <a:ext cx="924222" cy="967829"/>
            <a:chOff x="8030207" y="77898"/>
            <a:chExt cx="1026913" cy="1075365"/>
          </a:xfrm>
        </p:grpSpPr>
        <p:pic>
          <p:nvPicPr>
            <p:cNvPr id="15" name="図 14">
              <a:extLst>
                <a:ext uri="{FF2B5EF4-FFF2-40B4-BE49-F238E27FC236}">
                  <a16:creationId xmlns:a16="http://schemas.microsoft.com/office/drawing/2014/main" id="{AE067899-BD5F-80CE-AFFF-11DE748A25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6" name="図 15">
              <a:extLst>
                <a:ext uri="{FF2B5EF4-FFF2-40B4-BE49-F238E27FC236}">
                  <a16:creationId xmlns:a16="http://schemas.microsoft.com/office/drawing/2014/main" id="{09AA67BD-0D93-514A-7C52-F0B4D8B817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14530685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8AB055DC-8353-C0FE-4FF6-3B450BFE3703}"/>
              </a:ext>
            </a:extLst>
          </p:cNvPr>
          <p:cNvSpPr/>
          <p:nvPr/>
        </p:nvSpPr>
        <p:spPr>
          <a:xfrm>
            <a:off x="680833" y="4420527"/>
            <a:ext cx="7804849" cy="226047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88C998A9-FB36-4537-FCFB-AC67BC16FF78}"/>
              </a:ext>
            </a:extLst>
          </p:cNvPr>
          <p:cNvSpPr/>
          <p:nvPr/>
        </p:nvSpPr>
        <p:spPr>
          <a:xfrm>
            <a:off x="1895381" y="4741547"/>
            <a:ext cx="5631034" cy="10800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DF9F922A-80CB-4A4B-B4BE-AF707AB210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0553" y="643464"/>
            <a:ext cx="4682897" cy="769567"/>
          </a:xfrm>
          <a:prstGeom prst="rect">
            <a:avLst/>
          </a:prstGeom>
        </p:spPr>
      </p:pic>
      <p:sp>
        <p:nvSpPr>
          <p:cNvPr id="15" name="テキスト ボックス 14">
            <a:extLst>
              <a:ext uri="{FF2B5EF4-FFF2-40B4-BE49-F238E27FC236}">
                <a16:creationId xmlns:a16="http://schemas.microsoft.com/office/drawing/2014/main" id="{60AFFF9A-6B83-E244-819D-07A27FA6631E}"/>
              </a:ext>
            </a:extLst>
          </p:cNvPr>
          <p:cNvSpPr txBox="1"/>
          <p:nvPr/>
        </p:nvSpPr>
        <p:spPr>
          <a:xfrm>
            <a:off x="628446" y="1872565"/>
            <a:ext cx="7974015"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他のくるまと接触して、マイカーにキズがついてしまいました。この損害を自分が加入している保険で補償する場合、適用される保険に○をつけよう。</a:t>
            </a:r>
          </a:p>
        </p:txBody>
      </p:sp>
      <p:sp>
        <p:nvSpPr>
          <p:cNvPr id="16" name="テキスト ボックス 15">
            <a:extLst>
              <a:ext uri="{FF2B5EF4-FFF2-40B4-BE49-F238E27FC236}">
                <a16:creationId xmlns:a16="http://schemas.microsoft.com/office/drawing/2014/main" id="{D4C9937B-A2BA-E64D-BBBA-1B5455318ECB}"/>
              </a:ext>
            </a:extLst>
          </p:cNvPr>
          <p:cNvSpPr txBox="1"/>
          <p:nvPr/>
        </p:nvSpPr>
        <p:spPr>
          <a:xfrm>
            <a:off x="2942800" y="2687579"/>
            <a:ext cx="2570233" cy="1438855"/>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①対人賠償責任保険</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②対物賠償責任保険</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③人身傷害補償保険</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④搭乗者傷害保険</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⑤車両保険</a:t>
            </a:r>
          </a:p>
        </p:txBody>
      </p:sp>
      <p:sp>
        <p:nvSpPr>
          <p:cNvPr id="17" name="正方形/長方形 16">
            <a:extLst>
              <a:ext uri="{FF2B5EF4-FFF2-40B4-BE49-F238E27FC236}">
                <a16:creationId xmlns:a16="http://schemas.microsoft.com/office/drawing/2014/main" id="{A9856939-857B-7A43-A757-9B5C260595FC}"/>
              </a:ext>
            </a:extLst>
          </p:cNvPr>
          <p:cNvSpPr/>
          <p:nvPr/>
        </p:nvSpPr>
        <p:spPr>
          <a:xfrm>
            <a:off x="5198744" y="3266853"/>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201CB9AD-94C2-5648-B406-C4BD9E475198}"/>
              </a:ext>
            </a:extLst>
          </p:cNvPr>
          <p:cNvSpPr/>
          <p:nvPr/>
        </p:nvSpPr>
        <p:spPr>
          <a:xfrm>
            <a:off x="5198744" y="3538444"/>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915EE746-AE30-294B-82D7-4A163B2582B6}"/>
              </a:ext>
            </a:extLst>
          </p:cNvPr>
          <p:cNvSpPr/>
          <p:nvPr/>
        </p:nvSpPr>
        <p:spPr>
          <a:xfrm>
            <a:off x="5198744" y="3818913"/>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344617EE-9F20-1E4F-B17A-53C6AD5E1547}"/>
              </a:ext>
            </a:extLst>
          </p:cNvPr>
          <p:cNvSpPr/>
          <p:nvPr/>
        </p:nvSpPr>
        <p:spPr>
          <a:xfrm>
            <a:off x="5197135" y="2725317"/>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45318208-0812-3D4C-B386-7BFA3F798FD2}"/>
              </a:ext>
            </a:extLst>
          </p:cNvPr>
          <p:cNvSpPr/>
          <p:nvPr/>
        </p:nvSpPr>
        <p:spPr>
          <a:xfrm>
            <a:off x="5197135" y="2988030"/>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547614B7-6A99-664B-9DC3-0B61D642BC4A}"/>
              </a:ext>
            </a:extLst>
          </p:cNvPr>
          <p:cNvSpPr txBox="1"/>
          <p:nvPr/>
        </p:nvSpPr>
        <p:spPr>
          <a:xfrm>
            <a:off x="1760036" y="4897312"/>
            <a:ext cx="5388019"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自動車保険は、相手に対する２つの基本補償から成り立っています。</a:t>
            </a:r>
          </a:p>
        </p:txBody>
      </p:sp>
      <p:sp>
        <p:nvSpPr>
          <p:cNvPr id="28" name="テキスト ボックス 27">
            <a:extLst>
              <a:ext uri="{FF2B5EF4-FFF2-40B4-BE49-F238E27FC236}">
                <a16:creationId xmlns:a16="http://schemas.microsoft.com/office/drawing/2014/main" id="{318C053F-524D-A846-BD62-4500CEDF586A}"/>
              </a:ext>
            </a:extLst>
          </p:cNvPr>
          <p:cNvSpPr txBox="1"/>
          <p:nvPr/>
        </p:nvSpPr>
        <p:spPr>
          <a:xfrm>
            <a:off x="1104451" y="5628255"/>
            <a:ext cx="7212895" cy="92333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自動車保険のもっとも基本となる補償は、「対人賠償責任保険」と「対物賠償責任保険」という相手に対する補償です。どの保険会社も、この２つは基本補償としています。</a:t>
            </a:r>
          </a:p>
        </p:txBody>
      </p:sp>
      <p:sp>
        <p:nvSpPr>
          <p:cNvPr id="37" name="テキスト ボックス 36">
            <a:extLst>
              <a:ext uri="{FF2B5EF4-FFF2-40B4-BE49-F238E27FC236}">
                <a16:creationId xmlns:a16="http://schemas.microsoft.com/office/drawing/2014/main" id="{DDDA348C-4B7E-324E-A92C-24AA935AFF2B}"/>
              </a:ext>
            </a:extLst>
          </p:cNvPr>
          <p:cNvSpPr txBox="1"/>
          <p:nvPr/>
        </p:nvSpPr>
        <p:spPr>
          <a:xfrm>
            <a:off x="6312460" y="1463141"/>
            <a:ext cx="763351" cy="307777"/>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2</a:t>
            </a:r>
            <a:endParaRPr kumimoji="1" lang="ja-JP" altLang="en-US" sz="1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1" name="正方形/長方形 50">
            <a:extLst>
              <a:ext uri="{FF2B5EF4-FFF2-40B4-BE49-F238E27FC236}">
                <a16:creationId xmlns:a16="http://schemas.microsoft.com/office/drawing/2014/main" id="{B05D7926-D50C-4F77-9D65-AB8C6E13EED1}"/>
              </a:ext>
            </a:extLst>
          </p:cNvPr>
          <p:cNvSpPr/>
          <p:nvPr/>
        </p:nvSpPr>
        <p:spPr>
          <a:xfrm>
            <a:off x="5139318" y="3818915"/>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pic>
        <p:nvPicPr>
          <p:cNvPr id="6" name="図 5">
            <a:extLst>
              <a:ext uri="{FF2B5EF4-FFF2-40B4-BE49-F238E27FC236}">
                <a16:creationId xmlns:a16="http://schemas.microsoft.com/office/drawing/2014/main" id="{07D1497E-96E0-E463-FB28-4A9FE907EE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386"/>
            <a:ext cx="9144000" cy="559091"/>
          </a:xfrm>
          <a:prstGeom prst="rect">
            <a:avLst/>
          </a:prstGeom>
        </p:spPr>
      </p:pic>
      <p:grpSp>
        <p:nvGrpSpPr>
          <p:cNvPr id="7" name="グループ化 6">
            <a:extLst>
              <a:ext uri="{FF2B5EF4-FFF2-40B4-BE49-F238E27FC236}">
                <a16:creationId xmlns:a16="http://schemas.microsoft.com/office/drawing/2014/main" id="{837529B1-987E-2F88-05DD-C8FEAEAC58D7}"/>
              </a:ext>
            </a:extLst>
          </p:cNvPr>
          <p:cNvGrpSpPr>
            <a:grpSpLocks noChangeAspect="1"/>
          </p:cNvGrpSpPr>
          <p:nvPr/>
        </p:nvGrpSpPr>
        <p:grpSpPr>
          <a:xfrm>
            <a:off x="8035353" y="94006"/>
            <a:ext cx="924222" cy="967829"/>
            <a:chOff x="8030207" y="77898"/>
            <a:chExt cx="1026913" cy="1075365"/>
          </a:xfrm>
        </p:grpSpPr>
        <p:pic>
          <p:nvPicPr>
            <p:cNvPr id="9" name="図 8">
              <a:extLst>
                <a:ext uri="{FF2B5EF4-FFF2-40B4-BE49-F238E27FC236}">
                  <a16:creationId xmlns:a16="http://schemas.microsoft.com/office/drawing/2014/main" id="{A1C85580-A34B-53B2-1F58-874EE59566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A64CA79C-8BB0-7D72-A30F-DBD7B5EFBA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5" name="正方形/長方形 4">
            <a:extLst>
              <a:ext uri="{FF2B5EF4-FFF2-40B4-BE49-F238E27FC236}">
                <a16:creationId xmlns:a16="http://schemas.microsoft.com/office/drawing/2014/main" id="{C464C237-F755-26AE-F504-6091E8866BD3}"/>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A1BAEE13-351F-BA32-C98A-F7BDD522056B}"/>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1</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D245C708-55C4-CB19-7AB5-484599FAFC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1552" y="4355126"/>
            <a:ext cx="613399" cy="953147"/>
          </a:xfrm>
          <a:prstGeom prst="rect">
            <a:avLst/>
          </a:prstGeom>
        </p:spPr>
      </p:pic>
    </p:spTree>
    <p:extLst>
      <p:ext uri="{BB962C8B-B14F-4D97-AF65-F5344CB8AC3E}">
        <p14:creationId xmlns:p14="http://schemas.microsoft.com/office/powerpoint/2010/main" val="96935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62A7F57A-7592-967D-B769-04A706566EA6}"/>
              </a:ext>
            </a:extLst>
          </p:cNvPr>
          <p:cNvSpPr/>
          <p:nvPr/>
        </p:nvSpPr>
        <p:spPr>
          <a:xfrm>
            <a:off x="680833" y="4447713"/>
            <a:ext cx="7804849" cy="223329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4DD3C889-E1EB-D8D0-94D6-7C81D67ACC65}"/>
              </a:ext>
            </a:extLst>
          </p:cNvPr>
          <p:cNvSpPr/>
          <p:nvPr/>
        </p:nvSpPr>
        <p:spPr>
          <a:xfrm>
            <a:off x="2008268" y="4708216"/>
            <a:ext cx="5734974" cy="10800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DF9F922A-80CB-4A4B-B4BE-AF707AB210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0553" y="643464"/>
            <a:ext cx="4682897" cy="769567"/>
          </a:xfrm>
          <a:prstGeom prst="rect">
            <a:avLst/>
          </a:prstGeom>
        </p:spPr>
      </p:pic>
      <p:sp>
        <p:nvSpPr>
          <p:cNvPr id="32" name="テキスト ボックス 31">
            <a:extLst>
              <a:ext uri="{FF2B5EF4-FFF2-40B4-BE49-F238E27FC236}">
                <a16:creationId xmlns:a16="http://schemas.microsoft.com/office/drawing/2014/main" id="{A5232389-156F-5C43-9B30-D8920B233746}"/>
              </a:ext>
            </a:extLst>
          </p:cNvPr>
          <p:cNvSpPr txBox="1"/>
          <p:nvPr/>
        </p:nvSpPr>
        <p:spPr>
          <a:xfrm>
            <a:off x="1919491" y="4809853"/>
            <a:ext cx="5663953" cy="64633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自賠責保険で補償されるのは、対人賠償事故のみ。物や自分自身のケガなどに対しては補償されません。</a:t>
            </a:r>
          </a:p>
        </p:txBody>
      </p:sp>
      <p:sp>
        <p:nvSpPr>
          <p:cNvPr id="33" name="テキスト ボックス 32">
            <a:extLst>
              <a:ext uri="{FF2B5EF4-FFF2-40B4-BE49-F238E27FC236}">
                <a16:creationId xmlns:a16="http://schemas.microsoft.com/office/drawing/2014/main" id="{B0682EED-B88D-E34E-99C9-CB480ECEA95A}"/>
              </a:ext>
            </a:extLst>
          </p:cNvPr>
          <p:cNvSpPr txBox="1"/>
          <p:nvPr/>
        </p:nvSpPr>
        <p:spPr>
          <a:xfrm>
            <a:off x="1018872" y="5489127"/>
            <a:ext cx="7128769" cy="1169551"/>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賠責保険の目的は、被害者の救済です。例えば、他人にケガをさせてしまった場合は、治療費や入院費、休業損害（事故による傷害のために発生した収入の減少）などが、補償の対象となります。しかし、自賠責保険には被害者</a:t>
            </a:r>
            <a:r>
              <a:rPr kumimoji="1" lang="en-US" altLang="ja-JP"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名について支払われる保険金には限度額があり、かかった費用の全額が支払われるとは限りません。それを補ってくれるのが、任意の自動車保険です。</a:t>
            </a:r>
          </a:p>
        </p:txBody>
      </p:sp>
      <p:sp>
        <p:nvSpPr>
          <p:cNvPr id="38" name="テキスト ボックス 37">
            <a:extLst>
              <a:ext uri="{FF2B5EF4-FFF2-40B4-BE49-F238E27FC236}">
                <a16:creationId xmlns:a16="http://schemas.microsoft.com/office/drawing/2014/main" id="{5024BB8C-8FCE-AC4B-BD0A-45AFD3F2213B}"/>
              </a:ext>
            </a:extLst>
          </p:cNvPr>
          <p:cNvSpPr txBox="1"/>
          <p:nvPr/>
        </p:nvSpPr>
        <p:spPr>
          <a:xfrm>
            <a:off x="628447" y="1865515"/>
            <a:ext cx="7877139" cy="646331"/>
          </a:xfrm>
          <a:prstGeom prst="rect">
            <a:avLst/>
          </a:prstGeom>
          <a:noFill/>
        </p:spPr>
        <p:txBody>
          <a:bodyPr wrap="square" rtlCol="0">
            <a:spAutoFit/>
          </a:bodyPr>
          <a:lstStyle/>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自賠責保険で支払われるケガや死亡の場合の保険金の支払限度額を選択肢から選んでみよう。</a:t>
            </a:r>
          </a:p>
        </p:txBody>
      </p:sp>
      <p:sp>
        <p:nvSpPr>
          <p:cNvPr id="39" name="テキスト ボックス 38">
            <a:extLst>
              <a:ext uri="{FF2B5EF4-FFF2-40B4-BE49-F238E27FC236}">
                <a16:creationId xmlns:a16="http://schemas.microsoft.com/office/drawing/2014/main" id="{AFC7997C-178C-594A-B07F-7E2E5A569184}"/>
              </a:ext>
            </a:extLst>
          </p:cNvPr>
          <p:cNvSpPr txBox="1"/>
          <p:nvPr/>
        </p:nvSpPr>
        <p:spPr>
          <a:xfrm>
            <a:off x="1454512" y="2490661"/>
            <a:ext cx="7153147" cy="630942"/>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①ケガ　　　　　</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 120</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　 </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b. 1,200</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　 </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c. </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無制限</a:t>
            </a: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②死亡　　　　　</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 300</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　 </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b. 3,000</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万円　 </a:t>
            </a: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c. </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無制限</a:t>
            </a:r>
          </a:p>
        </p:txBody>
      </p:sp>
      <p:sp>
        <p:nvSpPr>
          <p:cNvPr id="40" name="正方形/長方形 39">
            <a:extLst>
              <a:ext uri="{FF2B5EF4-FFF2-40B4-BE49-F238E27FC236}">
                <a16:creationId xmlns:a16="http://schemas.microsoft.com/office/drawing/2014/main" id="{A193A348-52C7-B14D-9943-BD32A73938B6}"/>
              </a:ext>
            </a:extLst>
          </p:cNvPr>
          <p:cNvSpPr/>
          <p:nvPr/>
        </p:nvSpPr>
        <p:spPr>
          <a:xfrm>
            <a:off x="2282084" y="2523617"/>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正方形/長方形 40">
            <a:extLst>
              <a:ext uri="{FF2B5EF4-FFF2-40B4-BE49-F238E27FC236}">
                <a16:creationId xmlns:a16="http://schemas.microsoft.com/office/drawing/2014/main" id="{76F3F8F6-99E3-F446-BD88-E80AC8E50F24}"/>
              </a:ext>
            </a:extLst>
          </p:cNvPr>
          <p:cNvSpPr/>
          <p:nvPr/>
        </p:nvSpPr>
        <p:spPr>
          <a:xfrm>
            <a:off x="2282084" y="2804086"/>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正方形/長方形 42">
            <a:extLst>
              <a:ext uri="{FF2B5EF4-FFF2-40B4-BE49-F238E27FC236}">
                <a16:creationId xmlns:a16="http://schemas.microsoft.com/office/drawing/2014/main" id="{99709065-3B0F-1C4A-81B1-81F24FEF84CE}"/>
              </a:ext>
            </a:extLst>
          </p:cNvPr>
          <p:cNvSpPr/>
          <p:nvPr/>
        </p:nvSpPr>
        <p:spPr>
          <a:xfrm>
            <a:off x="3228838" y="2538264"/>
            <a:ext cx="4092605" cy="234000"/>
          </a:xfrm>
          <a:prstGeom prst="rect">
            <a:avLst/>
          </a:prstGeom>
          <a:no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正方形/長方形 43">
            <a:extLst>
              <a:ext uri="{FF2B5EF4-FFF2-40B4-BE49-F238E27FC236}">
                <a16:creationId xmlns:a16="http://schemas.microsoft.com/office/drawing/2014/main" id="{50FB4E03-19D8-D748-B296-B92CDA705655}"/>
              </a:ext>
            </a:extLst>
          </p:cNvPr>
          <p:cNvSpPr/>
          <p:nvPr/>
        </p:nvSpPr>
        <p:spPr>
          <a:xfrm>
            <a:off x="3228838" y="2795588"/>
            <a:ext cx="4092605" cy="242856"/>
          </a:xfrm>
          <a:prstGeom prst="rect">
            <a:avLst/>
          </a:prstGeom>
          <a:no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24F0FB38-3EBC-2E40-B8D9-4E9FAE339F9D}"/>
              </a:ext>
            </a:extLst>
          </p:cNvPr>
          <p:cNvSpPr txBox="1"/>
          <p:nvPr/>
        </p:nvSpPr>
        <p:spPr>
          <a:xfrm>
            <a:off x="628447" y="3297471"/>
            <a:ext cx="7877139" cy="369332"/>
          </a:xfrm>
          <a:prstGeom prst="rect">
            <a:avLst/>
          </a:prstGeom>
          <a:noFill/>
        </p:spPr>
        <p:txBody>
          <a:bodyPr wrap="square" rtlCol="0">
            <a:spAutoFit/>
          </a:bodyPr>
          <a:lstStyle/>
          <a:p>
            <a:pPr marL="182563" marR="0" lvl="0" indent="-182563"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(2)</a:t>
            </a: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次のなかで自賠責保険で支払われるものに○をつけよう。</a:t>
            </a:r>
          </a:p>
        </p:txBody>
      </p:sp>
      <p:sp>
        <p:nvSpPr>
          <p:cNvPr id="47" name="テキスト ボックス 46">
            <a:extLst>
              <a:ext uri="{FF2B5EF4-FFF2-40B4-BE49-F238E27FC236}">
                <a16:creationId xmlns:a16="http://schemas.microsoft.com/office/drawing/2014/main" id="{1FBE5E62-7DC3-574D-9E5B-21BAEF28BFBE}"/>
              </a:ext>
            </a:extLst>
          </p:cNvPr>
          <p:cNvSpPr txBox="1"/>
          <p:nvPr/>
        </p:nvSpPr>
        <p:spPr>
          <a:xfrm>
            <a:off x="1579291" y="3722280"/>
            <a:ext cx="5948039" cy="630942"/>
          </a:xfrm>
          <a:prstGeom prst="rect">
            <a:avLst/>
          </a:prstGeom>
          <a:noFill/>
        </p:spPr>
        <p:txBody>
          <a:bodyPr wrap="square" rtlCol="0">
            <a:spAutoFit/>
          </a:bodyPr>
          <a:lstStyle/>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①相手のケガ　　　　　　　  ②自分自身のケガ</a:t>
            </a: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566654" rtl="0" eaLnBrk="1" fontAlgn="auto" latinLnBrk="0" hangingPunct="1">
              <a:lnSpc>
                <a:spcPts val="2138"/>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③相手のくるまの損害　　　  ④自分のくるまの損害</a:t>
            </a:r>
          </a:p>
        </p:txBody>
      </p:sp>
      <p:sp>
        <p:nvSpPr>
          <p:cNvPr id="48" name="正方形/長方形 47">
            <a:extLst>
              <a:ext uri="{FF2B5EF4-FFF2-40B4-BE49-F238E27FC236}">
                <a16:creationId xmlns:a16="http://schemas.microsoft.com/office/drawing/2014/main" id="{E173A2D1-AA97-2D48-9B73-64B63F0DCDE6}"/>
              </a:ext>
            </a:extLst>
          </p:cNvPr>
          <p:cNvSpPr/>
          <p:nvPr/>
        </p:nvSpPr>
        <p:spPr>
          <a:xfrm>
            <a:off x="4005921" y="3737992"/>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9" name="正方形/長方形 48">
            <a:extLst>
              <a:ext uri="{FF2B5EF4-FFF2-40B4-BE49-F238E27FC236}">
                <a16:creationId xmlns:a16="http://schemas.microsoft.com/office/drawing/2014/main" id="{60EBE41C-4B08-8A45-B2B4-D06502176DF6}"/>
              </a:ext>
            </a:extLst>
          </p:cNvPr>
          <p:cNvSpPr/>
          <p:nvPr/>
        </p:nvSpPr>
        <p:spPr>
          <a:xfrm>
            <a:off x="4005921" y="4018461"/>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 name="正方形/長方形 51">
            <a:extLst>
              <a:ext uri="{FF2B5EF4-FFF2-40B4-BE49-F238E27FC236}">
                <a16:creationId xmlns:a16="http://schemas.microsoft.com/office/drawing/2014/main" id="{F40337CC-476F-7F41-B746-D987391C5106}"/>
              </a:ext>
            </a:extLst>
          </p:cNvPr>
          <p:cNvSpPr/>
          <p:nvPr/>
        </p:nvSpPr>
        <p:spPr>
          <a:xfrm>
            <a:off x="7167330" y="3732980"/>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 name="正方形/長方形 52">
            <a:extLst>
              <a:ext uri="{FF2B5EF4-FFF2-40B4-BE49-F238E27FC236}">
                <a16:creationId xmlns:a16="http://schemas.microsoft.com/office/drawing/2014/main" id="{39941941-B061-0E40-ADFD-7B6CA68921E4}"/>
              </a:ext>
            </a:extLst>
          </p:cNvPr>
          <p:cNvSpPr/>
          <p:nvPr/>
        </p:nvSpPr>
        <p:spPr>
          <a:xfrm>
            <a:off x="7167330" y="4013449"/>
            <a:ext cx="360000"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5" name="正方形/長方形 44">
            <a:extLst>
              <a:ext uri="{FF2B5EF4-FFF2-40B4-BE49-F238E27FC236}">
                <a16:creationId xmlns:a16="http://schemas.microsoft.com/office/drawing/2014/main" id="{BBA7CD3D-BEE3-4000-BDA2-006CB746AF91}"/>
              </a:ext>
            </a:extLst>
          </p:cNvPr>
          <p:cNvSpPr/>
          <p:nvPr/>
        </p:nvSpPr>
        <p:spPr>
          <a:xfrm>
            <a:off x="2230553" y="2806712"/>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50" name="正方形/長方形 49">
            <a:extLst>
              <a:ext uri="{FF2B5EF4-FFF2-40B4-BE49-F238E27FC236}">
                <a16:creationId xmlns:a16="http://schemas.microsoft.com/office/drawing/2014/main" id="{57734B7D-2CEB-4EDD-B7F2-A03F524248DC}"/>
              </a:ext>
            </a:extLst>
          </p:cNvPr>
          <p:cNvSpPr/>
          <p:nvPr/>
        </p:nvSpPr>
        <p:spPr>
          <a:xfrm>
            <a:off x="2230553" y="2499668"/>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a:t>
            </a:r>
            <a:endPar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55" name="正方形/長方形 54">
            <a:extLst>
              <a:ext uri="{FF2B5EF4-FFF2-40B4-BE49-F238E27FC236}">
                <a16:creationId xmlns:a16="http://schemas.microsoft.com/office/drawing/2014/main" id="{4A66F8AC-4725-4F9D-B8DA-3FAC88069DF5}"/>
              </a:ext>
            </a:extLst>
          </p:cNvPr>
          <p:cNvSpPr/>
          <p:nvPr/>
        </p:nvSpPr>
        <p:spPr>
          <a:xfrm>
            <a:off x="3918850" y="3743699"/>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pic>
        <p:nvPicPr>
          <p:cNvPr id="6" name="図 5">
            <a:extLst>
              <a:ext uri="{FF2B5EF4-FFF2-40B4-BE49-F238E27FC236}">
                <a16:creationId xmlns:a16="http://schemas.microsoft.com/office/drawing/2014/main" id="{07D1497E-96E0-E463-FB28-4A9FE907EE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386"/>
            <a:ext cx="9144000" cy="559091"/>
          </a:xfrm>
          <a:prstGeom prst="rect">
            <a:avLst/>
          </a:prstGeom>
        </p:spPr>
      </p:pic>
      <p:grpSp>
        <p:nvGrpSpPr>
          <p:cNvPr id="7" name="グループ化 6">
            <a:extLst>
              <a:ext uri="{FF2B5EF4-FFF2-40B4-BE49-F238E27FC236}">
                <a16:creationId xmlns:a16="http://schemas.microsoft.com/office/drawing/2014/main" id="{837529B1-987E-2F88-05DD-C8FEAEAC58D7}"/>
              </a:ext>
            </a:extLst>
          </p:cNvPr>
          <p:cNvGrpSpPr>
            <a:grpSpLocks noChangeAspect="1"/>
          </p:cNvGrpSpPr>
          <p:nvPr/>
        </p:nvGrpSpPr>
        <p:grpSpPr>
          <a:xfrm>
            <a:off x="8035353" y="94006"/>
            <a:ext cx="924222" cy="967829"/>
            <a:chOff x="8030207" y="77898"/>
            <a:chExt cx="1026913" cy="1075365"/>
          </a:xfrm>
        </p:grpSpPr>
        <p:pic>
          <p:nvPicPr>
            <p:cNvPr id="9" name="図 8">
              <a:extLst>
                <a:ext uri="{FF2B5EF4-FFF2-40B4-BE49-F238E27FC236}">
                  <a16:creationId xmlns:a16="http://schemas.microsoft.com/office/drawing/2014/main" id="{A1C85580-A34B-53B2-1F58-874EE59566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1" name="図 10">
              <a:extLst>
                <a:ext uri="{FF2B5EF4-FFF2-40B4-BE49-F238E27FC236}">
                  <a16:creationId xmlns:a16="http://schemas.microsoft.com/office/drawing/2014/main" id="{A64CA79C-8BB0-7D72-A30F-DBD7B5EFBA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13" name="正方形/長方形 12">
            <a:extLst>
              <a:ext uri="{FF2B5EF4-FFF2-40B4-BE49-F238E27FC236}">
                <a16:creationId xmlns:a16="http://schemas.microsoft.com/office/drawing/2014/main" id="{2CADBC70-4043-0475-A647-EB715B84A90E}"/>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D02DBEB5-DA0F-75D7-8862-E90A03910684}"/>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2</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9C45793D-5968-65DE-195E-666EA648F7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1090" y="4227690"/>
            <a:ext cx="620228" cy="1187579"/>
          </a:xfrm>
          <a:prstGeom prst="rect">
            <a:avLst/>
          </a:prstGeom>
        </p:spPr>
      </p:pic>
    </p:spTree>
    <p:extLst>
      <p:ext uri="{BB962C8B-B14F-4D97-AF65-F5344CB8AC3E}">
        <p14:creationId xmlns:p14="http://schemas.microsoft.com/office/powerpoint/2010/main" val="351772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0" grpId="0"/>
      <p:bldP spid="5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1236ADD-F24C-664D-ADAE-F4AF260F2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0553" y="643464"/>
            <a:ext cx="4682897" cy="769567"/>
          </a:xfrm>
          <a:prstGeom prst="rect">
            <a:avLst/>
          </a:prstGeom>
        </p:spPr>
      </p:pic>
      <p:sp>
        <p:nvSpPr>
          <p:cNvPr id="14" name="テキスト ボックス 13">
            <a:extLst>
              <a:ext uri="{FF2B5EF4-FFF2-40B4-BE49-F238E27FC236}">
                <a16:creationId xmlns:a16="http://schemas.microsoft.com/office/drawing/2014/main" id="{D6DE2592-A3B0-424A-AC76-BC712FB83CD4}"/>
              </a:ext>
            </a:extLst>
          </p:cNvPr>
          <p:cNvSpPr txBox="1"/>
          <p:nvPr/>
        </p:nvSpPr>
        <p:spPr>
          <a:xfrm>
            <a:off x="628447" y="1878273"/>
            <a:ext cx="7849728" cy="1200329"/>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運転免許を取得したので、父親にマイカーの保険契約の内容を変更してもらい、自分も保険の補償を受けられるようになりました。週末友だちとレンタカー、または、友だちのくるまを借りてドライブに行く予定ですが、その際の保険の知識について正しいものに〇をつけよう。</a:t>
            </a:r>
          </a:p>
        </p:txBody>
      </p:sp>
      <p:sp>
        <p:nvSpPr>
          <p:cNvPr id="18" name="テキスト ボックス 17">
            <a:extLst>
              <a:ext uri="{FF2B5EF4-FFF2-40B4-BE49-F238E27FC236}">
                <a16:creationId xmlns:a16="http://schemas.microsoft.com/office/drawing/2014/main" id="{83D06707-7011-A74B-8B25-C3FDCF9284DF}"/>
              </a:ext>
            </a:extLst>
          </p:cNvPr>
          <p:cNvSpPr txBox="1"/>
          <p:nvPr/>
        </p:nvSpPr>
        <p:spPr>
          <a:xfrm>
            <a:off x="1648186" y="3650470"/>
            <a:ext cx="5543550" cy="1477328"/>
          </a:xfrm>
          <a:prstGeom prst="rect">
            <a:avLst/>
          </a:prstGeom>
          <a:noFill/>
        </p:spPr>
        <p:txBody>
          <a:bodyPr wrap="square" rtlCol="0">
            <a:spAutoFit/>
          </a:bodyPr>
          <a:lstStyle/>
          <a:p>
            <a:pPr marL="133350" marR="0" lvl="0" indent="-13335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①レンタカー運転中の事故による損害に備えた保険は、レンタカー会社で加入できる。</a:t>
            </a:r>
          </a:p>
          <a:p>
            <a:pPr marL="133350" marR="0" lvl="0" indent="-133350" algn="l" defTabSz="566654"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133350" marR="0" lvl="0" indent="-133350" algn="l"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②友人のくるまを借りて自分が運転する場合でも、自分が加入している保険を適用することができる。</a:t>
            </a:r>
          </a:p>
        </p:txBody>
      </p:sp>
      <p:sp>
        <p:nvSpPr>
          <p:cNvPr id="22" name="正方形/長方形 21">
            <a:extLst>
              <a:ext uri="{FF2B5EF4-FFF2-40B4-BE49-F238E27FC236}">
                <a16:creationId xmlns:a16="http://schemas.microsoft.com/office/drawing/2014/main" id="{F47C892D-B1C8-254A-8F32-1658E9843CCF}"/>
              </a:ext>
            </a:extLst>
          </p:cNvPr>
          <p:cNvSpPr/>
          <p:nvPr/>
        </p:nvSpPr>
        <p:spPr>
          <a:xfrm>
            <a:off x="7110245" y="3808455"/>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6B042D03-964A-0D44-AEE8-1FED3EB4360C}"/>
              </a:ext>
            </a:extLst>
          </p:cNvPr>
          <p:cNvSpPr/>
          <p:nvPr/>
        </p:nvSpPr>
        <p:spPr>
          <a:xfrm>
            <a:off x="7111723" y="4678034"/>
            <a:ext cx="410748" cy="234000"/>
          </a:xfrm>
          <a:prstGeom prst="rect">
            <a:avLst/>
          </a:prstGeom>
          <a:no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CCB61739-5BDA-4978-B7EB-B9B34CBC7B92}"/>
              </a:ext>
            </a:extLst>
          </p:cNvPr>
          <p:cNvSpPr/>
          <p:nvPr/>
        </p:nvSpPr>
        <p:spPr>
          <a:xfrm>
            <a:off x="7048548" y="3808457"/>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sp>
        <p:nvSpPr>
          <p:cNvPr id="20" name="正方形/長方形 19">
            <a:extLst>
              <a:ext uri="{FF2B5EF4-FFF2-40B4-BE49-F238E27FC236}">
                <a16:creationId xmlns:a16="http://schemas.microsoft.com/office/drawing/2014/main" id="{644E1425-60F6-4F60-A363-715592DB5E22}"/>
              </a:ext>
            </a:extLst>
          </p:cNvPr>
          <p:cNvSpPr/>
          <p:nvPr/>
        </p:nvSpPr>
        <p:spPr>
          <a:xfrm>
            <a:off x="7048548" y="4689648"/>
            <a:ext cx="534142" cy="272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〇</a:t>
            </a:r>
          </a:p>
        </p:txBody>
      </p:sp>
      <p:pic>
        <p:nvPicPr>
          <p:cNvPr id="2" name="図 1">
            <a:extLst>
              <a:ext uri="{FF2B5EF4-FFF2-40B4-BE49-F238E27FC236}">
                <a16:creationId xmlns:a16="http://schemas.microsoft.com/office/drawing/2014/main" id="{2807F187-05B4-5E20-8E85-6BE9A7EE74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386"/>
            <a:ext cx="9144000" cy="559091"/>
          </a:xfrm>
          <a:prstGeom prst="rect">
            <a:avLst/>
          </a:prstGeom>
        </p:spPr>
      </p:pic>
      <p:grpSp>
        <p:nvGrpSpPr>
          <p:cNvPr id="3" name="グループ化 2">
            <a:extLst>
              <a:ext uri="{FF2B5EF4-FFF2-40B4-BE49-F238E27FC236}">
                <a16:creationId xmlns:a16="http://schemas.microsoft.com/office/drawing/2014/main" id="{B7B83917-5AAD-5519-B39F-77DB16E9E322}"/>
              </a:ext>
            </a:extLst>
          </p:cNvPr>
          <p:cNvGrpSpPr>
            <a:grpSpLocks noChangeAspect="1"/>
          </p:cNvGrpSpPr>
          <p:nvPr/>
        </p:nvGrpSpPr>
        <p:grpSpPr>
          <a:xfrm>
            <a:off x="8035353" y="94006"/>
            <a:ext cx="924222" cy="967829"/>
            <a:chOff x="8030207" y="77898"/>
            <a:chExt cx="1026913" cy="1075365"/>
          </a:xfrm>
        </p:grpSpPr>
        <p:pic>
          <p:nvPicPr>
            <p:cNvPr id="4" name="図 3">
              <a:extLst>
                <a:ext uri="{FF2B5EF4-FFF2-40B4-BE49-F238E27FC236}">
                  <a16:creationId xmlns:a16="http://schemas.microsoft.com/office/drawing/2014/main" id="{8A3BC64D-7AA8-84AC-89EF-E0C542FF1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5" name="図 4">
              <a:extLst>
                <a:ext uri="{FF2B5EF4-FFF2-40B4-BE49-F238E27FC236}">
                  <a16:creationId xmlns:a16="http://schemas.microsoft.com/office/drawing/2014/main" id="{C3B1171B-D3AE-D52E-9E03-E68638CC11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
        <p:nvSpPr>
          <p:cNvPr id="6" name="正方形/長方形 5">
            <a:extLst>
              <a:ext uri="{FF2B5EF4-FFF2-40B4-BE49-F238E27FC236}">
                <a16:creationId xmlns:a16="http://schemas.microsoft.com/office/drawing/2014/main" id="{727759E1-F235-01E8-A6BD-253EE8CA58B2}"/>
              </a:ext>
            </a:extLst>
          </p:cNvPr>
          <p:cNvSpPr/>
          <p:nvPr/>
        </p:nvSpPr>
        <p:spPr>
          <a:xfrm>
            <a:off x="628447" y="1543828"/>
            <a:ext cx="7849728" cy="280330"/>
          </a:xfrm>
          <a:prstGeom prst="rect">
            <a:avLst/>
          </a:prstGeom>
          <a:solidFill>
            <a:srgbClr val="235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77EFF666-7711-2A9A-DCF3-C6075094CC39}"/>
              </a:ext>
            </a:extLst>
          </p:cNvPr>
          <p:cNvSpPr txBox="1"/>
          <p:nvPr/>
        </p:nvSpPr>
        <p:spPr>
          <a:xfrm>
            <a:off x="4102627" y="1520652"/>
            <a:ext cx="928459" cy="369332"/>
          </a:xfrm>
          <a:prstGeom prst="rect">
            <a:avLst/>
          </a:prstGeom>
          <a:noFill/>
        </p:spPr>
        <p:txBody>
          <a:bodyPr wrap="non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Work 3</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1939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 name="図 644">
            <a:extLst>
              <a:ext uri="{FF2B5EF4-FFF2-40B4-BE49-F238E27FC236}">
                <a16:creationId xmlns:a16="http://schemas.microsoft.com/office/drawing/2014/main" id="{68FE2732-0455-D743-AAA1-40ABC5EC7D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08" y="1109419"/>
            <a:ext cx="7832959" cy="5217419"/>
          </a:xfrm>
          <a:prstGeom prst="rect">
            <a:avLst/>
          </a:prstGeom>
        </p:spPr>
      </p:pic>
      <p:sp>
        <p:nvSpPr>
          <p:cNvPr id="706" name="テキスト ボックス 705">
            <a:extLst>
              <a:ext uri="{FF2B5EF4-FFF2-40B4-BE49-F238E27FC236}">
                <a16:creationId xmlns:a16="http://schemas.microsoft.com/office/drawing/2014/main" id="{8106A76E-5BAD-8242-8868-2C838ECC29A5}"/>
              </a:ext>
            </a:extLst>
          </p:cNvPr>
          <p:cNvSpPr txBox="1"/>
          <p:nvPr/>
        </p:nvSpPr>
        <p:spPr>
          <a:xfrm>
            <a:off x="1686652" y="1543622"/>
            <a:ext cx="1374048" cy="430887"/>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今日も、部活</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頑張ろうぜ！</a:t>
            </a:r>
          </a:p>
        </p:txBody>
      </p:sp>
      <p:sp>
        <p:nvSpPr>
          <p:cNvPr id="719" name="テキスト ボックス 718">
            <a:extLst>
              <a:ext uri="{FF2B5EF4-FFF2-40B4-BE49-F238E27FC236}">
                <a16:creationId xmlns:a16="http://schemas.microsoft.com/office/drawing/2014/main" id="{1AFB8CCF-D161-7B40-A862-86A86DCBADD5}"/>
              </a:ext>
            </a:extLst>
          </p:cNvPr>
          <p:cNvSpPr txBox="1"/>
          <p:nvPr/>
        </p:nvSpPr>
        <p:spPr>
          <a:xfrm>
            <a:off x="6667258" y="1408183"/>
            <a:ext cx="1595309" cy="600164"/>
          </a:xfrm>
          <a:prstGeom prst="rect">
            <a:avLst/>
          </a:prstGeom>
          <a:noFill/>
        </p:spPr>
        <p:txBody>
          <a:bodyPr wrap="non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文化祭、楽しみだね。</a:t>
            </a:r>
            <a:endParaRPr kumimoji="1" lang="en-US" altLang="ja-JP"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練習、しっかり</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しておこうね</a:t>
            </a:r>
          </a:p>
        </p:txBody>
      </p:sp>
      <p:sp>
        <p:nvSpPr>
          <p:cNvPr id="720" name="テキスト ボックス 719">
            <a:extLst>
              <a:ext uri="{FF2B5EF4-FFF2-40B4-BE49-F238E27FC236}">
                <a16:creationId xmlns:a16="http://schemas.microsoft.com/office/drawing/2014/main" id="{E2321832-9FFA-F342-98F9-6C907F22CAD5}"/>
              </a:ext>
            </a:extLst>
          </p:cNvPr>
          <p:cNvSpPr txBox="1"/>
          <p:nvPr/>
        </p:nvSpPr>
        <p:spPr>
          <a:xfrm>
            <a:off x="579303" y="3346632"/>
            <a:ext cx="2214698" cy="954107"/>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やりたいことは</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いっぱいあると思うけど、</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ケガや病気には</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気をつけようね！</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pic>
        <p:nvPicPr>
          <p:cNvPr id="3" name="図 2">
            <a:extLst>
              <a:ext uri="{FF2B5EF4-FFF2-40B4-BE49-F238E27FC236}">
                <a16:creationId xmlns:a16="http://schemas.microsoft.com/office/drawing/2014/main" id="{5B878FDC-A26D-71E0-B5E4-5B3B32AD7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58"/>
            <a:ext cx="9144000" cy="559091"/>
          </a:xfrm>
          <a:prstGeom prst="rect">
            <a:avLst/>
          </a:prstGeom>
        </p:spPr>
      </p:pic>
      <p:grpSp>
        <p:nvGrpSpPr>
          <p:cNvPr id="2" name="グループ化 1">
            <a:extLst>
              <a:ext uri="{FF2B5EF4-FFF2-40B4-BE49-F238E27FC236}">
                <a16:creationId xmlns:a16="http://schemas.microsoft.com/office/drawing/2014/main" id="{0EA311E0-3492-F52F-557A-31DF02EFC239}"/>
              </a:ext>
            </a:extLst>
          </p:cNvPr>
          <p:cNvGrpSpPr>
            <a:grpSpLocks noChangeAspect="1"/>
          </p:cNvGrpSpPr>
          <p:nvPr/>
        </p:nvGrpSpPr>
        <p:grpSpPr>
          <a:xfrm>
            <a:off x="8035353" y="94006"/>
            <a:ext cx="924222" cy="967829"/>
            <a:chOff x="8030207" y="77898"/>
            <a:chExt cx="1026913" cy="1075365"/>
          </a:xfrm>
        </p:grpSpPr>
        <p:pic>
          <p:nvPicPr>
            <p:cNvPr id="6" name="図 5">
              <a:extLst>
                <a:ext uri="{FF2B5EF4-FFF2-40B4-BE49-F238E27FC236}">
                  <a16:creationId xmlns:a16="http://schemas.microsoft.com/office/drawing/2014/main" id="{FF9D04D9-8373-E855-4274-1080A42E39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7" name="図 6">
              <a:extLst>
                <a:ext uri="{FF2B5EF4-FFF2-40B4-BE49-F238E27FC236}">
                  <a16:creationId xmlns:a16="http://schemas.microsoft.com/office/drawing/2014/main" id="{08B5902C-2A0D-881B-8F8F-546C154C2E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8282769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正方形/長方形 727">
            <a:extLst>
              <a:ext uri="{FF2B5EF4-FFF2-40B4-BE49-F238E27FC236}">
                <a16:creationId xmlns:a16="http://schemas.microsoft.com/office/drawing/2014/main" id="{36C7A2D1-DE60-6340-8E21-10570B534DB7}"/>
              </a:ext>
            </a:extLst>
          </p:cNvPr>
          <p:cNvSpPr/>
          <p:nvPr/>
        </p:nvSpPr>
        <p:spPr>
          <a:xfrm>
            <a:off x="650652" y="675593"/>
            <a:ext cx="7057353" cy="457200"/>
          </a:xfrm>
          <a:prstGeom prst="rect">
            <a:avLst/>
          </a:prstGeom>
          <a:solidFill>
            <a:srgbClr val="E05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30" name="テキスト ボックス 729">
            <a:extLst>
              <a:ext uri="{FF2B5EF4-FFF2-40B4-BE49-F238E27FC236}">
                <a16:creationId xmlns:a16="http://schemas.microsoft.com/office/drawing/2014/main" id="{3BE9DAA6-D990-AB4A-86E9-F37611D37595}"/>
              </a:ext>
            </a:extLst>
          </p:cNvPr>
          <p:cNvSpPr txBox="1"/>
          <p:nvPr/>
        </p:nvSpPr>
        <p:spPr>
          <a:xfrm>
            <a:off x="682437" y="665806"/>
            <a:ext cx="7025568" cy="446276"/>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学校内や日常生活で起こるケガや病気のリスクとは？</a:t>
            </a:r>
          </a:p>
        </p:txBody>
      </p:sp>
      <p:sp>
        <p:nvSpPr>
          <p:cNvPr id="759" name="テキスト ボックス 758">
            <a:extLst>
              <a:ext uri="{FF2B5EF4-FFF2-40B4-BE49-F238E27FC236}">
                <a16:creationId xmlns:a16="http://schemas.microsoft.com/office/drawing/2014/main" id="{29FD0F8E-0FC0-ED48-ABEF-493702A4EC16}"/>
              </a:ext>
            </a:extLst>
          </p:cNvPr>
          <p:cNvSpPr txBox="1"/>
          <p:nvPr/>
        </p:nvSpPr>
        <p:spPr>
          <a:xfrm>
            <a:off x="477966" y="5528933"/>
            <a:ext cx="5437059" cy="115416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学校で起こる病気やケガについては</a:t>
            </a:r>
            <a:endParaRPr kumimoji="1" lang="en-US" altLang="ja-JP"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「災害共済給付制度」、日常生活に</a:t>
            </a:r>
            <a:endParaRPr kumimoji="1" lang="en-US" altLang="ja-JP"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ついては民間の保険で補償されます。</a:t>
            </a:r>
          </a:p>
        </p:txBody>
      </p:sp>
      <p:pic>
        <p:nvPicPr>
          <p:cNvPr id="2" name="図 1">
            <a:extLst>
              <a:ext uri="{FF2B5EF4-FFF2-40B4-BE49-F238E27FC236}">
                <a16:creationId xmlns:a16="http://schemas.microsoft.com/office/drawing/2014/main" id="{52B520FF-8094-7F79-730F-4E63C57E4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8"/>
            <a:ext cx="9144000" cy="559091"/>
          </a:xfrm>
          <a:prstGeom prst="rect">
            <a:avLst/>
          </a:prstGeom>
        </p:spPr>
      </p:pic>
      <p:pic>
        <p:nvPicPr>
          <p:cNvPr id="13" name="図 12">
            <a:extLst>
              <a:ext uri="{FF2B5EF4-FFF2-40B4-BE49-F238E27FC236}">
                <a16:creationId xmlns:a16="http://schemas.microsoft.com/office/drawing/2014/main" id="{AB2DDBA4-3437-2CC9-3143-A905570FB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294" y="3441792"/>
            <a:ext cx="3524590" cy="1872845"/>
          </a:xfrm>
          <a:prstGeom prst="rect">
            <a:avLst/>
          </a:prstGeom>
        </p:spPr>
      </p:pic>
      <p:sp>
        <p:nvSpPr>
          <p:cNvPr id="14" name="テキスト ボックス 13">
            <a:extLst>
              <a:ext uri="{FF2B5EF4-FFF2-40B4-BE49-F238E27FC236}">
                <a16:creationId xmlns:a16="http://schemas.microsoft.com/office/drawing/2014/main" id="{C4213D3A-0523-BC5F-11F0-68B10D3643EE}"/>
              </a:ext>
            </a:extLst>
          </p:cNvPr>
          <p:cNvSpPr txBox="1"/>
          <p:nvPr/>
        </p:nvSpPr>
        <p:spPr>
          <a:xfrm>
            <a:off x="987437" y="3483726"/>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5" name="図 14">
            <a:extLst>
              <a:ext uri="{FF2B5EF4-FFF2-40B4-BE49-F238E27FC236}">
                <a16:creationId xmlns:a16="http://schemas.microsoft.com/office/drawing/2014/main" id="{81C17AB2-C755-D31F-6160-EAABF3A17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470" y="3434232"/>
            <a:ext cx="3524590" cy="1872845"/>
          </a:xfrm>
          <a:prstGeom prst="rect">
            <a:avLst/>
          </a:prstGeom>
        </p:spPr>
      </p:pic>
      <p:sp>
        <p:nvSpPr>
          <p:cNvPr id="16" name="テキスト ボックス 15">
            <a:extLst>
              <a:ext uri="{FF2B5EF4-FFF2-40B4-BE49-F238E27FC236}">
                <a16:creationId xmlns:a16="http://schemas.microsoft.com/office/drawing/2014/main" id="{9B372E64-91D3-F474-46A5-9B9702C2BAB7}"/>
              </a:ext>
            </a:extLst>
          </p:cNvPr>
          <p:cNvSpPr txBox="1"/>
          <p:nvPr/>
        </p:nvSpPr>
        <p:spPr>
          <a:xfrm>
            <a:off x="4728345" y="3479569"/>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4</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7" name="図 16">
            <a:extLst>
              <a:ext uri="{FF2B5EF4-FFF2-40B4-BE49-F238E27FC236}">
                <a16:creationId xmlns:a16="http://schemas.microsoft.com/office/drawing/2014/main" id="{5A2D7635-90C0-71EE-AAB9-12879E50C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424" y="1347090"/>
            <a:ext cx="3524590" cy="1872845"/>
          </a:xfrm>
          <a:prstGeom prst="rect">
            <a:avLst/>
          </a:prstGeom>
        </p:spPr>
      </p:pic>
      <p:sp>
        <p:nvSpPr>
          <p:cNvPr id="18" name="テキスト ボックス 17">
            <a:extLst>
              <a:ext uri="{FF2B5EF4-FFF2-40B4-BE49-F238E27FC236}">
                <a16:creationId xmlns:a16="http://schemas.microsoft.com/office/drawing/2014/main" id="{C726A4ED-EFA8-C5C0-1D92-2531F4BC42E4}"/>
              </a:ext>
            </a:extLst>
          </p:cNvPr>
          <p:cNvSpPr txBox="1"/>
          <p:nvPr/>
        </p:nvSpPr>
        <p:spPr>
          <a:xfrm>
            <a:off x="4734411" y="1389024"/>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9" name="図 18">
            <a:extLst>
              <a:ext uri="{FF2B5EF4-FFF2-40B4-BE49-F238E27FC236}">
                <a16:creationId xmlns:a16="http://schemas.microsoft.com/office/drawing/2014/main" id="{58B30A0A-83B2-D01A-4E42-3BB54AC51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294" y="1347091"/>
            <a:ext cx="3524590" cy="1872845"/>
          </a:xfrm>
          <a:prstGeom prst="rect">
            <a:avLst/>
          </a:prstGeom>
        </p:spPr>
      </p:pic>
      <p:sp>
        <p:nvSpPr>
          <p:cNvPr id="20" name="テキスト ボックス 19">
            <a:extLst>
              <a:ext uri="{FF2B5EF4-FFF2-40B4-BE49-F238E27FC236}">
                <a16:creationId xmlns:a16="http://schemas.microsoft.com/office/drawing/2014/main" id="{E611D9CB-64D2-3236-07B7-051C2C6DD2E3}"/>
              </a:ext>
            </a:extLst>
          </p:cNvPr>
          <p:cNvSpPr txBox="1"/>
          <p:nvPr/>
        </p:nvSpPr>
        <p:spPr>
          <a:xfrm>
            <a:off x="995749" y="1389025"/>
            <a:ext cx="268941" cy="263918"/>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1115"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752" name="テキスト ボックス 751">
            <a:extLst>
              <a:ext uri="{FF2B5EF4-FFF2-40B4-BE49-F238E27FC236}">
                <a16:creationId xmlns:a16="http://schemas.microsoft.com/office/drawing/2014/main" id="{49E0D39E-D8ED-E243-8269-A8D054F32E65}"/>
              </a:ext>
            </a:extLst>
          </p:cNvPr>
          <p:cNvSpPr txBox="1"/>
          <p:nvPr/>
        </p:nvSpPr>
        <p:spPr>
          <a:xfrm>
            <a:off x="1300677" y="1434063"/>
            <a:ext cx="3161255"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休み時間に階段で転んでケガ</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をした。</a:t>
            </a:r>
          </a:p>
        </p:txBody>
      </p:sp>
      <p:pic>
        <p:nvPicPr>
          <p:cNvPr id="765" name="図 764">
            <a:extLst>
              <a:ext uri="{FF2B5EF4-FFF2-40B4-BE49-F238E27FC236}">
                <a16:creationId xmlns:a16="http://schemas.microsoft.com/office/drawing/2014/main" id="{62AB9C6E-B8DB-DB47-8596-B114D3CED3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4025" y="1811311"/>
            <a:ext cx="1851039" cy="1471910"/>
          </a:xfrm>
          <a:prstGeom prst="rect">
            <a:avLst/>
          </a:prstGeom>
        </p:spPr>
      </p:pic>
      <p:pic>
        <p:nvPicPr>
          <p:cNvPr id="705" name="図 704">
            <a:extLst>
              <a:ext uri="{FF2B5EF4-FFF2-40B4-BE49-F238E27FC236}">
                <a16:creationId xmlns:a16="http://schemas.microsoft.com/office/drawing/2014/main" id="{09AC730B-A343-F347-9956-4A988906B3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8663" y="1809993"/>
            <a:ext cx="1944543" cy="1471910"/>
          </a:xfrm>
          <a:prstGeom prst="rect">
            <a:avLst/>
          </a:prstGeom>
        </p:spPr>
      </p:pic>
      <p:sp>
        <p:nvSpPr>
          <p:cNvPr id="754" name="テキスト ボックス 753">
            <a:extLst>
              <a:ext uri="{FF2B5EF4-FFF2-40B4-BE49-F238E27FC236}">
                <a16:creationId xmlns:a16="http://schemas.microsoft.com/office/drawing/2014/main" id="{3FF4A3F0-B307-DF45-98C8-4245A8C55CFC}"/>
              </a:ext>
            </a:extLst>
          </p:cNvPr>
          <p:cNvSpPr txBox="1"/>
          <p:nvPr/>
        </p:nvSpPr>
        <p:spPr>
          <a:xfrm>
            <a:off x="5039339" y="1424653"/>
            <a:ext cx="2297293" cy="30777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部活動中に骨折した。</a:t>
            </a:r>
          </a:p>
        </p:txBody>
      </p:sp>
      <p:sp>
        <p:nvSpPr>
          <p:cNvPr id="756" name="テキスト ボックス 755">
            <a:extLst>
              <a:ext uri="{FF2B5EF4-FFF2-40B4-BE49-F238E27FC236}">
                <a16:creationId xmlns:a16="http://schemas.microsoft.com/office/drawing/2014/main" id="{FBBE8D74-7EA7-7E47-A752-3A2C08D846C7}"/>
              </a:ext>
            </a:extLst>
          </p:cNvPr>
          <p:cNvSpPr txBox="1"/>
          <p:nvPr/>
        </p:nvSpPr>
        <p:spPr>
          <a:xfrm>
            <a:off x="1273109" y="3587768"/>
            <a:ext cx="3108391" cy="523220"/>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自転車通学の途中で転んでケガ</a:t>
            </a:r>
            <a:endParaRPr kumimoji="1" lang="en-US" altLang="ja-JP"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をした。</a:t>
            </a:r>
          </a:p>
        </p:txBody>
      </p:sp>
      <p:pic>
        <p:nvPicPr>
          <p:cNvPr id="768" name="図 767">
            <a:extLst>
              <a:ext uri="{FF2B5EF4-FFF2-40B4-BE49-F238E27FC236}">
                <a16:creationId xmlns:a16="http://schemas.microsoft.com/office/drawing/2014/main" id="{5FBBA3EF-5B12-994B-AFB5-EE0BB3DF82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8391" y="3949942"/>
            <a:ext cx="2146830" cy="1418302"/>
          </a:xfrm>
          <a:prstGeom prst="rect">
            <a:avLst/>
          </a:prstGeom>
        </p:spPr>
      </p:pic>
      <p:pic>
        <p:nvPicPr>
          <p:cNvPr id="760" name="図 759">
            <a:extLst>
              <a:ext uri="{FF2B5EF4-FFF2-40B4-BE49-F238E27FC236}">
                <a16:creationId xmlns:a16="http://schemas.microsoft.com/office/drawing/2014/main" id="{E46C95F2-0BB2-CF47-9F09-E723471A7C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4989" y="4003319"/>
            <a:ext cx="1727637" cy="1504693"/>
          </a:xfrm>
          <a:prstGeom prst="rect">
            <a:avLst/>
          </a:prstGeom>
        </p:spPr>
      </p:pic>
      <p:sp>
        <p:nvSpPr>
          <p:cNvPr id="767" name="テキスト ボックス 766">
            <a:extLst>
              <a:ext uri="{FF2B5EF4-FFF2-40B4-BE49-F238E27FC236}">
                <a16:creationId xmlns:a16="http://schemas.microsoft.com/office/drawing/2014/main" id="{E466070C-58F1-304D-9FA4-6363AE7C90DC}"/>
              </a:ext>
            </a:extLst>
          </p:cNvPr>
          <p:cNvSpPr txBox="1"/>
          <p:nvPr/>
        </p:nvSpPr>
        <p:spPr>
          <a:xfrm>
            <a:off x="5039339" y="3600025"/>
            <a:ext cx="2777374" cy="308907"/>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食事の支度中にやけどをした。</a:t>
            </a:r>
          </a:p>
        </p:txBody>
      </p:sp>
      <p:pic>
        <p:nvPicPr>
          <p:cNvPr id="645" name="図 644">
            <a:extLst>
              <a:ext uri="{FF2B5EF4-FFF2-40B4-BE49-F238E27FC236}">
                <a16:creationId xmlns:a16="http://schemas.microsoft.com/office/drawing/2014/main" id="{A9F8F7E1-0F38-2C48-9408-FF05D446F4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6351" y="4143716"/>
            <a:ext cx="1561330" cy="2631379"/>
          </a:xfrm>
          <a:prstGeom prst="rect">
            <a:avLst/>
          </a:prstGeom>
        </p:spPr>
      </p:pic>
      <p:sp>
        <p:nvSpPr>
          <p:cNvPr id="731" name="テキスト ボックス 730">
            <a:extLst>
              <a:ext uri="{FF2B5EF4-FFF2-40B4-BE49-F238E27FC236}">
                <a16:creationId xmlns:a16="http://schemas.microsoft.com/office/drawing/2014/main" id="{85D66213-D2D1-F548-850C-B670D2A76BBF}"/>
              </a:ext>
            </a:extLst>
          </p:cNvPr>
          <p:cNvSpPr txBox="1"/>
          <p:nvPr/>
        </p:nvSpPr>
        <p:spPr>
          <a:xfrm>
            <a:off x="7464170" y="4320598"/>
            <a:ext cx="1604230" cy="830997"/>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体調管理も大事。</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ケガや病気から</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自分を</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守りましょう。</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grpSp>
        <p:nvGrpSpPr>
          <p:cNvPr id="5" name="グループ化 4">
            <a:extLst>
              <a:ext uri="{FF2B5EF4-FFF2-40B4-BE49-F238E27FC236}">
                <a16:creationId xmlns:a16="http://schemas.microsoft.com/office/drawing/2014/main" id="{273AF160-A5FC-E839-D358-6AD78451B76A}"/>
              </a:ext>
            </a:extLst>
          </p:cNvPr>
          <p:cNvGrpSpPr>
            <a:grpSpLocks noChangeAspect="1"/>
          </p:cNvGrpSpPr>
          <p:nvPr/>
        </p:nvGrpSpPr>
        <p:grpSpPr>
          <a:xfrm>
            <a:off x="8035353" y="94006"/>
            <a:ext cx="924222" cy="967829"/>
            <a:chOff x="8030207" y="77898"/>
            <a:chExt cx="1026913" cy="1075365"/>
          </a:xfrm>
        </p:grpSpPr>
        <p:pic>
          <p:nvPicPr>
            <p:cNvPr id="6" name="図 5">
              <a:extLst>
                <a:ext uri="{FF2B5EF4-FFF2-40B4-BE49-F238E27FC236}">
                  <a16:creationId xmlns:a16="http://schemas.microsoft.com/office/drawing/2014/main" id="{73B0996F-A688-C3E2-F460-FB2D7C34F1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7" name="図 6">
              <a:extLst>
                <a:ext uri="{FF2B5EF4-FFF2-40B4-BE49-F238E27FC236}">
                  <a16:creationId xmlns:a16="http://schemas.microsoft.com/office/drawing/2014/main" id="{7C17479B-1295-91C7-BD22-F09B89B3B90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318433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8"/>
                                        </p:tgtEl>
                                        <p:attrNameLst>
                                          <p:attrName>style.visibility</p:attrName>
                                        </p:attrNameLst>
                                      </p:cBhvr>
                                      <p:to>
                                        <p:strVal val="visible"/>
                                      </p:to>
                                    </p:set>
                                    <p:animEffect transition="in" filter="fade">
                                      <p:cBhvr>
                                        <p:cTn id="7" dur="500"/>
                                        <p:tgtEl>
                                          <p:spTgt spid="7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0"/>
                                        </p:tgtEl>
                                        <p:attrNameLst>
                                          <p:attrName>style.visibility</p:attrName>
                                        </p:attrNameLst>
                                      </p:cBhvr>
                                      <p:to>
                                        <p:strVal val="visible"/>
                                      </p:to>
                                    </p:set>
                                    <p:animEffect transition="in" filter="fade">
                                      <p:cBhvr>
                                        <p:cTn id="10" dur="500"/>
                                        <p:tgtEl>
                                          <p:spTgt spid="7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52"/>
                                        </p:tgtEl>
                                        <p:attrNameLst>
                                          <p:attrName>style.visibility</p:attrName>
                                        </p:attrNameLst>
                                      </p:cBhvr>
                                      <p:to>
                                        <p:strVal val="visible"/>
                                      </p:to>
                                    </p:set>
                                    <p:animEffect transition="in" filter="fade">
                                      <p:cBhvr>
                                        <p:cTn id="15" dur="500"/>
                                        <p:tgtEl>
                                          <p:spTgt spid="752"/>
                                        </p:tgtEl>
                                      </p:cBhvr>
                                    </p:animEffect>
                                  </p:childTnLst>
                                </p:cTn>
                              </p:par>
                              <p:par>
                                <p:cTn id="16" presetID="10" presetClass="entr" presetSubtype="0" fill="hold" nodeType="withEffect">
                                  <p:stCondLst>
                                    <p:cond delay="0"/>
                                  </p:stCondLst>
                                  <p:childTnLst>
                                    <p:set>
                                      <p:cBhvr>
                                        <p:cTn id="17" dur="1" fill="hold">
                                          <p:stCondLst>
                                            <p:cond delay="0"/>
                                          </p:stCondLst>
                                        </p:cTn>
                                        <p:tgtEl>
                                          <p:spTgt spid="765"/>
                                        </p:tgtEl>
                                        <p:attrNameLst>
                                          <p:attrName>style.visibility</p:attrName>
                                        </p:attrNameLst>
                                      </p:cBhvr>
                                      <p:to>
                                        <p:strVal val="visible"/>
                                      </p:to>
                                    </p:set>
                                    <p:animEffect transition="in" filter="fade">
                                      <p:cBhvr>
                                        <p:cTn id="18" dur="500"/>
                                        <p:tgtEl>
                                          <p:spTgt spid="7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54"/>
                                        </p:tgtEl>
                                        <p:attrNameLst>
                                          <p:attrName>style.visibility</p:attrName>
                                        </p:attrNameLst>
                                      </p:cBhvr>
                                      <p:to>
                                        <p:strVal val="visible"/>
                                      </p:to>
                                    </p:set>
                                    <p:animEffect transition="in" filter="fade">
                                      <p:cBhvr>
                                        <p:cTn id="23" dur="500"/>
                                        <p:tgtEl>
                                          <p:spTgt spid="754"/>
                                        </p:tgtEl>
                                      </p:cBhvr>
                                    </p:animEffect>
                                  </p:childTnLst>
                                </p:cTn>
                              </p:par>
                              <p:par>
                                <p:cTn id="24" presetID="10" presetClass="entr" presetSubtype="0" fill="hold" nodeType="withEffect">
                                  <p:stCondLst>
                                    <p:cond delay="0"/>
                                  </p:stCondLst>
                                  <p:childTnLst>
                                    <p:set>
                                      <p:cBhvr>
                                        <p:cTn id="25" dur="1" fill="hold">
                                          <p:stCondLst>
                                            <p:cond delay="0"/>
                                          </p:stCondLst>
                                        </p:cTn>
                                        <p:tgtEl>
                                          <p:spTgt spid="705"/>
                                        </p:tgtEl>
                                        <p:attrNameLst>
                                          <p:attrName>style.visibility</p:attrName>
                                        </p:attrNameLst>
                                      </p:cBhvr>
                                      <p:to>
                                        <p:strVal val="visible"/>
                                      </p:to>
                                    </p:set>
                                    <p:animEffect transition="in" filter="fade">
                                      <p:cBhvr>
                                        <p:cTn id="26" dur="500"/>
                                        <p:tgtEl>
                                          <p:spTgt spid="70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56"/>
                                        </p:tgtEl>
                                        <p:attrNameLst>
                                          <p:attrName>style.visibility</p:attrName>
                                        </p:attrNameLst>
                                      </p:cBhvr>
                                      <p:to>
                                        <p:strVal val="visible"/>
                                      </p:to>
                                    </p:set>
                                    <p:animEffect transition="in" filter="fade">
                                      <p:cBhvr>
                                        <p:cTn id="31" dur="500"/>
                                        <p:tgtEl>
                                          <p:spTgt spid="756"/>
                                        </p:tgtEl>
                                      </p:cBhvr>
                                    </p:animEffect>
                                  </p:childTnLst>
                                </p:cTn>
                              </p:par>
                              <p:par>
                                <p:cTn id="32" presetID="10" presetClass="entr" presetSubtype="0" fill="hold" nodeType="withEffect">
                                  <p:stCondLst>
                                    <p:cond delay="0"/>
                                  </p:stCondLst>
                                  <p:childTnLst>
                                    <p:set>
                                      <p:cBhvr>
                                        <p:cTn id="33" dur="1" fill="hold">
                                          <p:stCondLst>
                                            <p:cond delay="0"/>
                                          </p:stCondLst>
                                        </p:cTn>
                                        <p:tgtEl>
                                          <p:spTgt spid="768"/>
                                        </p:tgtEl>
                                        <p:attrNameLst>
                                          <p:attrName>style.visibility</p:attrName>
                                        </p:attrNameLst>
                                      </p:cBhvr>
                                      <p:to>
                                        <p:strVal val="visible"/>
                                      </p:to>
                                    </p:set>
                                    <p:animEffect transition="in" filter="fade">
                                      <p:cBhvr>
                                        <p:cTn id="34" dur="500"/>
                                        <p:tgtEl>
                                          <p:spTgt spid="76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67"/>
                                        </p:tgtEl>
                                        <p:attrNameLst>
                                          <p:attrName>style.visibility</p:attrName>
                                        </p:attrNameLst>
                                      </p:cBhvr>
                                      <p:to>
                                        <p:strVal val="visible"/>
                                      </p:to>
                                    </p:set>
                                    <p:animEffect transition="in" filter="fade">
                                      <p:cBhvr>
                                        <p:cTn id="39" dur="500"/>
                                        <p:tgtEl>
                                          <p:spTgt spid="767"/>
                                        </p:tgtEl>
                                      </p:cBhvr>
                                    </p:animEffect>
                                  </p:childTnLst>
                                </p:cTn>
                              </p:par>
                              <p:par>
                                <p:cTn id="40" presetID="10" presetClass="entr" presetSubtype="0" fill="hold" nodeType="withEffect">
                                  <p:stCondLst>
                                    <p:cond delay="0"/>
                                  </p:stCondLst>
                                  <p:childTnLst>
                                    <p:set>
                                      <p:cBhvr>
                                        <p:cTn id="41" dur="1" fill="hold">
                                          <p:stCondLst>
                                            <p:cond delay="0"/>
                                          </p:stCondLst>
                                        </p:cTn>
                                        <p:tgtEl>
                                          <p:spTgt spid="760"/>
                                        </p:tgtEl>
                                        <p:attrNameLst>
                                          <p:attrName>style.visibility</p:attrName>
                                        </p:attrNameLst>
                                      </p:cBhvr>
                                      <p:to>
                                        <p:strVal val="visible"/>
                                      </p:to>
                                    </p:set>
                                    <p:animEffect transition="in" filter="fade">
                                      <p:cBhvr>
                                        <p:cTn id="42" dur="500"/>
                                        <p:tgtEl>
                                          <p:spTgt spid="7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31"/>
                                        </p:tgtEl>
                                        <p:attrNameLst>
                                          <p:attrName>style.visibility</p:attrName>
                                        </p:attrNameLst>
                                      </p:cBhvr>
                                      <p:to>
                                        <p:strVal val="visible"/>
                                      </p:to>
                                    </p:set>
                                    <p:animEffect transition="in" filter="fade">
                                      <p:cBhvr>
                                        <p:cTn id="47" dur="500"/>
                                        <p:tgtEl>
                                          <p:spTgt spid="731"/>
                                        </p:tgtEl>
                                      </p:cBhvr>
                                    </p:animEffect>
                                  </p:childTnLst>
                                </p:cTn>
                              </p:par>
                              <p:par>
                                <p:cTn id="48" presetID="10" presetClass="entr" presetSubtype="0" fill="hold" nodeType="withEffect">
                                  <p:stCondLst>
                                    <p:cond delay="0"/>
                                  </p:stCondLst>
                                  <p:childTnLst>
                                    <p:set>
                                      <p:cBhvr>
                                        <p:cTn id="49" dur="1" fill="hold">
                                          <p:stCondLst>
                                            <p:cond delay="0"/>
                                          </p:stCondLst>
                                        </p:cTn>
                                        <p:tgtEl>
                                          <p:spTgt spid="645"/>
                                        </p:tgtEl>
                                        <p:attrNameLst>
                                          <p:attrName>style.visibility</p:attrName>
                                        </p:attrNameLst>
                                      </p:cBhvr>
                                      <p:to>
                                        <p:strVal val="visible"/>
                                      </p:to>
                                    </p:set>
                                    <p:animEffect transition="in" filter="fade">
                                      <p:cBhvr>
                                        <p:cTn id="50" dur="500"/>
                                        <p:tgtEl>
                                          <p:spTgt spid="64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59"/>
                                        </p:tgtEl>
                                        <p:attrNameLst>
                                          <p:attrName>style.visibility</p:attrName>
                                        </p:attrNameLst>
                                      </p:cBhvr>
                                      <p:to>
                                        <p:strVal val="visible"/>
                                      </p:to>
                                    </p:set>
                                    <p:animEffect transition="in" filter="fade">
                                      <p:cBhvr>
                                        <p:cTn id="53" dur="500"/>
                                        <p:tgtEl>
                                          <p:spTgt spid="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 grpId="0" animBg="1"/>
      <p:bldP spid="730" grpId="0"/>
      <p:bldP spid="759" grpId="0"/>
      <p:bldP spid="752" grpId="0"/>
      <p:bldP spid="754" grpId="0"/>
      <p:bldP spid="756" grpId="0"/>
      <p:bldP spid="767" grpId="0"/>
      <p:bldP spid="73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角丸四角形 133">
            <a:extLst>
              <a:ext uri="{FF2B5EF4-FFF2-40B4-BE49-F238E27FC236}">
                <a16:creationId xmlns:a16="http://schemas.microsoft.com/office/drawing/2014/main" id="{59EE404F-EE99-974C-93E9-C726A2E7B074}"/>
              </a:ext>
            </a:extLst>
          </p:cNvPr>
          <p:cNvSpPr/>
          <p:nvPr/>
        </p:nvSpPr>
        <p:spPr>
          <a:xfrm>
            <a:off x="637954" y="1096202"/>
            <a:ext cx="7857460" cy="1910396"/>
          </a:xfrm>
          <a:prstGeom prst="roundRect">
            <a:avLst>
              <a:gd name="adj" fmla="val 10944"/>
            </a:avLst>
          </a:prstGeom>
          <a:solidFill>
            <a:srgbClr val="D7F0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2DDD2B76-E31A-BA43-9576-D9071B47BB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809" y="1418178"/>
            <a:ext cx="1782942" cy="968400"/>
          </a:xfrm>
          <a:prstGeom prst="rect">
            <a:avLst/>
          </a:prstGeom>
        </p:spPr>
      </p:pic>
      <p:sp>
        <p:nvSpPr>
          <p:cNvPr id="142" name="テキスト ボックス 141">
            <a:extLst>
              <a:ext uri="{FF2B5EF4-FFF2-40B4-BE49-F238E27FC236}">
                <a16:creationId xmlns:a16="http://schemas.microsoft.com/office/drawing/2014/main" id="{0148F366-555C-9148-8BA8-69EDA49D89C0}"/>
              </a:ext>
            </a:extLst>
          </p:cNvPr>
          <p:cNvSpPr txBox="1"/>
          <p:nvPr/>
        </p:nvSpPr>
        <p:spPr>
          <a:xfrm>
            <a:off x="1639310" y="3252764"/>
            <a:ext cx="670611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7ACBBF"/>
                </a:solidFill>
                <a:effectLst/>
                <a:uLnTx/>
                <a:uFillTx/>
                <a:latin typeface="游ゴシック" panose="020F0502020204030204"/>
                <a:ea typeface="游ゴシック" panose="020B0400000000000000" pitchFamily="50" charset="-128"/>
                <a:cs typeface="+mn-cs"/>
              </a:rPr>
              <a:t>2021</a:t>
            </a:r>
            <a:r>
              <a:rPr kumimoji="1" lang="ja-JP" altLang="en-US" sz="1800" b="1" i="0" u="none" strike="noStrike" kern="1200" cap="none" spc="0" normalizeH="0" baseline="0" noProof="0" dirty="0">
                <a:ln>
                  <a:noFill/>
                </a:ln>
                <a:solidFill>
                  <a:srgbClr val="7ACBBF"/>
                </a:solidFill>
                <a:effectLst/>
                <a:uLnTx/>
                <a:uFillTx/>
                <a:latin typeface="游ゴシック" panose="020F0502020204030204"/>
                <a:ea typeface="游ゴシック" panose="020B0400000000000000" pitchFamily="50" charset="-128"/>
                <a:cs typeface="+mn-cs"/>
              </a:rPr>
              <a:t>年度 災害共済給付状況 負傷･疾病の発生割合</a:t>
            </a:r>
            <a:r>
              <a:rPr kumimoji="1" lang="en-US" altLang="ja-JP" sz="1600" b="1" i="0" u="none" strike="noStrike" kern="1200" cap="none" spc="0" normalizeH="0" baseline="0" noProof="0" dirty="0">
                <a:ln>
                  <a:noFill/>
                </a:ln>
                <a:solidFill>
                  <a:srgbClr val="7ACBBF"/>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srgbClr val="7ACBBF"/>
                </a:solidFill>
                <a:effectLst/>
                <a:uLnTx/>
                <a:uFillTx/>
                <a:latin typeface="游ゴシック" panose="020F0502020204030204"/>
                <a:ea typeface="游ゴシック" panose="020B0400000000000000" pitchFamily="50" charset="-128"/>
                <a:cs typeface="+mn-cs"/>
              </a:rPr>
              <a:t>高等学校等）</a:t>
            </a:r>
            <a:endParaRPr kumimoji="1" lang="ja-JP" altLang="en-US" sz="1600" b="0" i="0" u="none" strike="noStrike" kern="1200" cap="none" spc="0" normalizeH="0" baseline="0" noProof="0" dirty="0">
              <a:ln>
                <a:noFill/>
              </a:ln>
              <a:solidFill>
                <a:srgbClr val="7ACBBF"/>
              </a:solidFill>
              <a:effectLst/>
              <a:uLnTx/>
              <a:uFillTx/>
              <a:latin typeface="游ゴシック" panose="020F0502020204030204"/>
              <a:ea typeface="游ゴシック" panose="020B0400000000000000" pitchFamily="50" charset="-128"/>
              <a:cs typeface="+mn-cs"/>
            </a:endParaRPr>
          </a:p>
        </p:txBody>
      </p:sp>
      <p:sp>
        <p:nvSpPr>
          <p:cNvPr id="149" name="角丸四角形 148">
            <a:extLst>
              <a:ext uri="{FF2B5EF4-FFF2-40B4-BE49-F238E27FC236}">
                <a16:creationId xmlns:a16="http://schemas.microsoft.com/office/drawing/2014/main" id="{7E378A50-BF74-AE4B-9166-490A13910F87}"/>
              </a:ext>
            </a:extLst>
          </p:cNvPr>
          <p:cNvSpPr/>
          <p:nvPr/>
        </p:nvSpPr>
        <p:spPr>
          <a:xfrm>
            <a:off x="574774" y="3188400"/>
            <a:ext cx="7857460" cy="2634043"/>
          </a:xfrm>
          <a:prstGeom prst="roundRect">
            <a:avLst>
              <a:gd name="adj" fmla="val 7915"/>
            </a:avLst>
          </a:prstGeom>
          <a:noFill/>
          <a:ln w="25400">
            <a:solidFill>
              <a:srgbClr val="D7F0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2" name="テキスト ボックス 151">
            <a:extLst>
              <a:ext uri="{FF2B5EF4-FFF2-40B4-BE49-F238E27FC236}">
                <a16:creationId xmlns:a16="http://schemas.microsoft.com/office/drawing/2014/main" id="{6375597D-9889-AD4B-908D-6AAAFB63A5C1}"/>
              </a:ext>
            </a:extLst>
          </p:cNvPr>
          <p:cNvSpPr txBox="1"/>
          <p:nvPr/>
        </p:nvSpPr>
        <p:spPr>
          <a:xfrm>
            <a:off x="4013627" y="5629388"/>
            <a:ext cx="4179400" cy="200055"/>
          </a:xfrm>
          <a:prstGeom prst="rect">
            <a:avLst/>
          </a:prstGeom>
          <a:noFill/>
        </p:spPr>
        <p:txBody>
          <a:bodyPr wrap="square" rtlCol="0">
            <a:spAutoFit/>
          </a:bodyPr>
          <a:lstStyle/>
          <a:p>
            <a:pPr marL="0" marR="0" lvl="0" indent="0" algn="r" defTabSz="566654"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独立行政法人  日本スポーツ振興センター「学校の管理下の災害」令和</a:t>
            </a:r>
            <a:r>
              <a:rPr kumimoji="1" lang="en-US" altLang="ja-JP" sz="7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年版をもとに作成</a:t>
            </a:r>
          </a:p>
        </p:txBody>
      </p:sp>
      <p:sp>
        <p:nvSpPr>
          <p:cNvPr id="157" name="テキスト ボックス 156">
            <a:extLst>
              <a:ext uri="{FF2B5EF4-FFF2-40B4-BE49-F238E27FC236}">
                <a16:creationId xmlns:a16="http://schemas.microsoft.com/office/drawing/2014/main" id="{6FD2A335-9ECC-B24E-9E15-C68244842C6E}"/>
              </a:ext>
            </a:extLst>
          </p:cNvPr>
          <p:cNvSpPr txBox="1"/>
          <p:nvPr/>
        </p:nvSpPr>
        <p:spPr>
          <a:xfrm>
            <a:off x="2534362" y="1110148"/>
            <a:ext cx="1655136"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8CBD93"/>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傷害保険</a:t>
            </a:r>
          </a:p>
        </p:txBody>
      </p:sp>
      <p:sp>
        <p:nvSpPr>
          <p:cNvPr id="158" name="テキスト ボックス 157">
            <a:extLst>
              <a:ext uri="{FF2B5EF4-FFF2-40B4-BE49-F238E27FC236}">
                <a16:creationId xmlns:a16="http://schemas.microsoft.com/office/drawing/2014/main" id="{A72EA80F-9279-B144-A694-50DB60F5B0DE}"/>
              </a:ext>
            </a:extLst>
          </p:cNvPr>
          <p:cNvSpPr txBox="1"/>
          <p:nvPr/>
        </p:nvSpPr>
        <p:spPr>
          <a:xfrm>
            <a:off x="2534362" y="2273276"/>
            <a:ext cx="1655136"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8CBD93"/>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医療保険</a:t>
            </a:r>
          </a:p>
        </p:txBody>
      </p:sp>
      <p:sp>
        <p:nvSpPr>
          <p:cNvPr id="159" name="テキスト ボックス 158">
            <a:extLst>
              <a:ext uri="{FF2B5EF4-FFF2-40B4-BE49-F238E27FC236}">
                <a16:creationId xmlns:a16="http://schemas.microsoft.com/office/drawing/2014/main" id="{B258BE8A-DB06-A449-8231-267C4AAE70D7}"/>
              </a:ext>
            </a:extLst>
          </p:cNvPr>
          <p:cNvSpPr txBox="1"/>
          <p:nvPr/>
        </p:nvSpPr>
        <p:spPr>
          <a:xfrm>
            <a:off x="2700888" y="1380752"/>
            <a:ext cx="5904606" cy="973793"/>
          </a:xfrm>
          <a:prstGeom prst="rect">
            <a:avLst/>
          </a:prstGeom>
          <a:noFill/>
        </p:spPr>
        <p:txBody>
          <a:bodyPr wrap="square" rtlCol="0">
            <a:spAutoFit/>
          </a:bodyPr>
          <a:lstStyle/>
          <a:p>
            <a:pPr marL="0" marR="0" lvl="0" indent="0" algn="l" defTabSz="566654" rtl="0" eaLnBrk="1" fontAlgn="auto" latinLnBrk="0" hangingPunct="1">
              <a:lnSpc>
                <a:spcPts val="174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「急激・偶然・外来の事故（突発的に、たまたま、身体の外部からの作用によって生じる事故）」によりケガをした結果、入院･通院したり、死亡したりした場合などに保険金が支払われる保険です。</a:t>
            </a:r>
          </a:p>
        </p:txBody>
      </p:sp>
      <p:sp>
        <p:nvSpPr>
          <p:cNvPr id="160" name="テキスト ボックス 159">
            <a:extLst>
              <a:ext uri="{FF2B5EF4-FFF2-40B4-BE49-F238E27FC236}">
                <a16:creationId xmlns:a16="http://schemas.microsoft.com/office/drawing/2014/main" id="{B252F040-EF79-5943-9C68-0B41D1ACF96D}"/>
              </a:ext>
            </a:extLst>
          </p:cNvPr>
          <p:cNvSpPr txBox="1"/>
          <p:nvPr/>
        </p:nvSpPr>
        <p:spPr>
          <a:xfrm>
            <a:off x="2729415" y="2528303"/>
            <a:ext cx="5800186" cy="530658"/>
          </a:xfrm>
          <a:prstGeom prst="rect">
            <a:avLst/>
          </a:prstGeom>
          <a:noFill/>
        </p:spPr>
        <p:txBody>
          <a:bodyPr wrap="square" rtlCol="0">
            <a:spAutoFit/>
          </a:bodyPr>
          <a:lstStyle/>
          <a:p>
            <a:pPr marL="0" marR="0" lvl="0" indent="0" algn="l" defTabSz="566654" rtl="0" eaLnBrk="1" fontAlgn="auto" latinLnBrk="0" hangingPunct="1">
              <a:lnSpc>
                <a:spcPts val="174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ケガや病気の結果、入院・通院した場合などに保険金が支払われる保険です。</a:t>
            </a:r>
          </a:p>
        </p:txBody>
      </p:sp>
      <p:sp>
        <p:nvSpPr>
          <p:cNvPr id="161" name="テキスト ボックス 160">
            <a:extLst>
              <a:ext uri="{FF2B5EF4-FFF2-40B4-BE49-F238E27FC236}">
                <a16:creationId xmlns:a16="http://schemas.microsoft.com/office/drawing/2014/main" id="{E8DE4269-C261-DC41-91A4-27D2642347F1}"/>
              </a:ext>
            </a:extLst>
          </p:cNvPr>
          <p:cNvSpPr txBox="1"/>
          <p:nvPr/>
        </p:nvSpPr>
        <p:spPr>
          <a:xfrm>
            <a:off x="584319" y="5869166"/>
            <a:ext cx="7857460" cy="1015663"/>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児童生徒の不慮の災害（ケガ・病気）に備えて、学校の設置者が保護者等の同意を得た上で、「災害共済給付制度」に加入しています。これによって、</a:t>
            </a:r>
            <a:r>
              <a:rPr kumimoji="1" lang="ja-JP" altLang="en-US" sz="1200" b="0" i="0" u="none" strike="noStrike" kern="1200" cap="none" spc="0" normalizeH="0" baseline="0" noProof="0" dirty="0">
                <a:ln>
                  <a:noFill/>
                </a:ln>
                <a:solidFill>
                  <a:prstClr val="black"/>
                </a:solidFill>
                <a:effectLst/>
                <a:uLnTx/>
                <a:uFill>
                  <a:solidFill>
                    <a:srgbClr val="FF0000"/>
                  </a:solidFill>
                </a:uFill>
                <a:latin typeface="游ゴシック Medium" panose="020B0500000000000000" pitchFamily="50" charset="-128"/>
                <a:ea typeface="游ゴシック Medium" panose="020B0500000000000000" pitchFamily="50" charset="-128"/>
                <a:cs typeface="+mn-cs"/>
              </a:rPr>
              <a:t>皆さんの学校管理下（授業中、課外指導中、休憩時間中や登下校中など）でのケガや病気は補償されています（補償の対象外の災害は除く）。しかし、学校生活中に限らず、その他の日常生活中でもケガや病気になる可能性はもちろんあります。</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日常生活のケガ、病気を補償する保険について見ていきましょう。</a:t>
            </a:r>
          </a:p>
        </p:txBody>
      </p:sp>
      <p:sp>
        <p:nvSpPr>
          <p:cNvPr id="23" name="テキスト ボックス 22">
            <a:extLst>
              <a:ext uri="{FF2B5EF4-FFF2-40B4-BE49-F238E27FC236}">
                <a16:creationId xmlns:a16="http://schemas.microsoft.com/office/drawing/2014/main" id="{45686F66-B797-8C4D-BA63-7D66299496D5}"/>
              </a:ext>
            </a:extLst>
          </p:cNvPr>
          <p:cNvSpPr txBox="1"/>
          <p:nvPr/>
        </p:nvSpPr>
        <p:spPr>
          <a:xfrm>
            <a:off x="1300716" y="1656021"/>
            <a:ext cx="1123506" cy="605294"/>
          </a:xfrm>
          <a:prstGeom prst="rect">
            <a:avLst/>
          </a:prstGeom>
          <a:noFill/>
        </p:spPr>
        <p:txBody>
          <a:bodyPr wrap="square" rtlCol="0">
            <a:spAutoFit/>
          </a:bodyPr>
          <a:lstStyle/>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こんな</a:t>
            </a:r>
            <a:endPar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566654"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保険です</a:t>
            </a:r>
          </a:p>
        </p:txBody>
      </p:sp>
      <p:pic>
        <p:nvPicPr>
          <p:cNvPr id="2" name="図 1">
            <a:extLst>
              <a:ext uri="{FF2B5EF4-FFF2-40B4-BE49-F238E27FC236}">
                <a16:creationId xmlns:a16="http://schemas.microsoft.com/office/drawing/2014/main" id="{3EA02EC8-0473-0564-80C9-1FA11917D6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8"/>
            <a:ext cx="9144000" cy="559091"/>
          </a:xfrm>
          <a:prstGeom prst="rect">
            <a:avLst/>
          </a:prstGeom>
        </p:spPr>
      </p:pic>
      <p:pic>
        <p:nvPicPr>
          <p:cNvPr id="6" name="図 5">
            <a:extLst>
              <a:ext uri="{FF2B5EF4-FFF2-40B4-BE49-F238E27FC236}">
                <a16:creationId xmlns:a16="http://schemas.microsoft.com/office/drawing/2014/main" id="{236D5DCE-46D8-5A09-A473-BF2064575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730" y="3821696"/>
            <a:ext cx="2819538" cy="1661143"/>
          </a:xfrm>
          <a:prstGeom prst="rect">
            <a:avLst/>
          </a:prstGeom>
        </p:spPr>
      </p:pic>
      <p:pic>
        <p:nvPicPr>
          <p:cNvPr id="8" name="図 7">
            <a:extLst>
              <a:ext uri="{FF2B5EF4-FFF2-40B4-BE49-F238E27FC236}">
                <a16:creationId xmlns:a16="http://schemas.microsoft.com/office/drawing/2014/main" id="{791B4E16-CD07-C70D-392E-3DE2CB6C27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9420" y="3815233"/>
            <a:ext cx="2463907" cy="1735934"/>
          </a:xfrm>
          <a:prstGeom prst="rect">
            <a:avLst/>
          </a:prstGeom>
        </p:spPr>
      </p:pic>
      <p:pic>
        <p:nvPicPr>
          <p:cNvPr id="10" name="図 9">
            <a:extLst>
              <a:ext uri="{FF2B5EF4-FFF2-40B4-BE49-F238E27FC236}">
                <a16:creationId xmlns:a16="http://schemas.microsoft.com/office/drawing/2014/main" id="{D60DDBBC-98FF-384E-C76D-822D5746E5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7632" y="3793895"/>
            <a:ext cx="1562366" cy="1778610"/>
          </a:xfrm>
          <a:prstGeom prst="rect">
            <a:avLst/>
          </a:prstGeom>
        </p:spPr>
      </p:pic>
      <p:grpSp>
        <p:nvGrpSpPr>
          <p:cNvPr id="9" name="グループ化 8">
            <a:extLst>
              <a:ext uri="{FF2B5EF4-FFF2-40B4-BE49-F238E27FC236}">
                <a16:creationId xmlns:a16="http://schemas.microsoft.com/office/drawing/2014/main" id="{F2626117-8570-C7B5-4C02-AF7933F4EF59}"/>
              </a:ext>
            </a:extLst>
          </p:cNvPr>
          <p:cNvGrpSpPr/>
          <p:nvPr/>
        </p:nvGrpSpPr>
        <p:grpSpPr>
          <a:xfrm>
            <a:off x="602513" y="659599"/>
            <a:ext cx="4481670" cy="461665"/>
            <a:chOff x="602513" y="659599"/>
            <a:chExt cx="4481670" cy="461665"/>
          </a:xfrm>
        </p:grpSpPr>
        <p:sp>
          <p:nvSpPr>
            <p:cNvPr id="136" name="角丸四角形 135">
              <a:extLst>
                <a:ext uri="{FF2B5EF4-FFF2-40B4-BE49-F238E27FC236}">
                  <a16:creationId xmlns:a16="http://schemas.microsoft.com/office/drawing/2014/main" id="{EF3D85D9-B710-6841-AE12-827B5C2ACA7A}"/>
                </a:ext>
              </a:extLst>
            </p:cNvPr>
            <p:cNvSpPr/>
            <p:nvPr/>
          </p:nvSpPr>
          <p:spPr>
            <a:xfrm>
              <a:off x="625550" y="665894"/>
              <a:ext cx="1031358" cy="361507"/>
            </a:xfrm>
            <a:prstGeom prst="roundRect">
              <a:avLst/>
            </a:prstGeom>
            <a:noFill/>
            <a:ln>
              <a:solidFill>
                <a:srgbClr val="70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529569CA-9CEE-9109-B6E5-984DE0A9977A}"/>
                </a:ext>
              </a:extLst>
            </p:cNvPr>
            <p:cNvSpPr txBox="1"/>
            <p:nvPr/>
          </p:nvSpPr>
          <p:spPr>
            <a:xfrm>
              <a:off x="602513" y="697218"/>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7" name="テキスト ボックス 6">
              <a:extLst>
                <a:ext uri="{FF2B5EF4-FFF2-40B4-BE49-F238E27FC236}">
                  <a16:creationId xmlns:a16="http://schemas.microsoft.com/office/drawing/2014/main" id="{5A415C73-6F71-C941-6A7F-C18C99D445A1}"/>
                </a:ext>
              </a:extLst>
            </p:cNvPr>
            <p:cNvSpPr txBox="1"/>
            <p:nvPr/>
          </p:nvSpPr>
          <p:spPr>
            <a:xfrm>
              <a:off x="1639677" y="659599"/>
              <a:ext cx="3444506"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傷害保険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医療保険</a:t>
              </a:r>
              <a:endPar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grpSp>
      <p:sp>
        <p:nvSpPr>
          <p:cNvPr id="14" name="四角形: 角を丸くする 13">
            <a:extLst>
              <a:ext uri="{FF2B5EF4-FFF2-40B4-BE49-F238E27FC236}">
                <a16:creationId xmlns:a16="http://schemas.microsoft.com/office/drawing/2014/main" id="{C08EE207-B7EF-7289-5C60-6DD11893C857}"/>
              </a:ext>
            </a:extLst>
          </p:cNvPr>
          <p:cNvSpPr/>
          <p:nvPr/>
        </p:nvSpPr>
        <p:spPr>
          <a:xfrm>
            <a:off x="574774" y="3075399"/>
            <a:ext cx="954349" cy="847778"/>
          </a:xfrm>
          <a:prstGeom prst="roundRect">
            <a:avLst>
              <a:gd name="adj" fmla="val 9633"/>
            </a:avLst>
          </a:prstGeom>
          <a:solidFill>
            <a:srgbClr val="78C8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B628D546-7BE8-9EC2-117E-8A76CE561074}"/>
              </a:ext>
            </a:extLst>
          </p:cNvPr>
          <p:cNvSpPr txBox="1"/>
          <p:nvPr/>
        </p:nvSpPr>
        <p:spPr>
          <a:xfrm>
            <a:off x="252441" y="3118602"/>
            <a:ext cx="1562366" cy="830997"/>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そうなんだ</a:t>
            </a:r>
            <a:r>
              <a:rPr kumimoji="1" lang="en-US" altLang="ja-JP"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学校における</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ケガ･病気</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データ編</a:t>
            </a:r>
          </a:p>
        </p:txBody>
      </p:sp>
      <p:cxnSp>
        <p:nvCxnSpPr>
          <p:cNvPr id="16" name="直線コネクタ 15">
            <a:extLst>
              <a:ext uri="{FF2B5EF4-FFF2-40B4-BE49-F238E27FC236}">
                <a16:creationId xmlns:a16="http://schemas.microsoft.com/office/drawing/2014/main" id="{E2B10139-5B8F-E0E3-EBCD-188B382BA97A}"/>
              </a:ext>
            </a:extLst>
          </p:cNvPr>
          <p:cNvCxnSpPr/>
          <p:nvPr/>
        </p:nvCxnSpPr>
        <p:spPr>
          <a:xfrm>
            <a:off x="3521955" y="3625210"/>
            <a:ext cx="0" cy="20041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図 16">
            <a:extLst>
              <a:ext uri="{FF2B5EF4-FFF2-40B4-BE49-F238E27FC236}">
                <a16:creationId xmlns:a16="http://schemas.microsoft.com/office/drawing/2014/main" id="{93B27310-6134-E1B6-4337-FA2A82A4A0DA}"/>
              </a:ext>
            </a:extLst>
          </p:cNvPr>
          <p:cNvPicPr>
            <a:picLocks noChangeAspect="1"/>
          </p:cNvPicPr>
          <p:nvPr/>
        </p:nvPicPr>
        <p:blipFill>
          <a:blip r:embed="rId7"/>
          <a:stretch>
            <a:fillRect/>
          </a:stretch>
        </p:blipFill>
        <p:spPr>
          <a:xfrm>
            <a:off x="6386334" y="3651420"/>
            <a:ext cx="6097" cy="2011854"/>
          </a:xfrm>
          <a:prstGeom prst="rect">
            <a:avLst/>
          </a:prstGeom>
        </p:spPr>
      </p:pic>
      <p:grpSp>
        <p:nvGrpSpPr>
          <p:cNvPr id="12" name="グループ化 11">
            <a:extLst>
              <a:ext uri="{FF2B5EF4-FFF2-40B4-BE49-F238E27FC236}">
                <a16:creationId xmlns:a16="http://schemas.microsoft.com/office/drawing/2014/main" id="{6E3BB7B6-D0F8-D531-A389-85A2859ABF3C}"/>
              </a:ext>
            </a:extLst>
          </p:cNvPr>
          <p:cNvGrpSpPr>
            <a:grpSpLocks noChangeAspect="1"/>
          </p:cNvGrpSpPr>
          <p:nvPr/>
        </p:nvGrpSpPr>
        <p:grpSpPr>
          <a:xfrm>
            <a:off x="8035353" y="94006"/>
            <a:ext cx="924222" cy="967829"/>
            <a:chOff x="8030207" y="77898"/>
            <a:chExt cx="1026913" cy="1075365"/>
          </a:xfrm>
        </p:grpSpPr>
        <p:pic>
          <p:nvPicPr>
            <p:cNvPr id="15" name="図 14">
              <a:extLst>
                <a:ext uri="{FF2B5EF4-FFF2-40B4-BE49-F238E27FC236}">
                  <a16:creationId xmlns:a16="http://schemas.microsoft.com/office/drawing/2014/main" id="{84CA67CC-A006-C9CE-11CF-3CEBF7ED1A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8" name="図 17">
              <a:extLst>
                <a:ext uri="{FF2B5EF4-FFF2-40B4-BE49-F238E27FC236}">
                  <a16:creationId xmlns:a16="http://schemas.microsoft.com/office/drawing/2014/main" id="{2E5E41F1-1080-69BB-05AB-C27E1192CC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9014843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テキスト ボックス 135">
            <a:extLst>
              <a:ext uri="{FF2B5EF4-FFF2-40B4-BE49-F238E27FC236}">
                <a16:creationId xmlns:a16="http://schemas.microsoft.com/office/drawing/2014/main" id="{51E233DC-24CA-4740-91A3-B87FC123E268}"/>
              </a:ext>
            </a:extLst>
          </p:cNvPr>
          <p:cNvSpPr txBox="1"/>
          <p:nvPr/>
        </p:nvSpPr>
        <p:spPr>
          <a:xfrm>
            <a:off x="1021511" y="1917519"/>
            <a:ext cx="7100976" cy="848246"/>
          </a:xfrm>
          <a:prstGeom prst="rect">
            <a:avLst/>
          </a:prstGeom>
          <a:noFill/>
        </p:spPr>
        <p:txBody>
          <a:bodyPr wrap="square" lIns="90000" rtlCol="0">
            <a:spAutoFit/>
          </a:bodyPr>
          <a:lstStyle/>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heavy"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傷害保険でいうケガは、「</a:t>
            </a:r>
            <a:r>
              <a:rPr kumimoji="1" lang="ja-JP" altLang="en-US" sz="1600" b="1" i="0" u="heavy"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急激</a:t>
            </a:r>
            <a:r>
              <a:rPr kumimoji="1" lang="ja-JP" altLang="en-US" sz="1600" b="0" i="0" u="heavy"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a:t>
            </a:r>
            <a:r>
              <a:rPr kumimoji="1" lang="ja-JP" altLang="en-US" sz="1600" b="1" i="0" u="heavy"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偶然</a:t>
            </a:r>
            <a:r>
              <a:rPr kumimoji="1" lang="ja-JP" altLang="en-US" sz="1600" b="0" i="0" u="heavy"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a:t>
            </a:r>
            <a:r>
              <a:rPr kumimoji="1" lang="ja-JP" altLang="en-US" sz="1600" b="1" i="0" u="heavy"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外来</a:t>
            </a:r>
            <a:r>
              <a:rPr kumimoji="1" lang="ja-JP" altLang="en-US" sz="1600" b="0" i="0" u="heavy"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」の３つの条件を満たした事故が原因のものです。</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つまり、疲労骨折や腱鞘炎など３つの条件を満たさないケガや慢性的なケガは、保険金支払いの対象になりません。</a:t>
            </a:r>
          </a:p>
        </p:txBody>
      </p:sp>
      <p:sp>
        <p:nvSpPr>
          <p:cNvPr id="137" name="テキスト ボックス 136">
            <a:extLst>
              <a:ext uri="{FF2B5EF4-FFF2-40B4-BE49-F238E27FC236}">
                <a16:creationId xmlns:a16="http://schemas.microsoft.com/office/drawing/2014/main" id="{79BE8C63-5405-674A-8504-60784132A2C7}"/>
              </a:ext>
            </a:extLst>
          </p:cNvPr>
          <p:cNvSpPr txBox="1"/>
          <p:nvPr/>
        </p:nvSpPr>
        <p:spPr>
          <a:xfrm>
            <a:off x="1118192" y="2929585"/>
            <a:ext cx="4430233"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支払い対象となる３つの条件</a:t>
            </a:r>
            <a:endParaRPr kumimoji="1" lang="ja-JP" altLang="en-US" sz="16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46A78136-9A5C-5142-943D-0AEC7D1C71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192" y="3322854"/>
            <a:ext cx="7205747" cy="2009016"/>
          </a:xfrm>
          <a:prstGeom prst="rect">
            <a:avLst/>
          </a:prstGeom>
        </p:spPr>
      </p:pic>
      <p:sp>
        <p:nvSpPr>
          <p:cNvPr id="142" name="テキスト ボックス 141">
            <a:extLst>
              <a:ext uri="{FF2B5EF4-FFF2-40B4-BE49-F238E27FC236}">
                <a16:creationId xmlns:a16="http://schemas.microsoft.com/office/drawing/2014/main" id="{8CF3A009-106F-0945-B8C2-1B7EFFD5D107}"/>
              </a:ext>
            </a:extLst>
          </p:cNvPr>
          <p:cNvSpPr txBox="1"/>
          <p:nvPr/>
        </p:nvSpPr>
        <p:spPr>
          <a:xfrm>
            <a:off x="1118191" y="5394208"/>
            <a:ext cx="7205747" cy="494751"/>
          </a:xfrm>
          <a:prstGeom prst="rect">
            <a:avLst/>
          </a:prstGeom>
          <a:noFill/>
        </p:spPr>
        <p:txBody>
          <a:bodyPr wrap="square" lIns="90000" rtlCol="0">
            <a:spAutoFit/>
          </a:bodyPr>
          <a:lstStyle/>
          <a:p>
            <a:pPr marL="182563" marR="0" lvl="0" indent="-182563" algn="l" defTabSz="566654" rtl="0" eaLnBrk="1" fontAlgn="auto" latinLnBrk="0" hangingPunct="1">
              <a:lnSpc>
                <a:spcPts val="1638"/>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靴ずれ、低温やけど、日焼け、しもやけ、疲労骨折、腱鞘炎、慢性の関節炎、テニスひじ、野球肩、肩こり、筋肉痛などのケガは、保険金の支払い対象になりません。</a:t>
            </a:r>
          </a:p>
        </p:txBody>
      </p:sp>
      <p:pic>
        <p:nvPicPr>
          <p:cNvPr id="2" name="図 1">
            <a:extLst>
              <a:ext uri="{FF2B5EF4-FFF2-40B4-BE49-F238E27FC236}">
                <a16:creationId xmlns:a16="http://schemas.microsoft.com/office/drawing/2014/main" id="{6F6280B8-0902-D7DF-4C32-B8EEF91CD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8"/>
            <a:ext cx="9144000" cy="559091"/>
          </a:xfrm>
          <a:prstGeom prst="rect">
            <a:avLst/>
          </a:prstGeom>
        </p:spPr>
      </p:pic>
      <p:sp>
        <p:nvSpPr>
          <p:cNvPr id="6" name="角丸四角形 91">
            <a:extLst>
              <a:ext uri="{FF2B5EF4-FFF2-40B4-BE49-F238E27FC236}">
                <a16:creationId xmlns:a16="http://schemas.microsoft.com/office/drawing/2014/main" id="{CA0F1F9D-828E-24CA-7D82-7B7B893CB028}"/>
              </a:ext>
            </a:extLst>
          </p:cNvPr>
          <p:cNvSpPr>
            <a:spLocks noChangeAspect="1"/>
          </p:cNvSpPr>
          <p:nvPr/>
        </p:nvSpPr>
        <p:spPr>
          <a:xfrm>
            <a:off x="1019168" y="1388271"/>
            <a:ext cx="7200000" cy="37977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AA4A91D8-EAD4-6F53-C117-A351E938AF7A}"/>
              </a:ext>
            </a:extLst>
          </p:cNvPr>
          <p:cNvSpPr txBox="1"/>
          <p:nvPr/>
        </p:nvSpPr>
        <p:spPr>
          <a:xfrm>
            <a:off x="1200534" y="1419984"/>
            <a:ext cx="612791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傷害保険の支払い対象となる事故とケガ</a:t>
            </a:r>
          </a:p>
        </p:txBody>
      </p:sp>
      <p:grpSp>
        <p:nvGrpSpPr>
          <p:cNvPr id="8" name="グループ化 7">
            <a:extLst>
              <a:ext uri="{FF2B5EF4-FFF2-40B4-BE49-F238E27FC236}">
                <a16:creationId xmlns:a16="http://schemas.microsoft.com/office/drawing/2014/main" id="{29A4AD56-22AD-C996-0115-B1EE0E30C1AC}"/>
              </a:ext>
            </a:extLst>
          </p:cNvPr>
          <p:cNvGrpSpPr/>
          <p:nvPr/>
        </p:nvGrpSpPr>
        <p:grpSpPr>
          <a:xfrm>
            <a:off x="602513" y="659599"/>
            <a:ext cx="4481670" cy="461665"/>
            <a:chOff x="602513" y="659599"/>
            <a:chExt cx="4481670" cy="461665"/>
          </a:xfrm>
        </p:grpSpPr>
        <p:sp>
          <p:nvSpPr>
            <p:cNvPr id="9" name="角丸四角形 135">
              <a:extLst>
                <a:ext uri="{FF2B5EF4-FFF2-40B4-BE49-F238E27FC236}">
                  <a16:creationId xmlns:a16="http://schemas.microsoft.com/office/drawing/2014/main" id="{AA49ADAD-2B41-BE1C-B372-A8D24A244094}"/>
                </a:ext>
              </a:extLst>
            </p:cNvPr>
            <p:cNvSpPr/>
            <p:nvPr/>
          </p:nvSpPr>
          <p:spPr>
            <a:xfrm>
              <a:off x="625550" y="665894"/>
              <a:ext cx="1031358" cy="361507"/>
            </a:xfrm>
            <a:prstGeom prst="roundRect">
              <a:avLst/>
            </a:prstGeom>
            <a:noFill/>
            <a:ln>
              <a:solidFill>
                <a:srgbClr val="70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65A12855-A2DE-720B-51A0-1528ED3D7140}"/>
                </a:ext>
              </a:extLst>
            </p:cNvPr>
            <p:cNvSpPr txBox="1"/>
            <p:nvPr/>
          </p:nvSpPr>
          <p:spPr>
            <a:xfrm>
              <a:off x="602513" y="697218"/>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11" name="テキスト ボックス 10">
              <a:extLst>
                <a:ext uri="{FF2B5EF4-FFF2-40B4-BE49-F238E27FC236}">
                  <a16:creationId xmlns:a16="http://schemas.microsoft.com/office/drawing/2014/main" id="{7BF8F956-AC6E-F4BC-088E-A1BE125371E5}"/>
                </a:ext>
              </a:extLst>
            </p:cNvPr>
            <p:cNvSpPr txBox="1"/>
            <p:nvPr/>
          </p:nvSpPr>
          <p:spPr>
            <a:xfrm>
              <a:off x="1639677" y="659599"/>
              <a:ext cx="3444506"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傷害保険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医療保険</a:t>
              </a:r>
              <a:endPar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grpSp>
      <p:grpSp>
        <p:nvGrpSpPr>
          <p:cNvPr id="12" name="グループ化 11">
            <a:extLst>
              <a:ext uri="{FF2B5EF4-FFF2-40B4-BE49-F238E27FC236}">
                <a16:creationId xmlns:a16="http://schemas.microsoft.com/office/drawing/2014/main" id="{E4E461F4-0CAD-0466-10A0-0CD6026CE981}"/>
              </a:ext>
            </a:extLst>
          </p:cNvPr>
          <p:cNvGrpSpPr>
            <a:grpSpLocks noChangeAspect="1"/>
          </p:cNvGrpSpPr>
          <p:nvPr/>
        </p:nvGrpSpPr>
        <p:grpSpPr>
          <a:xfrm>
            <a:off x="8035353" y="94006"/>
            <a:ext cx="924222" cy="967829"/>
            <a:chOff x="8030207" y="77898"/>
            <a:chExt cx="1026913" cy="1075365"/>
          </a:xfrm>
        </p:grpSpPr>
        <p:pic>
          <p:nvPicPr>
            <p:cNvPr id="13" name="図 12">
              <a:extLst>
                <a:ext uri="{FF2B5EF4-FFF2-40B4-BE49-F238E27FC236}">
                  <a16:creationId xmlns:a16="http://schemas.microsoft.com/office/drawing/2014/main" id="{0B7A4D36-6FFA-F971-1400-89B4722D14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4" name="図 13">
              <a:extLst>
                <a:ext uri="{FF2B5EF4-FFF2-40B4-BE49-F238E27FC236}">
                  <a16:creationId xmlns:a16="http://schemas.microsoft.com/office/drawing/2014/main" id="{6E7A1834-1FF1-F124-FD4E-9A453BB9C9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88410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E8E972A2-3561-171A-BB18-305B5F28BF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561" y="1380444"/>
            <a:ext cx="7180729" cy="4444171"/>
          </a:xfrm>
          <a:prstGeom prst="rect">
            <a:avLst/>
          </a:prstGeom>
        </p:spPr>
      </p:pic>
      <p:sp>
        <p:nvSpPr>
          <p:cNvPr id="3" name="テキスト ボックス 2">
            <a:extLst>
              <a:ext uri="{FF2B5EF4-FFF2-40B4-BE49-F238E27FC236}">
                <a16:creationId xmlns:a16="http://schemas.microsoft.com/office/drawing/2014/main" id="{6EB941BC-E336-1B86-B85D-4298A946A5A6}"/>
              </a:ext>
            </a:extLst>
          </p:cNvPr>
          <p:cNvSpPr txBox="1"/>
          <p:nvPr/>
        </p:nvSpPr>
        <p:spPr>
          <a:xfrm>
            <a:off x="2776962" y="1474307"/>
            <a:ext cx="4430233"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支払い対象とならない主なケース</a:t>
            </a:r>
            <a:endParaRPr kumimoji="1" lang="ja-JP" altLang="en-US" sz="1600" b="0"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1FA5AB71-E7E0-1C56-0C84-E08A5C953F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8"/>
            <a:ext cx="9144000" cy="559091"/>
          </a:xfrm>
          <a:prstGeom prst="rect">
            <a:avLst/>
          </a:prstGeom>
        </p:spPr>
      </p:pic>
      <p:sp>
        <p:nvSpPr>
          <p:cNvPr id="5" name="テキスト ボックス 4">
            <a:extLst>
              <a:ext uri="{FF2B5EF4-FFF2-40B4-BE49-F238E27FC236}">
                <a16:creationId xmlns:a16="http://schemas.microsoft.com/office/drawing/2014/main" id="{9D5CE6EA-0417-F22B-681E-81591EB4AADE}"/>
              </a:ext>
            </a:extLst>
          </p:cNvPr>
          <p:cNvSpPr txBox="1"/>
          <p:nvPr/>
        </p:nvSpPr>
        <p:spPr>
          <a:xfrm>
            <a:off x="1325882" y="2165904"/>
            <a:ext cx="6614085" cy="3130922"/>
          </a:xfrm>
          <a:prstGeom prst="rect">
            <a:avLst/>
          </a:prstGeom>
          <a:noFill/>
        </p:spPr>
        <p:txBody>
          <a:bodyPr wrap="square">
            <a:spAutoFit/>
          </a:bodyPr>
          <a:lstStyle/>
          <a:p>
            <a:pPr marL="0" marR="0" lvl="0" indent="0" algn="l" defTabSz="566654" rtl="0" eaLnBrk="1" fontAlgn="auto" latinLnBrk="0" hangingPunct="1">
              <a:lnSpc>
                <a:spcPts val="2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保険契約者または被保険者の故意または重大な過失による事故</a:t>
            </a:r>
          </a:p>
          <a:p>
            <a:pPr marL="0" marR="0" lvl="0" indent="0" algn="l" defTabSz="566654" rtl="0" eaLnBrk="1" fontAlgn="auto" latinLnBrk="0" hangingPunct="1">
              <a:lnSpc>
                <a:spcPts val="2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無免許運転、酒気帯び運転、麻薬等を使用しての運転中の事故</a:t>
            </a:r>
          </a:p>
          <a:p>
            <a:pPr marL="0" marR="0" lvl="0" indent="0" algn="l" defTabSz="566654" rtl="0" eaLnBrk="1" fontAlgn="auto" latinLnBrk="0" hangingPunct="1">
              <a:lnSpc>
                <a:spcPts val="2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脳疾患、疾病、心神喪失による事故</a:t>
            </a:r>
          </a:p>
          <a:p>
            <a:pPr marL="0" marR="0" lvl="0" indent="0" algn="l" defTabSz="566654" rtl="0" eaLnBrk="1" fontAlgn="auto" latinLnBrk="0" hangingPunct="1">
              <a:lnSpc>
                <a:spcPts val="2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地震もしくは噴火または津波による事故</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ts val="2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戦争、内乱、暴動等による事故（テロによる事故は支払い対象）</a:t>
            </a:r>
          </a:p>
          <a:p>
            <a:pPr marL="0" marR="0" lvl="0" indent="0" algn="l" defTabSz="566654" rtl="0" eaLnBrk="1" fontAlgn="auto" latinLnBrk="0" hangingPunct="1">
              <a:lnSpc>
                <a:spcPts val="2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自動車などの乗り物によるレースやテスト走行による事故</a:t>
            </a:r>
          </a:p>
          <a:p>
            <a:pPr marL="0" marR="0" lvl="0" indent="0" algn="l" defTabSz="566654" rtl="0" eaLnBrk="1" fontAlgn="auto" latinLnBrk="0" hangingPunct="1">
              <a:lnSpc>
                <a:spcPts val="2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ピッケルなど登山用具を使用する山岳登はんやスカイダイビング</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ts val="2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など、 危険な運動中の事故</a:t>
            </a:r>
          </a:p>
          <a:p>
            <a:pPr marL="0" marR="0" lvl="0" indent="0" algn="l" defTabSz="566654" rtl="0" eaLnBrk="1" fontAlgn="auto" latinLnBrk="0" hangingPunct="1">
              <a:lnSpc>
                <a:spcPts val="24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むちうち症や腰痛等で、医学的他覚所見のないもの</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ts val="22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など</a:t>
            </a:r>
          </a:p>
        </p:txBody>
      </p:sp>
      <p:sp>
        <p:nvSpPr>
          <p:cNvPr id="17" name="テキスト ボックス 16">
            <a:extLst>
              <a:ext uri="{FF2B5EF4-FFF2-40B4-BE49-F238E27FC236}">
                <a16:creationId xmlns:a16="http://schemas.microsoft.com/office/drawing/2014/main" id="{77FE1E15-3714-EB3C-2671-6C5EAC86B810}"/>
              </a:ext>
            </a:extLst>
          </p:cNvPr>
          <p:cNvSpPr txBox="1"/>
          <p:nvPr/>
        </p:nvSpPr>
        <p:spPr>
          <a:xfrm>
            <a:off x="3779520" y="5881218"/>
            <a:ext cx="4552805" cy="461665"/>
          </a:xfrm>
          <a:prstGeom prst="rect">
            <a:avLst/>
          </a:prstGeom>
          <a:noFill/>
        </p:spPr>
        <p:txBody>
          <a:bodyPr wrap="square">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保険会社によって、特約（オプション）をセットする</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ことに</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より</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支払い対象に</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なる事故も</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あります。</a:t>
            </a:r>
          </a:p>
        </p:txBody>
      </p:sp>
      <p:grpSp>
        <p:nvGrpSpPr>
          <p:cNvPr id="2" name="グループ化 1">
            <a:extLst>
              <a:ext uri="{FF2B5EF4-FFF2-40B4-BE49-F238E27FC236}">
                <a16:creationId xmlns:a16="http://schemas.microsoft.com/office/drawing/2014/main" id="{E1E3FAE5-7F5D-F846-EB3F-F0EA27F94F05}"/>
              </a:ext>
            </a:extLst>
          </p:cNvPr>
          <p:cNvGrpSpPr/>
          <p:nvPr/>
        </p:nvGrpSpPr>
        <p:grpSpPr>
          <a:xfrm>
            <a:off x="602513" y="659599"/>
            <a:ext cx="4481670" cy="461665"/>
            <a:chOff x="602513" y="659599"/>
            <a:chExt cx="4481670" cy="461665"/>
          </a:xfrm>
        </p:grpSpPr>
        <p:sp>
          <p:nvSpPr>
            <p:cNvPr id="6" name="角丸四角形 135">
              <a:extLst>
                <a:ext uri="{FF2B5EF4-FFF2-40B4-BE49-F238E27FC236}">
                  <a16:creationId xmlns:a16="http://schemas.microsoft.com/office/drawing/2014/main" id="{733C8128-AFB2-D217-BD80-9DAE86EF2578}"/>
                </a:ext>
              </a:extLst>
            </p:cNvPr>
            <p:cNvSpPr/>
            <p:nvPr/>
          </p:nvSpPr>
          <p:spPr>
            <a:xfrm>
              <a:off x="625550" y="665894"/>
              <a:ext cx="1031358" cy="361507"/>
            </a:xfrm>
            <a:prstGeom prst="roundRect">
              <a:avLst/>
            </a:prstGeom>
            <a:noFill/>
            <a:ln>
              <a:solidFill>
                <a:srgbClr val="70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1F32EA47-6D86-8B74-FB4E-4F743275687F}"/>
                </a:ext>
              </a:extLst>
            </p:cNvPr>
            <p:cNvSpPr txBox="1"/>
            <p:nvPr/>
          </p:nvSpPr>
          <p:spPr>
            <a:xfrm>
              <a:off x="602513" y="697218"/>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16" name="テキスト ボックス 15">
              <a:extLst>
                <a:ext uri="{FF2B5EF4-FFF2-40B4-BE49-F238E27FC236}">
                  <a16:creationId xmlns:a16="http://schemas.microsoft.com/office/drawing/2014/main" id="{002A2018-8017-046A-C5BD-0AD33F27C47B}"/>
                </a:ext>
              </a:extLst>
            </p:cNvPr>
            <p:cNvSpPr txBox="1"/>
            <p:nvPr/>
          </p:nvSpPr>
          <p:spPr>
            <a:xfrm>
              <a:off x="1639677" y="659599"/>
              <a:ext cx="3444506"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傷害保険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医療保険</a:t>
              </a:r>
              <a:endPar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grpSp>
      <p:grpSp>
        <p:nvGrpSpPr>
          <p:cNvPr id="4" name="グループ化 3">
            <a:extLst>
              <a:ext uri="{FF2B5EF4-FFF2-40B4-BE49-F238E27FC236}">
                <a16:creationId xmlns:a16="http://schemas.microsoft.com/office/drawing/2014/main" id="{D8491EF1-0B40-39A0-446A-AEA582C3B136}"/>
              </a:ext>
            </a:extLst>
          </p:cNvPr>
          <p:cNvGrpSpPr>
            <a:grpSpLocks noChangeAspect="1"/>
          </p:cNvGrpSpPr>
          <p:nvPr/>
        </p:nvGrpSpPr>
        <p:grpSpPr>
          <a:xfrm>
            <a:off x="8035353" y="94006"/>
            <a:ext cx="924222" cy="967829"/>
            <a:chOff x="8030207" y="77898"/>
            <a:chExt cx="1026913" cy="1075365"/>
          </a:xfrm>
        </p:grpSpPr>
        <p:pic>
          <p:nvPicPr>
            <p:cNvPr id="7" name="図 6">
              <a:extLst>
                <a:ext uri="{FF2B5EF4-FFF2-40B4-BE49-F238E27FC236}">
                  <a16:creationId xmlns:a16="http://schemas.microsoft.com/office/drawing/2014/main" id="{87C281B2-9E9E-F8ED-11D2-02ACF11E01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8" name="図 7">
              <a:extLst>
                <a:ext uri="{FF2B5EF4-FFF2-40B4-BE49-F238E27FC236}">
                  <a16:creationId xmlns:a16="http://schemas.microsoft.com/office/drawing/2014/main" id="{750875D1-ACDE-7D17-BA70-07CF903F97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218882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bject 76">
            <a:extLst>
              <a:ext uri="{FF2B5EF4-FFF2-40B4-BE49-F238E27FC236}">
                <a16:creationId xmlns:a16="http://schemas.microsoft.com/office/drawing/2014/main" id="{0C37B995-59A1-E94D-B203-46CD115BFBE0}"/>
              </a:ext>
            </a:extLst>
          </p:cNvPr>
          <p:cNvSpPr/>
          <p:nvPr/>
        </p:nvSpPr>
        <p:spPr>
          <a:xfrm>
            <a:off x="1931079" y="1014015"/>
            <a:ext cx="26872" cy="15355"/>
          </a:xfrm>
          <a:custGeom>
            <a:avLst/>
            <a:gdLst/>
            <a:ahLst/>
            <a:cxnLst/>
            <a:rect l="l" t="t" r="r" b="b"/>
            <a:pathLst>
              <a:path w="44450" h="25400">
                <a:moveTo>
                  <a:pt x="44356" y="25400"/>
                </a:moveTo>
                <a:lnTo>
                  <a:pt x="0" y="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49" name="object 77">
            <a:extLst>
              <a:ext uri="{FF2B5EF4-FFF2-40B4-BE49-F238E27FC236}">
                <a16:creationId xmlns:a16="http://schemas.microsoft.com/office/drawing/2014/main" id="{5522D00E-25EE-C24C-900E-5630B0DF8DAD}"/>
              </a:ext>
            </a:extLst>
          </p:cNvPr>
          <p:cNvSpPr/>
          <p:nvPr/>
        </p:nvSpPr>
        <p:spPr>
          <a:xfrm>
            <a:off x="1874695" y="1014015"/>
            <a:ext cx="30710" cy="15355"/>
          </a:xfrm>
          <a:custGeom>
            <a:avLst/>
            <a:gdLst/>
            <a:ahLst/>
            <a:cxnLst/>
            <a:rect l="l" t="t" r="r" b="b"/>
            <a:pathLst>
              <a:path w="50800" h="25400">
                <a:moveTo>
                  <a:pt x="0" y="0"/>
                </a:moveTo>
                <a:lnTo>
                  <a:pt x="50481" y="2540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50" name="object 78">
            <a:extLst>
              <a:ext uri="{FF2B5EF4-FFF2-40B4-BE49-F238E27FC236}">
                <a16:creationId xmlns:a16="http://schemas.microsoft.com/office/drawing/2014/main" id="{44F6611F-EB53-5144-A2F8-16309215B770}"/>
              </a:ext>
            </a:extLst>
          </p:cNvPr>
          <p:cNvSpPr/>
          <p:nvPr/>
        </p:nvSpPr>
        <p:spPr>
          <a:xfrm>
            <a:off x="1917672" y="1006337"/>
            <a:ext cx="13436" cy="7678"/>
          </a:xfrm>
          <a:custGeom>
            <a:avLst/>
            <a:gdLst/>
            <a:ahLst/>
            <a:cxnLst/>
            <a:rect l="l" t="t" r="r" b="b"/>
            <a:pathLst>
              <a:path w="22225" h="12700">
                <a:moveTo>
                  <a:pt x="22178" y="12700"/>
                </a:moveTo>
                <a:lnTo>
                  <a:pt x="0" y="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75" name="object 79">
            <a:extLst>
              <a:ext uri="{FF2B5EF4-FFF2-40B4-BE49-F238E27FC236}">
                <a16:creationId xmlns:a16="http://schemas.microsoft.com/office/drawing/2014/main" id="{DEAF0F78-DBC0-9F40-B041-092343490077}"/>
              </a:ext>
            </a:extLst>
          </p:cNvPr>
          <p:cNvSpPr/>
          <p:nvPr/>
        </p:nvSpPr>
        <p:spPr>
          <a:xfrm>
            <a:off x="1859435" y="1006337"/>
            <a:ext cx="15355" cy="7678"/>
          </a:xfrm>
          <a:custGeom>
            <a:avLst/>
            <a:gdLst/>
            <a:ahLst/>
            <a:cxnLst/>
            <a:rect l="l" t="t" r="r" b="b"/>
            <a:pathLst>
              <a:path w="25400" h="12700">
                <a:moveTo>
                  <a:pt x="0" y="0"/>
                </a:moveTo>
                <a:lnTo>
                  <a:pt x="25240" y="1270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76" name="object 80">
            <a:extLst>
              <a:ext uri="{FF2B5EF4-FFF2-40B4-BE49-F238E27FC236}">
                <a16:creationId xmlns:a16="http://schemas.microsoft.com/office/drawing/2014/main" id="{E831ED18-A101-F04E-93A0-319EF5B7E3E5}"/>
              </a:ext>
            </a:extLst>
          </p:cNvPr>
          <p:cNvSpPr/>
          <p:nvPr/>
        </p:nvSpPr>
        <p:spPr>
          <a:xfrm>
            <a:off x="1904264" y="998659"/>
            <a:ext cx="13436" cy="7678"/>
          </a:xfrm>
          <a:custGeom>
            <a:avLst/>
            <a:gdLst/>
            <a:ahLst/>
            <a:cxnLst/>
            <a:rect l="l" t="t" r="r" b="b"/>
            <a:pathLst>
              <a:path w="22225" h="12700">
                <a:moveTo>
                  <a:pt x="22178" y="12700"/>
                </a:moveTo>
                <a:lnTo>
                  <a:pt x="0" y="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77" name="object 81">
            <a:extLst>
              <a:ext uri="{FF2B5EF4-FFF2-40B4-BE49-F238E27FC236}">
                <a16:creationId xmlns:a16="http://schemas.microsoft.com/office/drawing/2014/main" id="{AE6A6ED8-ADAD-A14F-8D57-7DF471605B53}"/>
              </a:ext>
            </a:extLst>
          </p:cNvPr>
          <p:cNvSpPr/>
          <p:nvPr/>
        </p:nvSpPr>
        <p:spPr>
          <a:xfrm>
            <a:off x="1844176" y="998659"/>
            <a:ext cx="15355" cy="7678"/>
          </a:xfrm>
          <a:custGeom>
            <a:avLst/>
            <a:gdLst/>
            <a:ahLst/>
            <a:cxnLst/>
            <a:rect l="l" t="t" r="r" b="b"/>
            <a:pathLst>
              <a:path w="25400" h="12700">
                <a:moveTo>
                  <a:pt x="0" y="0"/>
                </a:moveTo>
                <a:lnTo>
                  <a:pt x="25240" y="1270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78" name="object 103">
            <a:extLst>
              <a:ext uri="{FF2B5EF4-FFF2-40B4-BE49-F238E27FC236}">
                <a16:creationId xmlns:a16="http://schemas.microsoft.com/office/drawing/2014/main" id="{9883C026-9DBF-8548-B3A3-C941F5E0280A}"/>
              </a:ext>
            </a:extLst>
          </p:cNvPr>
          <p:cNvSpPr/>
          <p:nvPr/>
        </p:nvSpPr>
        <p:spPr>
          <a:xfrm>
            <a:off x="1874686" y="1014015"/>
            <a:ext cx="30710" cy="15355"/>
          </a:xfrm>
          <a:custGeom>
            <a:avLst/>
            <a:gdLst/>
            <a:ahLst/>
            <a:cxnLst/>
            <a:rect l="l" t="t" r="r" b="b"/>
            <a:pathLst>
              <a:path w="50800" h="25400">
                <a:moveTo>
                  <a:pt x="50476" y="25400"/>
                </a:moveTo>
                <a:lnTo>
                  <a:pt x="0" y="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79" name="object 104">
            <a:extLst>
              <a:ext uri="{FF2B5EF4-FFF2-40B4-BE49-F238E27FC236}">
                <a16:creationId xmlns:a16="http://schemas.microsoft.com/office/drawing/2014/main" id="{E2BC13B7-CC14-7340-A84D-CD506CB4137C}"/>
              </a:ext>
            </a:extLst>
          </p:cNvPr>
          <p:cNvSpPr/>
          <p:nvPr/>
        </p:nvSpPr>
        <p:spPr>
          <a:xfrm>
            <a:off x="1767419" y="998660"/>
            <a:ext cx="0" cy="30710"/>
          </a:xfrm>
          <a:custGeom>
            <a:avLst/>
            <a:gdLst/>
            <a:ahLst/>
            <a:cxnLst/>
            <a:rect l="l" t="t" r="r" b="b"/>
            <a:pathLst>
              <a:path h="50800">
                <a:moveTo>
                  <a:pt x="0" y="0"/>
                </a:moveTo>
                <a:lnTo>
                  <a:pt x="0" y="50800"/>
                </a:lnTo>
              </a:path>
            </a:pathLst>
          </a:custGeom>
          <a:ln w="4318">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80" name="object 105">
            <a:extLst>
              <a:ext uri="{FF2B5EF4-FFF2-40B4-BE49-F238E27FC236}">
                <a16:creationId xmlns:a16="http://schemas.microsoft.com/office/drawing/2014/main" id="{961E0A08-FF3C-5A49-8BDE-34CEDA8658BF}"/>
              </a:ext>
            </a:extLst>
          </p:cNvPr>
          <p:cNvSpPr/>
          <p:nvPr/>
        </p:nvSpPr>
        <p:spPr>
          <a:xfrm>
            <a:off x="1859428" y="1006337"/>
            <a:ext cx="15355" cy="7678"/>
          </a:xfrm>
          <a:custGeom>
            <a:avLst/>
            <a:gdLst/>
            <a:ahLst/>
            <a:cxnLst/>
            <a:rect l="l" t="t" r="r" b="b"/>
            <a:pathLst>
              <a:path w="25400" h="12700">
                <a:moveTo>
                  <a:pt x="25238" y="12700"/>
                </a:moveTo>
                <a:lnTo>
                  <a:pt x="0" y="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81" name="object 106">
            <a:extLst>
              <a:ext uri="{FF2B5EF4-FFF2-40B4-BE49-F238E27FC236}">
                <a16:creationId xmlns:a16="http://schemas.microsoft.com/office/drawing/2014/main" id="{F0C29F0E-A89E-3746-8371-59BFE5B82BC0}"/>
              </a:ext>
            </a:extLst>
          </p:cNvPr>
          <p:cNvSpPr/>
          <p:nvPr/>
        </p:nvSpPr>
        <p:spPr>
          <a:xfrm>
            <a:off x="1844171" y="998659"/>
            <a:ext cx="15355" cy="7678"/>
          </a:xfrm>
          <a:custGeom>
            <a:avLst/>
            <a:gdLst/>
            <a:ahLst/>
            <a:cxnLst/>
            <a:rect l="l" t="t" r="r" b="b"/>
            <a:pathLst>
              <a:path w="25400" h="12700">
                <a:moveTo>
                  <a:pt x="25238" y="12700"/>
                </a:moveTo>
                <a:lnTo>
                  <a:pt x="0" y="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82" name="object 135">
            <a:extLst>
              <a:ext uri="{FF2B5EF4-FFF2-40B4-BE49-F238E27FC236}">
                <a16:creationId xmlns:a16="http://schemas.microsoft.com/office/drawing/2014/main" id="{27EE4D48-A625-354F-87C7-A2DBF9016ABA}"/>
              </a:ext>
            </a:extLst>
          </p:cNvPr>
          <p:cNvSpPr/>
          <p:nvPr/>
        </p:nvSpPr>
        <p:spPr>
          <a:xfrm>
            <a:off x="1874692" y="1014015"/>
            <a:ext cx="30710" cy="15355"/>
          </a:xfrm>
          <a:custGeom>
            <a:avLst/>
            <a:gdLst/>
            <a:ahLst/>
            <a:cxnLst/>
            <a:rect l="l" t="t" r="r" b="b"/>
            <a:pathLst>
              <a:path w="50800" h="25400">
                <a:moveTo>
                  <a:pt x="0" y="0"/>
                </a:moveTo>
                <a:lnTo>
                  <a:pt x="50481" y="2540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83" name="object 136">
            <a:extLst>
              <a:ext uri="{FF2B5EF4-FFF2-40B4-BE49-F238E27FC236}">
                <a16:creationId xmlns:a16="http://schemas.microsoft.com/office/drawing/2014/main" id="{6E8989B0-679F-2749-8626-0DA77F30A4B3}"/>
              </a:ext>
            </a:extLst>
          </p:cNvPr>
          <p:cNvSpPr/>
          <p:nvPr/>
        </p:nvSpPr>
        <p:spPr>
          <a:xfrm>
            <a:off x="1931080" y="1014015"/>
            <a:ext cx="26872" cy="15355"/>
          </a:xfrm>
          <a:custGeom>
            <a:avLst/>
            <a:gdLst/>
            <a:ahLst/>
            <a:cxnLst/>
            <a:rect l="l" t="t" r="r" b="b"/>
            <a:pathLst>
              <a:path w="44450" h="25400">
                <a:moveTo>
                  <a:pt x="44354" y="25400"/>
                </a:moveTo>
                <a:lnTo>
                  <a:pt x="0" y="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84" name="object 137">
            <a:extLst>
              <a:ext uri="{FF2B5EF4-FFF2-40B4-BE49-F238E27FC236}">
                <a16:creationId xmlns:a16="http://schemas.microsoft.com/office/drawing/2014/main" id="{69F2B1CA-32CA-1741-8360-872FD2276A36}"/>
              </a:ext>
            </a:extLst>
          </p:cNvPr>
          <p:cNvSpPr/>
          <p:nvPr/>
        </p:nvSpPr>
        <p:spPr>
          <a:xfrm>
            <a:off x="1859433" y="1006337"/>
            <a:ext cx="15355" cy="7678"/>
          </a:xfrm>
          <a:custGeom>
            <a:avLst/>
            <a:gdLst/>
            <a:ahLst/>
            <a:cxnLst/>
            <a:rect l="l" t="t" r="r" b="b"/>
            <a:pathLst>
              <a:path w="25400" h="12700">
                <a:moveTo>
                  <a:pt x="0" y="0"/>
                </a:moveTo>
                <a:lnTo>
                  <a:pt x="25240" y="1270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85" name="object 138">
            <a:extLst>
              <a:ext uri="{FF2B5EF4-FFF2-40B4-BE49-F238E27FC236}">
                <a16:creationId xmlns:a16="http://schemas.microsoft.com/office/drawing/2014/main" id="{DF4960E6-156B-6943-BFE5-5ACC53896C99}"/>
              </a:ext>
            </a:extLst>
          </p:cNvPr>
          <p:cNvSpPr/>
          <p:nvPr/>
        </p:nvSpPr>
        <p:spPr>
          <a:xfrm>
            <a:off x="1917674" y="1006337"/>
            <a:ext cx="13436" cy="7678"/>
          </a:xfrm>
          <a:custGeom>
            <a:avLst/>
            <a:gdLst/>
            <a:ahLst/>
            <a:cxnLst/>
            <a:rect l="l" t="t" r="r" b="b"/>
            <a:pathLst>
              <a:path w="22225" h="12700">
                <a:moveTo>
                  <a:pt x="22177" y="12700"/>
                </a:moveTo>
                <a:lnTo>
                  <a:pt x="0" y="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86" name="object 139">
            <a:extLst>
              <a:ext uri="{FF2B5EF4-FFF2-40B4-BE49-F238E27FC236}">
                <a16:creationId xmlns:a16="http://schemas.microsoft.com/office/drawing/2014/main" id="{2FF9762A-847B-8648-8B0B-67BCAAF2749F}"/>
              </a:ext>
            </a:extLst>
          </p:cNvPr>
          <p:cNvSpPr/>
          <p:nvPr/>
        </p:nvSpPr>
        <p:spPr>
          <a:xfrm>
            <a:off x="1844174" y="998659"/>
            <a:ext cx="15355" cy="7678"/>
          </a:xfrm>
          <a:custGeom>
            <a:avLst/>
            <a:gdLst/>
            <a:ahLst/>
            <a:cxnLst/>
            <a:rect l="l" t="t" r="r" b="b"/>
            <a:pathLst>
              <a:path w="25400" h="12700">
                <a:moveTo>
                  <a:pt x="0" y="0"/>
                </a:moveTo>
                <a:lnTo>
                  <a:pt x="25240" y="1270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87" name="object 140">
            <a:extLst>
              <a:ext uri="{FF2B5EF4-FFF2-40B4-BE49-F238E27FC236}">
                <a16:creationId xmlns:a16="http://schemas.microsoft.com/office/drawing/2014/main" id="{F518F850-E4EC-584D-B841-C01F9F006787}"/>
              </a:ext>
            </a:extLst>
          </p:cNvPr>
          <p:cNvSpPr/>
          <p:nvPr/>
        </p:nvSpPr>
        <p:spPr>
          <a:xfrm>
            <a:off x="1904267" y="998659"/>
            <a:ext cx="13436" cy="7678"/>
          </a:xfrm>
          <a:custGeom>
            <a:avLst/>
            <a:gdLst/>
            <a:ahLst/>
            <a:cxnLst/>
            <a:rect l="l" t="t" r="r" b="b"/>
            <a:pathLst>
              <a:path w="22225" h="12700">
                <a:moveTo>
                  <a:pt x="22177" y="12700"/>
                </a:moveTo>
                <a:lnTo>
                  <a:pt x="0" y="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88" name="object 150">
            <a:extLst>
              <a:ext uri="{FF2B5EF4-FFF2-40B4-BE49-F238E27FC236}">
                <a16:creationId xmlns:a16="http://schemas.microsoft.com/office/drawing/2014/main" id="{7EC56994-B870-924D-9AC0-C51FB7DCD266}"/>
              </a:ext>
            </a:extLst>
          </p:cNvPr>
          <p:cNvSpPr/>
          <p:nvPr/>
        </p:nvSpPr>
        <p:spPr>
          <a:xfrm>
            <a:off x="2341215" y="1029370"/>
            <a:ext cx="3455" cy="2687"/>
          </a:xfrm>
          <a:custGeom>
            <a:avLst/>
            <a:gdLst/>
            <a:ahLst/>
            <a:cxnLst/>
            <a:rect l="l" t="t" r="r" b="b"/>
            <a:pathLst>
              <a:path w="5714" h="4444">
                <a:moveTo>
                  <a:pt x="5289" y="3981"/>
                </a:moveTo>
                <a:lnTo>
                  <a:pt x="0" y="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89" name="object 151">
            <a:extLst>
              <a:ext uri="{FF2B5EF4-FFF2-40B4-BE49-F238E27FC236}">
                <a16:creationId xmlns:a16="http://schemas.microsoft.com/office/drawing/2014/main" id="{FE2D879E-EEE4-5C40-955E-C7CF370E5B6C}"/>
              </a:ext>
            </a:extLst>
          </p:cNvPr>
          <p:cNvSpPr/>
          <p:nvPr/>
        </p:nvSpPr>
        <p:spPr>
          <a:xfrm>
            <a:off x="2303644" y="1029370"/>
            <a:ext cx="41075" cy="2687"/>
          </a:xfrm>
          <a:custGeom>
            <a:avLst/>
            <a:gdLst/>
            <a:ahLst/>
            <a:cxnLst/>
            <a:rect l="l" t="t" r="r" b="b"/>
            <a:pathLst>
              <a:path w="67945" h="4444">
                <a:moveTo>
                  <a:pt x="0" y="0"/>
                </a:moveTo>
                <a:lnTo>
                  <a:pt x="0" y="3981"/>
                </a:lnTo>
                <a:lnTo>
                  <a:pt x="67437" y="3981"/>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0" name="object 152">
            <a:extLst>
              <a:ext uri="{FF2B5EF4-FFF2-40B4-BE49-F238E27FC236}">
                <a16:creationId xmlns:a16="http://schemas.microsoft.com/office/drawing/2014/main" id="{26C3D350-176E-4C46-A8C7-F7DC48757AA6}"/>
              </a:ext>
            </a:extLst>
          </p:cNvPr>
          <p:cNvSpPr/>
          <p:nvPr/>
        </p:nvSpPr>
        <p:spPr>
          <a:xfrm>
            <a:off x="2341211" y="1029370"/>
            <a:ext cx="23033" cy="2687"/>
          </a:xfrm>
          <a:custGeom>
            <a:avLst/>
            <a:gdLst/>
            <a:ahLst/>
            <a:cxnLst/>
            <a:rect l="l" t="t" r="r" b="b"/>
            <a:pathLst>
              <a:path w="38100" h="4444">
                <a:moveTo>
                  <a:pt x="0" y="0"/>
                </a:moveTo>
                <a:lnTo>
                  <a:pt x="5293" y="3984"/>
                </a:lnTo>
                <a:lnTo>
                  <a:pt x="37588" y="3984"/>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1" name="object 163">
            <a:extLst>
              <a:ext uri="{FF2B5EF4-FFF2-40B4-BE49-F238E27FC236}">
                <a16:creationId xmlns:a16="http://schemas.microsoft.com/office/drawing/2014/main" id="{10A01A03-B44A-F546-A9BB-EBB05A6BBF90}"/>
              </a:ext>
            </a:extLst>
          </p:cNvPr>
          <p:cNvSpPr/>
          <p:nvPr/>
        </p:nvSpPr>
        <p:spPr>
          <a:xfrm>
            <a:off x="2288919" y="1029370"/>
            <a:ext cx="14971" cy="2687"/>
          </a:xfrm>
          <a:custGeom>
            <a:avLst/>
            <a:gdLst/>
            <a:ahLst/>
            <a:cxnLst/>
            <a:rect l="l" t="t" r="r" b="b"/>
            <a:pathLst>
              <a:path w="24764" h="4444">
                <a:moveTo>
                  <a:pt x="0" y="3990"/>
                </a:moveTo>
                <a:lnTo>
                  <a:pt x="24358" y="3990"/>
                </a:lnTo>
                <a:lnTo>
                  <a:pt x="24358" y="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2" name="object 165">
            <a:extLst>
              <a:ext uri="{FF2B5EF4-FFF2-40B4-BE49-F238E27FC236}">
                <a16:creationId xmlns:a16="http://schemas.microsoft.com/office/drawing/2014/main" id="{C12BA084-9F8C-F64E-8F55-628D6B46ED9B}"/>
              </a:ext>
            </a:extLst>
          </p:cNvPr>
          <p:cNvSpPr/>
          <p:nvPr/>
        </p:nvSpPr>
        <p:spPr>
          <a:xfrm>
            <a:off x="1931077" y="1014015"/>
            <a:ext cx="26872" cy="15355"/>
          </a:xfrm>
          <a:custGeom>
            <a:avLst/>
            <a:gdLst/>
            <a:ahLst/>
            <a:cxnLst/>
            <a:rect l="l" t="t" r="r" b="b"/>
            <a:pathLst>
              <a:path w="44450" h="25400">
                <a:moveTo>
                  <a:pt x="0" y="0"/>
                </a:moveTo>
                <a:lnTo>
                  <a:pt x="44356" y="25400"/>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3" name="object 166">
            <a:extLst>
              <a:ext uri="{FF2B5EF4-FFF2-40B4-BE49-F238E27FC236}">
                <a16:creationId xmlns:a16="http://schemas.microsoft.com/office/drawing/2014/main" id="{65CEBB5F-1C00-3B4E-A86A-BF7E90E92C51}"/>
              </a:ext>
            </a:extLst>
          </p:cNvPr>
          <p:cNvSpPr/>
          <p:nvPr/>
        </p:nvSpPr>
        <p:spPr>
          <a:xfrm>
            <a:off x="1917670" y="1006337"/>
            <a:ext cx="13436" cy="7678"/>
          </a:xfrm>
          <a:custGeom>
            <a:avLst/>
            <a:gdLst/>
            <a:ahLst/>
            <a:cxnLst/>
            <a:rect l="l" t="t" r="r" b="b"/>
            <a:pathLst>
              <a:path w="22225" h="12700">
                <a:moveTo>
                  <a:pt x="0" y="0"/>
                </a:moveTo>
                <a:lnTo>
                  <a:pt x="22178" y="12699"/>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4" name="object 167">
            <a:extLst>
              <a:ext uri="{FF2B5EF4-FFF2-40B4-BE49-F238E27FC236}">
                <a16:creationId xmlns:a16="http://schemas.microsoft.com/office/drawing/2014/main" id="{D12D2B47-2CC8-D643-9347-59BA7DCC2C88}"/>
              </a:ext>
            </a:extLst>
          </p:cNvPr>
          <p:cNvSpPr/>
          <p:nvPr/>
        </p:nvSpPr>
        <p:spPr>
          <a:xfrm>
            <a:off x="1904263" y="998659"/>
            <a:ext cx="13436" cy="7678"/>
          </a:xfrm>
          <a:custGeom>
            <a:avLst/>
            <a:gdLst/>
            <a:ahLst/>
            <a:cxnLst/>
            <a:rect l="l" t="t" r="r" b="b"/>
            <a:pathLst>
              <a:path w="22225" h="12700">
                <a:moveTo>
                  <a:pt x="0" y="0"/>
                </a:moveTo>
                <a:lnTo>
                  <a:pt x="22178" y="12699"/>
                </a:lnTo>
              </a:path>
            </a:pathLst>
          </a:custGeom>
          <a:ln w="8636">
            <a:solidFill>
              <a:srgbClr val="727171"/>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5" name="object 273">
            <a:extLst>
              <a:ext uri="{FF2B5EF4-FFF2-40B4-BE49-F238E27FC236}">
                <a16:creationId xmlns:a16="http://schemas.microsoft.com/office/drawing/2014/main" id="{9D190B44-2FD4-0A4F-ABB8-4F89C1D37653}"/>
              </a:ext>
            </a:extLst>
          </p:cNvPr>
          <p:cNvSpPr/>
          <p:nvPr/>
        </p:nvSpPr>
        <p:spPr>
          <a:xfrm>
            <a:off x="1931079" y="1014015"/>
            <a:ext cx="26872" cy="15355"/>
          </a:xfrm>
          <a:custGeom>
            <a:avLst/>
            <a:gdLst/>
            <a:ahLst/>
            <a:cxnLst/>
            <a:rect l="l" t="t" r="r" b="b"/>
            <a:pathLst>
              <a:path w="44450" h="25400">
                <a:moveTo>
                  <a:pt x="44356" y="25400"/>
                </a:moveTo>
                <a:lnTo>
                  <a:pt x="0" y="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6" name="object 274">
            <a:extLst>
              <a:ext uri="{FF2B5EF4-FFF2-40B4-BE49-F238E27FC236}">
                <a16:creationId xmlns:a16="http://schemas.microsoft.com/office/drawing/2014/main" id="{9645973B-CC86-434D-88A3-0958D99A5BD8}"/>
              </a:ext>
            </a:extLst>
          </p:cNvPr>
          <p:cNvSpPr/>
          <p:nvPr/>
        </p:nvSpPr>
        <p:spPr>
          <a:xfrm>
            <a:off x="1874695" y="1014015"/>
            <a:ext cx="30710" cy="15355"/>
          </a:xfrm>
          <a:custGeom>
            <a:avLst/>
            <a:gdLst/>
            <a:ahLst/>
            <a:cxnLst/>
            <a:rect l="l" t="t" r="r" b="b"/>
            <a:pathLst>
              <a:path w="50800" h="25400">
                <a:moveTo>
                  <a:pt x="0" y="0"/>
                </a:moveTo>
                <a:lnTo>
                  <a:pt x="50481" y="2540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7" name="object 275">
            <a:extLst>
              <a:ext uri="{FF2B5EF4-FFF2-40B4-BE49-F238E27FC236}">
                <a16:creationId xmlns:a16="http://schemas.microsoft.com/office/drawing/2014/main" id="{35E16CED-56C9-8647-BE63-61962502F75F}"/>
              </a:ext>
            </a:extLst>
          </p:cNvPr>
          <p:cNvSpPr/>
          <p:nvPr/>
        </p:nvSpPr>
        <p:spPr>
          <a:xfrm>
            <a:off x="1917672" y="1006337"/>
            <a:ext cx="13436" cy="7678"/>
          </a:xfrm>
          <a:custGeom>
            <a:avLst/>
            <a:gdLst/>
            <a:ahLst/>
            <a:cxnLst/>
            <a:rect l="l" t="t" r="r" b="b"/>
            <a:pathLst>
              <a:path w="22225" h="12700">
                <a:moveTo>
                  <a:pt x="22178" y="12700"/>
                </a:moveTo>
                <a:lnTo>
                  <a:pt x="0" y="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8" name="object 276">
            <a:extLst>
              <a:ext uri="{FF2B5EF4-FFF2-40B4-BE49-F238E27FC236}">
                <a16:creationId xmlns:a16="http://schemas.microsoft.com/office/drawing/2014/main" id="{155A24E0-C7C1-9945-9BF3-3711ED6522B1}"/>
              </a:ext>
            </a:extLst>
          </p:cNvPr>
          <p:cNvSpPr/>
          <p:nvPr/>
        </p:nvSpPr>
        <p:spPr>
          <a:xfrm>
            <a:off x="1859435" y="1006337"/>
            <a:ext cx="15355" cy="7678"/>
          </a:xfrm>
          <a:custGeom>
            <a:avLst/>
            <a:gdLst/>
            <a:ahLst/>
            <a:cxnLst/>
            <a:rect l="l" t="t" r="r" b="b"/>
            <a:pathLst>
              <a:path w="25400" h="12700">
                <a:moveTo>
                  <a:pt x="0" y="0"/>
                </a:moveTo>
                <a:lnTo>
                  <a:pt x="25240" y="1270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99" name="object 277">
            <a:extLst>
              <a:ext uri="{FF2B5EF4-FFF2-40B4-BE49-F238E27FC236}">
                <a16:creationId xmlns:a16="http://schemas.microsoft.com/office/drawing/2014/main" id="{8C2ACCD2-79A8-4B49-B6B3-D1128A72B56C}"/>
              </a:ext>
            </a:extLst>
          </p:cNvPr>
          <p:cNvSpPr/>
          <p:nvPr/>
        </p:nvSpPr>
        <p:spPr>
          <a:xfrm>
            <a:off x="1904264" y="998659"/>
            <a:ext cx="13436" cy="7678"/>
          </a:xfrm>
          <a:custGeom>
            <a:avLst/>
            <a:gdLst/>
            <a:ahLst/>
            <a:cxnLst/>
            <a:rect l="l" t="t" r="r" b="b"/>
            <a:pathLst>
              <a:path w="22225" h="12700">
                <a:moveTo>
                  <a:pt x="22178" y="12700"/>
                </a:moveTo>
                <a:lnTo>
                  <a:pt x="0" y="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0" name="object 278">
            <a:extLst>
              <a:ext uri="{FF2B5EF4-FFF2-40B4-BE49-F238E27FC236}">
                <a16:creationId xmlns:a16="http://schemas.microsoft.com/office/drawing/2014/main" id="{A1D57D29-3F97-E343-AC2D-6247FED48D9B}"/>
              </a:ext>
            </a:extLst>
          </p:cNvPr>
          <p:cNvSpPr/>
          <p:nvPr/>
        </p:nvSpPr>
        <p:spPr>
          <a:xfrm>
            <a:off x="1844176" y="998659"/>
            <a:ext cx="15355" cy="7678"/>
          </a:xfrm>
          <a:custGeom>
            <a:avLst/>
            <a:gdLst/>
            <a:ahLst/>
            <a:cxnLst/>
            <a:rect l="l" t="t" r="r" b="b"/>
            <a:pathLst>
              <a:path w="25400" h="12700">
                <a:moveTo>
                  <a:pt x="0" y="0"/>
                </a:moveTo>
                <a:lnTo>
                  <a:pt x="25240" y="1270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1" name="object 300">
            <a:extLst>
              <a:ext uri="{FF2B5EF4-FFF2-40B4-BE49-F238E27FC236}">
                <a16:creationId xmlns:a16="http://schemas.microsoft.com/office/drawing/2014/main" id="{2E26CD14-4F02-524B-970A-34400A8BD6C6}"/>
              </a:ext>
            </a:extLst>
          </p:cNvPr>
          <p:cNvSpPr/>
          <p:nvPr/>
        </p:nvSpPr>
        <p:spPr>
          <a:xfrm>
            <a:off x="1874686" y="1014015"/>
            <a:ext cx="30710" cy="15355"/>
          </a:xfrm>
          <a:custGeom>
            <a:avLst/>
            <a:gdLst/>
            <a:ahLst/>
            <a:cxnLst/>
            <a:rect l="l" t="t" r="r" b="b"/>
            <a:pathLst>
              <a:path w="50800" h="25400">
                <a:moveTo>
                  <a:pt x="50476" y="25400"/>
                </a:moveTo>
                <a:lnTo>
                  <a:pt x="0" y="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2" name="object 301">
            <a:extLst>
              <a:ext uri="{FF2B5EF4-FFF2-40B4-BE49-F238E27FC236}">
                <a16:creationId xmlns:a16="http://schemas.microsoft.com/office/drawing/2014/main" id="{2411356F-8CD6-2841-A81E-27D323D0C64B}"/>
              </a:ext>
            </a:extLst>
          </p:cNvPr>
          <p:cNvSpPr/>
          <p:nvPr/>
        </p:nvSpPr>
        <p:spPr>
          <a:xfrm>
            <a:off x="1766112" y="998660"/>
            <a:ext cx="0" cy="30710"/>
          </a:xfrm>
          <a:custGeom>
            <a:avLst/>
            <a:gdLst/>
            <a:ahLst/>
            <a:cxnLst/>
            <a:rect l="l" t="t" r="r" b="b"/>
            <a:pathLst>
              <a:path h="50800">
                <a:moveTo>
                  <a:pt x="0" y="0"/>
                </a:moveTo>
                <a:lnTo>
                  <a:pt x="0" y="50801"/>
                </a:lnTo>
              </a:path>
            </a:pathLst>
          </a:custGeom>
          <a:ln w="8641">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3" name="object 302">
            <a:extLst>
              <a:ext uri="{FF2B5EF4-FFF2-40B4-BE49-F238E27FC236}">
                <a16:creationId xmlns:a16="http://schemas.microsoft.com/office/drawing/2014/main" id="{6B694137-7539-B24D-B900-EB89C0C189C2}"/>
              </a:ext>
            </a:extLst>
          </p:cNvPr>
          <p:cNvSpPr/>
          <p:nvPr/>
        </p:nvSpPr>
        <p:spPr>
          <a:xfrm>
            <a:off x="1859428" y="1006337"/>
            <a:ext cx="15355" cy="7678"/>
          </a:xfrm>
          <a:custGeom>
            <a:avLst/>
            <a:gdLst/>
            <a:ahLst/>
            <a:cxnLst/>
            <a:rect l="l" t="t" r="r" b="b"/>
            <a:pathLst>
              <a:path w="25400" h="12700">
                <a:moveTo>
                  <a:pt x="25238" y="12700"/>
                </a:moveTo>
                <a:lnTo>
                  <a:pt x="0" y="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4" name="object 303">
            <a:extLst>
              <a:ext uri="{FF2B5EF4-FFF2-40B4-BE49-F238E27FC236}">
                <a16:creationId xmlns:a16="http://schemas.microsoft.com/office/drawing/2014/main" id="{58527057-E571-3346-A6C3-CD80BEA6A416}"/>
              </a:ext>
            </a:extLst>
          </p:cNvPr>
          <p:cNvSpPr/>
          <p:nvPr/>
        </p:nvSpPr>
        <p:spPr>
          <a:xfrm>
            <a:off x="1844171" y="998659"/>
            <a:ext cx="15355" cy="7678"/>
          </a:xfrm>
          <a:custGeom>
            <a:avLst/>
            <a:gdLst/>
            <a:ahLst/>
            <a:cxnLst/>
            <a:rect l="l" t="t" r="r" b="b"/>
            <a:pathLst>
              <a:path w="25400" h="12700">
                <a:moveTo>
                  <a:pt x="25238" y="12700"/>
                </a:moveTo>
                <a:lnTo>
                  <a:pt x="0" y="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5" name="object 332">
            <a:extLst>
              <a:ext uri="{FF2B5EF4-FFF2-40B4-BE49-F238E27FC236}">
                <a16:creationId xmlns:a16="http://schemas.microsoft.com/office/drawing/2014/main" id="{29810347-3239-294A-B76E-EC6169A4A7AD}"/>
              </a:ext>
            </a:extLst>
          </p:cNvPr>
          <p:cNvSpPr/>
          <p:nvPr/>
        </p:nvSpPr>
        <p:spPr>
          <a:xfrm>
            <a:off x="1874692" y="1014015"/>
            <a:ext cx="30710" cy="15355"/>
          </a:xfrm>
          <a:custGeom>
            <a:avLst/>
            <a:gdLst/>
            <a:ahLst/>
            <a:cxnLst/>
            <a:rect l="l" t="t" r="r" b="b"/>
            <a:pathLst>
              <a:path w="50800" h="25400">
                <a:moveTo>
                  <a:pt x="0" y="0"/>
                </a:moveTo>
                <a:lnTo>
                  <a:pt x="50481" y="2540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6" name="object 333">
            <a:extLst>
              <a:ext uri="{FF2B5EF4-FFF2-40B4-BE49-F238E27FC236}">
                <a16:creationId xmlns:a16="http://schemas.microsoft.com/office/drawing/2014/main" id="{81FD4C5A-FC99-3C40-A99E-32B3251E1F2F}"/>
              </a:ext>
            </a:extLst>
          </p:cNvPr>
          <p:cNvSpPr/>
          <p:nvPr/>
        </p:nvSpPr>
        <p:spPr>
          <a:xfrm>
            <a:off x="1931080" y="1014015"/>
            <a:ext cx="26872" cy="15355"/>
          </a:xfrm>
          <a:custGeom>
            <a:avLst/>
            <a:gdLst/>
            <a:ahLst/>
            <a:cxnLst/>
            <a:rect l="l" t="t" r="r" b="b"/>
            <a:pathLst>
              <a:path w="44450" h="25400">
                <a:moveTo>
                  <a:pt x="44354" y="25400"/>
                </a:moveTo>
                <a:lnTo>
                  <a:pt x="0" y="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7" name="object 334">
            <a:extLst>
              <a:ext uri="{FF2B5EF4-FFF2-40B4-BE49-F238E27FC236}">
                <a16:creationId xmlns:a16="http://schemas.microsoft.com/office/drawing/2014/main" id="{9907C67D-BF9D-2549-A9FF-B6739638BB76}"/>
              </a:ext>
            </a:extLst>
          </p:cNvPr>
          <p:cNvSpPr/>
          <p:nvPr/>
        </p:nvSpPr>
        <p:spPr>
          <a:xfrm>
            <a:off x="1859433" y="1006337"/>
            <a:ext cx="15355" cy="7678"/>
          </a:xfrm>
          <a:custGeom>
            <a:avLst/>
            <a:gdLst/>
            <a:ahLst/>
            <a:cxnLst/>
            <a:rect l="l" t="t" r="r" b="b"/>
            <a:pathLst>
              <a:path w="25400" h="12700">
                <a:moveTo>
                  <a:pt x="0" y="0"/>
                </a:moveTo>
                <a:lnTo>
                  <a:pt x="25240" y="1270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8" name="object 335">
            <a:extLst>
              <a:ext uri="{FF2B5EF4-FFF2-40B4-BE49-F238E27FC236}">
                <a16:creationId xmlns:a16="http://schemas.microsoft.com/office/drawing/2014/main" id="{2EE9C8AB-C976-5048-9AE1-ADD05429DB92}"/>
              </a:ext>
            </a:extLst>
          </p:cNvPr>
          <p:cNvSpPr/>
          <p:nvPr/>
        </p:nvSpPr>
        <p:spPr>
          <a:xfrm>
            <a:off x="1917674" y="1006337"/>
            <a:ext cx="13436" cy="7678"/>
          </a:xfrm>
          <a:custGeom>
            <a:avLst/>
            <a:gdLst/>
            <a:ahLst/>
            <a:cxnLst/>
            <a:rect l="l" t="t" r="r" b="b"/>
            <a:pathLst>
              <a:path w="22225" h="12700">
                <a:moveTo>
                  <a:pt x="22177" y="12700"/>
                </a:moveTo>
                <a:lnTo>
                  <a:pt x="0" y="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9" name="object 336">
            <a:extLst>
              <a:ext uri="{FF2B5EF4-FFF2-40B4-BE49-F238E27FC236}">
                <a16:creationId xmlns:a16="http://schemas.microsoft.com/office/drawing/2014/main" id="{C87E6232-EDE8-B547-A2D1-807000273B73}"/>
              </a:ext>
            </a:extLst>
          </p:cNvPr>
          <p:cNvSpPr/>
          <p:nvPr/>
        </p:nvSpPr>
        <p:spPr>
          <a:xfrm>
            <a:off x="1844174" y="998659"/>
            <a:ext cx="15355" cy="7678"/>
          </a:xfrm>
          <a:custGeom>
            <a:avLst/>
            <a:gdLst/>
            <a:ahLst/>
            <a:cxnLst/>
            <a:rect l="l" t="t" r="r" b="b"/>
            <a:pathLst>
              <a:path w="25400" h="12700">
                <a:moveTo>
                  <a:pt x="0" y="0"/>
                </a:moveTo>
                <a:lnTo>
                  <a:pt x="25240" y="1270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10" name="object 337">
            <a:extLst>
              <a:ext uri="{FF2B5EF4-FFF2-40B4-BE49-F238E27FC236}">
                <a16:creationId xmlns:a16="http://schemas.microsoft.com/office/drawing/2014/main" id="{EF6E99D6-471B-D446-912B-5C7A575A475F}"/>
              </a:ext>
            </a:extLst>
          </p:cNvPr>
          <p:cNvSpPr/>
          <p:nvPr/>
        </p:nvSpPr>
        <p:spPr>
          <a:xfrm>
            <a:off x="1904267" y="998659"/>
            <a:ext cx="13436" cy="7678"/>
          </a:xfrm>
          <a:custGeom>
            <a:avLst/>
            <a:gdLst/>
            <a:ahLst/>
            <a:cxnLst/>
            <a:rect l="l" t="t" r="r" b="b"/>
            <a:pathLst>
              <a:path w="22225" h="12700">
                <a:moveTo>
                  <a:pt x="22177" y="12700"/>
                </a:moveTo>
                <a:lnTo>
                  <a:pt x="0" y="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11" name="object 347">
            <a:extLst>
              <a:ext uri="{FF2B5EF4-FFF2-40B4-BE49-F238E27FC236}">
                <a16:creationId xmlns:a16="http://schemas.microsoft.com/office/drawing/2014/main" id="{64610FEB-5732-F745-AE02-8DDD257DBD5C}"/>
              </a:ext>
            </a:extLst>
          </p:cNvPr>
          <p:cNvSpPr/>
          <p:nvPr/>
        </p:nvSpPr>
        <p:spPr>
          <a:xfrm>
            <a:off x="2341215" y="1029370"/>
            <a:ext cx="3455" cy="2687"/>
          </a:xfrm>
          <a:custGeom>
            <a:avLst/>
            <a:gdLst/>
            <a:ahLst/>
            <a:cxnLst/>
            <a:rect l="l" t="t" r="r" b="b"/>
            <a:pathLst>
              <a:path w="5714" h="4444">
                <a:moveTo>
                  <a:pt x="5289" y="3981"/>
                </a:moveTo>
                <a:lnTo>
                  <a:pt x="0" y="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12" name="object 348">
            <a:extLst>
              <a:ext uri="{FF2B5EF4-FFF2-40B4-BE49-F238E27FC236}">
                <a16:creationId xmlns:a16="http://schemas.microsoft.com/office/drawing/2014/main" id="{6137559C-C00E-284A-BF72-830B9D1017B5}"/>
              </a:ext>
            </a:extLst>
          </p:cNvPr>
          <p:cNvSpPr/>
          <p:nvPr/>
        </p:nvSpPr>
        <p:spPr>
          <a:xfrm>
            <a:off x="2303644" y="1029370"/>
            <a:ext cx="41075" cy="2687"/>
          </a:xfrm>
          <a:custGeom>
            <a:avLst/>
            <a:gdLst/>
            <a:ahLst/>
            <a:cxnLst/>
            <a:rect l="l" t="t" r="r" b="b"/>
            <a:pathLst>
              <a:path w="67945" h="4444">
                <a:moveTo>
                  <a:pt x="0" y="0"/>
                </a:moveTo>
                <a:lnTo>
                  <a:pt x="0" y="3981"/>
                </a:lnTo>
                <a:lnTo>
                  <a:pt x="67437" y="3981"/>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13" name="object 349">
            <a:extLst>
              <a:ext uri="{FF2B5EF4-FFF2-40B4-BE49-F238E27FC236}">
                <a16:creationId xmlns:a16="http://schemas.microsoft.com/office/drawing/2014/main" id="{12C5C14A-1439-304C-982B-B75139FFB154}"/>
              </a:ext>
            </a:extLst>
          </p:cNvPr>
          <p:cNvSpPr/>
          <p:nvPr/>
        </p:nvSpPr>
        <p:spPr>
          <a:xfrm>
            <a:off x="2341211" y="1029370"/>
            <a:ext cx="23033" cy="2687"/>
          </a:xfrm>
          <a:custGeom>
            <a:avLst/>
            <a:gdLst/>
            <a:ahLst/>
            <a:cxnLst/>
            <a:rect l="l" t="t" r="r" b="b"/>
            <a:pathLst>
              <a:path w="38100" h="4444">
                <a:moveTo>
                  <a:pt x="0" y="0"/>
                </a:moveTo>
                <a:lnTo>
                  <a:pt x="5293" y="3984"/>
                </a:lnTo>
                <a:lnTo>
                  <a:pt x="37588" y="3984"/>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14" name="object 360">
            <a:extLst>
              <a:ext uri="{FF2B5EF4-FFF2-40B4-BE49-F238E27FC236}">
                <a16:creationId xmlns:a16="http://schemas.microsoft.com/office/drawing/2014/main" id="{C6D56511-8849-0A4A-9C04-85AB521A885B}"/>
              </a:ext>
            </a:extLst>
          </p:cNvPr>
          <p:cNvSpPr/>
          <p:nvPr/>
        </p:nvSpPr>
        <p:spPr>
          <a:xfrm>
            <a:off x="2288919" y="1029370"/>
            <a:ext cx="14971" cy="2687"/>
          </a:xfrm>
          <a:custGeom>
            <a:avLst/>
            <a:gdLst/>
            <a:ahLst/>
            <a:cxnLst/>
            <a:rect l="l" t="t" r="r" b="b"/>
            <a:pathLst>
              <a:path w="24764" h="4444">
                <a:moveTo>
                  <a:pt x="0" y="3990"/>
                </a:moveTo>
                <a:lnTo>
                  <a:pt x="24358" y="3990"/>
                </a:lnTo>
                <a:lnTo>
                  <a:pt x="24358" y="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15" name="object 362">
            <a:extLst>
              <a:ext uri="{FF2B5EF4-FFF2-40B4-BE49-F238E27FC236}">
                <a16:creationId xmlns:a16="http://schemas.microsoft.com/office/drawing/2014/main" id="{DF1354DD-0607-304E-8D0E-8B9BE9166F53}"/>
              </a:ext>
            </a:extLst>
          </p:cNvPr>
          <p:cNvSpPr/>
          <p:nvPr/>
        </p:nvSpPr>
        <p:spPr>
          <a:xfrm>
            <a:off x="1931077" y="1014015"/>
            <a:ext cx="26872" cy="15355"/>
          </a:xfrm>
          <a:custGeom>
            <a:avLst/>
            <a:gdLst/>
            <a:ahLst/>
            <a:cxnLst/>
            <a:rect l="l" t="t" r="r" b="b"/>
            <a:pathLst>
              <a:path w="44450" h="25400">
                <a:moveTo>
                  <a:pt x="0" y="0"/>
                </a:moveTo>
                <a:lnTo>
                  <a:pt x="44356" y="25400"/>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16" name="object 363">
            <a:extLst>
              <a:ext uri="{FF2B5EF4-FFF2-40B4-BE49-F238E27FC236}">
                <a16:creationId xmlns:a16="http://schemas.microsoft.com/office/drawing/2014/main" id="{EC37E7D4-7356-874B-B0C4-F162A13BE247}"/>
              </a:ext>
            </a:extLst>
          </p:cNvPr>
          <p:cNvSpPr/>
          <p:nvPr/>
        </p:nvSpPr>
        <p:spPr>
          <a:xfrm>
            <a:off x="1917670" y="1006337"/>
            <a:ext cx="13436" cy="7678"/>
          </a:xfrm>
          <a:custGeom>
            <a:avLst/>
            <a:gdLst/>
            <a:ahLst/>
            <a:cxnLst/>
            <a:rect l="l" t="t" r="r" b="b"/>
            <a:pathLst>
              <a:path w="22225" h="12700">
                <a:moveTo>
                  <a:pt x="0" y="0"/>
                </a:moveTo>
                <a:lnTo>
                  <a:pt x="22178" y="12699"/>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17" name="object 364">
            <a:extLst>
              <a:ext uri="{FF2B5EF4-FFF2-40B4-BE49-F238E27FC236}">
                <a16:creationId xmlns:a16="http://schemas.microsoft.com/office/drawing/2014/main" id="{747FA991-2C20-C348-9A97-A3E285C7A22C}"/>
              </a:ext>
            </a:extLst>
          </p:cNvPr>
          <p:cNvSpPr/>
          <p:nvPr/>
        </p:nvSpPr>
        <p:spPr>
          <a:xfrm>
            <a:off x="1904263" y="998659"/>
            <a:ext cx="13436" cy="7678"/>
          </a:xfrm>
          <a:custGeom>
            <a:avLst/>
            <a:gdLst/>
            <a:ahLst/>
            <a:cxnLst/>
            <a:rect l="l" t="t" r="r" b="b"/>
            <a:pathLst>
              <a:path w="22225" h="12700">
                <a:moveTo>
                  <a:pt x="0" y="0"/>
                </a:moveTo>
                <a:lnTo>
                  <a:pt x="22178" y="12699"/>
                </a:lnTo>
              </a:path>
            </a:pathLst>
          </a:custGeom>
          <a:ln w="8636">
            <a:solidFill>
              <a:srgbClr val="FFFFFF"/>
            </a:solidFill>
          </a:ln>
        </p:spPr>
        <p:txBody>
          <a:bodyPr wrap="square" lIns="0" tIns="0" rIns="0" bIns="0" rtlCol="0"/>
          <a:lstStyle/>
          <a:p>
            <a:pPr marL="0" marR="0" lvl="0" indent="0" algn="l" defTabSz="566654" rtl="0" eaLnBrk="1" fontAlgn="auto" latinLnBrk="0" hangingPunct="1">
              <a:lnSpc>
                <a:spcPct val="100000"/>
              </a:lnSpc>
              <a:spcBef>
                <a:spcPts val="0"/>
              </a:spcBef>
              <a:spcAft>
                <a:spcPts val="0"/>
              </a:spcAft>
              <a:buClrTx/>
              <a:buSzTx/>
              <a:buFontTx/>
              <a:buNone/>
              <a:tabLst/>
              <a:defRPr/>
            </a:pPr>
            <a:endParaRPr kumimoji="1" sz="674"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21" name="テキスト ボックス 120">
            <a:extLst>
              <a:ext uri="{FF2B5EF4-FFF2-40B4-BE49-F238E27FC236}">
                <a16:creationId xmlns:a16="http://schemas.microsoft.com/office/drawing/2014/main" id="{DC148D96-095D-6540-87E8-54D1CEE49A91}"/>
              </a:ext>
            </a:extLst>
          </p:cNvPr>
          <p:cNvSpPr txBox="1"/>
          <p:nvPr/>
        </p:nvSpPr>
        <p:spPr>
          <a:xfrm>
            <a:off x="996144" y="1796201"/>
            <a:ext cx="7200000" cy="1368452"/>
          </a:xfrm>
          <a:prstGeom prst="rect">
            <a:avLst/>
          </a:prstGeom>
          <a:noFill/>
        </p:spPr>
        <p:txBody>
          <a:bodyPr wrap="square" lIns="90000" rtlCol="0">
            <a:spAutoFit/>
          </a:bodyPr>
          <a:lstStyle/>
          <a:p>
            <a:pPr marL="0" marR="0" lvl="0" indent="0" algn="l" defTabSz="566654" rtl="0" eaLnBrk="1" fontAlgn="auto" latinLnBrk="0" hangingPunct="1">
              <a:lnSpc>
                <a:spcPts val="2000"/>
              </a:lnSpc>
              <a:spcBef>
                <a:spcPts val="0"/>
              </a:spcBef>
              <a:spcAft>
                <a:spcPts val="0"/>
              </a:spcAft>
              <a:buClrTx/>
              <a:buSzTx/>
              <a:buFontTx/>
              <a:buNone/>
              <a:tabLst/>
              <a:defRPr/>
            </a:pPr>
            <a:r>
              <a:rPr kumimoji="1" lang="ja-JP" altLang="en-US" sz="1600" b="0" i="0" u="heavy" strike="noStrike" kern="1200" cap="none" spc="0" normalizeH="0" baseline="0" noProof="0" dirty="0">
                <a:ln>
                  <a:noFill/>
                </a:ln>
                <a:solidFill>
                  <a:prstClr val="black"/>
                </a:solidFill>
                <a:effectLst/>
                <a:uLnTx/>
                <a:uFill>
                  <a:solidFill>
                    <a:srgbClr val="FF0000"/>
                  </a:solidFill>
                </a:uFill>
                <a:latin typeface="游ゴシック" panose="020F0502020204030204"/>
                <a:ea typeface="游ゴシック" panose="020B0400000000000000" pitchFamily="50" charset="-128"/>
                <a:cs typeface="+mn-cs"/>
              </a:rPr>
              <a:t>傷害保険にはいくつかの種類があり、それぞれ補償される事故の範囲などが異なります。</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例えば、普通傷害保険はもっとも基本的な傷害保険ですが、これをベースに本人だけでなく家族が事故に遭っても補償するもの、交通事故に補償を限定するものなどがあります。「家族傷害保険」は家族のケガも補償する代表的な保険です。</a:t>
            </a:r>
          </a:p>
        </p:txBody>
      </p:sp>
      <p:sp>
        <p:nvSpPr>
          <p:cNvPr id="122" name="テキスト ボックス 121">
            <a:extLst>
              <a:ext uri="{FF2B5EF4-FFF2-40B4-BE49-F238E27FC236}">
                <a16:creationId xmlns:a16="http://schemas.microsoft.com/office/drawing/2014/main" id="{6C009065-8FC3-5F49-9FD0-CE1F9150D2BB}"/>
              </a:ext>
            </a:extLst>
          </p:cNvPr>
          <p:cNvSpPr txBox="1"/>
          <p:nvPr/>
        </p:nvSpPr>
        <p:spPr>
          <a:xfrm>
            <a:off x="958191" y="3312418"/>
            <a:ext cx="2661456" cy="338554"/>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代表的な傷害保険の概要</a:t>
            </a:r>
            <a:endParaRPr kumimoji="1" lang="ja-JP" altLang="en-US" sz="16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7FB121D4-0525-4D48-B7E9-1670FD8344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529" y="3650405"/>
            <a:ext cx="7183615" cy="2739820"/>
          </a:xfrm>
          <a:prstGeom prst="rect">
            <a:avLst/>
          </a:prstGeom>
        </p:spPr>
      </p:pic>
      <p:pic>
        <p:nvPicPr>
          <p:cNvPr id="2" name="図 1">
            <a:extLst>
              <a:ext uri="{FF2B5EF4-FFF2-40B4-BE49-F238E27FC236}">
                <a16:creationId xmlns:a16="http://schemas.microsoft.com/office/drawing/2014/main" id="{A389500C-C25C-6AF8-893C-C4ECFFC90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8"/>
            <a:ext cx="9144000" cy="559091"/>
          </a:xfrm>
          <a:prstGeom prst="rect">
            <a:avLst/>
          </a:prstGeom>
        </p:spPr>
      </p:pic>
      <p:sp>
        <p:nvSpPr>
          <p:cNvPr id="6" name="角丸四角形 91">
            <a:extLst>
              <a:ext uri="{FF2B5EF4-FFF2-40B4-BE49-F238E27FC236}">
                <a16:creationId xmlns:a16="http://schemas.microsoft.com/office/drawing/2014/main" id="{F6812829-2DB3-0350-1863-1C6119B3A29F}"/>
              </a:ext>
            </a:extLst>
          </p:cNvPr>
          <p:cNvSpPr>
            <a:spLocks noChangeAspect="1"/>
          </p:cNvSpPr>
          <p:nvPr/>
        </p:nvSpPr>
        <p:spPr>
          <a:xfrm>
            <a:off x="996144" y="1345397"/>
            <a:ext cx="7200000" cy="379775"/>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BD6D26BD-8DFA-DF17-69C2-348575C1ED67}"/>
              </a:ext>
            </a:extLst>
          </p:cNvPr>
          <p:cNvSpPr txBox="1"/>
          <p:nvPr/>
        </p:nvSpPr>
        <p:spPr>
          <a:xfrm>
            <a:off x="996145" y="1363661"/>
            <a:ext cx="3503028" cy="369332"/>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代表的な傷害保険の種類</a:t>
            </a:r>
          </a:p>
        </p:txBody>
      </p:sp>
      <p:grpSp>
        <p:nvGrpSpPr>
          <p:cNvPr id="8" name="グループ化 7">
            <a:extLst>
              <a:ext uri="{FF2B5EF4-FFF2-40B4-BE49-F238E27FC236}">
                <a16:creationId xmlns:a16="http://schemas.microsoft.com/office/drawing/2014/main" id="{F68F098E-B5FA-AEFC-0EEB-32AB06B2F914}"/>
              </a:ext>
            </a:extLst>
          </p:cNvPr>
          <p:cNvGrpSpPr/>
          <p:nvPr/>
        </p:nvGrpSpPr>
        <p:grpSpPr>
          <a:xfrm>
            <a:off x="602513" y="659599"/>
            <a:ext cx="4481670" cy="461665"/>
            <a:chOff x="602513" y="659599"/>
            <a:chExt cx="4481670" cy="461665"/>
          </a:xfrm>
        </p:grpSpPr>
        <p:sp>
          <p:nvSpPr>
            <p:cNvPr id="9" name="角丸四角形 135">
              <a:extLst>
                <a:ext uri="{FF2B5EF4-FFF2-40B4-BE49-F238E27FC236}">
                  <a16:creationId xmlns:a16="http://schemas.microsoft.com/office/drawing/2014/main" id="{31506E6D-2FDC-4A5A-65A6-DB644232FAF4}"/>
                </a:ext>
              </a:extLst>
            </p:cNvPr>
            <p:cNvSpPr/>
            <p:nvPr/>
          </p:nvSpPr>
          <p:spPr>
            <a:xfrm>
              <a:off x="625550" y="665894"/>
              <a:ext cx="1031358" cy="361507"/>
            </a:xfrm>
            <a:prstGeom prst="roundRect">
              <a:avLst/>
            </a:prstGeom>
            <a:noFill/>
            <a:ln>
              <a:solidFill>
                <a:srgbClr val="70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654" rtl="0" eaLnBrk="1" fontAlgn="auto" latinLnBrk="0" hangingPunct="1">
                <a:lnSpc>
                  <a:spcPct val="100000"/>
                </a:lnSpc>
                <a:spcBef>
                  <a:spcPts val="0"/>
                </a:spcBef>
                <a:spcAft>
                  <a:spcPts val="0"/>
                </a:spcAft>
                <a:buClrTx/>
                <a:buSzTx/>
                <a:buFontTx/>
                <a:buNone/>
                <a:tabLst/>
                <a:defRPr/>
              </a:pPr>
              <a:endParaRPr kumimoji="1" lang="ja-JP" altLang="en-US" sz="1115"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C9362474-7DFC-DA50-98DE-D69C39E3C40B}"/>
                </a:ext>
              </a:extLst>
            </p:cNvPr>
            <p:cNvSpPr txBox="1"/>
            <p:nvPr/>
          </p:nvSpPr>
          <p:spPr>
            <a:xfrm>
              <a:off x="602513" y="697218"/>
              <a:ext cx="1031358" cy="369332"/>
            </a:xfrm>
            <a:prstGeom prst="rect">
              <a:avLst/>
            </a:prstGeom>
            <a:noFill/>
          </p:spPr>
          <p:txBody>
            <a:bodyPr wrap="square" rtlCol="0">
              <a:spAutoFit/>
            </a:bodyPr>
            <a:lstStyle/>
            <a:p>
              <a:pPr marL="0" marR="0" lvl="0" indent="0" algn="ctr" defTabSz="566654"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資料編</a:t>
              </a:r>
            </a:p>
          </p:txBody>
        </p:sp>
        <p:sp>
          <p:nvSpPr>
            <p:cNvPr id="11" name="テキスト ボックス 10">
              <a:extLst>
                <a:ext uri="{FF2B5EF4-FFF2-40B4-BE49-F238E27FC236}">
                  <a16:creationId xmlns:a16="http://schemas.microsoft.com/office/drawing/2014/main" id="{0E38378B-44B7-EF8C-5CDC-B280E86EB642}"/>
                </a:ext>
              </a:extLst>
            </p:cNvPr>
            <p:cNvSpPr txBox="1"/>
            <p:nvPr/>
          </p:nvSpPr>
          <p:spPr>
            <a:xfrm>
              <a:off x="1639677" y="659599"/>
              <a:ext cx="3444506" cy="461665"/>
            </a:xfrm>
            <a:prstGeom prst="rect">
              <a:avLst/>
            </a:prstGeom>
            <a:noFill/>
          </p:spPr>
          <p:txBody>
            <a:bodyPr wrap="square" rtlCol="0">
              <a:spAutoFit/>
            </a:bodyPr>
            <a:lstStyle/>
            <a:p>
              <a:pPr marL="0" marR="0" lvl="0" indent="0" algn="l" defTabSz="566654"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傷害保険</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医療保険</a:t>
              </a:r>
              <a:endPar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grpSp>
      <p:grpSp>
        <p:nvGrpSpPr>
          <p:cNvPr id="12" name="グループ化 11">
            <a:extLst>
              <a:ext uri="{FF2B5EF4-FFF2-40B4-BE49-F238E27FC236}">
                <a16:creationId xmlns:a16="http://schemas.microsoft.com/office/drawing/2014/main" id="{DEE015C6-D292-E93F-FBAC-3887BEE07D65}"/>
              </a:ext>
            </a:extLst>
          </p:cNvPr>
          <p:cNvGrpSpPr>
            <a:grpSpLocks noChangeAspect="1"/>
          </p:cNvGrpSpPr>
          <p:nvPr/>
        </p:nvGrpSpPr>
        <p:grpSpPr>
          <a:xfrm>
            <a:off x="8035353" y="94006"/>
            <a:ext cx="924222" cy="967829"/>
            <a:chOff x="8030207" y="77898"/>
            <a:chExt cx="1026913" cy="1075365"/>
          </a:xfrm>
        </p:grpSpPr>
        <p:pic>
          <p:nvPicPr>
            <p:cNvPr id="13" name="図 12">
              <a:extLst>
                <a:ext uri="{FF2B5EF4-FFF2-40B4-BE49-F238E27FC236}">
                  <a16:creationId xmlns:a16="http://schemas.microsoft.com/office/drawing/2014/main" id="{CEB88417-56C4-83D7-60DF-3160BE70D0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0207" y="77898"/>
              <a:ext cx="1000731" cy="823578"/>
            </a:xfrm>
            <a:prstGeom prst="rect">
              <a:avLst/>
            </a:prstGeom>
          </p:spPr>
        </p:pic>
        <p:pic>
          <p:nvPicPr>
            <p:cNvPr id="14" name="図 13">
              <a:extLst>
                <a:ext uri="{FF2B5EF4-FFF2-40B4-BE49-F238E27FC236}">
                  <a16:creationId xmlns:a16="http://schemas.microsoft.com/office/drawing/2014/main" id="{2EA5FD87-343B-E2A5-E1DB-F05AEE337D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057" y="920614"/>
              <a:ext cx="998063" cy="232649"/>
            </a:xfrm>
            <a:prstGeom prst="rect">
              <a:avLst/>
            </a:prstGeom>
          </p:spPr>
        </p:pic>
      </p:grpSp>
    </p:spTree>
    <p:extLst>
      <p:ext uri="{BB962C8B-B14F-4D97-AF65-F5344CB8AC3E}">
        <p14:creationId xmlns:p14="http://schemas.microsoft.com/office/powerpoint/2010/main" val="206361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4d7915c-8155-41e6-8583-0bf1714184ae" xsi:nil="true"/>
    <lcf76f155ced4ddcb4097134ff3c332f xmlns="2b94cecb-f9b5-4a2a-ba2e-d30f9cb9bfa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EF255273158624A81016C377070D172" ma:contentTypeVersion="" ma:contentTypeDescription="新しいドキュメントを作成します。" ma:contentTypeScope="" ma:versionID="a44d436695001b1d7f15cffc745d8218">
  <xsd:schema xmlns:xsd="http://www.w3.org/2001/XMLSchema" xmlns:xs="http://www.w3.org/2001/XMLSchema" xmlns:p="http://schemas.microsoft.com/office/2006/metadata/properties" xmlns:ns2="2b94cecb-f9b5-4a2a-ba2e-d30f9cb9bfaa" xmlns:ns3="54d7915c-8155-41e6-8583-0bf1714184ae" xmlns:ns4="5b8f1f48-a59c-4316-9b4f-c8925e5a6422" targetNamespace="http://schemas.microsoft.com/office/2006/metadata/properties" ma:root="true" ma:fieldsID="e04c3f510123572b1e0a405224cf0ac0" ns2:_="" ns3:_="" ns4:_="">
    <xsd:import namespace="2b94cecb-f9b5-4a2a-ba2e-d30f9cb9bfaa"/>
    <xsd:import namespace="54d7915c-8155-41e6-8583-0bf1714184ae"/>
    <xsd:import namespace="5b8f1f48-a59c-4316-9b4f-c8925e5a64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94cecb-f9b5-4a2a-ba2e-d30f9cb9bf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画像タグ" ma:readOnly="false" ma:fieldId="{5cf76f15-5ced-4ddc-b409-7134ff3c332f}" ma:taxonomyMulti="true" ma:sspId="8b5f3d0b-0122-40ab-9be4-69120fa01e6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4d7915c-8155-41e6-8583-0bf1714184a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E8317B7-F851-4CB5-BE4E-8D230011E819}" ma:internalName="TaxCatchAll" ma:showField="CatchAllData" ma:web="{5b8f1f48-a59c-4316-9b4f-c8925e5a642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b8f1f48-a59c-4316-9b4f-c8925e5a6422" elementFormDefault="qualified">
    <xsd:import namespace="http://schemas.microsoft.com/office/2006/documentManagement/types"/>
    <xsd:import namespace="http://schemas.microsoft.com/office/infopath/2007/PartnerControls"/>
    <xsd:element name="SharedWithUsers" ma:index="2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F3951C-D140-4EDA-AD22-99E0DC994AA9}">
  <ds:schemaRefs>
    <ds:schemaRef ds:uri="5b8f1f48-a59c-4316-9b4f-c8925e5a6422"/>
    <ds:schemaRef ds:uri="http://www.w3.org/XML/1998/namespac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54d7915c-8155-41e6-8583-0bf1714184ae"/>
    <ds:schemaRef ds:uri="http://purl.org/dc/terms/"/>
    <ds:schemaRef ds:uri="2b94cecb-f9b5-4a2a-ba2e-d30f9cb9bfaa"/>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2B4F204-CA40-483F-B4D9-04F8CDF37C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94cecb-f9b5-4a2a-ba2e-d30f9cb9bfaa"/>
    <ds:schemaRef ds:uri="54d7915c-8155-41e6-8583-0bf1714184ae"/>
    <ds:schemaRef ds:uri="5b8f1f48-a59c-4316-9b4f-c8925e5a64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82C44C-2393-4D10-87AF-A58150728B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620</TotalTime>
  <Words>16545</Words>
  <Application>Microsoft Office PowerPoint</Application>
  <PresentationFormat>画面に合わせる (4:3)</PresentationFormat>
  <Paragraphs>1657</Paragraphs>
  <Slides>120</Slides>
  <Notes>59</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120</vt:i4>
      </vt:variant>
    </vt:vector>
  </HeadingPairs>
  <TitlesOfParts>
    <vt:vector size="134" baseType="lpstr">
      <vt:lpstr>BIZ UDPゴシック</vt:lpstr>
      <vt:lpstr>HelveticaNeueLTStd-HvCn</vt:lpstr>
      <vt:lpstr>HGP創英角ﾎﾟｯﾌﾟ体</vt:lpstr>
      <vt:lpstr>HG丸ｺﾞｼｯｸM-PRO</vt:lpstr>
      <vt:lpstr>ＭＳ Ｐゴシック</vt:lpstr>
      <vt:lpstr>NewRodinPro-B</vt:lpstr>
      <vt:lpstr>UDKakugo_LargePro-M</vt:lpstr>
      <vt:lpstr>メイリオ</vt:lpstr>
      <vt:lpstr>游ゴシック</vt:lpstr>
      <vt:lpstr>游ゴシック Medium</vt:lpstr>
      <vt:lpstr>Arial</vt:lpstr>
      <vt:lpstr>Calibri</vt:lpstr>
      <vt:lpstr>Calibri Light</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今福 敦也</dc:creator>
  <cp:lastModifiedBy>今福 敦也</cp:lastModifiedBy>
  <cp:revision>9</cp:revision>
  <dcterms:created xsi:type="dcterms:W3CDTF">2023-03-20T07:20:07Z</dcterms:created>
  <dcterms:modified xsi:type="dcterms:W3CDTF">2023-03-24T10:54:40Z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0x0101007EF255273158624A81016C377070D172</vt:lpwstr>
  </property>
  <property fmtid="{D5CDD505-2E9C-101B-9397-08002B2CF9AE}" pid="3" name="MediaServiceImageTags">
    <vt:lpwstr/>
  </property>
</Properties>
</file>