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5" r:id="rId5"/>
    <p:sldId id="345" r:id="rId6"/>
    <p:sldId id="370" r:id="rId7"/>
    <p:sldId id="371" r:id="rId8"/>
    <p:sldId id="372" r:id="rId9"/>
    <p:sldId id="373" r:id="rId10"/>
    <p:sldId id="374" r:id="rId11"/>
    <p:sldId id="382" r:id="rId12"/>
    <p:sldId id="388" r:id="rId13"/>
    <p:sldId id="375" r:id="rId14"/>
    <p:sldId id="401" r:id="rId15"/>
    <p:sldId id="402"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9798B8BB-F88B-4D42-9173-0554CB6D2B5C}"/>
    <pc:docChg chg="modSld">
      <pc:chgData name="今福 敦也" userId="a4dadd50-510a-4045-ac2a-d2a5cccd63f2" providerId="ADAL" clId="{9798B8BB-F88B-4D42-9173-0554CB6D2B5C}" dt="2023-03-24T10:24:44.551" v="3"/>
      <pc:docMkLst>
        <pc:docMk/>
      </pc:docMkLst>
      <pc:sldChg chg="modAnim">
        <pc:chgData name="今福 敦也" userId="a4dadd50-510a-4045-ac2a-d2a5cccd63f2" providerId="ADAL" clId="{9798B8BB-F88B-4D42-9173-0554CB6D2B5C}" dt="2023-03-24T08:46:37.066" v="2"/>
        <pc:sldMkLst>
          <pc:docMk/>
          <pc:sldMk cId="4009359417" sldId="370"/>
        </pc:sldMkLst>
      </pc:sldChg>
      <pc:sldChg chg="modAnim">
        <pc:chgData name="今福 敦也" userId="a4dadd50-510a-4045-ac2a-d2a5cccd63f2" providerId="ADAL" clId="{9798B8BB-F88B-4D42-9173-0554CB6D2B5C}" dt="2023-03-24T10:24:44.551" v="3"/>
        <pc:sldMkLst>
          <pc:docMk/>
          <pc:sldMk cId="2534480433" sldId="3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2312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34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7FFDFF1-55E0-F14D-8324-F91853FF3992}"/>
              </a:ext>
            </a:extLst>
          </p:cNvPr>
          <p:cNvSpPr txBox="1"/>
          <p:nvPr/>
        </p:nvSpPr>
        <p:spPr>
          <a:xfrm>
            <a:off x="1666850" y="718951"/>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火災保険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地震保険</a:t>
            </a:r>
          </a:p>
        </p:txBody>
      </p:sp>
      <p:sp>
        <p:nvSpPr>
          <p:cNvPr id="24" name="テキスト ボックス 23">
            <a:extLst>
              <a:ext uri="{FF2B5EF4-FFF2-40B4-BE49-F238E27FC236}">
                <a16:creationId xmlns:a16="http://schemas.microsoft.com/office/drawing/2014/main" id="{87F949D7-1962-5548-8788-816CF065A6D0}"/>
              </a:ext>
            </a:extLst>
          </p:cNvPr>
          <p:cNvSpPr txBox="1"/>
          <p:nvPr/>
        </p:nvSpPr>
        <p:spPr>
          <a:xfrm>
            <a:off x="998340" y="1778928"/>
            <a:ext cx="7145543"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いつ発生しても不思議ではない地震。地震保険に関して理解し、いざというときに備えましょう。</a:t>
            </a:r>
          </a:p>
        </p:txBody>
      </p:sp>
      <p:sp>
        <p:nvSpPr>
          <p:cNvPr id="19" name="角丸四角形 18">
            <a:extLst>
              <a:ext uri="{FF2B5EF4-FFF2-40B4-BE49-F238E27FC236}">
                <a16:creationId xmlns:a16="http://schemas.microsoft.com/office/drawing/2014/main" id="{D052381D-4C06-084A-A430-DAE73ABC7B78}"/>
              </a:ext>
            </a:extLst>
          </p:cNvPr>
          <p:cNvSpPr/>
          <p:nvPr/>
        </p:nvSpPr>
        <p:spPr>
          <a:xfrm>
            <a:off x="648586" y="755645"/>
            <a:ext cx="1031358" cy="361507"/>
          </a:xfrm>
          <a:prstGeom prst="roundRect">
            <a:avLst/>
          </a:prstGeom>
          <a:no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7BD7CCC8-C6CE-4E4A-89E1-D9461498190B}"/>
              </a:ext>
            </a:extLst>
          </p:cNvPr>
          <p:cNvSpPr txBox="1"/>
          <p:nvPr/>
        </p:nvSpPr>
        <p:spPr>
          <a:xfrm>
            <a:off x="648586" y="769401"/>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pic>
        <p:nvPicPr>
          <p:cNvPr id="2" name="図 1">
            <a:extLst>
              <a:ext uri="{FF2B5EF4-FFF2-40B4-BE49-F238E27FC236}">
                <a16:creationId xmlns:a16="http://schemas.microsoft.com/office/drawing/2014/main" id="{95C4565B-83EE-66E5-E5EA-A61845AEC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 y="0"/>
            <a:ext cx="9144000" cy="561703"/>
          </a:xfrm>
          <a:prstGeom prst="rect">
            <a:avLst/>
          </a:prstGeom>
        </p:spPr>
      </p:pic>
      <p:sp>
        <p:nvSpPr>
          <p:cNvPr id="5" name="角丸四角形 91">
            <a:extLst>
              <a:ext uri="{FF2B5EF4-FFF2-40B4-BE49-F238E27FC236}">
                <a16:creationId xmlns:a16="http://schemas.microsoft.com/office/drawing/2014/main" id="{2BE5308F-51AC-2E67-32A8-5BC10C2D0EE0}"/>
              </a:ext>
            </a:extLst>
          </p:cNvPr>
          <p:cNvSpPr>
            <a:spLocks noChangeAspect="1"/>
          </p:cNvSpPr>
          <p:nvPr/>
        </p:nvSpPr>
        <p:spPr>
          <a:xfrm>
            <a:off x="916989" y="1330025"/>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6BD541D-1DE1-9A58-3624-E1A51434BB94}"/>
              </a:ext>
            </a:extLst>
          </p:cNvPr>
          <p:cNvSpPr txBox="1"/>
          <p:nvPr/>
        </p:nvSpPr>
        <p:spPr>
          <a:xfrm>
            <a:off x="989756" y="1354732"/>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地震保険ってなに？</a:t>
            </a:r>
          </a:p>
        </p:txBody>
      </p:sp>
      <p:grpSp>
        <p:nvGrpSpPr>
          <p:cNvPr id="34" name="グループ化 33">
            <a:extLst>
              <a:ext uri="{FF2B5EF4-FFF2-40B4-BE49-F238E27FC236}">
                <a16:creationId xmlns:a16="http://schemas.microsoft.com/office/drawing/2014/main" id="{DF9C5B38-EE8A-3BD0-2CE9-6529F2014D11}"/>
              </a:ext>
            </a:extLst>
          </p:cNvPr>
          <p:cNvGrpSpPr/>
          <p:nvPr/>
        </p:nvGrpSpPr>
        <p:grpSpPr>
          <a:xfrm>
            <a:off x="989756" y="2433043"/>
            <a:ext cx="7419327" cy="4288784"/>
            <a:chOff x="929462" y="2332072"/>
            <a:chExt cx="7419327" cy="4288784"/>
          </a:xfrm>
        </p:grpSpPr>
        <p:pic>
          <p:nvPicPr>
            <p:cNvPr id="8" name="図 7">
              <a:extLst>
                <a:ext uri="{FF2B5EF4-FFF2-40B4-BE49-F238E27FC236}">
                  <a16:creationId xmlns:a16="http://schemas.microsoft.com/office/drawing/2014/main" id="{3D44D075-8A26-6337-8722-92B462FA7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035" y="2332072"/>
              <a:ext cx="7174953" cy="4288784"/>
            </a:xfrm>
            <a:prstGeom prst="rect">
              <a:avLst/>
            </a:prstGeom>
          </p:spPr>
        </p:pic>
        <p:sp>
          <p:nvSpPr>
            <p:cNvPr id="10" name="テキスト ボックス 9">
              <a:extLst>
                <a:ext uri="{FF2B5EF4-FFF2-40B4-BE49-F238E27FC236}">
                  <a16:creationId xmlns:a16="http://schemas.microsoft.com/office/drawing/2014/main" id="{EA4AE08E-AE00-4220-EAE0-BD996DC7DC3B}"/>
                </a:ext>
              </a:extLst>
            </p:cNvPr>
            <p:cNvSpPr txBox="1"/>
            <p:nvPr/>
          </p:nvSpPr>
          <p:spPr>
            <a:xfrm>
              <a:off x="1436365" y="4563710"/>
              <a:ext cx="6693196"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地震保険の保険料や補償内容はすべての保険会社が一律です。保険会社がこの保険から利益を得ることはありません。</a:t>
              </a:r>
            </a:p>
          </p:txBody>
        </p:sp>
        <p:sp>
          <p:nvSpPr>
            <p:cNvPr id="12" name="テキスト ボックス 11">
              <a:extLst>
                <a:ext uri="{FF2B5EF4-FFF2-40B4-BE49-F238E27FC236}">
                  <a16:creationId xmlns:a16="http://schemas.microsoft.com/office/drawing/2014/main" id="{89F9DEAC-D20B-9A60-4A75-83A9F251D68D}"/>
                </a:ext>
              </a:extLst>
            </p:cNvPr>
            <p:cNvSpPr txBox="1"/>
            <p:nvPr/>
          </p:nvSpPr>
          <p:spPr>
            <a:xfrm>
              <a:off x="1434037" y="3842379"/>
              <a:ext cx="6538162"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契約金額はセットの火災保険の契約金額の</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30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％から</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50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％の範囲で決めます。（ただし建物</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5,000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万円、家財</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1,000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万円が限度）</a:t>
              </a:r>
            </a:p>
          </p:txBody>
        </p:sp>
        <p:sp>
          <p:nvSpPr>
            <p:cNvPr id="13" name="テキスト ボックス 12">
              <a:extLst>
                <a:ext uri="{FF2B5EF4-FFF2-40B4-BE49-F238E27FC236}">
                  <a16:creationId xmlns:a16="http://schemas.microsoft.com/office/drawing/2014/main" id="{2C82A6FA-F94A-DF1A-ECE7-9A09A1582A3E}"/>
                </a:ext>
              </a:extLst>
            </p:cNvPr>
            <p:cNvSpPr txBox="1"/>
            <p:nvPr/>
          </p:nvSpPr>
          <p:spPr>
            <a:xfrm>
              <a:off x="1398301" y="3140864"/>
              <a:ext cx="6515270"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地震保険は建物や家財の火災保険とセットで加入することになります。単独での契約はできません。</a:t>
              </a:r>
            </a:p>
          </p:txBody>
        </p:sp>
        <p:sp>
          <p:nvSpPr>
            <p:cNvPr id="14" name="テキスト ボックス 13">
              <a:extLst>
                <a:ext uri="{FF2B5EF4-FFF2-40B4-BE49-F238E27FC236}">
                  <a16:creationId xmlns:a16="http://schemas.microsoft.com/office/drawing/2014/main" id="{C9B2A8AF-4233-E89B-F91C-75DB9176EB02}"/>
                </a:ext>
              </a:extLst>
            </p:cNvPr>
            <p:cNvSpPr txBox="1"/>
            <p:nvPr/>
          </p:nvSpPr>
          <p:spPr>
            <a:xfrm>
              <a:off x="1408772" y="2442344"/>
              <a:ext cx="6606508" cy="769441"/>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地 震など（地震・噴火または津波）を原因とする、火災、損壊、埋没、流失による損害を補償します。</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CCA202E-12B0-F120-E2D5-35A2B0ABFAAD}"/>
                </a:ext>
              </a:extLst>
            </p:cNvPr>
            <p:cNvSpPr txBox="1"/>
            <p:nvPr/>
          </p:nvSpPr>
          <p:spPr>
            <a:xfrm>
              <a:off x="1464337" y="5305733"/>
              <a:ext cx="6884452"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地震保険の保険料は、契約金額のほか、建物の構造、所在地などのリスクの大きさが考慮され決まります。</a:t>
              </a:r>
            </a:p>
          </p:txBody>
        </p:sp>
        <p:sp>
          <p:nvSpPr>
            <p:cNvPr id="17" name="テキスト ボックス 16">
              <a:extLst>
                <a:ext uri="{FF2B5EF4-FFF2-40B4-BE49-F238E27FC236}">
                  <a16:creationId xmlns:a16="http://schemas.microsoft.com/office/drawing/2014/main" id="{D6BACD06-B284-69D0-B01F-CF212404CC2C}"/>
                </a:ext>
              </a:extLst>
            </p:cNvPr>
            <p:cNvSpPr txBox="1"/>
            <p:nvPr/>
          </p:nvSpPr>
          <p:spPr>
            <a:xfrm>
              <a:off x="1424867" y="5966741"/>
              <a:ext cx="6717266" cy="58477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地震保険は「地震保険に関する法律」に基づき、政府と民間損害保険会社が共同で運営する保険です。</a:t>
              </a:r>
            </a:p>
          </p:txBody>
        </p:sp>
        <p:sp>
          <p:nvSpPr>
            <p:cNvPr id="18" name="テキスト ボックス 17">
              <a:extLst>
                <a:ext uri="{FF2B5EF4-FFF2-40B4-BE49-F238E27FC236}">
                  <a16:creationId xmlns:a16="http://schemas.microsoft.com/office/drawing/2014/main" id="{665C94F7-05F5-0E52-A7E9-0182D9434ECD}"/>
                </a:ext>
              </a:extLst>
            </p:cNvPr>
            <p:cNvSpPr txBox="1"/>
            <p:nvPr/>
          </p:nvSpPr>
          <p:spPr>
            <a:xfrm>
              <a:off x="938046" y="2592344"/>
              <a:ext cx="460255" cy="523220"/>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①</a:t>
              </a:r>
            </a:p>
            <a:p>
              <a:pPr marL="0" marR="0" lvl="0" indent="0" algn="l" defTabSz="566654"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5FC400EB-80D0-94D8-2D6D-1B4BA5DE25FC}"/>
                </a:ext>
              </a:extLst>
            </p:cNvPr>
            <p:cNvSpPr txBox="1"/>
            <p:nvPr/>
          </p:nvSpPr>
          <p:spPr>
            <a:xfrm>
              <a:off x="931147" y="3257194"/>
              <a:ext cx="519364"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②</a:t>
              </a: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52E66F95-1B46-7AD4-5647-1FDBA5C3C4B7}"/>
                </a:ext>
              </a:extLst>
            </p:cNvPr>
            <p:cNvSpPr txBox="1"/>
            <p:nvPr/>
          </p:nvSpPr>
          <p:spPr>
            <a:xfrm>
              <a:off x="938046" y="3952403"/>
              <a:ext cx="46025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③</a:t>
              </a: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D088EE7F-26C5-5F15-BB99-9C6E5215C332}"/>
                </a:ext>
              </a:extLst>
            </p:cNvPr>
            <p:cNvSpPr txBox="1"/>
            <p:nvPr/>
          </p:nvSpPr>
          <p:spPr>
            <a:xfrm>
              <a:off x="938046" y="4676366"/>
              <a:ext cx="46025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④</a:t>
              </a: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DEDB392-3A3D-7BE7-804A-64164B910AE9}"/>
                </a:ext>
              </a:extLst>
            </p:cNvPr>
            <p:cNvSpPr txBox="1"/>
            <p:nvPr/>
          </p:nvSpPr>
          <p:spPr>
            <a:xfrm>
              <a:off x="929462" y="5412891"/>
              <a:ext cx="46025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⑤</a:t>
              </a: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F45EA49-B829-FD9C-6EEB-3BA38047745A}"/>
                </a:ext>
              </a:extLst>
            </p:cNvPr>
            <p:cNvSpPr txBox="1"/>
            <p:nvPr/>
          </p:nvSpPr>
          <p:spPr>
            <a:xfrm>
              <a:off x="929462" y="6108100"/>
              <a:ext cx="460255"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85000"/>
                      <a:lumOff val="15000"/>
                    </a:prstClr>
                  </a:solidFill>
                  <a:effectLst/>
                  <a:uLnTx/>
                  <a:uFillTx/>
                  <a:latin typeface="Calibri" panose="020F0502020204030204"/>
                  <a:ea typeface="游ゴシック" panose="020B0400000000000000" pitchFamily="50" charset="-128"/>
                  <a:cs typeface="+mn-cs"/>
                </a:rPr>
                <a:t>⑥</a:t>
              </a:r>
              <a:endParaRPr kumimoji="1" lang="ja-JP" altLang="en-US" sz="12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grpSp>
      <p:grpSp>
        <p:nvGrpSpPr>
          <p:cNvPr id="7" name="グループ化 6">
            <a:extLst>
              <a:ext uri="{FF2B5EF4-FFF2-40B4-BE49-F238E27FC236}">
                <a16:creationId xmlns:a16="http://schemas.microsoft.com/office/drawing/2014/main" id="{20138EFE-D28E-4093-9CC1-CD79704E0E88}"/>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30500027-98B4-66C0-7937-308F3876F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BCBFD446-1AEF-F137-F55C-F5FE9678F8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5969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1E7F9DA5-6448-745E-F882-74C236DF9E73}"/>
              </a:ext>
            </a:extLst>
          </p:cNvPr>
          <p:cNvGrpSpPr/>
          <p:nvPr/>
        </p:nvGrpSpPr>
        <p:grpSpPr>
          <a:xfrm>
            <a:off x="655538" y="4529919"/>
            <a:ext cx="7816528" cy="2151285"/>
            <a:chOff x="655538" y="4529919"/>
            <a:chExt cx="7816528" cy="2151285"/>
          </a:xfrm>
          <a:solidFill>
            <a:srgbClr val="DAE3F3"/>
          </a:solidFill>
        </p:grpSpPr>
        <p:sp>
          <p:nvSpPr>
            <p:cNvPr id="11" name="正方形/長方形 10">
              <a:extLst>
                <a:ext uri="{FF2B5EF4-FFF2-40B4-BE49-F238E27FC236}">
                  <a16:creationId xmlns:a16="http://schemas.microsoft.com/office/drawing/2014/main" id="{605F47BC-6F3C-6F00-4F6A-37B7B8ED3D68}"/>
                </a:ext>
              </a:extLst>
            </p:cNvPr>
            <p:cNvSpPr/>
            <p:nvPr/>
          </p:nvSpPr>
          <p:spPr>
            <a:xfrm>
              <a:off x="655538" y="5818677"/>
              <a:ext cx="7816528" cy="8625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E4B43D3-1BBF-4CE2-7510-94EDE84A4628}"/>
                </a:ext>
              </a:extLst>
            </p:cNvPr>
            <p:cNvSpPr/>
            <p:nvPr/>
          </p:nvSpPr>
          <p:spPr>
            <a:xfrm>
              <a:off x="663736" y="4529919"/>
              <a:ext cx="3995044" cy="2144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9" name="図 8">
            <a:extLst>
              <a:ext uri="{FF2B5EF4-FFF2-40B4-BE49-F238E27FC236}">
                <a16:creationId xmlns:a16="http://schemas.microsoft.com/office/drawing/2014/main" id="{877B5000-8EA3-C047-B5DC-598F8FC4E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553" y="652246"/>
            <a:ext cx="4682897" cy="751998"/>
          </a:xfrm>
          <a:prstGeom prst="rect">
            <a:avLst/>
          </a:prstGeom>
        </p:spPr>
      </p:pic>
      <p:sp>
        <p:nvSpPr>
          <p:cNvPr id="15" name="テキスト ボックス 14">
            <a:extLst>
              <a:ext uri="{FF2B5EF4-FFF2-40B4-BE49-F238E27FC236}">
                <a16:creationId xmlns:a16="http://schemas.microsoft.com/office/drawing/2014/main" id="{12C80661-A672-FC4A-9EA2-459CCA4203CB}"/>
              </a:ext>
            </a:extLst>
          </p:cNvPr>
          <p:cNvSpPr txBox="1"/>
          <p:nvPr/>
        </p:nvSpPr>
        <p:spPr>
          <a:xfrm>
            <a:off x="655538" y="1889984"/>
            <a:ext cx="3754118" cy="1477328"/>
          </a:xfrm>
          <a:prstGeom prst="rect">
            <a:avLst/>
          </a:prstGeom>
          <a:noFill/>
        </p:spPr>
        <p:txBody>
          <a:bodyPr wrap="square" rtlCol="0">
            <a:spAutoFit/>
          </a:bodyPr>
          <a:lstStyle/>
          <a:p>
            <a:pPr marL="225425" marR="0" lvl="0" indent="-225425"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隣の部屋が火事になって、自分の部屋に燃え移り家財が燃えてしまいました。隣人に損害を弁償してもらえるのでしょうか？ 正しいものに〇をつけよう。</a:t>
            </a:r>
          </a:p>
        </p:txBody>
      </p:sp>
      <p:sp>
        <p:nvSpPr>
          <p:cNvPr id="16" name="テキスト ボックス 15">
            <a:extLst>
              <a:ext uri="{FF2B5EF4-FFF2-40B4-BE49-F238E27FC236}">
                <a16:creationId xmlns:a16="http://schemas.microsoft.com/office/drawing/2014/main" id="{A6B56DA4-7AEE-364D-AA20-C338B2B68732}"/>
              </a:ext>
            </a:extLst>
          </p:cNvPr>
          <p:cNvSpPr txBox="1"/>
          <p:nvPr/>
        </p:nvSpPr>
        <p:spPr>
          <a:xfrm>
            <a:off x="731102" y="3450024"/>
            <a:ext cx="3484528" cy="900246"/>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①すべて弁償してもらえる</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②半分は弁償してもらえる</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③まったく弁償してもらえない</a:t>
            </a:r>
          </a:p>
        </p:txBody>
      </p:sp>
      <p:sp>
        <p:nvSpPr>
          <p:cNvPr id="20" name="正方形/長方形 19">
            <a:extLst>
              <a:ext uri="{FF2B5EF4-FFF2-40B4-BE49-F238E27FC236}">
                <a16:creationId xmlns:a16="http://schemas.microsoft.com/office/drawing/2014/main" id="{D007891B-96CC-CE47-B2F2-2EDBF414E143}"/>
              </a:ext>
            </a:extLst>
          </p:cNvPr>
          <p:cNvSpPr/>
          <p:nvPr/>
        </p:nvSpPr>
        <p:spPr>
          <a:xfrm>
            <a:off x="4055256" y="345824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36B07115-5D55-F644-BD76-1A5A890C818A}"/>
              </a:ext>
            </a:extLst>
          </p:cNvPr>
          <p:cNvSpPr/>
          <p:nvPr/>
        </p:nvSpPr>
        <p:spPr>
          <a:xfrm>
            <a:off x="4055256" y="373871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475B3FC1-D2AA-3D4F-9CAA-71D3BC289E79}"/>
              </a:ext>
            </a:extLst>
          </p:cNvPr>
          <p:cNvSpPr/>
          <p:nvPr/>
        </p:nvSpPr>
        <p:spPr>
          <a:xfrm>
            <a:off x="4055256" y="4019183"/>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017A9B9E-CDB7-594B-8065-E6F234DB6276}"/>
              </a:ext>
            </a:extLst>
          </p:cNvPr>
          <p:cNvSpPr txBox="1"/>
          <p:nvPr/>
        </p:nvSpPr>
        <p:spPr>
          <a:xfrm>
            <a:off x="914399" y="4913644"/>
            <a:ext cx="3188227" cy="92333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賃貸住宅を借りるときも万一に備え「家財の火災保険」を検討しましょう。</a:t>
            </a:r>
          </a:p>
        </p:txBody>
      </p:sp>
      <p:sp>
        <p:nvSpPr>
          <p:cNvPr id="24" name="テキスト ボックス 23">
            <a:extLst>
              <a:ext uri="{FF2B5EF4-FFF2-40B4-BE49-F238E27FC236}">
                <a16:creationId xmlns:a16="http://schemas.microsoft.com/office/drawing/2014/main" id="{A2C488D6-3100-5C4E-96AC-776A47FA64F8}"/>
              </a:ext>
            </a:extLst>
          </p:cNvPr>
          <p:cNvSpPr txBox="1"/>
          <p:nvPr/>
        </p:nvSpPr>
        <p:spPr>
          <a:xfrm>
            <a:off x="985420" y="5884330"/>
            <a:ext cx="7315201"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憧れのひとり暮らしで、アパートやマンションを借りたら、「家財の火災保険」への加入を検討してみてください。また、万が一、自分が出火元になって建物に損害を与えたり、水漏れで階下の部屋に損害を与えた場合、火災で自分の家財に損害を受けたりしたときに補償する保険もあるので、あわせて検討してみましょう。</a:t>
            </a:r>
          </a:p>
        </p:txBody>
      </p:sp>
      <p:sp>
        <p:nvSpPr>
          <p:cNvPr id="46" name="テキスト ボックス 45">
            <a:extLst>
              <a:ext uri="{FF2B5EF4-FFF2-40B4-BE49-F238E27FC236}">
                <a16:creationId xmlns:a16="http://schemas.microsoft.com/office/drawing/2014/main" id="{10816EC4-9083-1447-8D60-AD01B86B7AFC}"/>
              </a:ext>
            </a:extLst>
          </p:cNvPr>
          <p:cNvSpPr txBox="1"/>
          <p:nvPr/>
        </p:nvSpPr>
        <p:spPr>
          <a:xfrm>
            <a:off x="4658780" y="1853327"/>
            <a:ext cx="3754118" cy="1754326"/>
          </a:xfrm>
          <a:prstGeom prst="rect">
            <a:avLst/>
          </a:prstGeom>
          <a:noFill/>
        </p:spPr>
        <p:txBody>
          <a:bodyPr wrap="square" rtlCol="0">
            <a:spAutoFit/>
          </a:bodyPr>
          <a:lstStyle/>
          <a:p>
            <a:pPr marL="225425" marR="0" lvl="0" indent="-225425"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賃貸住宅で不注意により火事を起こしてしまいました。大家さん（家を貸している人）に対して、賃貸居住者に責任は発生するのでしょうか？ 正しいものに〇をつけよう。</a:t>
            </a:r>
          </a:p>
        </p:txBody>
      </p:sp>
      <p:sp>
        <p:nvSpPr>
          <p:cNvPr id="47" name="テキスト ボックス 46">
            <a:extLst>
              <a:ext uri="{FF2B5EF4-FFF2-40B4-BE49-F238E27FC236}">
                <a16:creationId xmlns:a16="http://schemas.microsoft.com/office/drawing/2014/main" id="{F203E557-9E6D-884A-A551-95F9308BFB13}"/>
              </a:ext>
            </a:extLst>
          </p:cNvPr>
          <p:cNvSpPr txBox="1"/>
          <p:nvPr/>
        </p:nvSpPr>
        <p:spPr>
          <a:xfrm>
            <a:off x="4857587" y="3636822"/>
            <a:ext cx="3614479" cy="2144177"/>
          </a:xfrm>
          <a:prstGeom prst="rect">
            <a:avLst/>
          </a:prstGeom>
          <a:noFill/>
        </p:spPr>
        <p:txBody>
          <a:bodyPr wrap="square" rtlCol="0">
            <a:spAutoFit/>
          </a:bodyPr>
          <a:lstStyle/>
          <a:p>
            <a:pPr marL="134938" marR="0" lvl="0" indent="-134938"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①故意や重い過失でなければ損害賠償の責任は発生しないので、支払う必要はない。</a:t>
            </a:r>
          </a:p>
          <a:p>
            <a:pPr marL="134938" marR="0" lvl="0" indent="-134938" algn="l" defTabSz="566654" rtl="0" eaLnBrk="1" fontAlgn="auto" latinLnBrk="0" hangingPunct="1">
              <a:lnSpc>
                <a:spcPts val="2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134938" marR="0" lvl="0" indent="-134938" algn="l" defTabSz="566654" rtl="0" eaLnBrk="1" fontAlgn="auto" latinLnBrk="0" hangingPunct="1">
              <a:lnSpc>
                <a:spcPts val="2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②大家さんとの賃貸契約で家を元通りにする義務があるので、自分の責任で部屋を元の状態にする必要がある。</a:t>
            </a:r>
          </a:p>
        </p:txBody>
      </p:sp>
      <p:sp>
        <p:nvSpPr>
          <p:cNvPr id="35" name="正方形/長方形 34">
            <a:extLst>
              <a:ext uri="{FF2B5EF4-FFF2-40B4-BE49-F238E27FC236}">
                <a16:creationId xmlns:a16="http://schemas.microsoft.com/office/drawing/2014/main" id="{4F7A1017-F1EE-FB44-B1D0-F40E11591A55}"/>
              </a:ext>
            </a:extLst>
          </p:cNvPr>
          <p:cNvSpPr/>
          <p:nvPr/>
        </p:nvSpPr>
        <p:spPr>
          <a:xfrm>
            <a:off x="8002150" y="420431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DCBCFA-7DB8-254F-8E0D-62407A4BFDD2}"/>
              </a:ext>
            </a:extLst>
          </p:cNvPr>
          <p:cNvSpPr/>
          <p:nvPr/>
        </p:nvSpPr>
        <p:spPr>
          <a:xfrm>
            <a:off x="8014800" y="5454530"/>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3A9E0A04-CBF6-4F9B-86B5-628C792145AD}"/>
              </a:ext>
            </a:extLst>
          </p:cNvPr>
          <p:cNvSpPr/>
          <p:nvPr/>
        </p:nvSpPr>
        <p:spPr>
          <a:xfrm>
            <a:off x="3993559" y="4031645"/>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8" name="正方形/長方形 27">
            <a:extLst>
              <a:ext uri="{FF2B5EF4-FFF2-40B4-BE49-F238E27FC236}">
                <a16:creationId xmlns:a16="http://schemas.microsoft.com/office/drawing/2014/main" id="{21C47F61-8D5D-4C49-A9AF-8F99C51A090C}"/>
              </a:ext>
            </a:extLst>
          </p:cNvPr>
          <p:cNvSpPr/>
          <p:nvPr/>
        </p:nvSpPr>
        <p:spPr>
          <a:xfrm>
            <a:off x="7962530" y="545264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2" name="図 1">
            <a:extLst>
              <a:ext uri="{FF2B5EF4-FFF2-40B4-BE49-F238E27FC236}">
                <a16:creationId xmlns:a16="http://schemas.microsoft.com/office/drawing/2014/main" id="{5E5FFED3-7EB4-D0A2-97AF-7BD01C626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9"/>
            <a:ext cx="9144000" cy="561703"/>
          </a:xfrm>
          <a:prstGeom prst="rect">
            <a:avLst/>
          </a:prstGeom>
        </p:spPr>
      </p:pic>
      <p:grpSp>
        <p:nvGrpSpPr>
          <p:cNvPr id="3" name="グループ化 2">
            <a:extLst>
              <a:ext uri="{FF2B5EF4-FFF2-40B4-BE49-F238E27FC236}">
                <a16:creationId xmlns:a16="http://schemas.microsoft.com/office/drawing/2014/main" id="{7FDD8652-C896-089E-756F-A08B0D16B3DF}"/>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0BC680D1-1681-3D4A-FA69-428A71278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89FD6993-C32E-6E4E-359C-3D6DF6E3B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BC7FD766-B933-1081-6A26-093F0E12B015}"/>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757916F-50BD-2434-2140-8E72235E1FDE}"/>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2574D81B-921C-9B21-5927-238B2848A1A7}"/>
              </a:ext>
            </a:extLst>
          </p:cNvPr>
          <p:cNvSpPr/>
          <p:nvPr/>
        </p:nvSpPr>
        <p:spPr>
          <a:xfrm>
            <a:off x="914400" y="4769820"/>
            <a:ext cx="3495256"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DC0A71E5-B8D7-1DF0-5B76-3F526B2992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1821" y="4553493"/>
            <a:ext cx="613399" cy="953147"/>
          </a:xfrm>
          <a:prstGeom prst="rect">
            <a:avLst/>
          </a:prstGeom>
        </p:spPr>
      </p:pic>
    </p:spTree>
    <p:extLst>
      <p:ext uri="{BB962C8B-B14F-4D97-AF65-F5344CB8AC3E}">
        <p14:creationId xmlns:p14="http://schemas.microsoft.com/office/powerpoint/2010/main" val="41950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5CAB3B4-6CAF-4686-77F6-241D6A2AE6F5}"/>
              </a:ext>
            </a:extLst>
          </p:cNvPr>
          <p:cNvSpPr/>
          <p:nvPr/>
        </p:nvSpPr>
        <p:spPr>
          <a:xfrm>
            <a:off x="680833" y="4420527"/>
            <a:ext cx="7804849" cy="226047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D6AE18B7-6BD5-FA18-9C42-59956DF2C9ED}"/>
              </a:ext>
            </a:extLst>
          </p:cNvPr>
          <p:cNvSpPr/>
          <p:nvPr/>
        </p:nvSpPr>
        <p:spPr>
          <a:xfrm>
            <a:off x="1447060" y="4677240"/>
            <a:ext cx="6614258"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A98873AA-20A9-1C4C-B904-A22E28CA3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553" y="652246"/>
            <a:ext cx="4682897" cy="751998"/>
          </a:xfrm>
          <a:prstGeom prst="rect">
            <a:avLst/>
          </a:prstGeom>
        </p:spPr>
      </p:pic>
      <p:sp>
        <p:nvSpPr>
          <p:cNvPr id="20" name="テキスト ボックス 19">
            <a:extLst>
              <a:ext uri="{FF2B5EF4-FFF2-40B4-BE49-F238E27FC236}">
                <a16:creationId xmlns:a16="http://schemas.microsoft.com/office/drawing/2014/main" id="{37339BA3-80A1-7440-A69E-35653448B3A8}"/>
              </a:ext>
            </a:extLst>
          </p:cNvPr>
          <p:cNvSpPr txBox="1"/>
          <p:nvPr/>
        </p:nvSpPr>
        <p:spPr>
          <a:xfrm>
            <a:off x="654329" y="1870627"/>
            <a:ext cx="7823846" cy="646331"/>
          </a:xfrm>
          <a:prstGeom prst="rect">
            <a:avLst/>
          </a:prstGeom>
          <a:noFill/>
        </p:spPr>
        <p:txBody>
          <a:bodyPr wrap="square" rtlCol="0">
            <a:spAutoFit/>
          </a:bodyPr>
          <a:lstStyle/>
          <a:p>
            <a:pPr marL="225425" marR="0" lvl="0" indent="-225425"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世界で起こるマグニチュード６以上の地震のうち、日本とその周辺で起こる割合として、正しいものに〇をつけよう。</a:t>
            </a:r>
          </a:p>
        </p:txBody>
      </p:sp>
      <p:sp>
        <p:nvSpPr>
          <p:cNvPr id="21" name="テキスト ボックス 20">
            <a:extLst>
              <a:ext uri="{FF2B5EF4-FFF2-40B4-BE49-F238E27FC236}">
                <a16:creationId xmlns:a16="http://schemas.microsoft.com/office/drawing/2014/main" id="{6323F3BA-4C9F-DB4B-856A-F4C3FC0F170E}"/>
              </a:ext>
            </a:extLst>
          </p:cNvPr>
          <p:cNvSpPr txBox="1"/>
          <p:nvPr/>
        </p:nvSpPr>
        <p:spPr>
          <a:xfrm>
            <a:off x="2027217" y="2649004"/>
            <a:ext cx="5730614"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0.1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②約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約</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10%</a:t>
            </a:r>
            <a:endPar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2" name="正方形/長方形 21">
            <a:extLst>
              <a:ext uri="{FF2B5EF4-FFF2-40B4-BE49-F238E27FC236}">
                <a16:creationId xmlns:a16="http://schemas.microsoft.com/office/drawing/2014/main" id="{8041D4D6-0D5F-6A45-A6E4-48DB1CBFE645}"/>
              </a:ext>
            </a:extLst>
          </p:cNvPr>
          <p:cNvSpPr/>
          <p:nvPr/>
        </p:nvSpPr>
        <p:spPr>
          <a:xfrm>
            <a:off x="3131720" y="2652470"/>
            <a:ext cx="410748" cy="258372"/>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0E85ADB7-3D4D-934C-A4AB-4E3EBBF2A35F}"/>
              </a:ext>
            </a:extLst>
          </p:cNvPr>
          <p:cNvSpPr/>
          <p:nvPr/>
        </p:nvSpPr>
        <p:spPr>
          <a:xfrm>
            <a:off x="5057719" y="2671633"/>
            <a:ext cx="410748" cy="258372"/>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73908820-B7C6-8D4B-9FB3-FFDA7028C046}"/>
              </a:ext>
            </a:extLst>
          </p:cNvPr>
          <p:cNvSpPr/>
          <p:nvPr/>
        </p:nvSpPr>
        <p:spPr>
          <a:xfrm>
            <a:off x="7111737" y="2662785"/>
            <a:ext cx="410748" cy="258372"/>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134A8AA2-500A-8C4E-B027-3EB7A77451DD}"/>
              </a:ext>
            </a:extLst>
          </p:cNvPr>
          <p:cNvSpPr txBox="1"/>
          <p:nvPr/>
        </p:nvSpPr>
        <p:spPr>
          <a:xfrm>
            <a:off x="1331650" y="4758006"/>
            <a:ext cx="6527679"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日本は、いつでもどこでも大地震が起こる可能性があります。</a:t>
            </a:r>
          </a:p>
        </p:txBody>
      </p:sp>
      <p:sp>
        <p:nvSpPr>
          <p:cNvPr id="29" name="テキスト ボックス 28">
            <a:extLst>
              <a:ext uri="{FF2B5EF4-FFF2-40B4-BE49-F238E27FC236}">
                <a16:creationId xmlns:a16="http://schemas.microsoft.com/office/drawing/2014/main" id="{5AD95FB6-B09B-364D-BA71-3122A87CF7DC}"/>
              </a:ext>
            </a:extLst>
          </p:cNvPr>
          <p:cNvSpPr txBox="1"/>
          <p:nvPr/>
        </p:nvSpPr>
        <p:spPr>
          <a:xfrm>
            <a:off x="1038688" y="5208103"/>
            <a:ext cx="7111014" cy="147732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日本は地震大国です。政府の地震調査委員会は、「全国地震動予測地図</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」を公表して、いつどこで大きな地震が起きてもおかしくない状況との報告を出しています。実際、過去に大きな地震がなかった地域や、発生確率が低いといわれていた地域でも大地震は起きています。</a:t>
            </a:r>
          </a:p>
        </p:txBody>
      </p:sp>
      <p:sp>
        <p:nvSpPr>
          <p:cNvPr id="45" name="テキスト ボックス 44">
            <a:extLst>
              <a:ext uri="{FF2B5EF4-FFF2-40B4-BE49-F238E27FC236}">
                <a16:creationId xmlns:a16="http://schemas.microsoft.com/office/drawing/2014/main" id="{3A434EFC-0A47-3A43-89C8-104F4A952EC9}"/>
              </a:ext>
            </a:extLst>
          </p:cNvPr>
          <p:cNvSpPr txBox="1"/>
          <p:nvPr/>
        </p:nvSpPr>
        <p:spPr>
          <a:xfrm>
            <a:off x="691093" y="3855987"/>
            <a:ext cx="9144000" cy="361637"/>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％程度	　　　②</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程度	　　③</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50%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程度	　　　④</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程度</a:t>
            </a:r>
          </a:p>
        </p:txBody>
      </p:sp>
      <p:sp>
        <p:nvSpPr>
          <p:cNvPr id="46" name="正方形/長方形 45">
            <a:extLst>
              <a:ext uri="{FF2B5EF4-FFF2-40B4-BE49-F238E27FC236}">
                <a16:creationId xmlns:a16="http://schemas.microsoft.com/office/drawing/2014/main" id="{A32E3688-2CE8-ED48-9F37-684652CD7EF9}"/>
              </a:ext>
            </a:extLst>
          </p:cNvPr>
          <p:cNvSpPr/>
          <p:nvPr/>
        </p:nvSpPr>
        <p:spPr>
          <a:xfrm>
            <a:off x="3786607" y="3900373"/>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F464B5B6-1830-6246-B9A5-8DB3560465E2}"/>
              </a:ext>
            </a:extLst>
          </p:cNvPr>
          <p:cNvSpPr/>
          <p:nvPr/>
        </p:nvSpPr>
        <p:spPr>
          <a:xfrm>
            <a:off x="1870553" y="3906557"/>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B3883954-3A1E-C14B-8410-F9A96B6FA733}"/>
              </a:ext>
            </a:extLst>
          </p:cNvPr>
          <p:cNvSpPr/>
          <p:nvPr/>
        </p:nvSpPr>
        <p:spPr>
          <a:xfrm>
            <a:off x="5802038" y="3911805"/>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3DBEF477-0AD4-4E4E-B3D6-4F6E08A2A301}"/>
              </a:ext>
            </a:extLst>
          </p:cNvPr>
          <p:cNvSpPr/>
          <p:nvPr/>
        </p:nvSpPr>
        <p:spPr>
          <a:xfrm>
            <a:off x="7794739" y="3900187"/>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05D52D58-7210-9942-984A-A6CCC7C93B5E}"/>
              </a:ext>
            </a:extLst>
          </p:cNvPr>
          <p:cNvSpPr txBox="1"/>
          <p:nvPr/>
        </p:nvSpPr>
        <p:spPr>
          <a:xfrm>
            <a:off x="641388" y="3165316"/>
            <a:ext cx="7823846" cy="646331"/>
          </a:xfrm>
          <a:prstGeom prst="rect">
            <a:avLst/>
          </a:prstGeom>
          <a:noFill/>
        </p:spPr>
        <p:txBody>
          <a:bodyPr wrap="square" rtlCol="0">
            <a:spAutoFit/>
          </a:bodyPr>
          <a:lstStyle/>
          <a:p>
            <a:pPr marL="225425" marR="0" lvl="0" indent="-225425"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今後</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年以内で首都直下地震、南海トラフ地震が起こる確率として正しいものに〇をつけよう。</a:t>
            </a:r>
          </a:p>
        </p:txBody>
      </p:sp>
      <p:sp>
        <p:nvSpPr>
          <p:cNvPr id="56" name="テキスト ボックス 55">
            <a:extLst>
              <a:ext uri="{FF2B5EF4-FFF2-40B4-BE49-F238E27FC236}">
                <a16:creationId xmlns:a16="http://schemas.microsoft.com/office/drawing/2014/main" id="{04C9BC36-F238-2545-84FD-E2BBD7F240D7}"/>
              </a:ext>
            </a:extLst>
          </p:cNvPr>
          <p:cNvSpPr txBox="1"/>
          <p:nvPr/>
        </p:nvSpPr>
        <p:spPr>
          <a:xfrm>
            <a:off x="836768" y="6653588"/>
            <a:ext cx="7022561" cy="2308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全国地震動予測地図　</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https://</a:t>
            </a:r>
            <a:r>
              <a:rPr kumimoji="1" lang="en-US" altLang="ja-JP" sz="9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www.jishin.go.jp</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/evaluation/</a:t>
            </a:r>
            <a:r>
              <a:rPr kumimoji="1" lang="en-US" altLang="ja-JP" sz="9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seismic_hazard_map</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900" b="0" i="0" u="none" strike="noStrike" kern="1200" cap="none" spc="0" normalizeH="0" baseline="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shm_report</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9" name="正方形/長方形 38">
            <a:extLst>
              <a:ext uri="{FF2B5EF4-FFF2-40B4-BE49-F238E27FC236}">
                <a16:creationId xmlns:a16="http://schemas.microsoft.com/office/drawing/2014/main" id="{88EF40AD-69B7-49B9-BA3E-69DD3EDCAD9E}"/>
              </a:ext>
            </a:extLst>
          </p:cNvPr>
          <p:cNvSpPr/>
          <p:nvPr/>
        </p:nvSpPr>
        <p:spPr>
          <a:xfrm>
            <a:off x="7057377" y="2674704"/>
            <a:ext cx="534142" cy="300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40" name="正方形/長方形 39">
            <a:extLst>
              <a:ext uri="{FF2B5EF4-FFF2-40B4-BE49-F238E27FC236}">
                <a16:creationId xmlns:a16="http://schemas.microsoft.com/office/drawing/2014/main" id="{443CFD56-BDB2-42B8-AD7F-4ECC203C8742}"/>
              </a:ext>
            </a:extLst>
          </p:cNvPr>
          <p:cNvSpPr/>
          <p:nvPr/>
        </p:nvSpPr>
        <p:spPr>
          <a:xfrm>
            <a:off x="7707668" y="3908323"/>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3" name="図 2">
            <a:extLst>
              <a:ext uri="{FF2B5EF4-FFF2-40B4-BE49-F238E27FC236}">
                <a16:creationId xmlns:a16="http://schemas.microsoft.com/office/drawing/2014/main" id="{FDC044A4-8297-C1B9-0415-C3AAD4A85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9"/>
            <a:ext cx="9144000" cy="561703"/>
          </a:xfrm>
          <a:prstGeom prst="rect">
            <a:avLst/>
          </a:prstGeom>
        </p:spPr>
      </p:pic>
      <p:grpSp>
        <p:nvGrpSpPr>
          <p:cNvPr id="5" name="グループ化 4">
            <a:extLst>
              <a:ext uri="{FF2B5EF4-FFF2-40B4-BE49-F238E27FC236}">
                <a16:creationId xmlns:a16="http://schemas.microsoft.com/office/drawing/2014/main" id="{158531D0-FEB0-C646-8D77-BAFF5FA8C876}"/>
              </a:ext>
            </a:extLst>
          </p:cNvPr>
          <p:cNvGrpSpPr>
            <a:grpSpLocks noChangeAspect="1"/>
          </p:cNvGrpSpPr>
          <p:nvPr/>
        </p:nvGrpSpPr>
        <p:grpSpPr>
          <a:xfrm>
            <a:off x="8035353" y="94006"/>
            <a:ext cx="924222" cy="967829"/>
            <a:chOff x="8030207" y="77898"/>
            <a:chExt cx="1026913" cy="1075365"/>
          </a:xfrm>
        </p:grpSpPr>
        <p:pic>
          <p:nvPicPr>
            <p:cNvPr id="6" name="図 5">
              <a:extLst>
                <a:ext uri="{FF2B5EF4-FFF2-40B4-BE49-F238E27FC236}">
                  <a16:creationId xmlns:a16="http://schemas.microsoft.com/office/drawing/2014/main" id="{64950BB9-89A1-3C56-6CA6-A71CE016B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7" name="図 6">
              <a:extLst>
                <a:ext uri="{FF2B5EF4-FFF2-40B4-BE49-F238E27FC236}">
                  <a16:creationId xmlns:a16="http://schemas.microsoft.com/office/drawing/2014/main" id="{FF57C5C1-1359-323B-7F2B-0F9A8E2BF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8" name="正方形/長方形 7">
            <a:extLst>
              <a:ext uri="{FF2B5EF4-FFF2-40B4-BE49-F238E27FC236}">
                <a16:creationId xmlns:a16="http://schemas.microsoft.com/office/drawing/2014/main" id="{640D64FF-ED03-31FC-656F-F3D330465528}"/>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A25BAC1-3955-E3F3-8418-F06CF6F9411F}"/>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D7B1BEED-5F66-82AF-C728-F394B7783B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5110" y="4298389"/>
            <a:ext cx="613399" cy="953147"/>
          </a:xfrm>
          <a:prstGeom prst="rect">
            <a:avLst/>
          </a:prstGeom>
        </p:spPr>
      </p:pic>
    </p:spTree>
    <p:extLst>
      <p:ext uri="{BB962C8B-B14F-4D97-AF65-F5344CB8AC3E}">
        <p14:creationId xmlns:p14="http://schemas.microsoft.com/office/powerpoint/2010/main" val="35388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E258CC4-962D-E94F-943E-EA8C8C7AC198}"/>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1222" y="894374"/>
            <a:ext cx="7854008" cy="5613400"/>
          </a:xfrm>
          <a:prstGeom prst="rect">
            <a:avLst/>
          </a:prstGeom>
        </p:spPr>
      </p:pic>
      <p:sp>
        <p:nvSpPr>
          <p:cNvPr id="9" name="テキスト ボックス 8">
            <a:extLst>
              <a:ext uri="{FF2B5EF4-FFF2-40B4-BE49-F238E27FC236}">
                <a16:creationId xmlns:a16="http://schemas.microsoft.com/office/drawing/2014/main" id="{D5AFFBB4-7A36-1B49-AFEB-4D8477FE4850}"/>
              </a:ext>
            </a:extLst>
          </p:cNvPr>
          <p:cNvSpPr txBox="1"/>
          <p:nvPr/>
        </p:nvSpPr>
        <p:spPr>
          <a:xfrm>
            <a:off x="1004024" y="2541573"/>
            <a:ext cx="1107996" cy="830997"/>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部屋は</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おしゃれな</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インテリアに</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したい</a:t>
            </a:r>
          </a:p>
        </p:txBody>
      </p:sp>
      <p:sp>
        <p:nvSpPr>
          <p:cNvPr id="13" name="テキスト ボックス 12">
            <a:extLst>
              <a:ext uri="{FF2B5EF4-FFF2-40B4-BE49-F238E27FC236}">
                <a16:creationId xmlns:a16="http://schemas.microsoft.com/office/drawing/2014/main" id="{17C4422C-11B8-8F42-9770-4774029E6D7B}"/>
              </a:ext>
            </a:extLst>
          </p:cNvPr>
          <p:cNvSpPr txBox="1"/>
          <p:nvPr/>
        </p:nvSpPr>
        <p:spPr>
          <a:xfrm>
            <a:off x="7417234" y="4443044"/>
            <a:ext cx="1107996" cy="646331"/>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友だちを</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呼んで朝まで</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おしゃべり</a:t>
            </a:r>
          </a:p>
        </p:txBody>
      </p:sp>
      <p:sp>
        <p:nvSpPr>
          <p:cNvPr id="14" name="テキスト ボックス 13">
            <a:extLst>
              <a:ext uri="{FF2B5EF4-FFF2-40B4-BE49-F238E27FC236}">
                <a16:creationId xmlns:a16="http://schemas.microsoft.com/office/drawing/2014/main" id="{CC459E0F-0837-224B-B5A1-67A5FF5690BF}"/>
              </a:ext>
            </a:extLst>
          </p:cNvPr>
          <p:cNvSpPr txBox="1"/>
          <p:nvPr/>
        </p:nvSpPr>
        <p:spPr>
          <a:xfrm>
            <a:off x="2476501" y="5289341"/>
            <a:ext cx="2266951" cy="1015663"/>
          </a:xfrm>
          <a:prstGeom prst="rect">
            <a:avLst/>
          </a:prstGeom>
          <a:noFill/>
        </p:spPr>
        <p:txBody>
          <a:bodyPr wrap="square" rtlCol="0">
            <a:spAutoFit/>
          </a:bodyPr>
          <a:lstStyle/>
          <a:p>
            <a:pPr marL="0" marR="0" lvl="0" indent="0" algn="ctr" defTabSz="566654" rtl="0" eaLnBrk="1" fontAlgn="auto" latinLnBrk="0" hangingPunct="1">
              <a:lnSpc>
                <a:spcPts val="18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ひとり暮らしには</a:t>
            </a:r>
          </a:p>
          <a:p>
            <a:pPr marL="0" marR="0" lvl="0" indent="0" algn="ctr" defTabSz="566654" rtl="0" eaLnBrk="1" fontAlgn="auto" latinLnBrk="0" hangingPunct="1">
              <a:lnSpc>
                <a:spcPts val="18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責任も発生します。</a:t>
            </a:r>
          </a:p>
          <a:p>
            <a:pPr marL="0" marR="0" lvl="0" indent="0" algn="ctr" defTabSz="566654" rtl="0" eaLnBrk="1" fontAlgn="auto" latinLnBrk="0" hangingPunct="1">
              <a:lnSpc>
                <a:spcPts val="18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どんなリスクがあるか</a:t>
            </a:r>
          </a:p>
          <a:p>
            <a:pPr marL="0" marR="0" lvl="0" indent="0" algn="ctr" defTabSz="566654" rtl="0" eaLnBrk="1" fontAlgn="auto" latinLnBrk="0" hangingPunct="1">
              <a:lnSpc>
                <a:spcPts val="18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考えてみよう</a:t>
            </a:r>
            <a:endParaRPr kumimoji="1" lang="en-US" altLang="ja-JP" sz="15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282E6375-C57D-1642-32BD-DCB0F8D54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61703"/>
          </a:xfrm>
          <a:prstGeom prst="rect">
            <a:avLst/>
          </a:prstGeom>
        </p:spPr>
      </p:pic>
      <p:grpSp>
        <p:nvGrpSpPr>
          <p:cNvPr id="2" name="グループ化 1">
            <a:extLst>
              <a:ext uri="{FF2B5EF4-FFF2-40B4-BE49-F238E27FC236}">
                <a16:creationId xmlns:a16="http://schemas.microsoft.com/office/drawing/2014/main" id="{35F50C72-0285-0A92-B442-0D3A376B1290}"/>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8613778B-EB49-0C80-CCBF-88215842E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8" name="図 7">
              <a:extLst>
                <a:ext uri="{FF2B5EF4-FFF2-40B4-BE49-F238E27FC236}">
                  <a16:creationId xmlns:a16="http://schemas.microsoft.com/office/drawing/2014/main" id="{AD9A1624-29D5-F356-BC8C-1172AC3F8C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400935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3340699-2C8A-5B47-B50B-2C6C93EEB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0627" y="4068812"/>
            <a:ext cx="1225550" cy="1066800"/>
          </a:xfrm>
          <a:prstGeom prst="rect">
            <a:avLst/>
          </a:prstGeom>
        </p:spPr>
      </p:pic>
      <p:pic>
        <p:nvPicPr>
          <p:cNvPr id="9" name="図 8">
            <a:extLst>
              <a:ext uri="{FF2B5EF4-FFF2-40B4-BE49-F238E27FC236}">
                <a16:creationId xmlns:a16="http://schemas.microsoft.com/office/drawing/2014/main" id="{28D85656-5201-134B-B262-EF93835D8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309" y="1281448"/>
            <a:ext cx="1797346" cy="1799921"/>
          </a:xfrm>
          <a:prstGeom prst="rect">
            <a:avLst/>
          </a:prstGeom>
        </p:spPr>
      </p:pic>
      <p:pic>
        <p:nvPicPr>
          <p:cNvPr id="14" name="図 13">
            <a:extLst>
              <a:ext uri="{FF2B5EF4-FFF2-40B4-BE49-F238E27FC236}">
                <a16:creationId xmlns:a16="http://schemas.microsoft.com/office/drawing/2014/main" id="{2CECF77F-5E09-5A49-BB46-902E3A47E5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24" y="1281448"/>
            <a:ext cx="1797346" cy="1799921"/>
          </a:xfrm>
          <a:prstGeom prst="rect">
            <a:avLst/>
          </a:prstGeom>
        </p:spPr>
      </p:pic>
      <p:pic>
        <p:nvPicPr>
          <p:cNvPr id="15" name="図 14">
            <a:extLst>
              <a:ext uri="{FF2B5EF4-FFF2-40B4-BE49-F238E27FC236}">
                <a16:creationId xmlns:a16="http://schemas.microsoft.com/office/drawing/2014/main" id="{A82F7FA3-57AE-6B4E-BCEA-0424379E0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59" y="3236917"/>
            <a:ext cx="1797346" cy="1799921"/>
          </a:xfrm>
          <a:prstGeom prst="rect">
            <a:avLst/>
          </a:prstGeom>
        </p:spPr>
      </p:pic>
      <p:pic>
        <p:nvPicPr>
          <p:cNvPr id="16" name="図 15">
            <a:extLst>
              <a:ext uri="{FF2B5EF4-FFF2-40B4-BE49-F238E27FC236}">
                <a16:creationId xmlns:a16="http://schemas.microsoft.com/office/drawing/2014/main" id="{9B0B5D97-5327-AF4F-A918-C18A44F3A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38" y="1281448"/>
            <a:ext cx="1797346" cy="1799921"/>
          </a:xfrm>
          <a:prstGeom prst="rect">
            <a:avLst/>
          </a:prstGeom>
        </p:spPr>
      </p:pic>
      <p:pic>
        <p:nvPicPr>
          <p:cNvPr id="17" name="図 16">
            <a:extLst>
              <a:ext uri="{FF2B5EF4-FFF2-40B4-BE49-F238E27FC236}">
                <a16:creationId xmlns:a16="http://schemas.microsoft.com/office/drawing/2014/main" id="{8C88F7D5-F078-074F-B47A-70930A59A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42" y="3236917"/>
            <a:ext cx="1797346" cy="1799921"/>
          </a:xfrm>
          <a:prstGeom prst="rect">
            <a:avLst/>
          </a:prstGeom>
        </p:spPr>
      </p:pic>
      <p:pic>
        <p:nvPicPr>
          <p:cNvPr id="29" name="図 28">
            <a:extLst>
              <a:ext uri="{FF2B5EF4-FFF2-40B4-BE49-F238E27FC236}">
                <a16:creationId xmlns:a16="http://schemas.microsoft.com/office/drawing/2014/main" id="{480CC8A6-30F6-144E-8235-4794D3C9D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52" y="1281448"/>
            <a:ext cx="1797346" cy="1799921"/>
          </a:xfrm>
          <a:prstGeom prst="rect">
            <a:avLst/>
          </a:prstGeom>
        </p:spPr>
      </p:pic>
      <p:pic>
        <p:nvPicPr>
          <p:cNvPr id="3" name="図 2">
            <a:extLst>
              <a:ext uri="{FF2B5EF4-FFF2-40B4-BE49-F238E27FC236}">
                <a16:creationId xmlns:a16="http://schemas.microsoft.com/office/drawing/2014/main" id="{0E7E2E14-2C5D-A54B-A724-D1F3C2D54D5C}"/>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220985" y="5102371"/>
            <a:ext cx="2879017" cy="1629102"/>
          </a:xfrm>
          <a:prstGeom prst="rect">
            <a:avLst/>
          </a:prstGeom>
        </p:spPr>
      </p:pic>
      <p:pic>
        <p:nvPicPr>
          <p:cNvPr id="8" name="図 7">
            <a:extLst>
              <a:ext uri="{FF2B5EF4-FFF2-40B4-BE49-F238E27FC236}">
                <a16:creationId xmlns:a16="http://schemas.microsoft.com/office/drawing/2014/main" id="{A2EB632D-8459-BF4F-8665-7C14B5B97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293" y="3236917"/>
            <a:ext cx="1797346" cy="1799921"/>
          </a:xfrm>
          <a:prstGeom prst="rect">
            <a:avLst/>
          </a:prstGeom>
        </p:spPr>
      </p:pic>
      <p:pic>
        <p:nvPicPr>
          <p:cNvPr id="13" name="図 12">
            <a:extLst>
              <a:ext uri="{FF2B5EF4-FFF2-40B4-BE49-F238E27FC236}">
                <a16:creationId xmlns:a16="http://schemas.microsoft.com/office/drawing/2014/main" id="{C1058CB8-6176-CD47-AEE8-806D0E37D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776" y="3236917"/>
            <a:ext cx="1797346" cy="1799921"/>
          </a:xfrm>
          <a:prstGeom prst="rect">
            <a:avLst/>
          </a:prstGeom>
        </p:spPr>
      </p:pic>
      <p:sp>
        <p:nvSpPr>
          <p:cNvPr id="26" name="正方形/長方形 25">
            <a:extLst>
              <a:ext uri="{FF2B5EF4-FFF2-40B4-BE49-F238E27FC236}">
                <a16:creationId xmlns:a16="http://schemas.microsoft.com/office/drawing/2014/main" id="{31981D4F-919D-3446-B3EE-C48D4D6EE258}"/>
              </a:ext>
            </a:extLst>
          </p:cNvPr>
          <p:cNvSpPr/>
          <p:nvPr/>
        </p:nvSpPr>
        <p:spPr>
          <a:xfrm>
            <a:off x="2024748" y="675593"/>
            <a:ext cx="5452378"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2D4AF9C3-BB77-E04A-958F-F82F69330091}"/>
              </a:ext>
            </a:extLst>
          </p:cNvPr>
          <p:cNvSpPr txBox="1"/>
          <p:nvPr/>
        </p:nvSpPr>
        <p:spPr>
          <a:xfrm>
            <a:off x="2082012" y="755395"/>
            <a:ext cx="1766830"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普段は気がつかない</a:t>
            </a:r>
          </a:p>
        </p:txBody>
      </p:sp>
      <p:sp>
        <p:nvSpPr>
          <p:cNvPr id="28" name="テキスト ボックス 27">
            <a:extLst>
              <a:ext uri="{FF2B5EF4-FFF2-40B4-BE49-F238E27FC236}">
                <a16:creationId xmlns:a16="http://schemas.microsoft.com/office/drawing/2014/main" id="{2FD7B2B1-FBB7-2142-A4DA-85A2B79A72DA}"/>
              </a:ext>
            </a:extLst>
          </p:cNvPr>
          <p:cNvSpPr txBox="1"/>
          <p:nvPr/>
        </p:nvSpPr>
        <p:spPr>
          <a:xfrm>
            <a:off x="3690368" y="667466"/>
            <a:ext cx="3872483"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すまいに関するリスクとは？</a:t>
            </a:r>
          </a:p>
        </p:txBody>
      </p:sp>
      <p:sp>
        <p:nvSpPr>
          <p:cNvPr id="30" name="テキスト ボックス 29">
            <a:extLst>
              <a:ext uri="{FF2B5EF4-FFF2-40B4-BE49-F238E27FC236}">
                <a16:creationId xmlns:a16="http://schemas.microsoft.com/office/drawing/2014/main" id="{68E55DF6-B847-F946-BD15-6F3DE5E45EDD}"/>
              </a:ext>
            </a:extLst>
          </p:cNvPr>
          <p:cNvSpPr txBox="1"/>
          <p:nvPr/>
        </p:nvSpPr>
        <p:spPr>
          <a:xfrm>
            <a:off x="6481122" y="5375754"/>
            <a:ext cx="1604230" cy="830997"/>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すまいに関する</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こうしたリスクは、</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いつ起こっても</a:t>
            </a: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不思議じゃないわね</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31" name="テキスト ボックス 30">
            <a:extLst>
              <a:ext uri="{FF2B5EF4-FFF2-40B4-BE49-F238E27FC236}">
                <a16:creationId xmlns:a16="http://schemas.microsoft.com/office/drawing/2014/main" id="{FAE342EE-279D-E646-A778-FF41E2E3597D}"/>
              </a:ext>
            </a:extLst>
          </p:cNvPr>
          <p:cNvSpPr txBox="1"/>
          <p:nvPr/>
        </p:nvSpPr>
        <p:spPr>
          <a:xfrm>
            <a:off x="688172" y="131800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D1010E3E-1079-D847-A470-57166B8C16B3}"/>
              </a:ext>
            </a:extLst>
          </p:cNvPr>
          <p:cNvSpPr txBox="1"/>
          <p:nvPr/>
        </p:nvSpPr>
        <p:spPr>
          <a:xfrm>
            <a:off x="2707684" y="131800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683099D5-908C-8A4A-9E38-23A06581D3E6}"/>
              </a:ext>
            </a:extLst>
          </p:cNvPr>
          <p:cNvSpPr txBox="1"/>
          <p:nvPr/>
        </p:nvSpPr>
        <p:spPr>
          <a:xfrm>
            <a:off x="4731775" y="131822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C88D5BF9-7018-FD42-8CB5-5E8227CF2B3A}"/>
              </a:ext>
            </a:extLst>
          </p:cNvPr>
          <p:cNvSpPr txBox="1"/>
          <p:nvPr/>
        </p:nvSpPr>
        <p:spPr>
          <a:xfrm>
            <a:off x="6749303" y="131822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87AA598D-FDFA-B144-9AAD-73C5D819494B}"/>
              </a:ext>
            </a:extLst>
          </p:cNvPr>
          <p:cNvSpPr txBox="1"/>
          <p:nvPr/>
        </p:nvSpPr>
        <p:spPr>
          <a:xfrm>
            <a:off x="679147" y="3273932"/>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644CF7F3-488F-0B4C-BBD7-F1A3DF94EDC4}"/>
              </a:ext>
            </a:extLst>
          </p:cNvPr>
          <p:cNvSpPr txBox="1"/>
          <p:nvPr/>
        </p:nvSpPr>
        <p:spPr>
          <a:xfrm>
            <a:off x="2692625" y="327461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20B717AB-22D2-0644-AED3-E17FBFA605DF}"/>
              </a:ext>
            </a:extLst>
          </p:cNvPr>
          <p:cNvSpPr txBox="1"/>
          <p:nvPr/>
        </p:nvSpPr>
        <p:spPr>
          <a:xfrm>
            <a:off x="4711550" y="328377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193C4BA3-25AC-024F-851D-2B6ACA2D51B2}"/>
              </a:ext>
            </a:extLst>
          </p:cNvPr>
          <p:cNvSpPr txBox="1"/>
          <p:nvPr/>
        </p:nvSpPr>
        <p:spPr>
          <a:xfrm>
            <a:off x="6732170" y="327483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0F4F6318-615F-5A4C-B1E0-54226C995146}"/>
              </a:ext>
            </a:extLst>
          </p:cNvPr>
          <p:cNvSpPr txBox="1"/>
          <p:nvPr/>
        </p:nvSpPr>
        <p:spPr>
          <a:xfrm>
            <a:off x="982544" y="1360010"/>
            <a:ext cx="1415772"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家が火事にあって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燃えてしまった。</a:t>
            </a:r>
          </a:p>
        </p:txBody>
      </p:sp>
      <p:sp>
        <p:nvSpPr>
          <p:cNvPr id="40" name="テキスト ボックス 39">
            <a:extLst>
              <a:ext uri="{FF2B5EF4-FFF2-40B4-BE49-F238E27FC236}">
                <a16:creationId xmlns:a16="http://schemas.microsoft.com/office/drawing/2014/main" id="{40C7CAA0-FAE0-4C4F-BE94-7EF848AC5E6D}"/>
              </a:ext>
            </a:extLst>
          </p:cNvPr>
          <p:cNvSpPr txBox="1"/>
          <p:nvPr/>
        </p:nvSpPr>
        <p:spPr>
          <a:xfrm>
            <a:off x="981890" y="3359690"/>
            <a:ext cx="1415772"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泥棒に入られて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家財が盗まれた。</a:t>
            </a:r>
          </a:p>
        </p:txBody>
      </p:sp>
      <p:sp>
        <p:nvSpPr>
          <p:cNvPr id="41" name="テキスト ボックス 40">
            <a:extLst>
              <a:ext uri="{FF2B5EF4-FFF2-40B4-BE49-F238E27FC236}">
                <a16:creationId xmlns:a16="http://schemas.microsoft.com/office/drawing/2014/main" id="{FE7D50E7-6ABB-1C48-93D7-532C9D3C16FC}"/>
              </a:ext>
            </a:extLst>
          </p:cNvPr>
          <p:cNvSpPr txBox="1"/>
          <p:nvPr/>
        </p:nvSpPr>
        <p:spPr>
          <a:xfrm>
            <a:off x="3002320" y="1360010"/>
            <a:ext cx="1415772" cy="646331"/>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家財が火事で燃え</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使えなくなって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しまった。</a:t>
            </a:r>
          </a:p>
        </p:txBody>
      </p:sp>
      <p:sp>
        <p:nvSpPr>
          <p:cNvPr id="42" name="テキスト ボックス 41">
            <a:extLst>
              <a:ext uri="{FF2B5EF4-FFF2-40B4-BE49-F238E27FC236}">
                <a16:creationId xmlns:a16="http://schemas.microsoft.com/office/drawing/2014/main" id="{78CBBA2B-112C-0B40-B7D0-EC599C60389F}"/>
              </a:ext>
            </a:extLst>
          </p:cNvPr>
          <p:cNvSpPr txBox="1"/>
          <p:nvPr/>
        </p:nvSpPr>
        <p:spPr>
          <a:xfrm>
            <a:off x="3001668" y="3359690"/>
            <a:ext cx="1467531"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上階からの水漏れにより、家財が</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a:t>
            </a:r>
            <a:r>
              <a:rPr kumimoji="1" lang="ja-JP" altLang="en-US" sz="12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び</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たしになった。</a:t>
            </a:r>
          </a:p>
        </p:txBody>
      </p:sp>
      <p:sp>
        <p:nvSpPr>
          <p:cNvPr id="43" name="テキスト ボックス 42">
            <a:extLst>
              <a:ext uri="{FF2B5EF4-FFF2-40B4-BE49-F238E27FC236}">
                <a16:creationId xmlns:a16="http://schemas.microsoft.com/office/drawing/2014/main" id="{66469E0B-6029-CA41-B3C4-789B8F9F4F49}"/>
              </a:ext>
            </a:extLst>
          </p:cNvPr>
          <p:cNvSpPr txBox="1"/>
          <p:nvPr/>
        </p:nvSpPr>
        <p:spPr>
          <a:xfrm>
            <a:off x="5011505" y="1360010"/>
            <a:ext cx="1415772"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台風で屋根が吹き</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飛ばされ壊れた。</a:t>
            </a:r>
          </a:p>
        </p:txBody>
      </p:sp>
      <p:sp>
        <p:nvSpPr>
          <p:cNvPr id="44" name="テキスト ボックス 43">
            <a:extLst>
              <a:ext uri="{FF2B5EF4-FFF2-40B4-BE49-F238E27FC236}">
                <a16:creationId xmlns:a16="http://schemas.microsoft.com/office/drawing/2014/main" id="{E408ECE0-828D-C34F-AA91-144F316CE177}"/>
              </a:ext>
            </a:extLst>
          </p:cNvPr>
          <p:cNvSpPr txBox="1"/>
          <p:nvPr/>
        </p:nvSpPr>
        <p:spPr>
          <a:xfrm>
            <a:off x="5010851" y="3359690"/>
            <a:ext cx="1569660" cy="276999"/>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地震で家が壊れた。</a:t>
            </a:r>
          </a:p>
        </p:txBody>
      </p:sp>
      <p:sp>
        <p:nvSpPr>
          <p:cNvPr id="45" name="テキスト ボックス 44">
            <a:extLst>
              <a:ext uri="{FF2B5EF4-FFF2-40B4-BE49-F238E27FC236}">
                <a16:creationId xmlns:a16="http://schemas.microsoft.com/office/drawing/2014/main" id="{BAECE994-88BD-384E-85C8-510CC08E0554}"/>
              </a:ext>
            </a:extLst>
          </p:cNvPr>
          <p:cNvSpPr txBox="1"/>
          <p:nvPr/>
        </p:nvSpPr>
        <p:spPr>
          <a:xfrm>
            <a:off x="7031283" y="1360010"/>
            <a:ext cx="146835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大雨で家の床上まで水浸しになった。</a:t>
            </a:r>
          </a:p>
        </p:txBody>
      </p:sp>
      <p:sp>
        <p:nvSpPr>
          <p:cNvPr id="46" name="テキスト ボックス 45">
            <a:extLst>
              <a:ext uri="{FF2B5EF4-FFF2-40B4-BE49-F238E27FC236}">
                <a16:creationId xmlns:a16="http://schemas.microsoft.com/office/drawing/2014/main" id="{0291611D-2F20-1D4D-BCC9-78091E476A4E}"/>
              </a:ext>
            </a:extLst>
          </p:cNvPr>
          <p:cNvSpPr txBox="1"/>
          <p:nvPr/>
        </p:nvSpPr>
        <p:spPr>
          <a:xfrm>
            <a:off x="7030628" y="3359690"/>
            <a:ext cx="1446721" cy="83099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部屋の模様替え中にうっかりテレビを落として壊してしまった。</a:t>
            </a:r>
          </a:p>
        </p:txBody>
      </p:sp>
      <p:sp>
        <p:nvSpPr>
          <p:cNvPr id="47" name="テキスト ボックス 46">
            <a:extLst>
              <a:ext uri="{FF2B5EF4-FFF2-40B4-BE49-F238E27FC236}">
                <a16:creationId xmlns:a16="http://schemas.microsoft.com/office/drawing/2014/main" id="{44BD1C47-EBD0-4846-833F-7AA809C146A2}"/>
              </a:ext>
            </a:extLst>
          </p:cNvPr>
          <p:cNvSpPr txBox="1"/>
          <p:nvPr/>
        </p:nvSpPr>
        <p:spPr>
          <a:xfrm>
            <a:off x="1044081" y="5526650"/>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endParaRPr kumimoji="1" lang="en-US" altLang="ja-JP"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50" name="図 49">
            <a:extLst>
              <a:ext uri="{FF2B5EF4-FFF2-40B4-BE49-F238E27FC236}">
                <a16:creationId xmlns:a16="http://schemas.microsoft.com/office/drawing/2014/main" id="{F5A9D66B-C0C7-B641-976B-DE14F2BF67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531" y="4133102"/>
            <a:ext cx="1511300" cy="895350"/>
          </a:xfrm>
          <a:prstGeom prst="rect">
            <a:avLst/>
          </a:prstGeom>
        </p:spPr>
      </p:pic>
      <p:pic>
        <p:nvPicPr>
          <p:cNvPr id="52" name="図 51">
            <a:extLst>
              <a:ext uri="{FF2B5EF4-FFF2-40B4-BE49-F238E27FC236}">
                <a16:creationId xmlns:a16="http://schemas.microsoft.com/office/drawing/2014/main" id="{04C87DC6-612B-3B41-B646-DF9B21819F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276" y="3942602"/>
            <a:ext cx="1301750" cy="1085850"/>
          </a:xfrm>
          <a:prstGeom prst="rect">
            <a:avLst/>
          </a:prstGeom>
        </p:spPr>
      </p:pic>
      <p:pic>
        <p:nvPicPr>
          <p:cNvPr id="54" name="図 53">
            <a:extLst>
              <a:ext uri="{FF2B5EF4-FFF2-40B4-BE49-F238E27FC236}">
                <a16:creationId xmlns:a16="http://schemas.microsoft.com/office/drawing/2014/main" id="{03A3E5CE-56FD-FA49-9F3A-FD43724670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728" y="4107702"/>
            <a:ext cx="1282700" cy="920750"/>
          </a:xfrm>
          <a:prstGeom prst="rect">
            <a:avLst/>
          </a:prstGeom>
        </p:spPr>
      </p:pic>
      <p:pic>
        <p:nvPicPr>
          <p:cNvPr id="56" name="図 55">
            <a:extLst>
              <a:ext uri="{FF2B5EF4-FFF2-40B4-BE49-F238E27FC236}">
                <a16:creationId xmlns:a16="http://schemas.microsoft.com/office/drawing/2014/main" id="{4DA4B5D1-782C-6C43-95AD-9AE7B64ABC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5139" y="1825378"/>
            <a:ext cx="1714500" cy="1231900"/>
          </a:xfrm>
          <a:prstGeom prst="rect">
            <a:avLst/>
          </a:prstGeom>
        </p:spPr>
      </p:pic>
      <p:pic>
        <p:nvPicPr>
          <p:cNvPr id="58" name="図 57">
            <a:extLst>
              <a:ext uri="{FF2B5EF4-FFF2-40B4-BE49-F238E27FC236}">
                <a16:creationId xmlns:a16="http://schemas.microsoft.com/office/drawing/2014/main" id="{3C29883C-8E80-3847-8CE4-DC4B3A2D3F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3177" y="1806328"/>
            <a:ext cx="1308100" cy="1250950"/>
          </a:xfrm>
          <a:prstGeom prst="rect">
            <a:avLst/>
          </a:prstGeom>
        </p:spPr>
      </p:pic>
      <p:pic>
        <p:nvPicPr>
          <p:cNvPr id="60" name="図 59">
            <a:extLst>
              <a:ext uri="{FF2B5EF4-FFF2-40B4-BE49-F238E27FC236}">
                <a16:creationId xmlns:a16="http://schemas.microsoft.com/office/drawing/2014/main" id="{6FBA181C-7849-F740-94A8-A13C1E7857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1237" y="2263528"/>
            <a:ext cx="1390650" cy="793750"/>
          </a:xfrm>
          <a:prstGeom prst="rect">
            <a:avLst/>
          </a:prstGeom>
        </p:spPr>
      </p:pic>
      <p:pic>
        <p:nvPicPr>
          <p:cNvPr id="62" name="図 61">
            <a:extLst>
              <a:ext uri="{FF2B5EF4-FFF2-40B4-BE49-F238E27FC236}">
                <a16:creationId xmlns:a16="http://schemas.microsoft.com/office/drawing/2014/main" id="{618179D0-DE1D-F246-815D-642294F132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6603" y="1878177"/>
            <a:ext cx="1600211" cy="1179103"/>
          </a:xfrm>
          <a:prstGeom prst="rect">
            <a:avLst/>
          </a:prstGeom>
        </p:spPr>
      </p:pic>
      <p:pic>
        <p:nvPicPr>
          <p:cNvPr id="2" name="図 1">
            <a:extLst>
              <a:ext uri="{FF2B5EF4-FFF2-40B4-BE49-F238E27FC236}">
                <a16:creationId xmlns:a16="http://schemas.microsoft.com/office/drawing/2014/main" id="{BAD85FF5-7D4A-146F-1464-DF75957CD4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561703"/>
          </a:xfrm>
          <a:prstGeom prst="rect">
            <a:avLst/>
          </a:prstGeom>
        </p:spPr>
      </p:pic>
      <p:grpSp>
        <p:nvGrpSpPr>
          <p:cNvPr id="7" name="グループ化 6">
            <a:extLst>
              <a:ext uri="{FF2B5EF4-FFF2-40B4-BE49-F238E27FC236}">
                <a16:creationId xmlns:a16="http://schemas.microsoft.com/office/drawing/2014/main" id="{85188B62-9436-F537-860A-879DD4B24E38}"/>
              </a:ext>
            </a:extLst>
          </p:cNvPr>
          <p:cNvGrpSpPr>
            <a:grpSpLocks noChangeAspect="1"/>
          </p:cNvGrpSpPr>
          <p:nvPr/>
        </p:nvGrpSpPr>
        <p:grpSpPr>
          <a:xfrm>
            <a:off x="8035353" y="94006"/>
            <a:ext cx="924222" cy="967829"/>
            <a:chOff x="8030207" y="77898"/>
            <a:chExt cx="1026913" cy="1075365"/>
          </a:xfrm>
        </p:grpSpPr>
        <p:pic>
          <p:nvPicPr>
            <p:cNvPr id="10" name="図 9">
              <a:extLst>
                <a:ext uri="{FF2B5EF4-FFF2-40B4-BE49-F238E27FC236}">
                  <a16:creationId xmlns:a16="http://schemas.microsoft.com/office/drawing/2014/main" id="{44215DB4-7577-23B1-D54C-2EA453B440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B2D5F146-1BD5-CA7D-1C75-761A5524F68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17625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par>
                                <p:cTn id="67" presetID="10"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0" grpId="0"/>
      <p:bldP spid="39" grpId="0"/>
      <p:bldP spid="40" grpId="0"/>
      <p:bldP spid="41" grpId="0"/>
      <p:bldP spid="42" grpId="0"/>
      <p:bldP spid="43"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4">
            <a:extLst>
              <a:ext uri="{FF2B5EF4-FFF2-40B4-BE49-F238E27FC236}">
                <a16:creationId xmlns:a16="http://schemas.microsoft.com/office/drawing/2014/main" id="{080086D5-19ED-99A1-A93C-54DD1FB46B79}"/>
              </a:ext>
            </a:extLst>
          </p:cNvPr>
          <p:cNvGraphicFramePr>
            <a:graphicFrameLocks noGrp="1"/>
          </p:cNvGraphicFramePr>
          <p:nvPr/>
        </p:nvGraphicFramePr>
        <p:xfrm>
          <a:off x="879541" y="4130563"/>
          <a:ext cx="7431835" cy="2194560"/>
        </p:xfrm>
        <a:graphic>
          <a:graphicData uri="http://schemas.openxmlformats.org/drawingml/2006/table">
            <a:tbl>
              <a:tblPr firstRow="1" bandRow="1">
                <a:tableStyleId>{21E4AEA4-8DFA-4A89-87EB-49C32662AFE0}</a:tableStyleId>
              </a:tblPr>
              <a:tblGrid>
                <a:gridCol w="4338941">
                  <a:extLst>
                    <a:ext uri="{9D8B030D-6E8A-4147-A177-3AD203B41FA5}">
                      <a16:colId xmlns:a16="http://schemas.microsoft.com/office/drawing/2014/main" val="2936601169"/>
                    </a:ext>
                  </a:extLst>
                </a:gridCol>
                <a:gridCol w="3092894">
                  <a:extLst>
                    <a:ext uri="{9D8B030D-6E8A-4147-A177-3AD203B41FA5}">
                      <a16:colId xmlns:a16="http://schemas.microsoft.com/office/drawing/2014/main" val="76720534"/>
                    </a:ext>
                  </a:extLst>
                </a:gridCol>
              </a:tblGrid>
              <a:tr h="359484">
                <a:tc>
                  <a:txBody>
                    <a:bodyPr/>
                    <a:lstStyle/>
                    <a:p>
                      <a:endParaRPr kumimoji="1" lang="ja-JP" altLang="en-US" dirty="0"/>
                    </a:p>
                  </a:txBody>
                  <a:tcPr>
                    <a:solidFill>
                      <a:srgbClr val="FF7C80"/>
                    </a:solidFill>
                  </a:tcPr>
                </a:tc>
                <a:tc>
                  <a:txBody>
                    <a:bodyPr/>
                    <a:lstStyle/>
                    <a:p>
                      <a:endParaRPr kumimoji="1" lang="ja-JP" altLang="en-US" dirty="0"/>
                    </a:p>
                  </a:txBody>
                  <a:tcPr>
                    <a:solidFill>
                      <a:srgbClr val="FF7C80"/>
                    </a:solidFill>
                  </a:tcPr>
                </a:tc>
                <a:extLst>
                  <a:ext uri="{0D108BD9-81ED-4DB2-BD59-A6C34878D82A}">
                    <a16:rowId xmlns:a16="http://schemas.microsoft.com/office/drawing/2014/main" val="628595018"/>
                  </a:ext>
                </a:extLst>
              </a:tr>
              <a:tr h="359484">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2633155031"/>
                  </a:ext>
                </a:extLst>
              </a:tr>
              <a:tr h="359484">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74404039"/>
                  </a:ext>
                </a:extLst>
              </a:tr>
              <a:tr h="359484">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998716098"/>
                  </a:ext>
                </a:extLst>
              </a:tr>
              <a:tr h="359484">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25625926"/>
                  </a:ext>
                </a:extLst>
              </a:tr>
              <a:tr h="359484">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086024429"/>
                  </a:ext>
                </a:extLst>
              </a:tr>
            </a:tbl>
          </a:graphicData>
        </a:graphic>
      </p:graphicFrame>
      <p:sp>
        <p:nvSpPr>
          <p:cNvPr id="7" name="角丸四角形 6">
            <a:extLst>
              <a:ext uri="{FF2B5EF4-FFF2-40B4-BE49-F238E27FC236}">
                <a16:creationId xmlns:a16="http://schemas.microsoft.com/office/drawing/2014/main" id="{0E89EF4B-3B46-D74B-95F0-5BB0E7B632F3}"/>
              </a:ext>
            </a:extLst>
          </p:cNvPr>
          <p:cNvSpPr/>
          <p:nvPr/>
        </p:nvSpPr>
        <p:spPr>
          <a:xfrm>
            <a:off x="566928" y="1339705"/>
            <a:ext cx="7928486" cy="1827685"/>
          </a:xfrm>
          <a:prstGeom prst="roundRect">
            <a:avLst/>
          </a:prstGeom>
          <a:solidFill>
            <a:srgbClr val="FDE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角丸四角形 7">
            <a:extLst>
              <a:ext uri="{FF2B5EF4-FFF2-40B4-BE49-F238E27FC236}">
                <a16:creationId xmlns:a16="http://schemas.microsoft.com/office/drawing/2014/main" id="{00B682B0-E3E8-9C4B-B74B-7A7683E0CDA3}"/>
              </a:ext>
            </a:extLst>
          </p:cNvPr>
          <p:cNvSpPr/>
          <p:nvPr/>
        </p:nvSpPr>
        <p:spPr>
          <a:xfrm>
            <a:off x="576631" y="693578"/>
            <a:ext cx="1031358" cy="361507"/>
          </a:xfrm>
          <a:prstGeom prst="roundRect">
            <a:avLst/>
          </a:prstGeom>
          <a:no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9F5A2E48-8CC2-AD44-9473-D30C44A06F8F}"/>
              </a:ext>
            </a:extLst>
          </p:cNvPr>
          <p:cNvSpPr txBox="1"/>
          <p:nvPr/>
        </p:nvSpPr>
        <p:spPr>
          <a:xfrm>
            <a:off x="576631" y="712092"/>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3" name="テキスト ボックス 12">
            <a:extLst>
              <a:ext uri="{FF2B5EF4-FFF2-40B4-BE49-F238E27FC236}">
                <a16:creationId xmlns:a16="http://schemas.microsoft.com/office/drawing/2014/main" id="{72BA7EE8-879E-FC4C-BC13-A708E6ADB266}"/>
              </a:ext>
            </a:extLst>
          </p:cNvPr>
          <p:cNvSpPr txBox="1"/>
          <p:nvPr/>
        </p:nvSpPr>
        <p:spPr>
          <a:xfrm>
            <a:off x="1607989" y="674487"/>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火災保険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地震保険</a:t>
            </a:r>
          </a:p>
        </p:txBody>
      </p:sp>
      <p:pic>
        <p:nvPicPr>
          <p:cNvPr id="14" name="図 13">
            <a:extLst>
              <a:ext uri="{FF2B5EF4-FFF2-40B4-BE49-F238E27FC236}">
                <a16:creationId xmlns:a16="http://schemas.microsoft.com/office/drawing/2014/main" id="{4D958C61-D66D-8947-97A4-9A75F6641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41" y="1581683"/>
            <a:ext cx="2222193" cy="1166101"/>
          </a:xfrm>
          <a:prstGeom prst="rect">
            <a:avLst/>
          </a:prstGeom>
        </p:spPr>
      </p:pic>
      <p:sp>
        <p:nvSpPr>
          <p:cNvPr id="15" name="テキスト ボックス 14">
            <a:extLst>
              <a:ext uri="{FF2B5EF4-FFF2-40B4-BE49-F238E27FC236}">
                <a16:creationId xmlns:a16="http://schemas.microsoft.com/office/drawing/2014/main" id="{371D4F10-2DA3-7440-8320-9043608B561E}"/>
              </a:ext>
            </a:extLst>
          </p:cNvPr>
          <p:cNvSpPr txBox="1"/>
          <p:nvPr/>
        </p:nvSpPr>
        <p:spPr>
          <a:xfrm>
            <a:off x="2791599" y="1534545"/>
            <a:ext cx="165513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D75A2"/>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火災保険</a:t>
            </a:r>
          </a:p>
        </p:txBody>
      </p:sp>
      <p:sp>
        <p:nvSpPr>
          <p:cNvPr id="16" name="テキスト ボックス 15">
            <a:extLst>
              <a:ext uri="{FF2B5EF4-FFF2-40B4-BE49-F238E27FC236}">
                <a16:creationId xmlns:a16="http://schemas.microsoft.com/office/drawing/2014/main" id="{89A039EF-FD8B-144D-A381-DB5C25B199FF}"/>
              </a:ext>
            </a:extLst>
          </p:cNvPr>
          <p:cNvSpPr txBox="1"/>
          <p:nvPr/>
        </p:nvSpPr>
        <p:spPr>
          <a:xfrm>
            <a:off x="2817174" y="2292427"/>
            <a:ext cx="1655136"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ED75A2"/>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地震保険</a:t>
            </a:r>
          </a:p>
        </p:txBody>
      </p:sp>
      <p:sp>
        <p:nvSpPr>
          <p:cNvPr id="17" name="テキスト ボックス 16">
            <a:extLst>
              <a:ext uri="{FF2B5EF4-FFF2-40B4-BE49-F238E27FC236}">
                <a16:creationId xmlns:a16="http://schemas.microsoft.com/office/drawing/2014/main" id="{AEE47763-360B-C948-8662-69D41DABAA99}"/>
              </a:ext>
            </a:extLst>
          </p:cNvPr>
          <p:cNvSpPr txBox="1"/>
          <p:nvPr/>
        </p:nvSpPr>
        <p:spPr>
          <a:xfrm>
            <a:off x="4010770" y="1534901"/>
            <a:ext cx="4627881" cy="748666"/>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火災だけでなく風災・水災などの自然災害や盗難などにより、「建物」や「家財」などに生じた損害を補償する保険です。</a:t>
            </a:r>
          </a:p>
        </p:txBody>
      </p:sp>
      <p:sp>
        <p:nvSpPr>
          <p:cNvPr id="18" name="テキスト ボックス 17">
            <a:extLst>
              <a:ext uri="{FF2B5EF4-FFF2-40B4-BE49-F238E27FC236}">
                <a16:creationId xmlns:a16="http://schemas.microsoft.com/office/drawing/2014/main" id="{CFB4C3A5-9C4F-1C49-95F6-EA27231E2FC0}"/>
              </a:ext>
            </a:extLst>
          </p:cNvPr>
          <p:cNvSpPr txBox="1"/>
          <p:nvPr/>
        </p:nvSpPr>
        <p:spPr>
          <a:xfrm>
            <a:off x="4010770" y="2330999"/>
            <a:ext cx="4627881" cy="748666"/>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建物や家財について地震・噴火、またはこれらによる津波を原因とする火災・損壊・埋没・流失による損害を補償する保険です。</a:t>
            </a:r>
          </a:p>
        </p:txBody>
      </p:sp>
      <p:sp>
        <p:nvSpPr>
          <p:cNvPr id="22" name="テキスト ボックス 21">
            <a:extLst>
              <a:ext uri="{FF2B5EF4-FFF2-40B4-BE49-F238E27FC236}">
                <a16:creationId xmlns:a16="http://schemas.microsoft.com/office/drawing/2014/main" id="{5962D903-BA51-AA40-8982-498412952DFB}"/>
              </a:ext>
            </a:extLst>
          </p:cNvPr>
          <p:cNvSpPr txBox="1"/>
          <p:nvPr/>
        </p:nvSpPr>
        <p:spPr>
          <a:xfrm>
            <a:off x="1666309" y="3666320"/>
            <a:ext cx="5785360"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主な風水災等による保険金の支払い（</a:t>
            </a:r>
            <a:r>
              <a:rPr kumimoji="1" lang="en-US" altLang="ja-JP" sz="1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2004</a:t>
            </a:r>
            <a:r>
              <a:rPr kumimoji="1" lang="ja-JP" altLang="en-US" sz="18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年以降）</a:t>
            </a:r>
          </a:p>
        </p:txBody>
      </p:sp>
      <p:sp>
        <p:nvSpPr>
          <p:cNvPr id="33" name="テキスト ボックス 32">
            <a:extLst>
              <a:ext uri="{FF2B5EF4-FFF2-40B4-BE49-F238E27FC236}">
                <a16:creationId xmlns:a16="http://schemas.microsoft.com/office/drawing/2014/main" id="{68B68334-49C9-9F40-8B92-808A8BC29F15}"/>
              </a:ext>
            </a:extLst>
          </p:cNvPr>
          <p:cNvSpPr txBox="1"/>
          <p:nvPr/>
        </p:nvSpPr>
        <p:spPr>
          <a:xfrm>
            <a:off x="5970839" y="4530078"/>
            <a:ext cx="1480830"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兆</a:t>
            </a: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678</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億円</a:t>
            </a:r>
          </a:p>
        </p:txBody>
      </p:sp>
      <p:sp>
        <p:nvSpPr>
          <p:cNvPr id="34" name="テキスト ボックス 33">
            <a:extLst>
              <a:ext uri="{FF2B5EF4-FFF2-40B4-BE49-F238E27FC236}">
                <a16:creationId xmlns:a16="http://schemas.microsoft.com/office/drawing/2014/main" id="{C737FBA9-A80B-2044-A997-102831C7F3D6}"/>
              </a:ext>
            </a:extLst>
          </p:cNvPr>
          <p:cNvSpPr txBox="1"/>
          <p:nvPr/>
        </p:nvSpPr>
        <p:spPr>
          <a:xfrm>
            <a:off x="6303634" y="5636884"/>
            <a:ext cx="1148035"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3,874</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億円</a:t>
            </a:r>
          </a:p>
        </p:txBody>
      </p:sp>
      <p:sp>
        <p:nvSpPr>
          <p:cNvPr id="35" name="テキスト ボックス 34">
            <a:extLst>
              <a:ext uri="{FF2B5EF4-FFF2-40B4-BE49-F238E27FC236}">
                <a16:creationId xmlns:a16="http://schemas.microsoft.com/office/drawing/2014/main" id="{0B94E13D-12A5-9F46-8B5C-45DF4EC5DCA2}"/>
              </a:ext>
            </a:extLst>
          </p:cNvPr>
          <p:cNvSpPr txBox="1"/>
          <p:nvPr/>
        </p:nvSpPr>
        <p:spPr>
          <a:xfrm>
            <a:off x="6303634" y="5992774"/>
            <a:ext cx="1148035"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3,224</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億円</a:t>
            </a:r>
          </a:p>
        </p:txBody>
      </p:sp>
      <p:sp>
        <p:nvSpPr>
          <p:cNvPr id="39" name="テキスト ボックス 38">
            <a:extLst>
              <a:ext uri="{FF2B5EF4-FFF2-40B4-BE49-F238E27FC236}">
                <a16:creationId xmlns:a16="http://schemas.microsoft.com/office/drawing/2014/main" id="{F15B5323-442A-9348-B641-40C3BEF99B8B}"/>
              </a:ext>
            </a:extLst>
          </p:cNvPr>
          <p:cNvSpPr txBox="1"/>
          <p:nvPr/>
        </p:nvSpPr>
        <p:spPr>
          <a:xfrm>
            <a:off x="6020688" y="4894991"/>
            <a:ext cx="1430981"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5,826</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億円</a:t>
            </a:r>
          </a:p>
        </p:txBody>
      </p:sp>
      <p:sp>
        <p:nvSpPr>
          <p:cNvPr id="40" name="テキスト ボックス 39">
            <a:extLst>
              <a:ext uri="{FF2B5EF4-FFF2-40B4-BE49-F238E27FC236}">
                <a16:creationId xmlns:a16="http://schemas.microsoft.com/office/drawing/2014/main" id="{3F11B67C-A5A1-C046-AAF0-A63E8C2718BB}"/>
              </a:ext>
            </a:extLst>
          </p:cNvPr>
          <p:cNvSpPr txBox="1"/>
          <p:nvPr/>
        </p:nvSpPr>
        <p:spPr>
          <a:xfrm>
            <a:off x="6020688" y="5258996"/>
            <a:ext cx="1430981"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4,656</a:t>
            </a:r>
            <a:r>
              <a:rPr kumimoji="1" lang="ja-JP" altLang="en-US" sz="16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億円</a:t>
            </a:r>
          </a:p>
        </p:txBody>
      </p:sp>
      <p:sp>
        <p:nvSpPr>
          <p:cNvPr id="37" name="テキスト ボックス 36">
            <a:extLst>
              <a:ext uri="{FF2B5EF4-FFF2-40B4-BE49-F238E27FC236}">
                <a16:creationId xmlns:a16="http://schemas.microsoft.com/office/drawing/2014/main" id="{45686F66-B797-8C4D-BA63-7D66299496D5}"/>
              </a:ext>
            </a:extLst>
          </p:cNvPr>
          <p:cNvSpPr txBox="1"/>
          <p:nvPr/>
        </p:nvSpPr>
        <p:spPr>
          <a:xfrm>
            <a:off x="1550431" y="1901916"/>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pic>
        <p:nvPicPr>
          <p:cNvPr id="2" name="図 1">
            <a:extLst>
              <a:ext uri="{FF2B5EF4-FFF2-40B4-BE49-F238E27FC236}">
                <a16:creationId xmlns:a16="http://schemas.microsoft.com/office/drawing/2014/main" id="{AF04FF5F-9EBD-D5AB-11CB-E4275227B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61703"/>
          </a:xfrm>
          <a:prstGeom prst="rect">
            <a:avLst/>
          </a:prstGeom>
        </p:spPr>
      </p:pic>
      <p:sp>
        <p:nvSpPr>
          <p:cNvPr id="12" name="テキスト ボックス 11">
            <a:extLst>
              <a:ext uri="{FF2B5EF4-FFF2-40B4-BE49-F238E27FC236}">
                <a16:creationId xmlns:a16="http://schemas.microsoft.com/office/drawing/2014/main" id="{17595BE9-CBF4-F720-DE8A-C7F2E54FD403}"/>
              </a:ext>
            </a:extLst>
          </p:cNvPr>
          <p:cNvSpPr txBox="1"/>
          <p:nvPr/>
        </p:nvSpPr>
        <p:spPr>
          <a:xfrm>
            <a:off x="2112184" y="4146454"/>
            <a:ext cx="1794807" cy="338554"/>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災害名（地域）</a:t>
            </a:r>
          </a:p>
        </p:txBody>
      </p:sp>
      <p:sp>
        <p:nvSpPr>
          <p:cNvPr id="19" name="テキスト ボックス 18">
            <a:extLst>
              <a:ext uri="{FF2B5EF4-FFF2-40B4-BE49-F238E27FC236}">
                <a16:creationId xmlns:a16="http://schemas.microsoft.com/office/drawing/2014/main" id="{C899C8AA-C314-C164-9290-98AA168BFE79}"/>
              </a:ext>
            </a:extLst>
          </p:cNvPr>
          <p:cNvSpPr txBox="1"/>
          <p:nvPr/>
        </p:nvSpPr>
        <p:spPr>
          <a:xfrm>
            <a:off x="5611586" y="4151370"/>
            <a:ext cx="2717512"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支払保険金</a:t>
            </a:r>
            <a:r>
              <a:rPr kumimoji="1" lang="ja-JP" altLang="en-US" sz="1400" b="1" i="0" u="none" strike="noStrike" kern="1200" cap="none" spc="0" normalizeH="0" baseline="0" noProof="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見込みを含む）</a:t>
            </a:r>
          </a:p>
        </p:txBody>
      </p:sp>
      <p:sp>
        <p:nvSpPr>
          <p:cNvPr id="4" name="テキスト ボックス 3">
            <a:extLst>
              <a:ext uri="{FF2B5EF4-FFF2-40B4-BE49-F238E27FC236}">
                <a16:creationId xmlns:a16="http://schemas.microsoft.com/office/drawing/2014/main" id="{4E3A221D-6AD0-DC9F-DB65-66905EF629F1}"/>
              </a:ext>
            </a:extLst>
          </p:cNvPr>
          <p:cNvSpPr txBox="1"/>
          <p:nvPr/>
        </p:nvSpPr>
        <p:spPr>
          <a:xfrm>
            <a:off x="1035403" y="4532410"/>
            <a:ext cx="4281678"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平成</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30</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年台風</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21</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号（大阪・京都・兵庫等）</a:t>
            </a:r>
          </a:p>
        </p:txBody>
      </p:sp>
      <p:sp>
        <p:nvSpPr>
          <p:cNvPr id="6" name="テキスト ボックス 5">
            <a:extLst>
              <a:ext uri="{FF2B5EF4-FFF2-40B4-BE49-F238E27FC236}">
                <a16:creationId xmlns:a16="http://schemas.microsoft.com/office/drawing/2014/main" id="{E8BB502F-7173-14F6-D071-2DEE7B172656}"/>
              </a:ext>
            </a:extLst>
          </p:cNvPr>
          <p:cNvSpPr txBox="1"/>
          <p:nvPr/>
        </p:nvSpPr>
        <p:spPr>
          <a:xfrm>
            <a:off x="1035403" y="4900493"/>
            <a:ext cx="3724880"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令和元年台風</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19</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号（東日本中心）</a:t>
            </a:r>
          </a:p>
        </p:txBody>
      </p:sp>
      <p:sp>
        <p:nvSpPr>
          <p:cNvPr id="10" name="テキスト ボックス 9">
            <a:extLst>
              <a:ext uri="{FF2B5EF4-FFF2-40B4-BE49-F238E27FC236}">
                <a16:creationId xmlns:a16="http://schemas.microsoft.com/office/drawing/2014/main" id="{9A12620E-55D7-15F4-9CC9-5C3AEDFDE4C0}"/>
              </a:ext>
            </a:extLst>
          </p:cNvPr>
          <p:cNvSpPr txBox="1"/>
          <p:nvPr/>
        </p:nvSpPr>
        <p:spPr>
          <a:xfrm>
            <a:off x="1035403" y="5265807"/>
            <a:ext cx="336396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令和</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元年台風</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15</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号</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（関東中心）</a:t>
            </a:r>
          </a:p>
        </p:txBody>
      </p:sp>
      <p:sp>
        <p:nvSpPr>
          <p:cNvPr id="20" name="テキスト ボックス 19">
            <a:extLst>
              <a:ext uri="{FF2B5EF4-FFF2-40B4-BE49-F238E27FC236}">
                <a16:creationId xmlns:a16="http://schemas.microsoft.com/office/drawing/2014/main" id="{3F065204-584F-C65E-8F69-2DA3BED43236}"/>
              </a:ext>
            </a:extLst>
          </p:cNvPr>
          <p:cNvSpPr txBox="1"/>
          <p:nvPr/>
        </p:nvSpPr>
        <p:spPr>
          <a:xfrm>
            <a:off x="1035403" y="5634790"/>
            <a:ext cx="3277248"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平成</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16</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年台風</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18</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号</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（全 国）</a:t>
            </a:r>
          </a:p>
        </p:txBody>
      </p:sp>
      <p:sp>
        <p:nvSpPr>
          <p:cNvPr id="21" name="テキスト ボックス 20">
            <a:extLst>
              <a:ext uri="{FF2B5EF4-FFF2-40B4-BE49-F238E27FC236}">
                <a16:creationId xmlns:a16="http://schemas.microsoft.com/office/drawing/2014/main" id="{86A2B43F-4613-E705-958B-9BE3E2AFC1DD}"/>
              </a:ext>
            </a:extLst>
          </p:cNvPr>
          <p:cNvSpPr txBox="1"/>
          <p:nvPr/>
        </p:nvSpPr>
        <p:spPr>
          <a:xfrm>
            <a:off x="1035403" y="5994474"/>
            <a:ext cx="3437411"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平成</a:t>
            </a:r>
            <a:r>
              <a:rPr kumimoji="1" lang="en-US" altLang="ja-JP"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26</a:t>
            </a:r>
            <a:r>
              <a:rPr kumimoji="1" lang="ja-JP" altLang="en-US" sz="1600" b="0"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年２月</a:t>
            </a: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雪害（関東中心）</a:t>
            </a:r>
          </a:p>
        </p:txBody>
      </p:sp>
      <p:sp>
        <p:nvSpPr>
          <p:cNvPr id="52" name="テキスト ボックス 51">
            <a:extLst>
              <a:ext uri="{FF2B5EF4-FFF2-40B4-BE49-F238E27FC236}">
                <a16:creationId xmlns:a16="http://schemas.microsoft.com/office/drawing/2014/main" id="{3C4C0DAF-038A-457D-24CC-96FF8F857A32}"/>
              </a:ext>
            </a:extLst>
          </p:cNvPr>
          <p:cNvSpPr txBox="1"/>
          <p:nvPr/>
        </p:nvSpPr>
        <p:spPr>
          <a:xfrm>
            <a:off x="5611586" y="6632695"/>
            <a:ext cx="3201115"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日本損害保険協会調べ（</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月末現在）</a:t>
            </a:r>
          </a:p>
        </p:txBody>
      </p:sp>
      <p:sp>
        <p:nvSpPr>
          <p:cNvPr id="11" name="角丸四角形 32">
            <a:extLst>
              <a:ext uri="{FF2B5EF4-FFF2-40B4-BE49-F238E27FC236}">
                <a16:creationId xmlns:a16="http://schemas.microsoft.com/office/drawing/2014/main" id="{0DA82683-F904-6CE7-4315-92C9CFE5F851}"/>
              </a:ext>
            </a:extLst>
          </p:cNvPr>
          <p:cNvSpPr/>
          <p:nvPr/>
        </p:nvSpPr>
        <p:spPr>
          <a:xfrm>
            <a:off x="652131" y="3492279"/>
            <a:ext cx="7857460" cy="3059814"/>
          </a:xfrm>
          <a:prstGeom prst="roundRect">
            <a:avLst>
              <a:gd name="adj" fmla="val 7944"/>
            </a:avLst>
          </a:prstGeom>
          <a:noFill/>
          <a:ln w="254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3" name="図 22">
            <a:extLst>
              <a:ext uri="{FF2B5EF4-FFF2-40B4-BE49-F238E27FC236}">
                <a16:creationId xmlns:a16="http://schemas.microsoft.com/office/drawing/2014/main" id="{0769824B-2549-2C55-3489-ABC606122D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409" y="3279385"/>
            <a:ext cx="899071" cy="847778"/>
          </a:xfrm>
          <a:prstGeom prst="rect">
            <a:avLst/>
          </a:prstGeom>
        </p:spPr>
      </p:pic>
      <p:grpSp>
        <p:nvGrpSpPr>
          <p:cNvPr id="25" name="グループ化 24">
            <a:extLst>
              <a:ext uri="{FF2B5EF4-FFF2-40B4-BE49-F238E27FC236}">
                <a16:creationId xmlns:a16="http://schemas.microsoft.com/office/drawing/2014/main" id="{08C473B5-E5BC-9872-8623-5778172C8C3A}"/>
              </a:ext>
            </a:extLst>
          </p:cNvPr>
          <p:cNvGrpSpPr>
            <a:grpSpLocks noChangeAspect="1"/>
          </p:cNvGrpSpPr>
          <p:nvPr/>
        </p:nvGrpSpPr>
        <p:grpSpPr>
          <a:xfrm>
            <a:off x="8035353" y="94006"/>
            <a:ext cx="924222" cy="967829"/>
            <a:chOff x="8030207" y="77898"/>
            <a:chExt cx="1026913" cy="1075365"/>
          </a:xfrm>
        </p:grpSpPr>
        <p:pic>
          <p:nvPicPr>
            <p:cNvPr id="26" name="図 25">
              <a:extLst>
                <a:ext uri="{FF2B5EF4-FFF2-40B4-BE49-F238E27FC236}">
                  <a16:creationId xmlns:a16="http://schemas.microsoft.com/office/drawing/2014/main" id="{9F64655B-1C54-C173-948F-8CBA2E0D79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27" name="図 26">
              <a:extLst>
                <a:ext uri="{FF2B5EF4-FFF2-40B4-BE49-F238E27FC236}">
                  <a16:creationId xmlns:a16="http://schemas.microsoft.com/office/drawing/2014/main" id="{E5640D20-93D6-7906-E568-E90A52B6E3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5344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D052381D-4C06-084A-A430-DAE73ABC7B78}"/>
              </a:ext>
            </a:extLst>
          </p:cNvPr>
          <p:cNvSpPr/>
          <p:nvPr/>
        </p:nvSpPr>
        <p:spPr>
          <a:xfrm>
            <a:off x="629229" y="697118"/>
            <a:ext cx="1031358" cy="361507"/>
          </a:xfrm>
          <a:prstGeom prst="roundRect">
            <a:avLst/>
          </a:prstGeom>
          <a:no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BD7CCC8-C6CE-4E4A-89E1-D9461498190B}"/>
              </a:ext>
            </a:extLst>
          </p:cNvPr>
          <p:cNvSpPr txBox="1"/>
          <p:nvPr/>
        </p:nvSpPr>
        <p:spPr>
          <a:xfrm>
            <a:off x="648586" y="714435"/>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3" name="テキスト ボックス 12">
            <a:extLst>
              <a:ext uri="{FF2B5EF4-FFF2-40B4-BE49-F238E27FC236}">
                <a16:creationId xmlns:a16="http://schemas.microsoft.com/office/drawing/2014/main" id="{C1AD5247-DEB1-BE45-8FA7-0234F507E499}"/>
              </a:ext>
            </a:extLst>
          </p:cNvPr>
          <p:cNvSpPr txBox="1"/>
          <p:nvPr/>
        </p:nvSpPr>
        <p:spPr>
          <a:xfrm>
            <a:off x="1660587" y="668268"/>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火災保険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地震保険</a:t>
            </a:r>
          </a:p>
        </p:txBody>
      </p:sp>
      <p:sp>
        <p:nvSpPr>
          <p:cNvPr id="16" name="角丸四角形 15">
            <a:extLst>
              <a:ext uri="{FF2B5EF4-FFF2-40B4-BE49-F238E27FC236}">
                <a16:creationId xmlns:a16="http://schemas.microsoft.com/office/drawing/2014/main" id="{4114A18E-773E-7F46-989C-F983E120449D}"/>
              </a:ext>
            </a:extLst>
          </p:cNvPr>
          <p:cNvSpPr>
            <a:spLocks noChangeAspect="1"/>
          </p:cNvSpPr>
          <p:nvPr/>
        </p:nvSpPr>
        <p:spPr>
          <a:xfrm>
            <a:off x="972000" y="1307787"/>
            <a:ext cx="7200000" cy="38778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4C06A55E-3AB0-6A4B-A0C2-4E66CB215060}"/>
              </a:ext>
            </a:extLst>
          </p:cNvPr>
          <p:cNvSpPr txBox="1"/>
          <p:nvPr/>
        </p:nvSpPr>
        <p:spPr>
          <a:xfrm>
            <a:off x="1088011" y="1326240"/>
            <a:ext cx="6677763"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保険金が支払われる主なケースと支払われない主なケース</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5145D057-5842-6340-ABCB-1BF3FAAAB742}"/>
              </a:ext>
            </a:extLst>
          </p:cNvPr>
          <p:cNvSpPr txBox="1"/>
          <p:nvPr/>
        </p:nvSpPr>
        <p:spPr>
          <a:xfrm>
            <a:off x="1027011" y="1743135"/>
            <a:ext cx="6868632"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保険の種類により補償内容が異なりますので契約の際は確認しましょう。また、自分自身のリスクに応じた補償内容を選ぶことも大切です。</a:t>
            </a:r>
          </a:p>
        </p:txBody>
      </p:sp>
      <p:pic>
        <p:nvPicPr>
          <p:cNvPr id="3" name="図 2">
            <a:extLst>
              <a:ext uri="{FF2B5EF4-FFF2-40B4-BE49-F238E27FC236}">
                <a16:creationId xmlns:a16="http://schemas.microsoft.com/office/drawing/2014/main" id="{02E3B6BD-E533-EB41-9FEC-B443DC2A4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011" y="2327909"/>
            <a:ext cx="7028978" cy="4410339"/>
          </a:xfrm>
          <a:prstGeom prst="rect">
            <a:avLst/>
          </a:prstGeom>
        </p:spPr>
      </p:pic>
      <p:sp>
        <p:nvSpPr>
          <p:cNvPr id="14" name="テキスト ボックス 13">
            <a:extLst>
              <a:ext uri="{FF2B5EF4-FFF2-40B4-BE49-F238E27FC236}">
                <a16:creationId xmlns:a16="http://schemas.microsoft.com/office/drawing/2014/main" id="{71183094-B984-9B49-8425-9F55E4245FF7}"/>
              </a:ext>
            </a:extLst>
          </p:cNvPr>
          <p:cNvSpPr txBox="1"/>
          <p:nvPr/>
        </p:nvSpPr>
        <p:spPr>
          <a:xfrm>
            <a:off x="1088011" y="6593962"/>
            <a:ext cx="5085738" cy="24622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表中の</a:t>
            </a:r>
            <a:r>
              <a:rPr kumimoji="1" lang="ja-JP" altLang="en-US" sz="1000" b="0"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数字は「すまいに関するリスク」の番号を示しています。</a:t>
            </a:r>
          </a:p>
        </p:txBody>
      </p:sp>
      <p:pic>
        <p:nvPicPr>
          <p:cNvPr id="6" name="図 5">
            <a:extLst>
              <a:ext uri="{FF2B5EF4-FFF2-40B4-BE49-F238E27FC236}">
                <a16:creationId xmlns:a16="http://schemas.microsoft.com/office/drawing/2014/main" id="{F391BD2A-5A0F-07ED-B9B3-C4D5EE994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61703"/>
          </a:xfrm>
          <a:prstGeom prst="rect">
            <a:avLst/>
          </a:prstGeom>
        </p:spPr>
      </p:pic>
      <p:grpSp>
        <p:nvGrpSpPr>
          <p:cNvPr id="2" name="グループ化 1">
            <a:extLst>
              <a:ext uri="{FF2B5EF4-FFF2-40B4-BE49-F238E27FC236}">
                <a16:creationId xmlns:a16="http://schemas.microsoft.com/office/drawing/2014/main" id="{158731EF-AF9A-6BB0-C707-CD2D116D22DC}"/>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2A2D15E8-DC78-2A1D-FB02-B3181E41E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53BFF0A9-E9A8-CC51-F91B-5E3FD47890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61062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E34C541-EF6A-57A8-65FA-80760E8634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47" y="3199937"/>
            <a:ext cx="7181103" cy="3235422"/>
          </a:xfrm>
          <a:prstGeom prst="rect">
            <a:avLst/>
          </a:prstGeom>
        </p:spPr>
      </p:pic>
      <p:sp>
        <p:nvSpPr>
          <p:cNvPr id="9" name="テキスト ボックス 8">
            <a:extLst>
              <a:ext uri="{FF2B5EF4-FFF2-40B4-BE49-F238E27FC236}">
                <a16:creationId xmlns:a16="http://schemas.microsoft.com/office/drawing/2014/main" id="{A78131C9-FD27-A446-AA62-EE6C95D07C21}"/>
              </a:ext>
            </a:extLst>
          </p:cNvPr>
          <p:cNvSpPr txBox="1"/>
          <p:nvPr/>
        </p:nvSpPr>
        <p:spPr>
          <a:xfrm>
            <a:off x="1654063" y="722777"/>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火災保険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地震保険</a:t>
            </a:r>
          </a:p>
        </p:txBody>
      </p:sp>
      <p:sp>
        <p:nvSpPr>
          <p:cNvPr id="26" name="テキスト ボックス 25">
            <a:extLst>
              <a:ext uri="{FF2B5EF4-FFF2-40B4-BE49-F238E27FC236}">
                <a16:creationId xmlns:a16="http://schemas.microsoft.com/office/drawing/2014/main" id="{B80B8AD8-74D8-B94C-A54C-3299C7EB7477}"/>
              </a:ext>
            </a:extLst>
          </p:cNvPr>
          <p:cNvSpPr txBox="1"/>
          <p:nvPr/>
        </p:nvSpPr>
        <p:spPr>
          <a:xfrm>
            <a:off x="1052010" y="1895578"/>
            <a:ext cx="7064979" cy="889731"/>
          </a:xfrm>
          <a:prstGeom prst="rect">
            <a:avLst/>
          </a:prstGeom>
          <a:noFill/>
        </p:spPr>
        <p:txBody>
          <a:bodyPr wrap="square" rtlCol="0">
            <a:spAutoFit/>
          </a:bodyPr>
          <a:lstStyle/>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賃貸住宅の保険に加入する目的は、原状回復義務を果たすためと、家財を守るためです。</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そのため、賃貸借契約時には火災保険に加入することがほとんどです。</a:t>
            </a:r>
          </a:p>
        </p:txBody>
      </p:sp>
      <p:sp>
        <p:nvSpPr>
          <p:cNvPr id="40" name="テキスト ボックス 39">
            <a:extLst>
              <a:ext uri="{FF2B5EF4-FFF2-40B4-BE49-F238E27FC236}">
                <a16:creationId xmlns:a16="http://schemas.microsoft.com/office/drawing/2014/main" id="{B3FF3590-F693-7D43-BA34-C875B3E10C32}"/>
              </a:ext>
            </a:extLst>
          </p:cNvPr>
          <p:cNvSpPr txBox="1"/>
          <p:nvPr/>
        </p:nvSpPr>
        <p:spPr>
          <a:xfrm>
            <a:off x="3871871" y="3450222"/>
            <a:ext cx="4443993" cy="1367426"/>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rPr>
              <a:t>⾃分の持ち物（財産）を⽕事や⾃然災害から守る保険。ただし、地震の場合は補償されない。また「失⽕責任法」により、もらい⽕で⾃分の家財が損害を受けても、多くの場合、その失⽕者に損害賠償請求はできない。</a:t>
            </a:r>
            <a:endPar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1" name="テキスト ボックス 40">
            <a:extLst>
              <a:ext uri="{FF2B5EF4-FFF2-40B4-BE49-F238E27FC236}">
                <a16:creationId xmlns:a16="http://schemas.microsoft.com/office/drawing/2014/main" id="{6BFF6D36-FCAC-2A47-98CB-6E486EF9DEE6}"/>
              </a:ext>
            </a:extLst>
          </p:cNvPr>
          <p:cNvSpPr txBox="1"/>
          <p:nvPr/>
        </p:nvSpPr>
        <p:spPr>
          <a:xfrm>
            <a:off x="1401614" y="3983751"/>
            <a:ext cx="170130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家財の火災保険</a:t>
            </a:r>
          </a:p>
        </p:txBody>
      </p:sp>
      <p:sp>
        <p:nvSpPr>
          <p:cNvPr id="42" name="テキスト ボックス 41">
            <a:extLst>
              <a:ext uri="{FF2B5EF4-FFF2-40B4-BE49-F238E27FC236}">
                <a16:creationId xmlns:a16="http://schemas.microsoft.com/office/drawing/2014/main" id="{F6705E94-A53E-D747-A383-3A5B471E67CB}"/>
              </a:ext>
            </a:extLst>
          </p:cNvPr>
          <p:cNvSpPr txBox="1"/>
          <p:nvPr/>
        </p:nvSpPr>
        <p:spPr>
          <a:xfrm>
            <a:off x="3871871" y="5087370"/>
            <a:ext cx="4255428" cy="597984"/>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rPr>
              <a:t>借主が部屋に損害を与えてしまった場合に</a:t>
            </a:r>
            <a:endParaRPr kumimoji="1" lang="en-US" altLang="ja-JP" sz="1600" b="0" i="0" u="none" strike="noStrike" kern="1200" cap="none" spc="0" normalizeH="0" baseline="0" noProof="0" dirty="0">
              <a:ln>
                <a:noFill/>
              </a:ln>
              <a:solidFill>
                <a:prstClr val="black">
                  <a:lumMod val="85000"/>
                  <a:lumOff val="15000"/>
                </a:prstClr>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rPr>
              <a:t>備える保険。</a:t>
            </a:r>
            <a:endPar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3" name="テキスト ボックス 42">
            <a:extLst>
              <a:ext uri="{FF2B5EF4-FFF2-40B4-BE49-F238E27FC236}">
                <a16:creationId xmlns:a16="http://schemas.microsoft.com/office/drawing/2014/main" id="{1D3F0B18-7E69-2145-955E-AC605161B3BA}"/>
              </a:ext>
            </a:extLst>
          </p:cNvPr>
          <p:cNvSpPr txBox="1"/>
          <p:nvPr/>
        </p:nvSpPr>
        <p:spPr>
          <a:xfrm>
            <a:off x="3860104" y="5920675"/>
            <a:ext cx="4278961" cy="341504"/>
          </a:xfrm>
          <a:prstGeom prst="rect">
            <a:avLst/>
          </a:prstGeom>
          <a:noFill/>
        </p:spPr>
        <p:txBody>
          <a:bodyPr wrap="square" rtlCol="0">
            <a:spAutoFit/>
          </a:bodyPr>
          <a:lstStyle/>
          <a:p>
            <a:pPr marL="0" marR="0" lvl="0" indent="0" algn="l" defTabSz="566654" rtl="0" eaLnBrk="1" fontAlgn="auto" latinLnBrk="0" hangingPunct="1">
              <a:lnSpc>
                <a:spcPts val="2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85000"/>
                    <a:lumOff val="15000"/>
                  </a:prstClr>
                </a:solidFill>
                <a:effectLst/>
                <a:uLnTx/>
                <a:uFillTx/>
                <a:latin typeface="游ゴシック Medium" panose="020B0500000000000000" pitchFamily="50" charset="-128"/>
                <a:ea typeface="游ゴシック Medium" panose="020B0500000000000000" pitchFamily="50" charset="-128"/>
                <a:cs typeface="+mn-cs"/>
              </a:rPr>
              <a:t>⽇常⽣活で発⽣するトラブルのための保険。</a:t>
            </a:r>
          </a:p>
        </p:txBody>
      </p:sp>
      <p:sp>
        <p:nvSpPr>
          <p:cNvPr id="44" name="テキスト ボックス 43">
            <a:extLst>
              <a:ext uri="{FF2B5EF4-FFF2-40B4-BE49-F238E27FC236}">
                <a16:creationId xmlns:a16="http://schemas.microsoft.com/office/drawing/2014/main" id="{13C2D240-268E-CA4A-8893-7BC2C778BD4A}"/>
              </a:ext>
            </a:extLst>
          </p:cNvPr>
          <p:cNvSpPr txBox="1"/>
          <p:nvPr/>
        </p:nvSpPr>
        <p:spPr>
          <a:xfrm>
            <a:off x="1401615" y="5338245"/>
            <a:ext cx="215563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借家人賠償責任保険</a:t>
            </a:r>
          </a:p>
        </p:txBody>
      </p:sp>
      <p:sp>
        <p:nvSpPr>
          <p:cNvPr id="45" name="テキスト ボックス 44">
            <a:extLst>
              <a:ext uri="{FF2B5EF4-FFF2-40B4-BE49-F238E27FC236}">
                <a16:creationId xmlns:a16="http://schemas.microsoft.com/office/drawing/2014/main" id="{4E55683B-2276-2541-9DF2-B91A5ED69CEF}"/>
              </a:ext>
            </a:extLst>
          </p:cNvPr>
          <p:cNvSpPr txBox="1"/>
          <p:nvPr/>
        </p:nvSpPr>
        <p:spPr>
          <a:xfrm>
            <a:off x="1401615" y="5980425"/>
            <a:ext cx="1982422"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個人賠償責任保険</a:t>
            </a:r>
          </a:p>
        </p:txBody>
      </p:sp>
      <p:grpSp>
        <p:nvGrpSpPr>
          <p:cNvPr id="7" name="グループ化 6">
            <a:extLst>
              <a:ext uri="{FF2B5EF4-FFF2-40B4-BE49-F238E27FC236}">
                <a16:creationId xmlns:a16="http://schemas.microsoft.com/office/drawing/2014/main" id="{5AE15CD6-43F4-10CD-D118-850BBD9A0C46}"/>
              </a:ext>
            </a:extLst>
          </p:cNvPr>
          <p:cNvGrpSpPr/>
          <p:nvPr/>
        </p:nvGrpSpPr>
        <p:grpSpPr>
          <a:xfrm>
            <a:off x="576630" y="764490"/>
            <a:ext cx="1077433" cy="385174"/>
            <a:chOff x="602511" y="818709"/>
            <a:chExt cx="1077433" cy="385174"/>
          </a:xfrm>
        </p:grpSpPr>
        <p:sp>
          <p:nvSpPr>
            <p:cNvPr id="36" name="角丸四角形 35">
              <a:extLst>
                <a:ext uri="{FF2B5EF4-FFF2-40B4-BE49-F238E27FC236}">
                  <a16:creationId xmlns:a16="http://schemas.microsoft.com/office/drawing/2014/main" id="{D052381D-4C06-084A-A430-DAE73ABC7B78}"/>
                </a:ext>
              </a:extLst>
            </p:cNvPr>
            <p:cNvSpPr/>
            <p:nvPr/>
          </p:nvSpPr>
          <p:spPr>
            <a:xfrm>
              <a:off x="648586" y="818709"/>
              <a:ext cx="1031358" cy="361507"/>
            </a:xfrm>
            <a:prstGeom prst="roundRect">
              <a:avLst/>
            </a:prstGeom>
            <a:noFill/>
            <a:ln>
              <a:solidFill>
                <a:srgbClr val="ED7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7BD7CCC8-C6CE-4E4A-89E1-D9461498190B}"/>
                </a:ext>
              </a:extLst>
            </p:cNvPr>
            <p:cNvSpPr txBox="1"/>
            <p:nvPr/>
          </p:nvSpPr>
          <p:spPr>
            <a:xfrm>
              <a:off x="602511" y="834551"/>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grpSp>
      <p:pic>
        <p:nvPicPr>
          <p:cNvPr id="2" name="図 1">
            <a:extLst>
              <a:ext uri="{FF2B5EF4-FFF2-40B4-BE49-F238E27FC236}">
                <a16:creationId xmlns:a16="http://schemas.microsoft.com/office/drawing/2014/main" id="{869BDEE3-243B-8BF3-1057-4EC4904EA2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61703"/>
          </a:xfrm>
          <a:prstGeom prst="rect">
            <a:avLst/>
          </a:prstGeom>
        </p:spPr>
      </p:pic>
      <p:sp>
        <p:nvSpPr>
          <p:cNvPr id="5" name="角丸四角形 91">
            <a:extLst>
              <a:ext uri="{FF2B5EF4-FFF2-40B4-BE49-F238E27FC236}">
                <a16:creationId xmlns:a16="http://schemas.microsoft.com/office/drawing/2014/main" id="{33BBF614-15BF-9AE7-F354-B97CCF84DA0E}"/>
              </a:ext>
            </a:extLst>
          </p:cNvPr>
          <p:cNvSpPr>
            <a:spLocks noChangeAspect="1"/>
          </p:cNvSpPr>
          <p:nvPr/>
        </p:nvSpPr>
        <p:spPr>
          <a:xfrm>
            <a:off x="916989" y="1380402"/>
            <a:ext cx="7200000" cy="42922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3BCDFE6F-D702-4CF5-0AE1-6DE0E6404F4D}"/>
              </a:ext>
            </a:extLst>
          </p:cNvPr>
          <p:cNvSpPr txBox="1"/>
          <p:nvPr/>
        </p:nvSpPr>
        <p:spPr>
          <a:xfrm>
            <a:off x="989756" y="1405108"/>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賃貸住まいの人が加入したほうがよい保険</a:t>
            </a:r>
          </a:p>
        </p:txBody>
      </p:sp>
      <p:sp>
        <p:nvSpPr>
          <p:cNvPr id="8" name="テキスト ボックス 7">
            <a:extLst>
              <a:ext uri="{FF2B5EF4-FFF2-40B4-BE49-F238E27FC236}">
                <a16:creationId xmlns:a16="http://schemas.microsoft.com/office/drawing/2014/main" id="{3981CFBC-4C6A-B02B-A1BA-60858828BDA3}"/>
              </a:ext>
            </a:extLst>
          </p:cNvPr>
          <p:cNvSpPr txBox="1"/>
          <p:nvPr/>
        </p:nvSpPr>
        <p:spPr>
          <a:xfrm>
            <a:off x="989756" y="2813916"/>
            <a:ext cx="4572000" cy="338554"/>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賃貸住まいの人が加入したほうがよい保険</a:t>
            </a:r>
          </a:p>
        </p:txBody>
      </p:sp>
      <p:sp>
        <p:nvSpPr>
          <p:cNvPr id="11" name="テキスト ボックス 10">
            <a:extLst>
              <a:ext uri="{FF2B5EF4-FFF2-40B4-BE49-F238E27FC236}">
                <a16:creationId xmlns:a16="http://schemas.microsoft.com/office/drawing/2014/main" id="{58B74722-61E5-E164-CA4F-0A7CEF829869}"/>
              </a:ext>
            </a:extLst>
          </p:cNvPr>
          <p:cNvSpPr txBox="1"/>
          <p:nvPr/>
        </p:nvSpPr>
        <p:spPr>
          <a:xfrm>
            <a:off x="1047578" y="3721120"/>
            <a:ext cx="2336459" cy="30777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自分の家財のための</a:t>
            </a:r>
          </a:p>
        </p:txBody>
      </p:sp>
      <p:sp>
        <p:nvSpPr>
          <p:cNvPr id="15" name="テキスト ボックス 14">
            <a:extLst>
              <a:ext uri="{FF2B5EF4-FFF2-40B4-BE49-F238E27FC236}">
                <a16:creationId xmlns:a16="http://schemas.microsoft.com/office/drawing/2014/main" id="{5DD2DC59-5CE9-C5F5-0815-3651407FF82A}"/>
              </a:ext>
            </a:extLst>
          </p:cNvPr>
          <p:cNvSpPr txBox="1"/>
          <p:nvPr/>
        </p:nvSpPr>
        <p:spPr>
          <a:xfrm>
            <a:off x="1047579" y="5106118"/>
            <a:ext cx="2336459" cy="30777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大家さんと自分のための</a:t>
            </a:r>
          </a:p>
        </p:txBody>
      </p:sp>
      <p:sp>
        <p:nvSpPr>
          <p:cNvPr id="17" name="テキスト ボックス 16">
            <a:extLst>
              <a:ext uri="{FF2B5EF4-FFF2-40B4-BE49-F238E27FC236}">
                <a16:creationId xmlns:a16="http://schemas.microsoft.com/office/drawing/2014/main" id="{9A53A46F-7193-8409-F154-42387037B440}"/>
              </a:ext>
            </a:extLst>
          </p:cNvPr>
          <p:cNvSpPr txBox="1"/>
          <p:nvPr/>
        </p:nvSpPr>
        <p:spPr>
          <a:xfrm>
            <a:off x="1052110" y="5783650"/>
            <a:ext cx="2505139" cy="307777"/>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日常生活のトラブルのための</a:t>
            </a:r>
          </a:p>
        </p:txBody>
      </p:sp>
      <p:grpSp>
        <p:nvGrpSpPr>
          <p:cNvPr id="12" name="グループ化 11">
            <a:extLst>
              <a:ext uri="{FF2B5EF4-FFF2-40B4-BE49-F238E27FC236}">
                <a16:creationId xmlns:a16="http://schemas.microsoft.com/office/drawing/2014/main" id="{33B4B6AA-F66A-E04C-F308-641B1EC93CB8}"/>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0A2297FB-E78E-3CE7-6AF7-2E9A4872D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4" name="図 13">
              <a:extLst>
                <a:ext uri="{FF2B5EF4-FFF2-40B4-BE49-F238E27FC236}">
                  <a16:creationId xmlns:a16="http://schemas.microsoft.com/office/drawing/2014/main" id="{408CD105-1562-89A9-DC0E-343E90105D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2714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11"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05EB1E-6376-AD53-4557-9F7C077ADB52}"/>
              </a:ext>
            </a:extLst>
          </p:cNvPr>
          <p:cNvSpPr txBox="1"/>
          <p:nvPr/>
        </p:nvSpPr>
        <p:spPr>
          <a:xfrm>
            <a:off x="905249" y="2006257"/>
            <a:ext cx="49618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世界的に見ても日本の周辺は大地震が多く発生</a:t>
            </a:r>
            <a:endParaRPr kumimoji="0" lang="ja-JP" altLang="en-US" sz="14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E68F70C-F33F-196C-4E98-A1F2D8D7DDE8}"/>
              </a:ext>
            </a:extLst>
          </p:cNvPr>
          <p:cNvSpPr txBox="1"/>
          <p:nvPr/>
        </p:nvSpPr>
        <p:spPr>
          <a:xfrm>
            <a:off x="4855912" y="1981539"/>
            <a:ext cx="38293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マグニチュード</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6.0</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以上の地震回数</a:t>
            </a:r>
            <a:endParaRPr kumimoji="0" lang="ja-JP" altLang="en-US" sz="1600" b="0"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8" name="角丸四角形 35">
            <a:extLst>
              <a:ext uri="{FF2B5EF4-FFF2-40B4-BE49-F238E27FC236}">
                <a16:creationId xmlns:a16="http://schemas.microsoft.com/office/drawing/2014/main" id="{E4A4864F-5E72-6832-0659-B96B947CC730}"/>
              </a:ext>
            </a:extLst>
          </p:cNvPr>
          <p:cNvSpPr/>
          <p:nvPr/>
        </p:nvSpPr>
        <p:spPr>
          <a:xfrm>
            <a:off x="607230" y="719670"/>
            <a:ext cx="1031358" cy="361507"/>
          </a:xfrm>
          <a:prstGeom prst="roundRect">
            <a:avLst/>
          </a:prstGeom>
          <a:noFill/>
          <a:ln w="12700" cap="flat" cmpd="sng" algn="ctr">
            <a:solidFill>
              <a:srgbClr val="ED75A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図 28">
            <a:extLst>
              <a:ext uri="{FF2B5EF4-FFF2-40B4-BE49-F238E27FC236}">
                <a16:creationId xmlns:a16="http://schemas.microsoft.com/office/drawing/2014/main" id="{632F6A42-7082-C566-E63C-D1B536C5D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 y="0"/>
            <a:ext cx="9144000" cy="561703"/>
          </a:xfrm>
          <a:prstGeom prst="rect">
            <a:avLst/>
          </a:prstGeom>
        </p:spPr>
      </p:pic>
      <p:sp>
        <p:nvSpPr>
          <p:cNvPr id="2" name="角丸四角形 91">
            <a:extLst>
              <a:ext uri="{FF2B5EF4-FFF2-40B4-BE49-F238E27FC236}">
                <a16:creationId xmlns:a16="http://schemas.microsoft.com/office/drawing/2014/main" id="{1FC1AB59-B361-1800-5179-8D9269D2723E}"/>
              </a:ext>
            </a:extLst>
          </p:cNvPr>
          <p:cNvSpPr>
            <a:spLocks noChangeAspect="1"/>
          </p:cNvSpPr>
          <p:nvPr/>
        </p:nvSpPr>
        <p:spPr>
          <a:xfrm>
            <a:off x="916989" y="1361982"/>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F33CDED2-0E1F-8FB3-81F0-2458E9FB189A}"/>
              </a:ext>
            </a:extLst>
          </p:cNvPr>
          <p:cNvSpPr txBox="1"/>
          <p:nvPr/>
        </p:nvSpPr>
        <p:spPr>
          <a:xfrm>
            <a:off x="989756" y="1386689"/>
            <a:ext cx="496186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いつどこでも発生しうる大地震</a:t>
            </a:r>
          </a:p>
        </p:txBody>
      </p:sp>
      <p:sp>
        <p:nvSpPr>
          <p:cNvPr id="8" name="テキスト ボックス 7">
            <a:extLst>
              <a:ext uri="{FF2B5EF4-FFF2-40B4-BE49-F238E27FC236}">
                <a16:creationId xmlns:a16="http://schemas.microsoft.com/office/drawing/2014/main" id="{7530F641-7A2F-4189-4602-DA21663306F0}"/>
              </a:ext>
            </a:extLst>
          </p:cNvPr>
          <p:cNvSpPr txBox="1"/>
          <p:nvPr/>
        </p:nvSpPr>
        <p:spPr>
          <a:xfrm>
            <a:off x="788106" y="1913988"/>
            <a:ext cx="4067806" cy="1429366"/>
          </a:xfrm>
          <a:prstGeom prst="rect">
            <a:avLst/>
          </a:prstGeom>
          <a:noFill/>
        </p:spPr>
        <p:txBody>
          <a:bodyPr wrap="square">
            <a:spAutoFit/>
          </a:bodyPr>
          <a:lstStyle/>
          <a:p>
            <a:pPr marL="0" marR="0" lvl="0" indent="0" algn="dist"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世界的に見ても日本の周辺は大地震が</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dist"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多く発生しています。日本の国土面積は</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dist"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世界の約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0.25</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％ですが、</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2012</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の間に</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日本付近ではマグニチュード</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以上</a:t>
            </a:r>
          </a:p>
          <a:p>
            <a:pPr marL="0" marR="0" lvl="0" indent="0" algn="dist"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の地震が全世界の約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割も発生しています。</a:t>
            </a:r>
          </a:p>
        </p:txBody>
      </p:sp>
      <p:sp>
        <p:nvSpPr>
          <p:cNvPr id="10" name="テキスト ボックス 9">
            <a:extLst>
              <a:ext uri="{FF2B5EF4-FFF2-40B4-BE49-F238E27FC236}">
                <a16:creationId xmlns:a16="http://schemas.microsoft.com/office/drawing/2014/main" id="{3DD5E69B-2130-3897-947D-C414C74696CB}"/>
              </a:ext>
            </a:extLst>
          </p:cNvPr>
          <p:cNvSpPr txBox="1"/>
          <p:nvPr/>
        </p:nvSpPr>
        <p:spPr>
          <a:xfrm>
            <a:off x="809743" y="3501321"/>
            <a:ext cx="4067806" cy="2237279"/>
          </a:xfrm>
          <a:prstGeom prst="rect">
            <a:avLst/>
          </a:prstGeom>
          <a:noFill/>
        </p:spPr>
        <p:txBody>
          <a:bodyPr wrap="square">
            <a:spAutoFit/>
          </a:bodyPr>
          <a:lstStyle/>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日本全国には約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2,000</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もの活断層があるといわれ、近い将来に、大きな地震を起こす可能性が高い活断層が複数指摘されています。</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ts val="21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ところが</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2016</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月の熊本地震は地震発生確率が低い場所で起こりました。我が国はいつどこで大きな地震が起きても不思議ではないのが現状です。</a:t>
            </a:r>
          </a:p>
        </p:txBody>
      </p:sp>
      <p:sp>
        <p:nvSpPr>
          <p:cNvPr id="14" name="テキスト ボックス 13">
            <a:extLst>
              <a:ext uri="{FF2B5EF4-FFF2-40B4-BE49-F238E27FC236}">
                <a16:creationId xmlns:a16="http://schemas.microsoft.com/office/drawing/2014/main" id="{9354B188-6FFB-D0C4-DA5E-E661CF4CD195}"/>
              </a:ext>
            </a:extLst>
          </p:cNvPr>
          <p:cNvSpPr txBox="1"/>
          <p:nvPr/>
        </p:nvSpPr>
        <p:spPr>
          <a:xfrm>
            <a:off x="6274365" y="5557973"/>
            <a:ext cx="2790977" cy="246221"/>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出典： 国土交通省「河川データブック</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2022</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pic>
        <p:nvPicPr>
          <p:cNvPr id="33" name="図 32">
            <a:extLst>
              <a:ext uri="{FF2B5EF4-FFF2-40B4-BE49-F238E27FC236}">
                <a16:creationId xmlns:a16="http://schemas.microsoft.com/office/drawing/2014/main" id="{8C3D10E9-D58C-7052-39D1-4887D591D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285" y="2656655"/>
            <a:ext cx="2603521" cy="2794801"/>
          </a:xfrm>
          <a:prstGeom prst="rect">
            <a:avLst/>
          </a:prstGeom>
        </p:spPr>
      </p:pic>
      <p:sp>
        <p:nvSpPr>
          <p:cNvPr id="34" name="吹き出し: 四角形 33">
            <a:extLst>
              <a:ext uri="{FF2B5EF4-FFF2-40B4-BE49-F238E27FC236}">
                <a16:creationId xmlns:a16="http://schemas.microsoft.com/office/drawing/2014/main" id="{75B98800-9CC5-1C9F-FF2A-A901F8864CD6}"/>
              </a:ext>
            </a:extLst>
          </p:cNvPr>
          <p:cNvSpPr/>
          <p:nvPr/>
        </p:nvSpPr>
        <p:spPr>
          <a:xfrm>
            <a:off x="7197635" y="2450696"/>
            <a:ext cx="1797885" cy="817327"/>
          </a:xfrm>
          <a:prstGeom prst="wedgeRectCallout">
            <a:avLst>
              <a:gd name="adj1" fmla="val -68442"/>
              <a:gd name="adj2" fmla="val 3447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FAF04830-8ABD-5DCC-C128-699CE426AB9C}"/>
              </a:ext>
            </a:extLst>
          </p:cNvPr>
          <p:cNvSpPr txBox="1"/>
          <p:nvPr/>
        </p:nvSpPr>
        <p:spPr>
          <a:xfrm>
            <a:off x="7116556" y="2563566"/>
            <a:ext cx="2027444"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全世界の</a:t>
            </a:r>
            <a:r>
              <a:rPr kumimoji="1" lang="en-US" altLang="ja-JP" sz="1800" b="1"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11.9%</a:t>
            </a:r>
            <a:r>
              <a:rPr kumimoji="1" lang="ja-JP" altLang="en-US" sz="1800" b="1"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が</a:t>
            </a:r>
            <a:endParaRPr kumimoji="1" lang="en-US" altLang="ja-JP" sz="1800" b="1"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日本付近で発生</a:t>
            </a:r>
          </a:p>
        </p:txBody>
      </p:sp>
      <p:sp>
        <p:nvSpPr>
          <p:cNvPr id="4" name="テキスト ボックス 3">
            <a:extLst>
              <a:ext uri="{FF2B5EF4-FFF2-40B4-BE49-F238E27FC236}">
                <a16:creationId xmlns:a16="http://schemas.microsoft.com/office/drawing/2014/main" id="{6F05AA70-B121-6649-5D1D-A1EDA1045D5B}"/>
              </a:ext>
            </a:extLst>
          </p:cNvPr>
          <p:cNvSpPr txBox="1"/>
          <p:nvPr/>
        </p:nvSpPr>
        <p:spPr>
          <a:xfrm>
            <a:off x="628534" y="715273"/>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5" name="テキスト ボックス 4">
            <a:extLst>
              <a:ext uri="{FF2B5EF4-FFF2-40B4-BE49-F238E27FC236}">
                <a16:creationId xmlns:a16="http://schemas.microsoft.com/office/drawing/2014/main" id="{BA1288FE-4C6A-AD9D-E222-39D19061FF1B}"/>
              </a:ext>
            </a:extLst>
          </p:cNvPr>
          <p:cNvSpPr txBox="1"/>
          <p:nvPr/>
        </p:nvSpPr>
        <p:spPr>
          <a:xfrm>
            <a:off x="1638588" y="69950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火災保険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地震保険</a:t>
            </a:r>
          </a:p>
        </p:txBody>
      </p:sp>
      <p:grpSp>
        <p:nvGrpSpPr>
          <p:cNvPr id="7" name="グループ化 6">
            <a:extLst>
              <a:ext uri="{FF2B5EF4-FFF2-40B4-BE49-F238E27FC236}">
                <a16:creationId xmlns:a16="http://schemas.microsoft.com/office/drawing/2014/main" id="{C24065D9-CFD0-D106-14F9-D833F59A19F5}"/>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C6007AA1-9004-8D46-B765-9318CDA52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EBDEA88B-6377-2F1D-156A-31C468AE5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3848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0DB817A-FAD3-11EA-5190-914DD6C70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8240" y="1553097"/>
            <a:ext cx="6898749" cy="4619190"/>
          </a:xfrm>
          <a:prstGeom prst="rect">
            <a:avLst/>
          </a:prstGeom>
        </p:spPr>
      </p:pic>
      <p:sp>
        <p:nvSpPr>
          <p:cNvPr id="20" name="テキスト ボックス 19">
            <a:extLst>
              <a:ext uri="{FF2B5EF4-FFF2-40B4-BE49-F238E27FC236}">
                <a16:creationId xmlns:a16="http://schemas.microsoft.com/office/drawing/2014/main" id="{7F358E1E-B53A-5C4A-8BB9-FDA164F61089}"/>
              </a:ext>
            </a:extLst>
          </p:cNvPr>
          <p:cNvSpPr txBox="1"/>
          <p:nvPr/>
        </p:nvSpPr>
        <p:spPr>
          <a:xfrm>
            <a:off x="1051783" y="1220571"/>
            <a:ext cx="58876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今後</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想定される大規模地震</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確率は</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2022</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年</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月</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a:t>
            </a:r>
            <a:r>
              <a:rPr kumimoji="0" lang="ja-JP" altLang="en-US"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日起点</a:t>
            </a:r>
            <a:r>
              <a:rPr kumimoji="0" lang="en-US" altLang="ja-JP" sz="1600" b="1"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endParaRPr kumimoji="0" lang="ja-JP" altLang="en-US" sz="1600" b="0" i="0" u="none" strike="noStrike" kern="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4AC3397E-5EE6-ED60-0537-D3BE5D00CCAF}"/>
              </a:ext>
            </a:extLst>
          </p:cNvPr>
          <p:cNvSpPr txBox="1"/>
          <p:nvPr/>
        </p:nvSpPr>
        <p:spPr>
          <a:xfrm>
            <a:off x="3198970" y="6235300"/>
            <a:ext cx="5522694" cy="41549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出典</a:t>
            </a:r>
            <a:r>
              <a:rPr kumimoji="1" lang="ja-JP" altLang="en-US" sz="1050" b="0" i="0" u="none" strike="noStrike" kern="1200" cap="none" spc="-3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：内閣府</a:t>
            </a:r>
            <a:r>
              <a:rPr kumimoji="1" lang="ja-JP" altLang="en-US"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「水害・地震から我が家を守る 保険・共済加入のすすめ」、国土交通省</a:t>
            </a:r>
            <a:endParaRPr kumimoji="1" lang="en-US" altLang="ja-JP"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「国土交通白書</a:t>
            </a:r>
            <a:r>
              <a:rPr kumimoji="1" lang="en-US" altLang="ja-JP"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2020</a:t>
            </a:r>
            <a:r>
              <a:rPr kumimoji="1" lang="ja-JP" altLang="en-US"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」をもとに作成</a:t>
            </a:r>
            <a:r>
              <a:rPr kumimoji="1" lang="en-US" altLang="ja-JP"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3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発生予測確率は、地震調査研究推進本部による</a:t>
            </a:r>
          </a:p>
        </p:txBody>
      </p:sp>
      <p:sp>
        <p:nvSpPr>
          <p:cNvPr id="26" name="テキスト ボックス 25">
            <a:extLst>
              <a:ext uri="{FF2B5EF4-FFF2-40B4-BE49-F238E27FC236}">
                <a16:creationId xmlns:a16="http://schemas.microsoft.com/office/drawing/2014/main" id="{B49B0650-2CF8-5E41-1238-5E4823DF421B}"/>
              </a:ext>
            </a:extLst>
          </p:cNvPr>
          <p:cNvSpPr txBox="1"/>
          <p:nvPr/>
        </p:nvSpPr>
        <p:spPr>
          <a:xfrm>
            <a:off x="1503425" y="685713"/>
            <a:ext cx="51107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火災保険</a:t>
            </a:r>
            <a:r>
              <a:rPr kumimoji="0" lang="en-US" altLang="ja-JP" sz="2400" b="1" i="0" u="none" strike="noStrike" kern="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2400" b="1" i="0" u="none" strike="noStrike" kern="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地震保険</a:t>
            </a:r>
          </a:p>
        </p:txBody>
      </p:sp>
      <p:sp>
        <p:nvSpPr>
          <p:cNvPr id="27" name="テキスト ボックス 26">
            <a:extLst>
              <a:ext uri="{FF2B5EF4-FFF2-40B4-BE49-F238E27FC236}">
                <a16:creationId xmlns:a16="http://schemas.microsoft.com/office/drawing/2014/main" id="{42207451-825E-812A-9F43-DA4771CB7FCF}"/>
              </a:ext>
            </a:extLst>
          </p:cNvPr>
          <p:cNvSpPr txBox="1"/>
          <p:nvPr/>
        </p:nvSpPr>
        <p:spPr>
          <a:xfrm>
            <a:off x="533854" y="716595"/>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28" name="角丸四角形 35">
            <a:extLst>
              <a:ext uri="{FF2B5EF4-FFF2-40B4-BE49-F238E27FC236}">
                <a16:creationId xmlns:a16="http://schemas.microsoft.com/office/drawing/2014/main" id="{E4A4864F-5E72-6832-0659-B96B947CC730}"/>
              </a:ext>
            </a:extLst>
          </p:cNvPr>
          <p:cNvSpPr/>
          <p:nvPr/>
        </p:nvSpPr>
        <p:spPr>
          <a:xfrm>
            <a:off x="519474" y="703864"/>
            <a:ext cx="1031358" cy="361507"/>
          </a:xfrm>
          <a:prstGeom prst="roundRect">
            <a:avLst/>
          </a:prstGeom>
          <a:noFill/>
          <a:ln w="12700" cap="flat" cmpd="sng" algn="ctr">
            <a:solidFill>
              <a:srgbClr val="ED75A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図 28">
            <a:extLst>
              <a:ext uri="{FF2B5EF4-FFF2-40B4-BE49-F238E27FC236}">
                <a16:creationId xmlns:a16="http://schemas.microsoft.com/office/drawing/2014/main" id="{632F6A42-7082-C566-E63C-D1B536C5D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 y="0"/>
            <a:ext cx="9144000" cy="561703"/>
          </a:xfrm>
          <a:prstGeom prst="rect">
            <a:avLst/>
          </a:prstGeom>
        </p:spPr>
      </p:pic>
      <p:pic>
        <p:nvPicPr>
          <p:cNvPr id="4" name="図 3">
            <a:extLst>
              <a:ext uri="{FF2B5EF4-FFF2-40B4-BE49-F238E27FC236}">
                <a16:creationId xmlns:a16="http://schemas.microsoft.com/office/drawing/2014/main" id="{D3229BE6-690C-30E2-E41A-8648E69DF85E}"/>
              </a:ext>
            </a:extLst>
          </p:cNvPr>
          <p:cNvPicPr>
            <a:picLocks noChangeAspect="1"/>
          </p:cNvPicPr>
          <p:nvPr/>
        </p:nvPicPr>
        <p:blipFill>
          <a:blip r:embed="rId4"/>
          <a:stretch>
            <a:fillRect/>
          </a:stretch>
        </p:blipFill>
        <p:spPr>
          <a:xfrm>
            <a:off x="6105766" y="1271388"/>
            <a:ext cx="2889754" cy="304826"/>
          </a:xfrm>
          <a:prstGeom prst="rect">
            <a:avLst/>
          </a:prstGeom>
        </p:spPr>
      </p:pic>
      <p:grpSp>
        <p:nvGrpSpPr>
          <p:cNvPr id="2" name="グループ化 1">
            <a:extLst>
              <a:ext uri="{FF2B5EF4-FFF2-40B4-BE49-F238E27FC236}">
                <a16:creationId xmlns:a16="http://schemas.microsoft.com/office/drawing/2014/main" id="{F4363A7A-94FD-B478-4086-5D29A0C8A6CD}"/>
              </a:ext>
            </a:extLst>
          </p:cNvPr>
          <p:cNvGrpSpPr>
            <a:grpSpLocks noChangeAspect="1"/>
          </p:cNvGrpSpPr>
          <p:nvPr/>
        </p:nvGrpSpPr>
        <p:grpSpPr>
          <a:xfrm>
            <a:off x="8035353" y="94006"/>
            <a:ext cx="924222" cy="967829"/>
            <a:chOff x="8030207" y="77898"/>
            <a:chExt cx="1026913" cy="1075365"/>
          </a:xfrm>
        </p:grpSpPr>
        <p:pic>
          <p:nvPicPr>
            <p:cNvPr id="3" name="図 2">
              <a:extLst>
                <a:ext uri="{FF2B5EF4-FFF2-40B4-BE49-F238E27FC236}">
                  <a16:creationId xmlns:a16="http://schemas.microsoft.com/office/drawing/2014/main" id="{72E8FA84-FBBB-BEA8-F43E-F83F2B0AE1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DD2EEB24-390D-B457-D806-7EB6FA8BBC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5982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75AF5E-FD65-4BC9-AE02-2DBF2FBB22B2}">
  <ds:schemaRefs>
    <ds:schemaRef ds:uri="http://schemas.microsoft.com/sharepoint/v3/contenttype/forms"/>
  </ds:schemaRefs>
</ds:datastoreItem>
</file>

<file path=customXml/itemProps2.xml><?xml version="1.0" encoding="utf-8"?>
<ds:datastoreItem xmlns:ds="http://schemas.openxmlformats.org/officeDocument/2006/customXml" ds:itemID="{DE7BF2CD-D2B0-4BDB-A3F7-7B76F35FE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2FBD8-F545-4801-96F6-34F14EDAC381}">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 ds:uri="5b8f1f48-a59c-4316-9b4f-c8925e5a6422"/>
    <ds:schemaRef ds:uri="http://schemas.microsoft.com/office/2006/documentManagement/types"/>
    <ds:schemaRef ds:uri="54d7915c-8155-41e6-8583-0bf1714184ae"/>
    <ds:schemaRef ds:uri="2b94cecb-f9b5-4a2a-ba2e-d30f9cb9bf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1550</Words>
  <Application>Microsoft Office PowerPoint</Application>
  <PresentationFormat>画面に合わせる (4:3)</PresentationFormat>
  <Paragraphs>151</Paragraphs>
  <Slides>13</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BIZ UDPゴシック</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