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385" r:id="rId5"/>
    <p:sldId id="345" r:id="rId6"/>
    <p:sldId id="262" r:id="rId7"/>
    <p:sldId id="326" r:id="rId8"/>
    <p:sldId id="271" r:id="rId9"/>
    <p:sldId id="327" r:id="rId10"/>
    <p:sldId id="291" r:id="rId11"/>
    <p:sldId id="384" r:id="rId12"/>
    <p:sldId id="448" r:id="rId13"/>
    <p:sldId id="449"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B99C996E-91EC-4C43-89C5-B9E9E23F0042}"/>
    <pc:docChg chg="modSld">
      <pc:chgData name="今福 敦也" userId="a4dadd50-510a-4045-ac2a-d2a5cccd63f2" providerId="ADAL" clId="{B99C996E-91EC-4C43-89C5-B9E9E23F0042}" dt="2023-03-24T10:19:00.835" v="3"/>
      <pc:docMkLst>
        <pc:docMk/>
      </pc:docMkLst>
      <pc:sldChg chg="modAnim">
        <pc:chgData name="今福 敦也" userId="a4dadd50-510a-4045-ac2a-d2a5cccd63f2" providerId="ADAL" clId="{B99C996E-91EC-4C43-89C5-B9E9E23F0042}" dt="2023-03-24T08:50:35.558" v="2"/>
        <pc:sldMkLst>
          <pc:docMk/>
          <pc:sldMk cId="1581787094" sldId="262"/>
        </pc:sldMkLst>
      </pc:sldChg>
      <pc:sldChg chg="modAnim">
        <pc:chgData name="今福 敦也" userId="a4dadd50-510a-4045-ac2a-d2a5cccd63f2" providerId="ADAL" clId="{B99C996E-91EC-4C43-89C5-B9E9E23F0042}" dt="2023-03-24T10:19:00.835" v="3"/>
        <pc:sldMkLst>
          <pc:docMk/>
          <pc:sldMk cId="177377652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566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227246D-04C1-D36A-67B0-D38D5E71BD86}"/>
              </a:ext>
            </a:extLst>
          </p:cNvPr>
          <p:cNvSpPr/>
          <p:nvPr/>
        </p:nvSpPr>
        <p:spPr>
          <a:xfrm>
            <a:off x="680833" y="4752975"/>
            <a:ext cx="7804849" cy="19280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3BB418E1-9EBF-32A7-4BA2-D77346366D4B}"/>
              </a:ext>
            </a:extLst>
          </p:cNvPr>
          <p:cNvSpPr/>
          <p:nvPr/>
        </p:nvSpPr>
        <p:spPr>
          <a:xfrm>
            <a:off x="1912673" y="5002357"/>
            <a:ext cx="5564890"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C654D45B-2A0D-4443-9883-28F0B6A4DB08}"/>
              </a:ext>
            </a:extLst>
          </p:cNvPr>
          <p:cNvSpPr txBox="1"/>
          <p:nvPr/>
        </p:nvSpPr>
        <p:spPr>
          <a:xfrm>
            <a:off x="654508" y="1860179"/>
            <a:ext cx="7849728"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海外旅行中の破損や盗難のうち、補償されると思うものに○、補償されないと思うものに</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をつけよう。</a:t>
            </a:r>
          </a:p>
        </p:txBody>
      </p:sp>
      <p:sp>
        <p:nvSpPr>
          <p:cNvPr id="86" name="テキスト ボックス 85">
            <a:extLst>
              <a:ext uri="{FF2B5EF4-FFF2-40B4-BE49-F238E27FC236}">
                <a16:creationId xmlns:a16="http://schemas.microsoft.com/office/drawing/2014/main" id="{D8E55592-96F7-D745-A44A-9813BE4D3F5E}"/>
              </a:ext>
            </a:extLst>
          </p:cNvPr>
          <p:cNvSpPr txBox="1"/>
          <p:nvPr/>
        </p:nvSpPr>
        <p:spPr>
          <a:xfrm>
            <a:off x="901946" y="2794817"/>
            <a:ext cx="7340108" cy="1438855"/>
          </a:xfrm>
          <a:prstGeom prst="rect">
            <a:avLst/>
          </a:prstGeom>
          <a:noFill/>
        </p:spPr>
        <p:txBody>
          <a:bodyPr wrap="square" rtlCol="0">
            <a:spAutoFit/>
          </a:bodyPr>
          <a:lstStyle/>
          <a:p>
            <a:pPr marL="228600" marR="0" lvl="0" indent="-2286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どこかに腕時計を置き忘れてなくしてしまった。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228600" marR="0" lvl="0" indent="-2286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所持していたデジタルカメラを盗まれた。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228600" marR="0" lvl="0" indent="-2286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財布の中から、現金、クレジットカードを盗まれた。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228600" marR="0" lvl="0" indent="-2286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人にぶつかられて眼鏡が落ち、壊れてしまった。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228600" marR="0" lvl="0" indent="-2286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現地でおみやげに買ったマグカップを落として壊してしまった。</a:t>
            </a:r>
          </a:p>
        </p:txBody>
      </p:sp>
      <p:sp>
        <p:nvSpPr>
          <p:cNvPr id="88" name="正方形/長方形 87">
            <a:extLst>
              <a:ext uri="{FF2B5EF4-FFF2-40B4-BE49-F238E27FC236}">
                <a16:creationId xmlns:a16="http://schemas.microsoft.com/office/drawing/2014/main" id="{76138F1D-083A-B444-9BF9-20F790EA021E}"/>
              </a:ext>
            </a:extLst>
          </p:cNvPr>
          <p:cNvSpPr/>
          <p:nvPr/>
        </p:nvSpPr>
        <p:spPr>
          <a:xfrm>
            <a:off x="7804099" y="336638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正方形/長方形 88">
            <a:extLst>
              <a:ext uri="{FF2B5EF4-FFF2-40B4-BE49-F238E27FC236}">
                <a16:creationId xmlns:a16="http://schemas.microsoft.com/office/drawing/2014/main" id="{9E6CA51C-D5E5-7947-B1EE-D03397AED095}"/>
              </a:ext>
            </a:extLst>
          </p:cNvPr>
          <p:cNvSpPr/>
          <p:nvPr/>
        </p:nvSpPr>
        <p:spPr>
          <a:xfrm>
            <a:off x="7804099" y="2836953"/>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D5E6629A-349F-F24F-A5DC-FC01C14839F1}"/>
              </a:ext>
            </a:extLst>
          </p:cNvPr>
          <p:cNvSpPr txBox="1"/>
          <p:nvPr/>
        </p:nvSpPr>
        <p:spPr>
          <a:xfrm>
            <a:off x="1912672" y="5190451"/>
            <a:ext cx="5638800"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携行品は、どんな場合でもどんな物でも補償されるというわけではありません。</a:t>
            </a:r>
          </a:p>
        </p:txBody>
      </p:sp>
      <p:sp>
        <p:nvSpPr>
          <p:cNvPr id="95" name="テキスト ボックス 94">
            <a:extLst>
              <a:ext uri="{FF2B5EF4-FFF2-40B4-BE49-F238E27FC236}">
                <a16:creationId xmlns:a16="http://schemas.microsoft.com/office/drawing/2014/main" id="{D830A418-A60A-E54F-A2DB-08DAE9A5CB72}"/>
              </a:ext>
            </a:extLst>
          </p:cNvPr>
          <p:cNvSpPr txBox="1"/>
          <p:nvPr/>
        </p:nvSpPr>
        <p:spPr>
          <a:xfrm>
            <a:off x="998693" y="5935727"/>
            <a:ext cx="7315710"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海外旅行保険ですべてが補償されるわけではありません。事前に補償の範囲を知っておきましょう。</a:t>
            </a:r>
          </a:p>
        </p:txBody>
      </p:sp>
      <p:pic>
        <p:nvPicPr>
          <p:cNvPr id="110" name="図 109">
            <a:extLst>
              <a:ext uri="{FF2B5EF4-FFF2-40B4-BE49-F238E27FC236}">
                <a16:creationId xmlns:a16="http://schemas.microsoft.com/office/drawing/2014/main" id="{5A132B6E-8071-F941-9EAF-243B08A49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498" y="652246"/>
            <a:ext cx="4613002" cy="751998"/>
          </a:xfrm>
          <a:prstGeom prst="rect">
            <a:avLst/>
          </a:prstGeom>
        </p:spPr>
      </p:pic>
      <p:sp>
        <p:nvSpPr>
          <p:cNvPr id="112" name="正方形/長方形 111">
            <a:extLst>
              <a:ext uri="{FF2B5EF4-FFF2-40B4-BE49-F238E27FC236}">
                <a16:creationId xmlns:a16="http://schemas.microsoft.com/office/drawing/2014/main" id="{CAA35BFB-CA08-764F-AA13-54EE2553702E}"/>
              </a:ext>
            </a:extLst>
          </p:cNvPr>
          <p:cNvSpPr/>
          <p:nvPr/>
        </p:nvSpPr>
        <p:spPr>
          <a:xfrm>
            <a:off x="7804099" y="363107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正方形/長方形 112">
            <a:extLst>
              <a:ext uri="{FF2B5EF4-FFF2-40B4-BE49-F238E27FC236}">
                <a16:creationId xmlns:a16="http://schemas.microsoft.com/office/drawing/2014/main" id="{5C860410-4E9D-D64E-A887-6E1036653C30}"/>
              </a:ext>
            </a:extLst>
          </p:cNvPr>
          <p:cNvSpPr/>
          <p:nvPr/>
        </p:nvSpPr>
        <p:spPr>
          <a:xfrm>
            <a:off x="7804099" y="3101642"/>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4" name="正方形/長方形 113">
            <a:extLst>
              <a:ext uri="{FF2B5EF4-FFF2-40B4-BE49-F238E27FC236}">
                <a16:creationId xmlns:a16="http://schemas.microsoft.com/office/drawing/2014/main" id="{0B62F42D-1F97-8541-98B8-A2483B53402E}"/>
              </a:ext>
            </a:extLst>
          </p:cNvPr>
          <p:cNvSpPr/>
          <p:nvPr/>
        </p:nvSpPr>
        <p:spPr>
          <a:xfrm>
            <a:off x="7804099" y="3892788"/>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DEE89D25-A878-41BD-A8AE-B1F13C517A05}"/>
              </a:ext>
            </a:extLst>
          </p:cNvPr>
          <p:cNvSpPr/>
          <p:nvPr/>
        </p:nvSpPr>
        <p:spPr>
          <a:xfrm>
            <a:off x="7742402" y="3102085"/>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8" name="正方形/長方形 37">
            <a:extLst>
              <a:ext uri="{FF2B5EF4-FFF2-40B4-BE49-F238E27FC236}">
                <a16:creationId xmlns:a16="http://schemas.microsoft.com/office/drawing/2014/main" id="{F7B4FE52-D353-473F-8E22-03B83EC18201}"/>
              </a:ext>
            </a:extLst>
          </p:cNvPr>
          <p:cNvSpPr/>
          <p:nvPr/>
        </p:nvSpPr>
        <p:spPr>
          <a:xfrm>
            <a:off x="7745090" y="364033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9" name="正方形/長方形 38">
            <a:extLst>
              <a:ext uri="{FF2B5EF4-FFF2-40B4-BE49-F238E27FC236}">
                <a16:creationId xmlns:a16="http://schemas.microsoft.com/office/drawing/2014/main" id="{88C45DE4-18BC-4BF1-BB34-02543281E5F4}"/>
              </a:ext>
            </a:extLst>
          </p:cNvPr>
          <p:cNvSpPr/>
          <p:nvPr/>
        </p:nvSpPr>
        <p:spPr>
          <a:xfrm>
            <a:off x="7745090" y="3899981"/>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44" name="正方形/長方形 43">
            <a:extLst>
              <a:ext uri="{FF2B5EF4-FFF2-40B4-BE49-F238E27FC236}">
                <a16:creationId xmlns:a16="http://schemas.microsoft.com/office/drawing/2014/main" id="{1ACE35B6-E783-4182-9555-49AA03BA9125}"/>
              </a:ext>
            </a:extLst>
          </p:cNvPr>
          <p:cNvSpPr/>
          <p:nvPr/>
        </p:nvSpPr>
        <p:spPr>
          <a:xfrm>
            <a:off x="7743878" y="285042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AE415941-2E8E-4D9D-A4BC-7A516E4D6239}"/>
              </a:ext>
            </a:extLst>
          </p:cNvPr>
          <p:cNvSpPr/>
          <p:nvPr/>
        </p:nvSpPr>
        <p:spPr>
          <a:xfrm>
            <a:off x="7742722" y="337667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FA28BBD1-468B-CD52-A372-0E89A891C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2"/>
            <a:ext cx="9144000" cy="559091"/>
          </a:xfrm>
          <a:prstGeom prst="rect">
            <a:avLst/>
          </a:prstGeom>
        </p:spPr>
      </p:pic>
      <p:grpSp>
        <p:nvGrpSpPr>
          <p:cNvPr id="4" name="グループ化 3">
            <a:extLst>
              <a:ext uri="{FF2B5EF4-FFF2-40B4-BE49-F238E27FC236}">
                <a16:creationId xmlns:a16="http://schemas.microsoft.com/office/drawing/2014/main" id="{32BE8588-17BD-87D5-50ED-E1D597C0A3ED}"/>
              </a:ext>
            </a:extLst>
          </p:cNvPr>
          <p:cNvGrpSpPr>
            <a:grpSpLocks noChangeAspect="1"/>
          </p:cNvGrpSpPr>
          <p:nvPr/>
        </p:nvGrpSpPr>
        <p:grpSpPr>
          <a:xfrm>
            <a:off x="8035353" y="94006"/>
            <a:ext cx="924222" cy="967829"/>
            <a:chOff x="8030207" y="77898"/>
            <a:chExt cx="1026913" cy="1075365"/>
          </a:xfrm>
        </p:grpSpPr>
        <p:pic>
          <p:nvPicPr>
            <p:cNvPr id="5" name="図 4">
              <a:extLst>
                <a:ext uri="{FF2B5EF4-FFF2-40B4-BE49-F238E27FC236}">
                  <a16:creationId xmlns:a16="http://schemas.microsoft.com/office/drawing/2014/main" id="{8886B19B-3E17-6983-75EA-47BB506244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6" name="図 5">
              <a:extLst>
                <a:ext uri="{FF2B5EF4-FFF2-40B4-BE49-F238E27FC236}">
                  <a16:creationId xmlns:a16="http://schemas.microsoft.com/office/drawing/2014/main" id="{3DD98E1A-1E28-E8A1-F419-0BD94DB2A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2" name="正方形/長方形 1">
            <a:extLst>
              <a:ext uri="{FF2B5EF4-FFF2-40B4-BE49-F238E27FC236}">
                <a16:creationId xmlns:a16="http://schemas.microsoft.com/office/drawing/2014/main" id="{81B6E50E-11B3-CCDE-2BA4-21229A603C7E}"/>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442947C4-4433-3350-4BE2-FF8EC43BAF54}"/>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E265E7A7-0611-AA26-092E-64038FE273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0394" y="4443625"/>
            <a:ext cx="573017" cy="1205063"/>
          </a:xfrm>
          <a:prstGeom prst="rect">
            <a:avLst/>
          </a:prstGeom>
        </p:spPr>
      </p:pic>
    </p:spTree>
    <p:extLst>
      <p:ext uri="{BB962C8B-B14F-4D97-AF65-F5344CB8AC3E}">
        <p14:creationId xmlns:p14="http://schemas.microsoft.com/office/powerpoint/2010/main" val="8814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4"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図 95">
            <a:extLst>
              <a:ext uri="{FF2B5EF4-FFF2-40B4-BE49-F238E27FC236}">
                <a16:creationId xmlns:a16="http://schemas.microsoft.com/office/drawing/2014/main" id="{E6F8167C-EBC0-0344-A940-F9C98F2E6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16" y="1071314"/>
            <a:ext cx="8451595" cy="5345618"/>
          </a:xfrm>
          <a:prstGeom prst="rect">
            <a:avLst/>
          </a:prstGeom>
        </p:spPr>
      </p:pic>
      <p:sp>
        <p:nvSpPr>
          <p:cNvPr id="783" name="テキスト ボックス 782">
            <a:extLst>
              <a:ext uri="{FF2B5EF4-FFF2-40B4-BE49-F238E27FC236}">
                <a16:creationId xmlns:a16="http://schemas.microsoft.com/office/drawing/2014/main" id="{DCFBE62C-841D-944C-9805-B0361D09D9B3}"/>
              </a:ext>
            </a:extLst>
          </p:cNvPr>
          <p:cNvSpPr txBox="1"/>
          <p:nvPr/>
        </p:nvSpPr>
        <p:spPr>
          <a:xfrm>
            <a:off x="2838280" y="1651325"/>
            <a:ext cx="2367529" cy="60016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どこに行こうか、何をしようか、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考える</a:t>
            </a:r>
            <a:r>
              <a:rPr kumimoji="1" lang="ja-JP" altLang="en-US" sz="11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だけで</a:t>
            </a:r>
            <a:endPar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ワクワクするな</a:t>
            </a:r>
            <a:r>
              <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84" name="テキスト ボックス 783">
            <a:extLst>
              <a:ext uri="{FF2B5EF4-FFF2-40B4-BE49-F238E27FC236}">
                <a16:creationId xmlns:a16="http://schemas.microsoft.com/office/drawing/2014/main" id="{05297A5F-5B39-F14B-80FF-0DEE2E45C033}"/>
              </a:ext>
            </a:extLst>
          </p:cNvPr>
          <p:cNvSpPr txBox="1"/>
          <p:nvPr/>
        </p:nvSpPr>
        <p:spPr>
          <a:xfrm>
            <a:off x="7016112" y="4019674"/>
            <a:ext cx="1172116" cy="600164"/>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話題のお店に</a:t>
            </a:r>
            <a:endPar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行ったり</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買物も楽しみ！</a:t>
            </a:r>
          </a:p>
        </p:txBody>
      </p:sp>
      <p:sp>
        <p:nvSpPr>
          <p:cNvPr id="785" name="テキスト ボックス 784">
            <a:extLst>
              <a:ext uri="{FF2B5EF4-FFF2-40B4-BE49-F238E27FC236}">
                <a16:creationId xmlns:a16="http://schemas.microsoft.com/office/drawing/2014/main" id="{827CD545-A84E-F540-84F6-61C0D0CDFBC5}"/>
              </a:ext>
            </a:extLst>
          </p:cNvPr>
          <p:cNvSpPr txBox="1"/>
          <p:nvPr/>
        </p:nvSpPr>
        <p:spPr>
          <a:xfrm>
            <a:off x="294248" y="3414578"/>
            <a:ext cx="2235991" cy="1169551"/>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治安が良いと言われる</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日本と違って、</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危険な目に</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遭うこともあるから</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気をつけて</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p>
        </p:txBody>
      </p:sp>
      <p:pic>
        <p:nvPicPr>
          <p:cNvPr id="3" name="図 2">
            <a:extLst>
              <a:ext uri="{FF2B5EF4-FFF2-40B4-BE49-F238E27FC236}">
                <a16:creationId xmlns:a16="http://schemas.microsoft.com/office/drawing/2014/main" id="{0BFD8D54-4234-F686-97F8-AF93C90E1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grpSp>
        <p:nvGrpSpPr>
          <p:cNvPr id="2" name="グループ化 1">
            <a:extLst>
              <a:ext uri="{FF2B5EF4-FFF2-40B4-BE49-F238E27FC236}">
                <a16:creationId xmlns:a16="http://schemas.microsoft.com/office/drawing/2014/main" id="{D8A43D0E-C9CE-4566-4532-EE7C2F4884D8}"/>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916BE66E-89F1-2082-0286-AB6F19662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25C8A667-6245-B11A-5C80-04AA46003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58178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正方形/長方形 794">
            <a:extLst>
              <a:ext uri="{FF2B5EF4-FFF2-40B4-BE49-F238E27FC236}">
                <a16:creationId xmlns:a16="http://schemas.microsoft.com/office/drawing/2014/main" id="{35117070-A652-C745-8194-67807A0A3364}"/>
              </a:ext>
            </a:extLst>
          </p:cNvPr>
          <p:cNvSpPr/>
          <p:nvPr/>
        </p:nvSpPr>
        <p:spPr>
          <a:xfrm>
            <a:off x="1915889" y="675593"/>
            <a:ext cx="5306781"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96" name="テキスト ボックス 795">
            <a:extLst>
              <a:ext uri="{FF2B5EF4-FFF2-40B4-BE49-F238E27FC236}">
                <a16:creationId xmlns:a16="http://schemas.microsoft.com/office/drawing/2014/main" id="{85F9552B-4783-9E46-8F2C-318761C1BC16}"/>
              </a:ext>
            </a:extLst>
          </p:cNvPr>
          <p:cNvSpPr txBox="1"/>
          <p:nvPr/>
        </p:nvSpPr>
        <p:spPr>
          <a:xfrm>
            <a:off x="2011258" y="750630"/>
            <a:ext cx="204895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楽しい海外旅行が一転！</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97" name="テキスト ボックス 796">
            <a:extLst>
              <a:ext uri="{FF2B5EF4-FFF2-40B4-BE49-F238E27FC236}">
                <a16:creationId xmlns:a16="http://schemas.microsoft.com/office/drawing/2014/main" id="{9C9473BC-689C-2846-8455-6C95C587111F}"/>
              </a:ext>
            </a:extLst>
          </p:cNvPr>
          <p:cNvSpPr txBox="1"/>
          <p:nvPr/>
        </p:nvSpPr>
        <p:spPr>
          <a:xfrm>
            <a:off x="3994881" y="658702"/>
            <a:ext cx="2986715"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見逃せないリスクとは？</a:t>
            </a:r>
          </a:p>
        </p:txBody>
      </p:sp>
      <p:sp>
        <p:nvSpPr>
          <p:cNvPr id="799" name="テキスト ボックス 798">
            <a:extLst>
              <a:ext uri="{FF2B5EF4-FFF2-40B4-BE49-F238E27FC236}">
                <a16:creationId xmlns:a16="http://schemas.microsoft.com/office/drawing/2014/main" id="{7C7FE71B-BACC-8347-903E-DA55924B7195}"/>
              </a:ext>
            </a:extLst>
          </p:cNvPr>
          <p:cNvSpPr txBox="1"/>
          <p:nvPr/>
        </p:nvSpPr>
        <p:spPr>
          <a:xfrm>
            <a:off x="689314" y="131972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00" name="テキスト ボックス 799">
            <a:extLst>
              <a:ext uri="{FF2B5EF4-FFF2-40B4-BE49-F238E27FC236}">
                <a16:creationId xmlns:a16="http://schemas.microsoft.com/office/drawing/2014/main" id="{B9362F6D-FC48-804A-B24B-D4ADD6563373}"/>
              </a:ext>
            </a:extLst>
          </p:cNvPr>
          <p:cNvSpPr txBox="1"/>
          <p:nvPr/>
        </p:nvSpPr>
        <p:spPr>
          <a:xfrm>
            <a:off x="2707110" y="131972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03" name="テキスト ボックス 802">
            <a:extLst>
              <a:ext uri="{FF2B5EF4-FFF2-40B4-BE49-F238E27FC236}">
                <a16:creationId xmlns:a16="http://schemas.microsoft.com/office/drawing/2014/main" id="{F3E36296-9405-C448-9C4E-6BAE854748C6}"/>
              </a:ext>
            </a:extLst>
          </p:cNvPr>
          <p:cNvSpPr txBox="1"/>
          <p:nvPr/>
        </p:nvSpPr>
        <p:spPr>
          <a:xfrm>
            <a:off x="674330" y="327781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04" name="テキスト ボックス 803">
            <a:extLst>
              <a:ext uri="{FF2B5EF4-FFF2-40B4-BE49-F238E27FC236}">
                <a16:creationId xmlns:a16="http://schemas.microsoft.com/office/drawing/2014/main" id="{6B9D0182-0134-7047-8C47-5D1B5DFD5DE2}"/>
              </a:ext>
            </a:extLst>
          </p:cNvPr>
          <p:cNvSpPr txBox="1"/>
          <p:nvPr/>
        </p:nvSpPr>
        <p:spPr>
          <a:xfrm>
            <a:off x="2711874" y="327781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06" name="テキスト ボックス 805">
            <a:extLst>
              <a:ext uri="{FF2B5EF4-FFF2-40B4-BE49-F238E27FC236}">
                <a16:creationId xmlns:a16="http://schemas.microsoft.com/office/drawing/2014/main" id="{A5148B0F-9AE4-284F-91E2-3D8482B47272}"/>
              </a:ext>
            </a:extLst>
          </p:cNvPr>
          <p:cNvSpPr txBox="1"/>
          <p:nvPr/>
        </p:nvSpPr>
        <p:spPr>
          <a:xfrm>
            <a:off x="6737667" y="327437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15" name="テキスト ボックス 814">
            <a:extLst>
              <a:ext uri="{FF2B5EF4-FFF2-40B4-BE49-F238E27FC236}">
                <a16:creationId xmlns:a16="http://schemas.microsoft.com/office/drawing/2014/main" id="{61095264-1C3C-394A-B58C-B5788F652743}"/>
              </a:ext>
            </a:extLst>
          </p:cNvPr>
          <p:cNvSpPr txBox="1"/>
          <p:nvPr/>
        </p:nvSpPr>
        <p:spPr>
          <a:xfrm>
            <a:off x="943271" y="5580141"/>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2" name="図 1">
            <a:extLst>
              <a:ext uri="{FF2B5EF4-FFF2-40B4-BE49-F238E27FC236}">
                <a16:creationId xmlns:a16="http://schemas.microsoft.com/office/drawing/2014/main" id="{5DA5643F-6BE3-2E6D-7062-8AB3D51E5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pic>
        <p:nvPicPr>
          <p:cNvPr id="5" name="図 4">
            <a:extLst>
              <a:ext uri="{FF2B5EF4-FFF2-40B4-BE49-F238E27FC236}">
                <a16:creationId xmlns:a16="http://schemas.microsoft.com/office/drawing/2014/main" id="{A8B7C941-DE6A-C1FB-4F03-ED4BD4965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3441792"/>
            <a:ext cx="3524590" cy="1872845"/>
          </a:xfrm>
          <a:prstGeom prst="rect">
            <a:avLst/>
          </a:prstGeom>
        </p:spPr>
      </p:pic>
      <p:sp>
        <p:nvSpPr>
          <p:cNvPr id="6" name="テキスト ボックス 5">
            <a:extLst>
              <a:ext uri="{FF2B5EF4-FFF2-40B4-BE49-F238E27FC236}">
                <a16:creationId xmlns:a16="http://schemas.microsoft.com/office/drawing/2014/main" id="{4E55EA6C-2320-2FBA-1F01-5C853A19F34C}"/>
              </a:ext>
            </a:extLst>
          </p:cNvPr>
          <p:cNvSpPr txBox="1"/>
          <p:nvPr/>
        </p:nvSpPr>
        <p:spPr>
          <a:xfrm>
            <a:off x="987437" y="348372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7" name="図 6">
            <a:extLst>
              <a:ext uri="{FF2B5EF4-FFF2-40B4-BE49-F238E27FC236}">
                <a16:creationId xmlns:a16="http://schemas.microsoft.com/office/drawing/2014/main" id="{345B76C4-B1D3-9366-124B-A4E503B1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470" y="3434232"/>
            <a:ext cx="3524590" cy="1872845"/>
          </a:xfrm>
          <a:prstGeom prst="rect">
            <a:avLst/>
          </a:prstGeom>
        </p:spPr>
      </p:pic>
      <p:sp>
        <p:nvSpPr>
          <p:cNvPr id="8" name="テキスト ボックス 7">
            <a:extLst>
              <a:ext uri="{FF2B5EF4-FFF2-40B4-BE49-F238E27FC236}">
                <a16:creationId xmlns:a16="http://schemas.microsoft.com/office/drawing/2014/main" id="{30DBFCA4-A4CA-F62C-E2FB-2A8D761ECCA6}"/>
              </a:ext>
            </a:extLst>
          </p:cNvPr>
          <p:cNvSpPr txBox="1"/>
          <p:nvPr/>
        </p:nvSpPr>
        <p:spPr>
          <a:xfrm>
            <a:off x="4728345" y="347956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a:extLst>
              <a:ext uri="{FF2B5EF4-FFF2-40B4-BE49-F238E27FC236}">
                <a16:creationId xmlns:a16="http://schemas.microsoft.com/office/drawing/2014/main" id="{48A1750D-9A13-B09E-C461-B4E49B42E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24" y="1347090"/>
            <a:ext cx="3524590" cy="1872845"/>
          </a:xfrm>
          <a:prstGeom prst="rect">
            <a:avLst/>
          </a:prstGeom>
        </p:spPr>
      </p:pic>
      <p:sp>
        <p:nvSpPr>
          <p:cNvPr id="10" name="テキスト ボックス 9">
            <a:extLst>
              <a:ext uri="{FF2B5EF4-FFF2-40B4-BE49-F238E27FC236}">
                <a16:creationId xmlns:a16="http://schemas.microsoft.com/office/drawing/2014/main" id="{5BB9CD15-FC4C-EC5C-95E7-AB254786D312}"/>
              </a:ext>
            </a:extLst>
          </p:cNvPr>
          <p:cNvSpPr txBox="1"/>
          <p:nvPr/>
        </p:nvSpPr>
        <p:spPr>
          <a:xfrm>
            <a:off x="4734411" y="138902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1" name="図 10">
            <a:extLst>
              <a:ext uri="{FF2B5EF4-FFF2-40B4-BE49-F238E27FC236}">
                <a16:creationId xmlns:a16="http://schemas.microsoft.com/office/drawing/2014/main" id="{4D71A7CF-6835-24CE-F9FB-24E5B1B54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1347091"/>
            <a:ext cx="3524590" cy="1872845"/>
          </a:xfrm>
          <a:prstGeom prst="rect">
            <a:avLst/>
          </a:prstGeom>
        </p:spPr>
      </p:pic>
      <p:sp>
        <p:nvSpPr>
          <p:cNvPr id="12" name="テキスト ボックス 11">
            <a:extLst>
              <a:ext uri="{FF2B5EF4-FFF2-40B4-BE49-F238E27FC236}">
                <a16:creationId xmlns:a16="http://schemas.microsoft.com/office/drawing/2014/main" id="{A4173463-CA7A-EBD3-3FF9-4D31F4E1C19F}"/>
              </a:ext>
            </a:extLst>
          </p:cNvPr>
          <p:cNvSpPr txBox="1"/>
          <p:nvPr/>
        </p:nvSpPr>
        <p:spPr>
          <a:xfrm>
            <a:off x="995749" y="138902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CF82FD43-8636-5F20-80AE-0941FEE3813B}"/>
              </a:ext>
            </a:extLst>
          </p:cNvPr>
          <p:cNvSpPr txBox="1"/>
          <p:nvPr/>
        </p:nvSpPr>
        <p:spPr>
          <a:xfrm>
            <a:off x="1256377" y="1361351"/>
            <a:ext cx="3161255"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ケガをした。</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食中毒や水あたり、病気にかかった。</a:t>
            </a:r>
          </a:p>
        </p:txBody>
      </p:sp>
      <p:sp>
        <p:nvSpPr>
          <p:cNvPr id="14" name="テキスト ボックス 13">
            <a:extLst>
              <a:ext uri="{FF2B5EF4-FFF2-40B4-BE49-F238E27FC236}">
                <a16:creationId xmlns:a16="http://schemas.microsoft.com/office/drawing/2014/main" id="{5A8E1424-03D8-F7F5-2AA7-4FA18DA67B29}"/>
              </a:ext>
            </a:extLst>
          </p:cNvPr>
          <p:cNvSpPr txBox="1"/>
          <p:nvPr/>
        </p:nvSpPr>
        <p:spPr>
          <a:xfrm>
            <a:off x="5021545" y="3457399"/>
            <a:ext cx="3161255"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自分の持ち物を落としたり、事故にあって壊れてしまった。</a:t>
            </a:r>
          </a:p>
        </p:txBody>
      </p:sp>
      <p:sp>
        <p:nvSpPr>
          <p:cNvPr id="15" name="テキスト ボックス 14">
            <a:extLst>
              <a:ext uri="{FF2B5EF4-FFF2-40B4-BE49-F238E27FC236}">
                <a16:creationId xmlns:a16="http://schemas.microsoft.com/office/drawing/2014/main" id="{97EBF8CE-38AB-57B2-73F7-735F37533B6D}"/>
              </a:ext>
            </a:extLst>
          </p:cNvPr>
          <p:cNvSpPr txBox="1"/>
          <p:nvPr/>
        </p:nvSpPr>
        <p:spPr>
          <a:xfrm>
            <a:off x="1256377" y="3500875"/>
            <a:ext cx="3161255"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手荷物が盗難にあった。</a:t>
            </a:r>
          </a:p>
        </p:txBody>
      </p:sp>
      <p:sp>
        <p:nvSpPr>
          <p:cNvPr id="16" name="テキスト ボックス 15">
            <a:extLst>
              <a:ext uri="{FF2B5EF4-FFF2-40B4-BE49-F238E27FC236}">
                <a16:creationId xmlns:a16="http://schemas.microsoft.com/office/drawing/2014/main" id="{DEBC0688-802D-5387-2007-B96186AED10C}"/>
              </a:ext>
            </a:extLst>
          </p:cNvPr>
          <p:cNvSpPr txBox="1"/>
          <p:nvPr/>
        </p:nvSpPr>
        <p:spPr>
          <a:xfrm>
            <a:off x="5021545" y="1409567"/>
            <a:ext cx="3291286"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お店の物や他人の物を壊してしまった。</a:t>
            </a:r>
          </a:p>
        </p:txBody>
      </p:sp>
      <p:pic>
        <p:nvPicPr>
          <p:cNvPr id="17" name="図 16">
            <a:extLst>
              <a:ext uri="{FF2B5EF4-FFF2-40B4-BE49-F238E27FC236}">
                <a16:creationId xmlns:a16="http://schemas.microsoft.com/office/drawing/2014/main" id="{B0F0B4EC-4A2A-80F7-A288-631D0ECF27D5}"/>
              </a:ext>
            </a:extLst>
          </p:cNvPr>
          <p:cNvPicPr>
            <a:picLocks noChangeAspect="1"/>
          </p:cNvPicPr>
          <p:nvPr/>
        </p:nvPicPr>
        <p:blipFill>
          <a:blip r:embed="rId4"/>
          <a:stretch>
            <a:fillRect/>
          </a:stretch>
        </p:blipFill>
        <p:spPr>
          <a:xfrm>
            <a:off x="1620365" y="1984301"/>
            <a:ext cx="2065518" cy="1335126"/>
          </a:xfrm>
          <a:prstGeom prst="rect">
            <a:avLst/>
          </a:prstGeom>
        </p:spPr>
      </p:pic>
      <p:pic>
        <p:nvPicPr>
          <p:cNvPr id="18" name="図 17">
            <a:extLst>
              <a:ext uri="{FF2B5EF4-FFF2-40B4-BE49-F238E27FC236}">
                <a16:creationId xmlns:a16="http://schemas.microsoft.com/office/drawing/2014/main" id="{5B6EBEB3-2845-FF52-2B3E-8C10F4394F92}"/>
              </a:ext>
            </a:extLst>
          </p:cNvPr>
          <p:cNvPicPr>
            <a:picLocks noChangeAspect="1"/>
          </p:cNvPicPr>
          <p:nvPr/>
        </p:nvPicPr>
        <p:blipFill>
          <a:blip r:embed="rId5"/>
          <a:stretch>
            <a:fillRect/>
          </a:stretch>
        </p:blipFill>
        <p:spPr>
          <a:xfrm>
            <a:off x="5723427" y="1913666"/>
            <a:ext cx="1599818" cy="1397023"/>
          </a:xfrm>
          <a:prstGeom prst="rect">
            <a:avLst/>
          </a:prstGeom>
        </p:spPr>
      </p:pic>
      <p:pic>
        <p:nvPicPr>
          <p:cNvPr id="19" name="図 18">
            <a:extLst>
              <a:ext uri="{FF2B5EF4-FFF2-40B4-BE49-F238E27FC236}">
                <a16:creationId xmlns:a16="http://schemas.microsoft.com/office/drawing/2014/main" id="{04324DDB-7120-3DA6-E0E0-37FA0C4912FC}"/>
              </a:ext>
            </a:extLst>
          </p:cNvPr>
          <p:cNvPicPr>
            <a:picLocks noChangeAspect="1"/>
          </p:cNvPicPr>
          <p:nvPr/>
        </p:nvPicPr>
        <p:blipFill>
          <a:blip r:embed="rId6"/>
          <a:stretch>
            <a:fillRect/>
          </a:stretch>
        </p:blipFill>
        <p:spPr>
          <a:xfrm>
            <a:off x="1667584" y="3890353"/>
            <a:ext cx="2022708" cy="1411929"/>
          </a:xfrm>
          <a:prstGeom prst="rect">
            <a:avLst/>
          </a:prstGeom>
        </p:spPr>
      </p:pic>
      <p:pic>
        <p:nvPicPr>
          <p:cNvPr id="20" name="図 19">
            <a:extLst>
              <a:ext uri="{FF2B5EF4-FFF2-40B4-BE49-F238E27FC236}">
                <a16:creationId xmlns:a16="http://schemas.microsoft.com/office/drawing/2014/main" id="{C0DC7CF3-B0BC-3DAF-C172-7181A208985F}"/>
              </a:ext>
            </a:extLst>
          </p:cNvPr>
          <p:cNvPicPr>
            <a:picLocks noChangeAspect="1"/>
          </p:cNvPicPr>
          <p:nvPr/>
        </p:nvPicPr>
        <p:blipFill>
          <a:blip r:embed="rId7"/>
          <a:stretch>
            <a:fillRect/>
          </a:stretch>
        </p:blipFill>
        <p:spPr>
          <a:xfrm>
            <a:off x="5723427" y="3937875"/>
            <a:ext cx="1746871" cy="1412190"/>
          </a:xfrm>
          <a:prstGeom prst="rect">
            <a:avLst/>
          </a:prstGeom>
        </p:spPr>
      </p:pic>
      <p:pic>
        <p:nvPicPr>
          <p:cNvPr id="97" name="図 96">
            <a:extLst>
              <a:ext uri="{FF2B5EF4-FFF2-40B4-BE49-F238E27FC236}">
                <a16:creationId xmlns:a16="http://schemas.microsoft.com/office/drawing/2014/main" id="{F666673E-E99A-8D48-9E4C-086AE89564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0298" y="5255751"/>
            <a:ext cx="2465617" cy="1487987"/>
          </a:xfrm>
          <a:prstGeom prst="rect">
            <a:avLst/>
          </a:prstGeom>
        </p:spPr>
      </p:pic>
      <p:sp>
        <p:nvSpPr>
          <p:cNvPr id="798" name="テキスト ボックス 797">
            <a:extLst>
              <a:ext uri="{FF2B5EF4-FFF2-40B4-BE49-F238E27FC236}">
                <a16:creationId xmlns:a16="http://schemas.microsoft.com/office/drawing/2014/main" id="{A645F562-BA5B-5347-AC8C-6E58E7664FBB}"/>
              </a:ext>
            </a:extLst>
          </p:cNvPr>
          <p:cNvSpPr txBox="1"/>
          <p:nvPr/>
        </p:nvSpPr>
        <p:spPr>
          <a:xfrm>
            <a:off x="6363634" y="5507375"/>
            <a:ext cx="1604230" cy="646331"/>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危険な国を</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調べてみるのも</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大切よ</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nvGrpSpPr>
          <p:cNvPr id="21" name="グループ化 20">
            <a:extLst>
              <a:ext uri="{FF2B5EF4-FFF2-40B4-BE49-F238E27FC236}">
                <a16:creationId xmlns:a16="http://schemas.microsoft.com/office/drawing/2014/main" id="{A6990B2B-CF4F-A508-03A9-A385761E63B3}"/>
              </a:ext>
            </a:extLst>
          </p:cNvPr>
          <p:cNvGrpSpPr>
            <a:grpSpLocks noChangeAspect="1"/>
          </p:cNvGrpSpPr>
          <p:nvPr/>
        </p:nvGrpSpPr>
        <p:grpSpPr>
          <a:xfrm>
            <a:off x="8035353" y="94006"/>
            <a:ext cx="924222" cy="967829"/>
            <a:chOff x="8030207" y="77898"/>
            <a:chExt cx="1026913" cy="1075365"/>
          </a:xfrm>
        </p:grpSpPr>
        <p:pic>
          <p:nvPicPr>
            <p:cNvPr id="22" name="図 21">
              <a:extLst>
                <a:ext uri="{FF2B5EF4-FFF2-40B4-BE49-F238E27FC236}">
                  <a16:creationId xmlns:a16="http://schemas.microsoft.com/office/drawing/2014/main" id="{40F88303-C87A-A587-90D2-B09EFF1EBE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23" name="図 22">
              <a:extLst>
                <a:ext uri="{FF2B5EF4-FFF2-40B4-BE49-F238E27FC236}">
                  <a16:creationId xmlns:a16="http://schemas.microsoft.com/office/drawing/2014/main" id="{9DD26FD7-EAE2-F01B-6BF9-1E8740069B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6266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500"/>
                                        <p:tgtEl>
                                          <p:spTgt spid="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6"/>
                                        </p:tgtEl>
                                        <p:attrNameLst>
                                          <p:attrName>style.visibility</p:attrName>
                                        </p:attrNameLst>
                                      </p:cBhvr>
                                      <p:to>
                                        <p:strVal val="visible"/>
                                      </p:to>
                                    </p:set>
                                    <p:animEffect transition="in" filter="fade">
                                      <p:cBhvr>
                                        <p:cTn id="10" dur="500"/>
                                        <p:tgtEl>
                                          <p:spTgt spid="7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7"/>
                                        </p:tgtEl>
                                        <p:attrNameLst>
                                          <p:attrName>style.visibility</p:attrName>
                                        </p:attrNameLst>
                                      </p:cBhvr>
                                      <p:to>
                                        <p:strVal val="visible"/>
                                      </p:to>
                                    </p:set>
                                    <p:animEffect transition="in" filter="fade">
                                      <p:cBhvr>
                                        <p:cTn id="13" dur="500"/>
                                        <p:tgtEl>
                                          <p:spTgt spid="7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5"/>
                                        </p:tgtEl>
                                        <p:attrNameLst>
                                          <p:attrName>style.visibility</p:attrName>
                                        </p:attrNameLst>
                                      </p:cBhvr>
                                      <p:to>
                                        <p:strVal val="visible"/>
                                      </p:to>
                                    </p:set>
                                    <p:animEffect transition="in" filter="fade">
                                      <p:cBhvr>
                                        <p:cTn id="50" dur="500"/>
                                        <p:tgtEl>
                                          <p:spTgt spid="815"/>
                                        </p:tgtEl>
                                      </p:cBhvr>
                                    </p:animEffect>
                                  </p:childTnLst>
                                </p:cTn>
                              </p:par>
                              <p:par>
                                <p:cTn id="51" presetID="10"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500"/>
                                        <p:tgtEl>
                                          <p:spTgt spid="9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98"/>
                                        </p:tgtEl>
                                        <p:attrNameLst>
                                          <p:attrName>style.visibility</p:attrName>
                                        </p:attrNameLst>
                                      </p:cBhvr>
                                      <p:to>
                                        <p:strVal val="visible"/>
                                      </p:to>
                                    </p:set>
                                    <p:animEffect transition="in" filter="fade">
                                      <p:cBhvr>
                                        <p:cTn id="56" dur="5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animBg="1"/>
      <p:bldP spid="796" grpId="0"/>
      <p:bldP spid="797" grpId="0"/>
      <p:bldP spid="815" grpId="0"/>
      <p:bldP spid="13" grpId="0"/>
      <p:bldP spid="14" grpId="0"/>
      <p:bldP spid="15" grpId="0"/>
      <p:bldP spid="16" grpId="0"/>
      <p:bldP spid="7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角丸四角形 109">
            <a:extLst>
              <a:ext uri="{FF2B5EF4-FFF2-40B4-BE49-F238E27FC236}">
                <a16:creationId xmlns:a16="http://schemas.microsoft.com/office/drawing/2014/main" id="{790AA40B-509F-4749-B2E6-2015ABDD6A2F}"/>
              </a:ext>
            </a:extLst>
          </p:cNvPr>
          <p:cNvSpPr/>
          <p:nvPr/>
        </p:nvSpPr>
        <p:spPr>
          <a:xfrm>
            <a:off x="637954" y="1185942"/>
            <a:ext cx="7857460" cy="1371522"/>
          </a:xfrm>
          <a:prstGeom prst="roundRect">
            <a:avLst/>
          </a:prstGeom>
          <a:solidFill>
            <a:srgbClr val="F9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33084D5A-8BAB-D34B-89AD-537FEAD2B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89" y="1428591"/>
            <a:ext cx="1749163" cy="950053"/>
          </a:xfrm>
          <a:prstGeom prst="rect">
            <a:avLst/>
          </a:prstGeom>
        </p:spPr>
      </p:pic>
      <p:sp>
        <p:nvSpPr>
          <p:cNvPr id="117" name="テキスト ボックス 116">
            <a:extLst>
              <a:ext uri="{FF2B5EF4-FFF2-40B4-BE49-F238E27FC236}">
                <a16:creationId xmlns:a16="http://schemas.microsoft.com/office/drawing/2014/main" id="{72B9107D-5AD5-FE46-8C62-69E3F7C2F5D1}"/>
              </a:ext>
            </a:extLst>
          </p:cNvPr>
          <p:cNvSpPr txBox="1"/>
          <p:nvPr/>
        </p:nvSpPr>
        <p:spPr>
          <a:xfrm>
            <a:off x="2688264" y="1226370"/>
            <a:ext cx="5701147" cy="1367426"/>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海外旅行中に病気やケガをしたときの治療費用はもちろん、後遺障害が残ったり、死亡した場合も補償される保険です。</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このほか損害賠償責任や携行品損害、救援者要請費用なども補償されます。ただし、契約内容によっては補償されないことがありますので、契約する際は確認しておきましょう。</a:t>
            </a:r>
          </a:p>
        </p:txBody>
      </p:sp>
      <p:sp>
        <p:nvSpPr>
          <p:cNvPr id="123" name="テキスト ボックス 122">
            <a:extLst>
              <a:ext uri="{FF2B5EF4-FFF2-40B4-BE49-F238E27FC236}">
                <a16:creationId xmlns:a16="http://schemas.microsoft.com/office/drawing/2014/main" id="{D24AA7D5-39D9-3D4E-913E-91BFC43F4F6B}"/>
              </a:ext>
            </a:extLst>
          </p:cNvPr>
          <p:cNvSpPr txBox="1"/>
          <p:nvPr/>
        </p:nvSpPr>
        <p:spPr>
          <a:xfrm>
            <a:off x="1421456" y="3566853"/>
            <a:ext cx="2908360"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年度、海外旅行中に何らかの</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事故に遭った人は</a:t>
            </a: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4.14</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前年度比</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0.44</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％増）でした。</a:t>
            </a:r>
          </a:p>
        </p:txBody>
      </p:sp>
      <p:sp>
        <p:nvSpPr>
          <p:cNvPr id="124" name="テキスト ボックス 123">
            <a:extLst>
              <a:ext uri="{FF2B5EF4-FFF2-40B4-BE49-F238E27FC236}">
                <a16:creationId xmlns:a16="http://schemas.microsoft.com/office/drawing/2014/main" id="{8A1C1317-80DA-F64B-9D8B-F098436DD209}"/>
              </a:ext>
            </a:extLst>
          </p:cNvPr>
          <p:cNvSpPr txBox="1"/>
          <p:nvPr/>
        </p:nvSpPr>
        <p:spPr>
          <a:xfrm>
            <a:off x="1600758" y="3099877"/>
            <a:ext cx="263620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海外旅行中の事故発生率</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
        <p:nvSpPr>
          <p:cNvPr id="125" name="テキスト ボックス 124">
            <a:extLst>
              <a:ext uri="{FF2B5EF4-FFF2-40B4-BE49-F238E27FC236}">
                <a16:creationId xmlns:a16="http://schemas.microsoft.com/office/drawing/2014/main" id="{4ACC0D6D-BA02-9B4C-99A3-BFB620E01BB7}"/>
              </a:ext>
            </a:extLst>
          </p:cNvPr>
          <p:cNvSpPr txBox="1"/>
          <p:nvPr/>
        </p:nvSpPr>
        <p:spPr>
          <a:xfrm>
            <a:off x="4973707" y="3093485"/>
            <a:ext cx="3016981"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補償項目別  事故発生割合</a:t>
            </a:r>
          </a:p>
        </p:txBody>
      </p:sp>
      <p:sp>
        <p:nvSpPr>
          <p:cNvPr id="128" name="角丸四角形 127">
            <a:extLst>
              <a:ext uri="{FF2B5EF4-FFF2-40B4-BE49-F238E27FC236}">
                <a16:creationId xmlns:a16="http://schemas.microsoft.com/office/drawing/2014/main" id="{641F56D2-1A36-C644-8635-1A5D7466FC44}"/>
              </a:ext>
            </a:extLst>
          </p:cNvPr>
          <p:cNvSpPr/>
          <p:nvPr/>
        </p:nvSpPr>
        <p:spPr>
          <a:xfrm>
            <a:off x="646409" y="2871197"/>
            <a:ext cx="7857460" cy="3813912"/>
          </a:xfrm>
          <a:prstGeom prst="roundRect">
            <a:avLst>
              <a:gd name="adj" fmla="val 6096"/>
            </a:avLst>
          </a:prstGeom>
          <a:noFill/>
          <a:ln w="25400">
            <a:solidFill>
              <a:srgbClr val="F9D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BF3611A4-4104-7E49-A10C-E2B93E56690E}"/>
              </a:ext>
            </a:extLst>
          </p:cNvPr>
          <p:cNvSpPr txBox="1"/>
          <p:nvPr/>
        </p:nvSpPr>
        <p:spPr>
          <a:xfrm>
            <a:off x="1976046" y="6469508"/>
            <a:ext cx="6579206" cy="246221"/>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ジェイアイ傷害火災保険株式会社ウェブサイト「トラブルデータ」</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（参照日：</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a:t>
            </a:r>
          </a:p>
        </p:txBody>
      </p:sp>
      <p:sp>
        <p:nvSpPr>
          <p:cNvPr id="141" name="テキスト ボックス 140">
            <a:extLst>
              <a:ext uri="{FF2B5EF4-FFF2-40B4-BE49-F238E27FC236}">
                <a16:creationId xmlns:a16="http://schemas.microsoft.com/office/drawing/2014/main" id="{02D38868-BFD9-2E44-A5C4-E01D12BB0C87}"/>
              </a:ext>
            </a:extLst>
          </p:cNvPr>
          <p:cNvSpPr txBox="1"/>
          <p:nvPr/>
        </p:nvSpPr>
        <p:spPr>
          <a:xfrm>
            <a:off x="4602182" y="3417300"/>
            <a:ext cx="3760030"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最も発生割合が高い補償項目は</a:t>
            </a: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ケガや</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病気時に必要になる「治療・救援費用」。</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次いで高いのが、手荷物の盗難や破損時</a:t>
            </a:r>
            <a:endPar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に補償される「携行品損害」となっています。</a:t>
            </a:r>
          </a:p>
        </p:txBody>
      </p:sp>
      <p:sp>
        <p:nvSpPr>
          <p:cNvPr id="21" name="テキスト ボックス 20">
            <a:extLst>
              <a:ext uri="{FF2B5EF4-FFF2-40B4-BE49-F238E27FC236}">
                <a16:creationId xmlns:a16="http://schemas.microsoft.com/office/drawing/2014/main" id="{45686F66-B797-8C4D-BA63-7D66299496D5}"/>
              </a:ext>
            </a:extLst>
          </p:cNvPr>
          <p:cNvSpPr txBox="1"/>
          <p:nvPr/>
        </p:nvSpPr>
        <p:spPr>
          <a:xfrm>
            <a:off x="1300716" y="1656021"/>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pic>
        <p:nvPicPr>
          <p:cNvPr id="2" name="図 1">
            <a:extLst>
              <a:ext uri="{FF2B5EF4-FFF2-40B4-BE49-F238E27FC236}">
                <a16:creationId xmlns:a16="http://schemas.microsoft.com/office/drawing/2014/main" id="{4E50AAF7-95B0-6879-C897-40EEEDA96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pic>
        <p:nvPicPr>
          <p:cNvPr id="8" name="図 7">
            <a:extLst>
              <a:ext uri="{FF2B5EF4-FFF2-40B4-BE49-F238E27FC236}">
                <a16:creationId xmlns:a16="http://schemas.microsoft.com/office/drawing/2014/main" id="{2331A9D4-A5AC-77EF-A058-9575F327E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758" y="4463577"/>
            <a:ext cx="2831519" cy="1931664"/>
          </a:xfrm>
          <a:prstGeom prst="rect">
            <a:avLst/>
          </a:prstGeom>
        </p:spPr>
      </p:pic>
      <p:pic>
        <p:nvPicPr>
          <p:cNvPr id="11" name="図 10">
            <a:extLst>
              <a:ext uri="{FF2B5EF4-FFF2-40B4-BE49-F238E27FC236}">
                <a16:creationId xmlns:a16="http://schemas.microsoft.com/office/drawing/2014/main" id="{3B93A11C-87AF-8BC6-F357-6405BBB3AD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3075" y="4463577"/>
            <a:ext cx="3091804" cy="1898903"/>
          </a:xfrm>
          <a:prstGeom prst="rect">
            <a:avLst/>
          </a:prstGeom>
        </p:spPr>
      </p:pic>
      <p:grpSp>
        <p:nvGrpSpPr>
          <p:cNvPr id="12" name="グループ化 11">
            <a:extLst>
              <a:ext uri="{FF2B5EF4-FFF2-40B4-BE49-F238E27FC236}">
                <a16:creationId xmlns:a16="http://schemas.microsoft.com/office/drawing/2014/main" id="{CDF6B63E-712C-55B0-88D7-0D9A06E4B08E}"/>
              </a:ext>
            </a:extLst>
          </p:cNvPr>
          <p:cNvGrpSpPr/>
          <p:nvPr/>
        </p:nvGrpSpPr>
        <p:grpSpPr>
          <a:xfrm>
            <a:off x="637954" y="672052"/>
            <a:ext cx="3136783" cy="461665"/>
            <a:chOff x="637954" y="672052"/>
            <a:chExt cx="3136783" cy="461665"/>
          </a:xfrm>
        </p:grpSpPr>
        <p:sp>
          <p:nvSpPr>
            <p:cNvPr id="111" name="角丸四角形 110">
              <a:extLst>
                <a:ext uri="{FF2B5EF4-FFF2-40B4-BE49-F238E27FC236}">
                  <a16:creationId xmlns:a16="http://schemas.microsoft.com/office/drawing/2014/main" id="{911737E2-4C51-8C49-A389-8A7E46EBE2BA}"/>
                </a:ext>
              </a:extLst>
            </p:cNvPr>
            <p:cNvSpPr/>
            <p:nvPr/>
          </p:nvSpPr>
          <p:spPr>
            <a:xfrm>
              <a:off x="637954" y="707230"/>
              <a:ext cx="1031358" cy="361507"/>
            </a:xfrm>
            <a:prstGeom prst="roundRect">
              <a:avLst/>
            </a:prstGeom>
            <a:noFill/>
            <a:ln>
              <a:solidFill>
                <a:srgbClr val="F2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614C2CC1-9F3D-284D-8306-8B21BF880AE6}"/>
                </a:ext>
              </a:extLst>
            </p:cNvPr>
            <p:cNvSpPr txBox="1"/>
            <p:nvPr/>
          </p:nvSpPr>
          <p:spPr>
            <a:xfrm>
              <a:off x="1669312" y="672052"/>
              <a:ext cx="2105425"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海外旅行保険</a:t>
              </a:r>
            </a:p>
          </p:txBody>
        </p:sp>
        <p:sp>
          <p:nvSpPr>
            <p:cNvPr id="9" name="テキスト ボックス 8">
              <a:extLst>
                <a:ext uri="{FF2B5EF4-FFF2-40B4-BE49-F238E27FC236}">
                  <a16:creationId xmlns:a16="http://schemas.microsoft.com/office/drawing/2014/main" id="{6E75B65F-65D5-4E25-542C-8DCD16795EE0}"/>
                </a:ext>
              </a:extLst>
            </p:cNvPr>
            <p:cNvSpPr txBox="1"/>
            <p:nvPr/>
          </p:nvSpPr>
          <p:spPr>
            <a:xfrm>
              <a:off x="696271" y="718218"/>
              <a:ext cx="914723"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grpSp>
      <p:sp>
        <p:nvSpPr>
          <p:cNvPr id="13" name="四角形: 角を丸くする 12">
            <a:extLst>
              <a:ext uri="{FF2B5EF4-FFF2-40B4-BE49-F238E27FC236}">
                <a16:creationId xmlns:a16="http://schemas.microsoft.com/office/drawing/2014/main" id="{D4F103C1-3826-B3E8-6E70-46D9577E8935}"/>
              </a:ext>
            </a:extLst>
          </p:cNvPr>
          <p:cNvSpPr/>
          <p:nvPr/>
        </p:nvSpPr>
        <p:spPr>
          <a:xfrm>
            <a:off x="634409" y="2719075"/>
            <a:ext cx="954349" cy="847778"/>
          </a:xfrm>
          <a:prstGeom prst="roundRect">
            <a:avLst>
              <a:gd name="adj" fmla="val 9633"/>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66FF41D-B497-A2DC-09CA-3834B8BAD29F}"/>
              </a:ext>
            </a:extLst>
          </p:cNvPr>
          <p:cNvSpPr txBox="1"/>
          <p:nvPr/>
        </p:nvSpPr>
        <p:spPr>
          <a:xfrm>
            <a:off x="591576" y="2840989"/>
            <a:ext cx="1037594" cy="646331"/>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そうなんだ</a:t>
            </a:r>
            <a:r>
              <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海外旅行</a:t>
            </a:r>
            <a:endParaRPr kumimoji="1" lang="en-US" altLang="ja-JP"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データ編</a:t>
            </a:r>
          </a:p>
        </p:txBody>
      </p:sp>
      <p:grpSp>
        <p:nvGrpSpPr>
          <p:cNvPr id="6" name="グループ化 5">
            <a:extLst>
              <a:ext uri="{FF2B5EF4-FFF2-40B4-BE49-F238E27FC236}">
                <a16:creationId xmlns:a16="http://schemas.microsoft.com/office/drawing/2014/main" id="{4B7B58CC-B8B8-01AC-DBFC-E9AD7B0C4E32}"/>
              </a:ext>
            </a:extLst>
          </p:cNvPr>
          <p:cNvGrpSpPr>
            <a:grpSpLocks noChangeAspect="1"/>
          </p:cNvGrpSpPr>
          <p:nvPr/>
        </p:nvGrpSpPr>
        <p:grpSpPr>
          <a:xfrm>
            <a:off x="8035353" y="94006"/>
            <a:ext cx="924222" cy="967829"/>
            <a:chOff x="8030207" y="77898"/>
            <a:chExt cx="1026913" cy="1075365"/>
          </a:xfrm>
        </p:grpSpPr>
        <p:pic>
          <p:nvPicPr>
            <p:cNvPr id="7" name="図 6">
              <a:extLst>
                <a:ext uri="{FF2B5EF4-FFF2-40B4-BE49-F238E27FC236}">
                  <a16:creationId xmlns:a16="http://schemas.microsoft.com/office/drawing/2014/main" id="{2FCC9A04-7A2C-292A-2FFC-F7153669F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0" name="図 9">
              <a:extLst>
                <a:ext uri="{FF2B5EF4-FFF2-40B4-BE49-F238E27FC236}">
                  <a16:creationId xmlns:a16="http://schemas.microsoft.com/office/drawing/2014/main" id="{275C23DF-8721-8065-47F7-921D1D8A6F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77377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角丸四角形 111">
            <a:extLst>
              <a:ext uri="{FF2B5EF4-FFF2-40B4-BE49-F238E27FC236}">
                <a16:creationId xmlns:a16="http://schemas.microsoft.com/office/drawing/2014/main" id="{F28B3D5B-BE41-7A49-B21B-B74792771121}"/>
              </a:ext>
            </a:extLst>
          </p:cNvPr>
          <p:cNvSpPr>
            <a:spLocks noChangeAspect="1"/>
          </p:cNvSpPr>
          <p:nvPr/>
        </p:nvSpPr>
        <p:spPr>
          <a:xfrm>
            <a:off x="972000" y="1261135"/>
            <a:ext cx="7200000" cy="41590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A71ADC1E-0BCE-A248-AD20-79678EF1432D}"/>
              </a:ext>
            </a:extLst>
          </p:cNvPr>
          <p:cNvSpPr txBox="1"/>
          <p:nvPr/>
        </p:nvSpPr>
        <p:spPr>
          <a:xfrm>
            <a:off x="1056167" y="1311347"/>
            <a:ext cx="6785267"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保険金が支払われる主なケースと支払われない主なケース</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EC0B43D-7869-1045-9665-E4760CB9C228}"/>
              </a:ext>
            </a:extLst>
          </p:cNvPr>
          <p:cNvSpPr txBox="1"/>
          <p:nvPr/>
        </p:nvSpPr>
        <p:spPr>
          <a:xfrm>
            <a:off x="1056167" y="1748754"/>
            <a:ext cx="703166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保険の種類や保険会社によって補償範囲が異なったり、必要な補償だけを選んで契約する商品もあります。契約の際は確認しましょう！</a:t>
            </a:r>
          </a:p>
        </p:txBody>
      </p:sp>
      <p:pic>
        <p:nvPicPr>
          <p:cNvPr id="115" name="図 114">
            <a:extLst>
              <a:ext uri="{FF2B5EF4-FFF2-40B4-BE49-F238E27FC236}">
                <a16:creationId xmlns:a16="http://schemas.microsoft.com/office/drawing/2014/main" id="{A56A6966-26F8-B94F-93C4-B7B0988ABF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48"/>
          <a:stretch/>
        </p:blipFill>
        <p:spPr>
          <a:xfrm>
            <a:off x="1153632" y="2320427"/>
            <a:ext cx="6755091" cy="3645947"/>
          </a:xfrm>
          <a:prstGeom prst="rect">
            <a:avLst/>
          </a:prstGeom>
        </p:spPr>
      </p:pic>
      <p:sp>
        <p:nvSpPr>
          <p:cNvPr id="122" name="テキスト ボックス 121">
            <a:extLst>
              <a:ext uri="{FF2B5EF4-FFF2-40B4-BE49-F238E27FC236}">
                <a16:creationId xmlns:a16="http://schemas.microsoft.com/office/drawing/2014/main" id="{F2814E88-FECA-E340-9C44-43EF7105846C}"/>
              </a:ext>
            </a:extLst>
          </p:cNvPr>
          <p:cNvSpPr txBox="1"/>
          <p:nvPr/>
        </p:nvSpPr>
        <p:spPr>
          <a:xfrm>
            <a:off x="1056167" y="6007069"/>
            <a:ext cx="5085738" cy="24622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表中の</a:t>
            </a:r>
            <a:r>
              <a:rPr kumimoji="1" lang="ja-JP" altLang="en-US" sz="1000" b="0"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数字は「見逃せないリスク」の番号を示しています。</a:t>
            </a:r>
          </a:p>
        </p:txBody>
      </p:sp>
      <p:pic>
        <p:nvPicPr>
          <p:cNvPr id="124" name="図 123">
            <a:extLst>
              <a:ext uri="{FF2B5EF4-FFF2-40B4-BE49-F238E27FC236}">
                <a16:creationId xmlns:a16="http://schemas.microsoft.com/office/drawing/2014/main" id="{21182DA3-73EC-6A4E-9DDD-490029365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472" y="6365506"/>
            <a:ext cx="299307" cy="293071"/>
          </a:xfrm>
          <a:prstGeom prst="rect">
            <a:avLst/>
          </a:prstGeom>
        </p:spPr>
      </p:pic>
      <p:sp>
        <p:nvSpPr>
          <p:cNvPr id="125" name="テキスト ボックス 124">
            <a:extLst>
              <a:ext uri="{FF2B5EF4-FFF2-40B4-BE49-F238E27FC236}">
                <a16:creationId xmlns:a16="http://schemas.microsoft.com/office/drawing/2014/main" id="{173EC5B2-E7D2-FA41-BC20-5628B2345156}"/>
              </a:ext>
            </a:extLst>
          </p:cNvPr>
          <p:cNvSpPr txBox="1"/>
          <p:nvPr/>
        </p:nvSpPr>
        <p:spPr>
          <a:xfrm>
            <a:off x="1473779" y="6333624"/>
            <a:ext cx="6520764"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旅行中とは「海外旅行を目的として住居を出発してから帰省するまでの間」を指します。したがって空港に</a:t>
            </a:r>
            <a:endPar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向かうまでの間や帰国後帰宅するまでの間のケガ等も補償されます。</a:t>
            </a:r>
          </a:p>
        </p:txBody>
      </p:sp>
      <p:cxnSp>
        <p:nvCxnSpPr>
          <p:cNvPr id="127" name="直線コネクタ 126">
            <a:extLst>
              <a:ext uri="{FF2B5EF4-FFF2-40B4-BE49-F238E27FC236}">
                <a16:creationId xmlns:a16="http://schemas.microsoft.com/office/drawing/2014/main" id="{3D9CA8F7-4A96-6D4C-8915-8DC3FF265446}"/>
              </a:ext>
            </a:extLst>
          </p:cNvPr>
          <p:cNvCxnSpPr>
            <a:cxnSpLocks/>
          </p:cNvCxnSpPr>
          <p:nvPr/>
        </p:nvCxnSpPr>
        <p:spPr>
          <a:xfrm>
            <a:off x="1169708" y="6301743"/>
            <a:ext cx="6755091" cy="63763"/>
          </a:xfrm>
          <a:prstGeom prst="line">
            <a:avLst/>
          </a:prstGeom>
          <a:ln>
            <a:solidFill>
              <a:srgbClr val="EC75A2"/>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848D1D3D-4545-F54D-A477-418EDB525C4D}"/>
              </a:ext>
            </a:extLst>
          </p:cNvPr>
          <p:cNvCxnSpPr>
            <a:cxnSpLocks/>
          </p:cNvCxnSpPr>
          <p:nvPr/>
        </p:nvCxnSpPr>
        <p:spPr>
          <a:xfrm>
            <a:off x="1169708" y="6715844"/>
            <a:ext cx="6755091" cy="0"/>
          </a:xfrm>
          <a:prstGeom prst="line">
            <a:avLst/>
          </a:prstGeom>
          <a:ln>
            <a:solidFill>
              <a:srgbClr val="EC75A2"/>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06F021DA-A01E-5BB8-8BC6-C776E6F64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grpSp>
        <p:nvGrpSpPr>
          <p:cNvPr id="6" name="グループ化 5">
            <a:extLst>
              <a:ext uri="{FF2B5EF4-FFF2-40B4-BE49-F238E27FC236}">
                <a16:creationId xmlns:a16="http://schemas.microsoft.com/office/drawing/2014/main" id="{AEB18A1C-C8BF-B9D4-12AE-38DA70D22503}"/>
              </a:ext>
            </a:extLst>
          </p:cNvPr>
          <p:cNvGrpSpPr/>
          <p:nvPr/>
        </p:nvGrpSpPr>
        <p:grpSpPr>
          <a:xfrm>
            <a:off x="637954" y="672052"/>
            <a:ext cx="3136783" cy="461665"/>
            <a:chOff x="637954" y="672052"/>
            <a:chExt cx="3136783" cy="461665"/>
          </a:xfrm>
        </p:grpSpPr>
        <p:sp>
          <p:nvSpPr>
            <p:cNvPr id="7" name="角丸四角形 110">
              <a:extLst>
                <a:ext uri="{FF2B5EF4-FFF2-40B4-BE49-F238E27FC236}">
                  <a16:creationId xmlns:a16="http://schemas.microsoft.com/office/drawing/2014/main" id="{5304D837-A9D0-11DF-F0B3-1B94E79BE150}"/>
                </a:ext>
              </a:extLst>
            </p:cNvPr>
            <p:cNvSpPr/>
            <p:nvPr/>
          </p:nvSpPr>
          <p:spPr>
            <a:xfrm>
              <a:off x="637954" y="707230"/>
              <a:ext cx="1031358" cy="361507"/>
            </a:xfrm>
            <a:prstGeom prst="roundRect">
              <a:avLst/>
            </a:prstGeom>
            <a:noFill/>
            <a:ln>
              <a:solidFill>
                <a:srgbClr val="F2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E945718-00DD-CC2B-C52B-69FD4CCCC4A8}"/>
                </a:ext>
              </a:extLst>
            </p:cNvPr>
            <p:cNvSpPr txBox="1"/>
            <p:nvPr/>
          </p:nvSpPr>
          <p:spPr>
            <a:xfrm>
              <a:off x="1669312" y="672052"/>
              <a:ext cx="2105425"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海外旅行保険</a:t>
              </a:r>
            </a:p>
          </p:txBody>
        </p:sp>
        <p:sp>
          <p:nvSpPr>
            <p:cNvPr id="9" name="テキスト ボックス 8">
              <a:extLst>
                <a:ext uri="{FF2B5EF4-FFF2-40B4-BE49-F238E27FC236}">
                  <a16:creationId xmlns:a16="http://schemas.microsoft.com/office/drawing/2014/main" id="{AB7AA8F7-2B36-15B8-3D71-3EBF85A8B927}"/>
                </a:ext>
              </a:extLst>
            </p:cNvPr>
            <p:cNvSpPr txBox="1"/>
            <p:nvPr/>
          </p:nvSpPr>
          <p:spPr>
            <a:xfrm>
              <a:off x="696271" y="718218"/>
              <a:ext cx="914723"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grpSp>
      <p:grpSp>
        <p:nvGrpSpPr>
          <p:cNvPr id="5" name="グループ化 4">
            <a:extLst>
              <a:ext uri="{FF2B5EF4-FFF2-40B4-BE49-F238E27FC236}">
                <a16:creationId xmlns:a16="http://schemas.microsoft.com/office/drawing/2014/main" id="{FEF5BDA5-E557-AA9F-A8DB-9E0F6FCF7886}"/>
              </a:ext>
            </a:extLst>
          </p:cNvPr>
          <p:cNvGrpSpPr>
            <a:grpSpLocks noChangeAspect="1"/>
          </p:cNvGrpSpPr>
          <p:nvPr/>
        </p:nvGrpSpPr>
        <p:grpSpPr>
          <a:xfrm>
            <a:off x="8035353" y="94006"/>
            <a:ext cx="924222" cy="967829"/>
            <a:chOff x="8030207" y="77898"/>
            <a:chExt cx="1026913" cy="1075365"/>
          </a:xfrm>
        </p:grpSpPr>
        <p:pic>
          <p:nvPicPr>
            <p:cNvPr id="10" name="図 9">
              <a:extLst>
                <a:ext uri="{FF2B5EF4-FFF2-40B4-BE49-F238E27FC236}">
                  <a16:creationId xmlns:a16="http://schemas.microsoft.com/office/drawing/2014/main" id="{7CAE4CF3-DE87-5F39-BC3C-8692F2169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01C7DFFC-5E3F-87BB-CCCD-FEFAB44E1D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6577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角丸四角形 200">
            <a:extLst>
              <a:ext uri="{FF2B5EF4-FFF2-40B4-BE49-F238E27FC236}">
                <a16:creationId xmlns:a16="http://schemas.microsoft.com/office/drawing/2014/main" id="{F6FC20A4-2D90-6F42-B83A-2421E146D6E0}"/>
              </a:ext>
            </a:extLst>
          </p:cNvPr>
          <p:cNvSpPr>
            <a:spLocks/>
          </p:cNvSpPr>
          <p:nvPr/>
        </p:nvSpPr>
        <p:spPr>
          <a:xfrm>
            <a:off x="962475" y="1295982"/>
            <a:ext cx="7538954" cy="4057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D82DB464-251C-B34A-87A7-50B9D8EA52A1}"/>
              </a:ext>
            </a:extLst>
          </p:cNvPr>
          <p:cNvSpPr txBox="1"/>
          <p:nvPr/>
        </p:nvSpPr>
        <p:spPr>
          <a:xfrm>
            <a:off x="1046642" y="1313873"/>
            <a:ext cx="412200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海外で医療を受ける場合のサポート</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3" name="テキスト ボックス 202">
            <a:extLst>
              <a:ext uri="{FF2B5EF4-FFF2-40B4-BE49-F238E27FC236}">
                <a16:creationId xmlns:a16="http://schemas.microsoft.com/office/drawing/2014/main" id="{70F7E365-9089-5B4F-9B8E-79F9F6AB5322}"/>
              </a:ext>
            </a:extLst>
          </p:cNvPr>
          <p:cNvSpPr txBox="1"/>
          <p:nvPr/>
        </p:nvSpPr>
        <p:spPr>
          <a:xfrm>
            <a:off x="962475" y="1735856"/>
            <a:ext cx="7668733" cy="132343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海外でケガをしたり、病気にかかって治療を受ける場合、次のような問題が発生してくることが考えられますが、海外旅行保険はこうした不安をサポートします。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医療機関の選択</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高額な治療費の支払い</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外国語での症状説明</a:t>
            </a:r>
          </a:p>
        </p:txBody>
      </p:sp>
      <p:sp>
        <p:nvSpPr>
          <p:cNvPr id="214" name="テキスト ボックス 213">
            <a:extLst>
              <a:ext uri="{FF2B5EF4-FFF2-40B4-BE49-F238E27FC236}">
                <a16:creationId xmlns:a16="http://schemas.microsoft.com/office/drawing/2014/main" id="{8E675D7F-C630-F343-8DCF-A4D02D482AEE}"/>
              </a:ext>
            </a:extLst>
          </p:cNvPr>
          <p:cNvSpPr txBox="1"/>
          <p:nvPr/>
        </p:nvSpPr>
        <p:spPr>
          <a:xfrm>
            <a:off x="3017517" y="6461730"/>
            <a:ext cx="5379800" cy="415498"/>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ジェイアイ傷害火災保険株式会社ウェブサイト「海外の医療事情」をもとに作成</a:t>
            </a:r>
          </a:p>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（参照日：</a:t>
            </a: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a:t>
            </a:r>
          </a:p>
        </p:txBody>
      </p:sp>
      <p:pic>
        <p:nvPicPr>
          <p:cNvPr id="2" name="図 1">
            <a:extLst>
              <a:ext uri="{FF2B5EF4-FFF2-40B4-BE49-F238E27FC236}">
                <a16:creationId xmlns:a16="http://schemas.microsoft.com/office/drawing/2014/main" id="{FAF659B6-4DF2-E80E-0422-EF1E742BF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pic>
        <p:nvPicPr>
          <p:cNvPr id="8" name="図 7">
            <a:extLst>
              <a:ext uri="{FF2B5EF4-FFF2-40B4-BE49-F238E27FC236}">
                <a16:creationId xmlns:a16="http://schemas.microsoft.com/office/drawing/2014/main" id="{AF1C9D71-EE5C-0E44-2420-F572B84C9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42" y="3104047"/>
            <a:ext cx="6648000" cy="3312930"/>
          </a:xfrm>
          <a:prstGeom prst="rect">
            <a:avLst/>
          </a:prstGeom>
        </p:spPr>
      </p:pic>
      <p:grpSp>
        <p:nvGrpSpPr>
          <p:cNvPr id="3" name="グループ化 2">
            <a:extLst>
              <a:ext uri="{FF2B5EF4-FFF2-40B4-BE49-F238E27FC236}">
                <a16:creationId xmlns:a16="http://schemas.microsoft.com/office/drawing/2014/main" id="{7601B72F-BC02-AE83-648B-8BCB7E6D710C}"/>
              </a:ext>
            </a:extLst>
          </p:cNvPr>
          <p:cNvGrpSpPr/>
          <p:nvPr/>
        </p:nvGrpSpPr>
        <p:grpSpPr>
          <a:xfrm>
            <a:off x="637954" y="672052"/>
            <a:ext cx="3136783" cy="461665"/>
            <a:chOff x="637954" y="672052"/>
            <a:chExt cx="3136783" cy="461665"/>
          </a:xfrm>
        </p:grpSpPr>
        <p:sp>
          <p:nvSpPr>
            <p:cNvPr id="6" name="角丸四角形 110">
              <a:extLst>
                <a:ext uri="{FF2B5EF4-FFF2-40B4-BE49-F238E27FC236}">
                  <a16:creationId xmlns:a16="http://schemas.microsoft.com/office/drawing/2014/main" id="{4AC57E87-C360-B196-E49E-08A84E79CA81}"/>
                </a:ext>
              </a:extLst>
            </p:cNvPr>
            <p:cNvSpPr/>
            <p:nvPr/>
          </p:nvSpPr>
          <p:spPr>
            <a:xfrm>
              <a:off x="637954" y="707230"/>
              <a:ext cx="1031358" cy="361507"/>
            </a:xfrm>
            <a:prstGeom prst="roundRect">
              <a:avLst/>
            </a:prstGeom>
            <a:noFill/>
            <a:ln>
              <a:solidFill>
                <a:srgbClr val="F2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6A8DC8A-DD2E-E404-01CB-936FEDD48598}"/>
                </a:ext>
              </a:extLst>
            </p:cNvPr>
            <p:cNvSpPr txBox="1"/>
            <p:nvPr/>
          </p:nvSpPr>
          <p:spPr>
            <a:xfrm>
              <a:off x="1669312" y="672052"/>
              <a:ext cx="2105425"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海外旅行保険</a:t>
              </a:r>
            </a:p>
          </p:txBody>
        </p:sp>
        <p:sp>
          <p:nvSpPr>
            <p:cNvPr id="10" name="テキスト ボックス 9">
              <a:extLst>
                <a:ext uri="{FF2B5EF4-FFF2-40B4-BE49-F238E27FC236}">
                  <a16:creationId xmlns:a16="http://schemas.microsoft.com/office/drawing/2014/main" id="{CCEE51B1-C8D6-5C4B-B956-490C1D84BCD4}"/>
                </a:ext>
              </a:extLst>
            </p:cNvPr>
            <p:cNvSpPr txBox="1"/>
            <p:nvPr/>
          </p:nvSpPr>
          <p:spPr>
            <a:xfrm>
              <a:off x="696271" y="718218"/>
              <a:ext cx="914723"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grpSp>
      <p:grpSp>
        <p:nvGrpSpPr>
          <p:cNvPr id="7" name="グループ化 6">
            <a:extLst>
              <a:ext uri="{FF2B5EF4-FFF2-40B4-BE49-F238E27FC236}">
                <a16:creationId xmlns:a16="http://schemas.microsoft.com/office/drawing/2014/main" id="{B33C1E53-5461-5D3F-0DB4-2666F9C1507B}"/>
              </a:ext>
            </a:extLst>
          </p:cNvPr>
          <p:cNvGrpSpPr>
            <a:grpSpLocks noChangeAspect="1"/>
          </p:cNvGrpSpPr>
          <p:nvPr/>
        </p:nvGrpSpPr>
        <p:grpSpPr>
          <a:xfrm>
            <a:off x="8035353" y="94006"/>
            <a:ext cx="924222" cy="967829"/>
            <a:chOff x="8030207" y="77898"/>
            <a:chExt cx="1026913" cy="1075365"/>
          </a:xfrm>
        </p:grpSpPr>
        <p:pic>
          <p:nvPicPr>
            <p:cNvPr id="11" name="図 10">
              <a:extLst>
                <a:ext uri="{FF2B5EF4-FFF2-40B4-BE49-F238E27FC236}">
                  <a16:creationId xmlns:a16="http://schemas.microsoft.com/office/drawing/2014/main" id="{395A3057-B24D-DE6D-701A-4491EDAF2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2" name="図 11">
              <a:extLst>
                <a:ext uri="{FF2B5EF4-FFF2-40B4-BE49-F238E27FC236}">
                  <a16:creationId xmlns:a16="http://schemas.microsoft.com/office/drawing/2014/main" id="{3F116EDA-DA54-D894-B4A5-DB3B875EA9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40217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C875928-BF67-77DB-21E3-E43F3B0A9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814" y="2928394"/>
            <a:ext cx="6992188" cy="3663703"/>
          </a:xfrm>
          <a:prstGeom prst="rect">
            <a:avLst/>
          </a:prstGeom>
        </p:spPr>
      </p:pic>
      <p:sp>
        <p:nvSpPr>
          <p:cNvPr id="3" name="角丸四角形 206">
            <a:extLst>
              <a:ext uri="{FF2B5EF4-FFF2-40B4-BE49-F238E27FC236}">
                <a16:creationId xmlns:a16="http://schemas.microsoft.com/office/drawing/2014/main" id="{DB40C4E5-3501-2AAC-85C0-E8C7A9C0EC47}"/>
              </a:ext>
            </a:extLst>
          </p:cNvPr>
          <p:cNvSpPr>
            <a:spLocks/>
          </p:cNvSpPr>
          <p:nvPr/>
        </p:nvSpPr>
        <p:spPr>
          <a:xfrm>
            <a:off x="1107814" y="1339130"/>
            <a:ext cx="7035108" cy="39126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CC74A671-2A13-E158-EE74-3EF04F2515EB}"/>
              </a:ext>
            </a:extLst>
          </p:cNvPr>
          <p:cNvSpPr txBox="1"/>
          <p:nvPr/>
        </p:nvSpPr>
        <p:spPr>
          <a:xfrm>
            <a:off x="1234745" y="1374725"/>
            <a:ext cx="703510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携行品の種類、状況によって異なる補償の範囲</a:t>
            </a:r>
            <a:r>
              <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携行品損害補償）</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B090B23F-B4C0-F654-FAE4-FFEB2788A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95"/>
            <a:ext cx="9144000" cy="559091"/>
          </a:xfrm>
          <a:prstGeom prst="rect">
            <a:avLst/>
          </a:prstGeom>
        </p:spPr>
      </p:pic>
      <p:sp>
        <p:nvSpPr>
          <p:cNvPr id="6" name="テキスト ボックス 5">
            <a:extLst>
              <a:ext uri="{FF2B5EF4-FFF2-40B4-BE49-F238E27FC236}">
                <a16:creationId xmlns:a16="http://schemas.microsoft.com/office/drawing/2014/main" id="{ED313215-8266-5595-BA82-F7C498E619D7}"/>
              </a:ext>
            </a:extLst>
          </p:cNvPr>
          <p:cNvSpPr txBox="1"/>
          <p:nvPr/>
        </p:nvSpPr>
        <p:spPr>
          <a:xfrm>
            <a:off x="1088751" y="1831235"/>
            <a:ext cx="7181102" cy="1077218"/>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携行品（旅行者の持ち物）には補償の対象になる物とならない物があります。また、保険商品だけでなくトラブルの状況（失くしたのか、盗まれたのか）にっても補償は異なりますし、限度額も決まっていますので契約の際に確認しておきましょう。</a:t>
            </a:r>
          </a:p>
        </p:txBody>
      </p:sp>
      <p:sp>
        <p:nvSpPr>
          <p:cNvPr id="15" name="テキスト ボックス 14">
            <a:extLst>
              <a:ext uri="{FF2B5EF4-FFF2-40B4-BE49-F238E27FC236}">
                <a16:creationId xmlns:a16="http://schemas.microsoft.com/office/drawing/2014/main" id="{6B7505B3-B9AF-AA19-EC66-C4A2DAF46F90}"/>
              </a:ext>
            </a:extLst>
          </p:cNvPr>
          <p:cNvSpPr txBox="1"/>
          <p:nvPr/>
        </p:nvSpPr>
        <p:spPr>
          <a:xfrm>
            <a:off x="1043998" y="3537279"/>
            <a:ext cx="3788037" cy="289310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どんなとき？</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保険の支払い対象期間中に、保険に 入</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っている人の持ち物（バッグ、カメラ、</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時計、衣類、旅券など）が、盗まれる・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壊れる・火災などの偶然な事故により</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損害をうけたとき。</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補償される金額は？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一般に持ち物１つ（</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個、</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組または</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対）</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あたり</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万円（乗車券などの場合は合計</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して５万円）を限度として、その価格</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（時価）、または修理費用のいずれか</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低い額（自己負担はありません）。</a:t>
            </a:r>
          </a:p>
        </p:txBody>
      </p:sp>
      <p:sp>
        <p:nvSpPr>
          <p:cNvPr id="17" name="テキスト ボックス 16">
            <a:extLst>
              <a:ext uri="{FF2B5EF4-FFF2-40B4-BE49-F238E27FC236}">
                <a16:creationId xmlns:a16="http://schemas.microsoft.com/office/drawing/2014/main" id="{23EAB2F5-02E2-94B4-2BD4-3262A7300E5C}"/>
              </a:ext>
            </a:extLst>
          </p:cNvPr>
          <p:cNvSpPr txBox="1"/>
          <p:nvPr/>
        </p:nvSpPr>
        <p:spPr>
          <a:xfrm>
            <a:off x="4572000" y="3555888"/>
            <a:ext cx="3990975" cy="1815882"/>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D7D31"/>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故意または重大な過失</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D7D31"/>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置き忘れまたは紛失</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D7D31"/>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補償対象外の物</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（現金</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小切手</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預貯金証書</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クレジット</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カード</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定期券</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コンタクトレンズ、サ</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ーフィン等の運動を</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おこなうための用</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具などは</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補償の対象に含まれません</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など　　　　　　　　　 　　　　　　　　　　　　　　　　　　　　　　　　　　　　　　　　　　　</a:t>
            </a:r>
          </a:p>
        </p:txBody>
      </p:sp>
      <p:sp>
        <p:nvSpPr>
          <p:cNvPr id="19" name="テキスト ボックス 18">
            <a:extLst>
              <a:ext uri="{FF2B5EF4-FFF2-40B4-BE49-F238E27FC236}">
                <a16:creationId xmlns:a16="http://schemas.microsoft.com/office/drawing/2014/main" id="{4FA9BEC7-C8FD-0A9F-2D83-D706D500F019}"/>
              </a:ext>
            </a:extLst>
          </p:cNvPr>
          <p:cNvSpPr txBox="1"/>
          <p:nvPr/>
        </p:nvSpPr>
        <p:spPr>
          <a:xfrm>
            <a:off x="1299421" y="3009295"/>
            <a:ext cx="3459586"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保険金が支払われる主なケース</a:t>
            </a:r>
          </a:p>
        </p:txBody>
      </p:sp>
      <p:sp>
        <p:nvSpPr>
          <p:cNvPr id="21" name="テキスト ボックス 20">
            <a:extLst>
              <a:ext uri="{FF2B5EF4-FFF2-40B4-BE49-F238E27FC236}">
                <a16:creationId xmlns:a16="http://schemas.microsoft.com/office/drawing/2014/main" id="{B68EE694-1673-8F4E-4EA0-A07A214D408F}"/>
              </a:ext>
            </a:extLst>
          </p:cNvPr>
          <p:cNvSpPr txBox="1"/>
          <p:nvPr/>
        </p:nvSpPr>
        <p:spPr>
          <a:xfrm>
            <a:off x="4759007" y="3009295"/>
            <a:ext cx="334099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保険金が支払われない主なケース</a:t>
            </a:r>
          </a:p>
        </p:txBody>
      </p:sp>
      <p:grpSp>
        <p:nvGrpSpPr>
          <p:cNvPr id="5" name="グループ化 4">
            <a:extLst>
              <a:ext uri="{FF2B5EF4-FFF2-40B4-BE49-F238E27FC236}">
                <a16:creationId xmlns:a16="http://schemas.microsoft.com/office/drawing/2014/main" id="{2A08822F-FD99-9434-4F52-19A06EAA4EDC}"/>
              </a:ext>
            </a:extLst>
          </p:cNvPr>
          <p:cNvGrpSpPr/>
          <p:nvPr/>
        </p:nvGrpSpPr>
        <p:grpSpPr>
          <a:xfrm>
            <a:off x="637954" y="672052"/>
            <a:ext cx="3136783" cy="461665"/>
            <a:chOff x="637954" y="672052"/>
            <a:chExt cx="3136783" cy="461665"/>
          </a:xfrm>
        </p:grpSpPr>
        <p:sp>
          <p:nvSpPr>
            <p:cNvPr id="16" name="角丸四角形 110">
              <a:extLst>
                <a:ext uri="{FF2B5EF4-FFF2-40B4-BE49-F238E27FC236}">
                  <a16:creationId xmlns:a16="http://schemas.microsoft.com/office/drawing/2014/main" id="{28644100-7D7B-E269-8CC7-9111780BC9E2}"/>
                </a:ext>
              </a:extLst>
            </p:cNvPr>
            <p:cNvSpPr/>
            <p:nvPr/>
          </p:nvSpPr>
          <p:spPr>
            <a:xfrm>
              <a:off x="637954" y="707230"/>
              <a:ext cx="1031358" cy="361507"/>
            </a:xfrm>
            <a:prstGeom prst="roundRect">
              <a:avLst/>
            </a:prstGeom>
            <a:noFill/>
            <a:ln>
              <a:solidFill>
                <a:srgbClr val="F2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EB6A8082-C49F-2CA5-0553-C42F1448917A}"/>
                </a:ext>
              </a:extLst>
            </p:cNvPr>
            <p:cNvSpPr txBox="1"/>
            <p:nvPr/>
          </p:nvSpPr>
          <p:spPr>
            <a:xfrm>
              <a:off x="1669312" y="672052"/>
              <a:ext cx="2105425"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海外旅行保険</a:t>
              </a:r>
            </a:p>
          </p:txBody>
        </p:sp>
        <p:sp>
          <p:nvSpPr>
            <p:cNvPr id="20" name="テキスト ボックス 19">
              <a:extLst>
                <a:ext uri="{FF2B5EF4-FFF2-40B4-BE49-F238E27FC236}">
                  <a16:creationId xmlns:a16="http://schemas.microsoft.com/office/drawing/2014/main" id="{4CB11660-7F0A-A448-C37B-BAC615776B2F}"/>
                </a:ext>
              </a:extLst>
            </p:cNvPr>
            <p:cNvSpPr txBox="1"/>
            <p:nvPr/>
          </p:nvSpPr>
          <p:spPr>
            <a:xfrm>
              <a:off x="696271" y="718218"/>
              <a:ext cx="914723"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grpSp>
      <p:cxnSp>
        <p:nvCxnSpPr>
          <p:cNvPr id="23" name="直線コネクタ 22">
            <a:extLst>
              <a:ext uri="{FF2B5EF4-FFF2-40B4-BE49-F238E27FC236}">
                <a16:creationId xmlns:a16="http://schemas.microsoft.com/office/drawing/2014/main" id="{EAA9C570-74BC-7A5E-D24E-7812FC7F2A7B}"/>
              </a:ext>
            </a:extLst>
          </p:cNvPr>
          <p:cNvCxnSpPr>
            <a:cxnSpLocks/>
          </p:cNvCxnSpPr>
          <p:nvPr/>
        </p:nvCxnSpPr>
        <p:spPr>
          <a:xfrm>
            <a:off x="1161748" y="2095500"/>
            <a:ext cx="69811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04A62055-0020-934A-802B-05254E070EB7}"/>
              </a:ext>
            </a:extLst>
          </p:cNvPr>
          <p:cNvGrpSpPr>
            <a:grpSpLocks noChangeAspect="1"/>
          </p:cNvGrpSpPr>
          <p:nvPr/>
        </p:nvGrpSpPr>
        <p:grpSpPr>
          <a:xfrm>
            <a:off x="8035353" y="94006"/>
            <a:ext cx="924222" cy="967829"/>
            <a:chOff x="8030207" y="77898"/>
            <a:chExt cx="1026913" cy="1075365"/>
          </a:xfrm>
        </p:grpSpPr>
        <p:pic>
          <p:nvPicPr>
            <p:cNvPr id="7" name="図 6">
              <a:extLst>
                <a:ext uri="{FF2B5EF4-FFF2-40B4-BE49-F238E27FC236}">
                  <a16:creationId xmlns:a16="http://schemas.microsoft.com/office/drawing/2014/main" id="{C1703809-3894-28DA-8874-3E95900F2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6F1A5869-3C17-EB2A-B3D0-961FDE3CAF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40025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6F737D4-B917-943F-5919-40F6B683A394}"/>
              </a:ext>
            </a:extLst>
          </p:cNvPr>
          <p:cNvSpPr/>
          <p:nvPr/>
        </p:nvSpPr>
        <p:spPr>
          <a:xfrm>
            <a:off x="189435" y="4429124"/>
            <a:ext cx="8840266" cy="22518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5F72219-3AEE-D53C-3F28-BE7035CF4429}"/>
              </a:ext>
            </a:extLst>
          </p:cNvPr>
          <p:cNvSpPr/>
          <p:nvPr/>
        </p:nvSpPr>
        <p:spPr>
          <a:xfrm>
            <a:off x="1483391" y="4693267"/>
            <a:ext cx="6238539" cy="106254"/>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8E8CB86E-0820-7E45-89E4-1064719D7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927" y="2872854"/>
            <a:ext cx="4211056" cy="1186752"/>
          </a:xfrm>
          <a:prstGeom prst="rect">
            <a:avLst/>
          </a:prstGeom>
        </p:spPr>
      </p:pic>
      <p:pic>
        <p:nvPicPr>
          <p:cNvPr id="77" name="図 76">
            <a:extLst>
              <a:ext uri="{FF2B5EF4-FFF2-40B4-BE49-F238E27FC236}">
                <a16:creationId xmlns:a16="http://schemas.microsoft.com/office/drawing/2014/main" id="{C194B4AE-C5E8-F74B-8418-32A5FA09B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498" y="652246"/>
            <a:ext cx="4613002" cy="751998"/>
          </a:xfrm>
          <a:prstGeom prst="rect">
            <a:avLst/>
          </a:prstGeom>
        </p:spPr>
      </p:pic>
      <p:sp>
        <p:nvSpPr>
          <p:cNvPr id="83" name="テキスト ボックス 82">
            <a:extLst>
              <a:ext uri="{FF2B5EF4-FFF2-40B4-BE49-F238E27FC236}">
                <a16:creationId xmlns:a16="http://schemas.microsoft.com/office/drawing/2014/main" id="{EEF21558-E29A-0A48-ACC2-63D27AF1C456}"/>
              </a:ext>
            </a:extLst>
          </p:cNvPr>
          <p:cNvSpPr txBox="1"/>
          <p:nvPr/>
        </p:nvSpPr>
        <p:spPr>
          <a:xfrm>
            <a:off x="636513" y="1886894"/>
            <a:ext cx="7841662" cy="646331"/>
          </a:xfrm>
          <a:prstGeom prst="rect">
            <a:avLst/>
          </a:prstGeom>
          <a:noFill/>
        </p:spPr>
        <p:txBody>
          <a:bodyPr wrap="square" rtlCol="0">
            <a:spAutoFit/>
          </a:bodyPr>
          <a:lstStyle/>
          <a:p>
            <a:pPr marL="180975" marR="0" lvl="0" indent="-180975"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旅行先で虫垂炎（盲腸炎）で入院。総費用はいくらかかる</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それぞれの</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180975" marR="0" lvl="0" indent="-180975"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国（都市）とかかる医療費をつなげてみよう。</a:t>
            </a:r>
          </a:p>
        </p:txBody>
      </p:sp>
      <p:sp>
        <p:nvSpPr>
          <p:cNvPr id="84" name="テキスト ボックス 83">
            <a:extLst>
              <a:ext uri="{FF2B5EF4-FFF2-40B4-BE49-F238E27FC236}">
                <a16:creationId xmlns:a16="http://schemas.microsoft.com/office/drawing/2014/main" id="{C0214011-3918-3546-9B49-6B2D96B24101}"/>
              </a:ext>
            </a:extLst>
          </p:cNvPr>
          <p:cNvSpPr txBox="1"/>
          <p:nvPr/>
        </p:nvSpPr>
        <p:spPr>
          <a:xfrm>
            <a:off x="1723158" y="2600638"/>
            <a:ext cx="927042"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パリ</a:t>
            </a:r>
          </a:p>
        </p:txBody>
      </p:sp>
      <p:sp>
        <p:nvSpPr>
          <p:cNvPr id="88" name="テキスト ボックス 87">
            <a:extLst>
              <a:ext uri="{FF2B5EF4-FFF2-40B4-BE49-F238E27FC236}">
                <a16:creationId xmlns:a16="http://schemas.microsoft.com/office/drawing/2014/main" id="{BC764239-26F7-8E4D-A859-97895891900A}"/>
              </a:ext>
            </a:extLst>
          </p:cNvPr>
          <p:cNvSpPr txBox="1"/>
          <p:nvPr/>
        </p:nvSpPr>
        <p:spPr>
          <a:xfrm>
            <a:off x="1483392" y="4842243"/>
            <a:ext cx="6071721"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海外旅行中に入院。保険に入っていないと治療費や入院費は全額負担</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C8B80953-391F-A54D-9435-4318F5F3568A}"/>
              </a:ext>
            </a:extLst>
          </p:cNvPr>
          <p:cNvSpPr txBox="1"/>
          <p:nvPr/>
        </p:nvSpPr>
        <p:spPr>
          <a:xfrm>
            <a:off x="342900" y="5254754"/>
            <a:ext cx="4410075" cy="1277273"/>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日本では健康保険が使えるので、原則治療にかかった総額の</a:t>
            </a: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割ほどを支払うだけで</a:t>
            </a: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OK</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です（そのため、日本では、健康保険を使えば</a:t>
            </a: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Work</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１の答えの１</a:t>
            </a: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割が自己で負担する額になります）</a:t>
            </a:r>
            <a:r>
              <a:rPr kumimoji="1" lang="en-US" altLang="ja-JP" sz="1000" b="0" i="0" u="none" strike="noStrike" kern="1200" cap="none" spc="0" normalizeH="0" baseline="30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endParaRPr kumimoji="1" lang="en-US" altLang="ja-JP" sz="1000" b="0" i="0" u="none" strike="noStrike" kern="1200" cap="none" spc="0" normalizeH="0" baseline="30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でも、海外では、日本での治療費よりも概して高額になるだけでなく、健康保険が使えません。したがって、治療や入院にかかった費用は全額支払わなければなりません。海外旅行保険に入っていないと治療を拒否されることもあります。</a:t>
            </a:r>
          </a:p>
        </p:txBody>
      </p:sp>
      <p:sp>
        <p:nvSpPr>
          <p:cNvPr id="96" name="テキスト ボックス 95">
            <a:extLst>
              <a:ext uri="{FF2B5EF4-FFF2-40B4-BE49-F238E27FC236}">
                <a16:creationId xmlns:a16="http://schemas.microsoft.com/office/drawing/2014/main" id="{AA224398-089B-924E-A1DA-ACF0788AA581}"/>
              </a:ext>
            </a:extLst>
          </p:cNvPr>
          <p:cNvSpPr txBox="1"/>
          <p:nvPr/>
        </p:nvSpPr>
        <p:spPr>
          <a:xfrm>
            <a:off x="4825335" y="5251411"/>
            <a:ext cx="4072082" cy="1384995"/>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年齢層ごとの自己負担割合は以下のとおりです。</a:t>
            </a: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75</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歳以上の方は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割（現役並みの所得の場合は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a:t>
            </a: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70</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歳から</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74</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歳までの方は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割（現役並みの所得の場合は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a:t>
            </a: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70</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歳未満の方は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歳（義務教育就学前）未満の方は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割。</a:t>
            </a:r>
          </a:p>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自己負担割合は</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月現在の割合です。</a:t>
            </a:r>
          </a:p>
        </p:txBody>
      </p:sp>
      <p:sp>
        <p:nvSpPr>
          <p:cNvPr id="2" name="正方形/長方形 1">
            <a:extLst>
              <a:ext uri="{FF2B5EF4-FFF2-40B4-BE49-F238E27FC236}">
                <a16:creationId xmlns:a16="http://schemas.microsoft.com/office/drawing/2014/main" id="{EC67A8A4-6A66-8D4D-B1AE-2AE9F8FB6D79}"/>
              </a:ext>
            </a:extLst>
          </p:cNvPr>
          <p:cNvSpPr/>
          <p:nvPr/>
        </p:nvSpPr>
        <p:spPr>
          <a:xfrm>
            <a:off x="4806779" y="5267531"/>
            <a:ext cx="4072082" cy="13379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7" name="テキスト ボックス 96">
            <a:extLst>
              <a:ext uri="{FF2B5EF4-FFF2-40B4-BE49-F238E27FC236}">
                <a16:creationId xmlns:a16="http://schemas.microsoft.com/office/drawing/2014/main" id="{97C8E4FD-5662-CA4B-9D8A-8AC652554297}"/>
              </a:ext>
            </a:extLst>
          </p:cNvPr>
          <p:cNvSpPr txBox="1"/>
          <p:nvPr/>
        </p:nvSpPr>
        <p:spPr>
          <a:xfrm>
            <a:off x="2955289" y="2590733"/>
            <a:ext cx="1192232"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ホノルル</a:t>
            </a:r>
          </a:p>
        </p:txBody>
      </p:sp>
      <p:sp>
        <p:nvSpPr>
          <p:cNvPr id="98" name="テキスト ボックス 97">
            <a:extLst>
              <a:ext uri="{FF2B5EF4-FFF2-40B4-BE49-F238E27FC236}">
                <a16:creationId xmlns:a16="http://schemas.microsoft.com/office/drawing/2014/main" id="{A6938976-8064-CC49-8707-783B7957DD23}"/>
              </a:ext>
            </a:extLst>
          </p:cNvPr>
          <p:cNvSpPr txBox="1"/>
          <p:nvPr/>
        </p:nvSpPr>
        <p:spPr>
          <a:xfrm>
            <a:off x="4165168" y="2599871"/>
            <a:ext cx="1577191"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ロサンゼルス</a:t>
            </a:r>
          </a:p>
        </p:txBody>
      </p:sp>
      <p:sp>
        <p:nvSpPr>
          <p:cNvPr id="99" name="テキスト ボックス 98">
            <a:extLst>
              <a:ext uri="{FF2B5EF4-FFF2-40B4-BE49-F238E27FC236}">
                <a16:creationId xmlns:a16="http://schemas.microsoft.com/office/drawing/2014/main" id="{F07DBAF9-9415-CA43-8B6B-FBF398BA5372}"/>
              </a:ext>
            </a:extLst>
          </p:cNvPr>
          <p:cNvSpPr txBox="1"/>
          <p:nvPr/>
        </p:nvSpPr>
        <p:spPr>
          <a:xfrm>
            <a:off x="5885296" y="2582280"/>
            <a:ext cx="927042"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日本</a:t>
            </a:r>
          </a:p>
        </p:txBody>
      </p:sp>
      <p:sp>
        <p:nvSpPr>
          <p:cNvPr id="103" name="テキスト ボックス 102">
            <a:extLst>
              <a:ext uri="{FF2B5EF4-FFF2-40B4-BE49-F238E27FC236}">
                <a16:creationId xmlns:a16="http://schemas.microsoft.com/office/drawing/2014/main" id="{D75AA9DC-F201-DE48-9581-CBFCB6B34303}"/>
              </a:ext>
            </a:extLst>
          </p:cNvPr>
          <p:cNvSpPr txBox="1"/>
          <p:nvPr/>
        </p:nvSpPr>
        <p:spPr>
          <a:xfrm>
            <a:off x="5744809" y="3988142"/>
            <a:ext cx="1331618"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315</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a:t>
            </a:r>
          </a:p>
        </p:txBody>
      </p:sp>
      <p:sp>
        <p:nvSpPr>
          <p:cNvPr id="104" name="テキスト ボックス 103">
            <a:extLst>
              <a:ext uri="{FF2B5EF4-FFF2-40B4-BE49-F238E27FC236}">
                <a16:creationId xmlns:a16="http://schemas.microsoft.com/office/drawing/2014/main" id="{6532803A-C7CA-B543-9BE9-B40B832B8E17}"/>
              </a:ext>
            </a:extLst>
          </p:cNvPr>
          <p:cNvSpPr txBox="1"/>
          <p:nvPr/>
        </p:nvSpPr>
        <p:spPr>
          <a:xfrm>
            <a:off x="1554631" y="3990013"/>
            <a:ext cx="1331618"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75</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a:t>
            </a:r>
          </a:p>
        </p:txBody>
      </p:sp>
      <p:sp>
        <p:nvSpPr>
          <p:cNvPr id="105" name="テキスト ボックス 104">
            <a:extLst>
              <a:ext uri="{FF2B5EF4-FFF2-40B4-BE49-F238E27FC236}">
                <a16:creationId xmlns:a16="http://schemas.microsoft.com/office/drawing/2014/main" id="{7C80FAD3-CE94-1240-8694-AEC87C5164E9}"/>
              </a:ext>
            </a:extLst>
          </p:cNvPr>
          <p:cNvSpPr txBox="1"/>
          <p:nvPr/>
        </p:nvSpPr>
        <p:spPr>
          <a:xfrm>
            <a:off x="3031571" y="3979991"/>
            <a:ext cx="1331618"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60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a:t>
            </a:r>
          </a:p>
        </p:txBody>
      </p:sp>
      <p:sp>
        <p:nvSpPr>
          <p:cNvPr id="106" name="テキスト ボックス 105">
            <a:extLst>
              <a:ext uri="{FF2B5EF4-FFF2-40B4-BE49-F238E27FC236}">
                <a16:creationId xmlns:a16="http://schemas.microsoft.com/office/drawing/2014/main" id="{D4159D70-1CC2-6141-928C-5001731A4BC0}"/>
              </a:ext>
            </a:extLst>
          </p:cNvPr>
          <p:cNvSpPr txBox="1"/>
          <p:nvPr/>
        </p:nvSpPr>
        <p:spPr>
          <a:xfrm>
            <a:off x="4389904" y="3990012"/>
            <a:ext cx="1331618" cy="361637"/>
          </a:xfrm>
          <a:prstGeom prst="rect">
            <a:avLst/>
          </a:prstGeom>
          <a:noFill/>
        </p:spPr>
        <p:txBody>
          <a:bodyPr wrap="square" rtlCol="0">
            <a:spAutoFit/>
          </a:bodyPr>
          <a:lstStyle/>
          <a:p>
            <a:pPr marL="0" marR="0" lvl="0" indent="0" algn="ctr" defTabSz="566654" rtl="0" eaLnBrk="1" fontAlgn="auto" latinLnBrk="0" hangingPunct="1">
              <a:lnSpc>
                <a:spcPts val="21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108</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a:t>
            </a:r>
          </a:p>
        </p:txBody>
      </p:sp>
      <p:cxnSp>
        <p:nvCxnSpPr>
          <p:cNvPr id="5" name="直線コネクタ 4">
            <a:extLst>
              <a:ext uri="{FF2B5EF4-FFF2-40B4-BE49-F238E27FC236}">
                <a16:creationId xmlns:a16="http://schemas.microsoft.com/office/drawing/2014/main" id="{10E255AC-5A9D-4300-8883-3DDDC37AEF01}"/>
              </a:ext>
            </a:extLst>
          </p:cNvPr>
          <p:cNvCxnSpPr>
            <a:cxnSpLocks/>
          </p:cNvCxnSpPr>
          <p:nvPr/>
        </p:nvCxnSpPr>
        <p:spPr>
          <a:xfrm>
            <a:off x="2152650" y="2867025"/>
            <a:ext cx="2809875" cy="1162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4E288A6-C877-4E7A-9147-C1C2B7C65CF4}"/>
              </a:ext>
            </a:extLst>
          </p:cNvPr>
          <p:cNvCxnSpPr>
            <a:cxnSpLocks/>
          </p:cNvCxnSpPr>
          <p:nvPr/>
        </p:nvCxnSpPr>
        <p:spPr>
          <a:xfrm>
            <a:off x="3524250" y="2867025"/>
            <a:ext cx="2790825" cy="1141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5BE6DE6-6AD0-469C-96FB-E41C11804267}"/>
              </a:ext>
            </a:extLst>
          </p:cNvPr>
          <p:cNvCxnSpPr>
            <a:cxnSpLocks/>
          </p:cNvCxnSpPr>
          <p:nvPr/>
        </p:nvCxnSpPr>
        <p:spPr>
          <a:xfrm flipH="1">
            <a:off x="2162175" y="2872854"/>
            <a:ext cx="2778460" cy="11276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B9B002C-A94C-4302-9711-2856FEA41B97}"/>
              </a:ext>
            </a:extLst>
          </p:cNvPr>
          <p:cNvCxnSpPr>
            <a:cxnSpLocks/>
          </p:cNvCxnSpPr>
          <p:nvPr/>
        </p:nvCxnSpPr>
        <p:spPr>
          <a:xfrm flipH="1">
            <a:off x="3543300" y="2895600"/>
            <a:ext cx="2771775" cy="1123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BAA099D6-CFDA-D54F-D46B-DDBBCB7FA2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052"/>
            <a:ext cx="9144000" cy="559091"/>
          </a:xfrm>
          <a:prstGeom prst="rect">
            <a:avLst/>
          </a:prstGeom>
        </p:spPr>
      </p:pic>
      <p:grpSp>
        <p:nvGrpSpPr>
          <p:cNvPr id="6" name="グループ化 5">
            <a:extLst>
              <a:ext uri="{FF2B5EF4-FFF2-40B4-BE49-F238E27FC236}">
                <a16:creationId xmlns:a16="http://schemas.microsoft.com/office/drawing/2014/main" id="{0FD5A6D6-6226-4089-1B78-08949BBEA4DC}"/>
              </a:ext>
            </a:extLst>
          </p:cNvPr>
          <p:cNvGrpSpPr>
            <a:grpSpLocks noChangeAspect="1"/>
          </p:cNvGrpSpPr>
          <p:nvPr/>
        </p:nvGrpSpPr>
        <p:grpSpPr>
          <a:xfrm>
            <a:off x="8035353" y="94006"/>
            <a:ext cx="924222" cy="967829"/>
            <a:chOff x="8030207" y="77898"/>
            <a:chExt cx="1026913" cy="1075365"/>
          </a:xfrm>
        </p:grpSpPr>
        <p:pic>
          <p:nvPicPr>
            <p:cNvPr id="7" name="図 6">
              <a:extLst>
                <a:ext uri="{FF2B5EF4-FFF2-40B4-BE49-F238E27FC236}">
                  <a16:creationId xmlns:a16="http://schemas.microsoft.com/office/drawing/2014/main" id="{BBC24841-FF32-1232-D54F-CA5089EC10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10E0203F-C050-CEE4-F27F-9BB4E79B86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9" name="正方形/長方形 8">
            <a:extLst>
              <a:ext uri="{FF2B5EF4-FFF2-40B4-BE49-F238E27FC236}">
                <a16:creationId xmlns:a16="http://schemas.microsoft.com/office/drawing/2014/main" id="{D17F311D-14A9-AADA-7175-E0425E62E01E}"/>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2B5D98D8-2C10-A3CD-5F60-4B3D6694F4A9}"/>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0D723C64-9EFC-258F-0082-B720883233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7892" y="4202516"/>
            <a:ext cx="613399" cy="953147"/>
          </a:xfrm>
          <a:prstGeom prst="rect">
            <a:avLst/>
          </a:prstGeom>
        </p:spPr>
      </p:pic>
    </p:spTree>
    <p:extLst>
      <p:ext uri="{BB962C8B-B14F-4D97-AF65-F5344CB8AC3E}">
        <p14:creationId xmlns:p14="http://schemas.microsoft.com/office/powerpoint/2010/main" val="3387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86AB9-AECC-4156-A8F4-F8E733626B46}">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5b8f1f48-a59c-4316-9b4f-c8925e5a6422"/>
    <ds:schemaRef ds:uri="http://purl.org/dc/elements/1.1/"/>
    <ds:schemaRef ds:uri="54d7915c-8155-41e6-8583-0bf1714184ae"/>
    <ds:schemaRef ds:uri="2b94cecb-f9b5-4a2a-ba2e-d30f9cb9bfaa"/>
    <ds:schemaRef ds:uri="http://www.w3.org/XML/1998/namespace"/>
  </ds:schemaRefs>
</ds:datastoreItem>
</file>

<file path=customXml/itemProps2.xml><?xml version="1.0" encoding="utf-8"?>
<ds:datastoreItem xmlns:ds="http://schemas.openxmlformats.org/officeDocument/2006/customXml" ds:itemID="{F6B4E4EE-E718-40AD-B1D7-B1E910C9907C}">
  <ds:schemaRefs>
    <ds:schemaRef ds:uri="http://schemas.microsoft.com/sharepoint/v3/contenttype/forms"/>
  </ds:schemaRefs>
</ds:datastoreItem>
</file>

<file path=customXml/itemProps3.xml><?xml version="1.0" encoding="utf-8"?>
<ds:datastoreItem xmlns:ds="http://schemas.openxmlformats.org/officeDocument/2006/customXml" ds:itemID="{0C123B13-4FBE-45CE-9186-C03FA493D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1231</Words>
  <Application>Microsoft Office PowerPoint</Application>
  <PresentationFormat>画面に合わせる (4:3)</PresentationFormat>
  <Paragraphs>134</Paragraphs>
  <Slides>11</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BIZ UDPゴシック</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