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385" r:id="rId5"/>
    <p:sldId id="345" r:id="rId6"/>
    <p:sldId id="354" r:id="rId7"/>
    <p:sldId id="355" r:id="rId8"/>
    <p:sldId id="356" r:id="rId9"/>
    <p:sldId id="379" r:id="rId10"/>
    <p:sldId id="357" r:id="rId11"/>
    <p:sldId id="358" r:id="rId12"/>
    <p:sldId id="359" r:id="rId13"/>
    <p:sldId id="396" r:id="rId14"/>
    <p:sldId id="397" r:id="rId15"/>
    <p:sldId id="398"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108"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6AC44-B03C-43AD-99B8-37A0CC84788E}"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E8C5E-7D57-4336-B023-9DB8E05A97AB}" type="slidenum">
              <a:rPr kumimoji="1" lang="ja-JP" altLang="en-US" smtClean="0"/>
              <a:t>‹#›</a:t>
            </a:fld>
            <a:endParaRPr kumimoji="1" lang="ja-JP" altLang="en-US"/>
          </a:p>
        </p:txBody>
      </p:sp>
    </p:spTree>
    <p:extLst>
      <p:ext uri="{BB962C8B-B14F-4D97-AF65-F5344CB8AC3E}">
        <p14:creationId xmlns:p14="http://schemas.microsoft.com/office/powerpoint/2010/main" val="1772691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235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4931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82104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7109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302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6154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385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3629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391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650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3862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2141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2226784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95C805A-CB0B-1FE0-728E-BD12A555A721}"/>
              </a:ext>
            </a:extLst>
          </p:cNvPr>
          <p:cNvSpPr/>
          <p:nvPr/>
        </p:nvSpPr>
        <p:spPr>
          <a:xfrm>
            <a:off x="515808" y="4418710"/>
            <a:ext cx="8210941" cy="2292768"/>
          </a:xfrm>
          <a:prstGeom prst="rect">
            <a:avLst/>
          </a:prstGeom>
          <a:solidFill>
            <a:srgbClr val="F6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24BD81C8-B01D-3C1E-E813-CF5AF16C9CAE}"/>
              </a:ext>
            </a:extLst>
          </p:cNvPr>
          <p:cNvSpPr/>
          <p:nvPr/>
        </p:nvSpPr>
        <p:spPr>
          <a:xfrm>
            <a:off x="1291064" y="4690779"/>
            <a:ext cx="6328230" cy="108000"/>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E3FD7A50-E66E-424B-B3AE-D0CC93EC45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057" y="629838"/>
            <a:ext cx="4683600" cy="786058"/>
          </a:xfrm>
          <a:prstGeom prst="rect">
            <a:avLst/>
          </a:prstGeom>
        </p:spPr>
      </p:pic>
      <p:sp>
        <p:nvSpPr>
          <p:cNvPr id="16" name="テキスト ボックス 15">
            <a:extLst>
              <a:ext uri="{FF2B5EF4-FFF2-40B4-BE49-F238E27FC236}">
                <a16:creationId xmlns:a16="http://schemas.microsoft.com/office/drawing/2014/main" id="{79B70C3F-A367-5440-AC0C-BCD9D2169835}"/>
              </a:ext>
            </a:extLst>
          </p:cNvPr>
          <p:cNvSpPr txBox="1"/>
          <p:nvPr/>
        </p:nvSpPr>
        <p:spPr>
          <a:xfrm>
            <a:off x="2215321" y="1469305"/>
            <a:ext cx="763351"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1</a:t>
            </a: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F5F813B6-FB01-2044-84AC-22F121E6B3E7}"/>
              </a:ext>
            </a:extLst>
          </p:cNvPr>
          <p:cNvSpPr txBox="1"/>
          <p:nvPr/>
        </p:nvSpPr>
        <p:spPr>
          <a:xfrm>
            <a:off x="547999" y="1903567"/>
            <a:ext cx="7968676"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次の状況になったとき、保障してくれる社会保険を選択肢から選んでみよう。</a:t>
            </a:r>
          </a:p>
        </p:txBody>
      </p:sp>
      <p:sp>
        <p:nvSpPr>
          <p:cNvPr id="18" name="テキスト ボックス 17">
            <a:extLst>
              <a:ext uri="{FF2B5EF4-FFF2-40B4-BE49-F238E27FC236}">
                <a16:creationId xmlns:a16="http://schemas.microsoft.com/office/drawing/2014/main" id="{CD5FFA16-7112-094D-9D6F-789403C48853}"/>
              </a:ext>
            </a:extLst>
          </p:cNvPr>
          <p:cNvSpPr txBox="1"/>
          <p:nvPr/>
        </p:nvSpPr>
        <p:spPr>
          <a:xfrm>
            <a:off x="1024642" y="2524313"/>
            <a:ext cx="3448298" cy="1438855"/>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①病気で入院した</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②病気やケガで</a:t>
            </a:r>
            <a:r>
              <a:rPr kumimoji="1" lang="ja-JP" altLang="en-US" sz="1800" b="0" i="0" u="none" strike="noStrike" kern="1200" cap="none" spc="0" normalizeH="0" baseline="0" noProof="0" dirty="0" err="1">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障がいを</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負った</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③親の介護が必要になった</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④仕事中にケガをした</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⑤会社が倒産し、失業した</a:t>
            </a:r>
          </a:p>
        </p:txBody>
      </p:sp>
      <p:sp>
        <p:nvSpPr>
          <p:cNvPr id="19" name="テキスト ボックス 18">
            <a:extLst>
              <a:ext uri="{FF2B5EF4-FFF2-40B4-BE49-F238E27FC236}">
                <a16:creationId xmlns:a16="http://schemas.microsoft.com/office/drawing/2014/main" id="{E012E198-BA77-1443-BB06-1C3EE80ABF8E}"/>
              </a:ext>
            </a:extLst>
          </p:cNvPr>
          <p:cNvSpPr txBox="1"/>
          <p:nvPr/>
        </p:nvSpPr>
        <p:spPr>
          <a:xfrm>
            <a:off x="1180730" y="4807369"/>
            <a:ext cx="6672817"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社会保険は、リスクの内容や起こった場所がポイントです。</a:t>
            </a:r>
          </a:p>
        </p:txBody>
      </p:sp>
      <p:sp>
        <p:nvSpPr>
          <p:cNvPr id="20" name="テキスト ボックス 19">
            <a:extLst>
              <a:ext uri="{FF2B5EF4-FFF2-40B4-BE49-F238E27FC236}">
                <a16:creationId xmlns:a16="http://schemas.microsoft.com/office/drawing/2014/main" id="{71A17F5A-2127-254A-8961-A68E113B37C5}"/>
              </a:ext>
            </a:extLst>
          </p:cNvPr>
          <p:cNvSpPr txBox="1"/>
          <p:nvPr/>
        </p:nvSpPr>
        <p:spPr>
          <a:xfrm>
            <a:off x="837514" y="5488683"/>
            <a:ext cx="7569640" cy="120032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医療保険は働いている人が加入している健康保険のこと。労災保険は、仕事中の事故や業務が原因の病気、通勤途上の事故によるケガなどを保障してくれるもの。雇用保険のなかでも代表的なのは失業したときに給付される失業保険です。</a:t>
            </a:r>
          </a:p>
        </p:txBody>
      </p:sp>
      <p:sp>
        <p:nvSpPr>
          <p:cNvPr id="33" name="テキスト ボックス 32">
            <a:extLst>
              <a:ext uri="{FF2B5EF4-FFF2-40B4-BE49-F238E27FC236}">
                <a16:creationId xmlns:a16="http://schemas.microsoft.com/office/drawing/2014/main" id="{7430BF55-38A7-F146-BD57-6E6B636B2934}"/>
              </a:ext>
            </a:extLst>
          </p:cNvPr>
          <p:cNvSpPr txBox="1"/>
          <p:nvPr/>
        </p:nvSpPr>
        <p:spPr>
          <a:xfrm>
            <a:off x="5678135" y="2663711"/>
            <a:ext cx="1645943" cy="1252715"/>
          </a:xfrm>
          <a:prstGeom prst="rect">
            <a:avLst/>
          </a:prstGeom>
          <a:noFill/>
        </p:spPr>
        <p:txBody>
          <a:bodyPr wrap="square" rtlCol="0">
            <a:spAutoFit/>
          </a:bodyPr>
          <a:lstStyle/>
          <a:p>
            <a:pPr marL="342900" marR="0" lvl="0" indent="-342900" algn="l" defTabSz="566654" rtl="0" eaLnBrk="1" fontAlgn="auto" latinLnBrk="0" hangingPunct="1">
              <a:lnSpc>
                <a:spcPts val="1838"/>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介護保険</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1838"/>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年金保険</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1838"/>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雇用保険</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1838"/>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医療保険</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1838"/>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労災保険</a:t>
            </a:r>
          </a:p>
        </p:txBody>
      </p:sp>
      <p:sp>
        <p:nvSpPr>
          <p:cNvPr id="34" name="正方形/長方形 33">
            <a:extLst>
              <a:ext uri="{FF2B5EF4-FFF2-40B4-BE49-F238E27FC236}">
                <a16:creationId xmlns:a16="http://schemas.microsoft.com/office/drawing/2014/main" id="{830D862B-84D9-0046-89B3-1CE0B24FC82B}"/>
              </a:ext>
            </a:extLst>
          </p:cNvPr>
          <p:cNvSpPr/>
          <p:nvPr/>
        </p:nvSpPr>
        <p:spPr>
          <a:xfrm>
            <a:off x="5432964" y="2528248"/>
            <a:ext cx="1979890" cy="1415420"/>
          </a:xfrm>
          <a:prstGeom prst="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A63D4D8F-E940-C640-A826-2BB403BAAAE5}"/>
              </a:ext>
            </a:extLst>
          </p:cNvPr>
          <p:cNvSpPr/>
          <p:nvPr/>
        </p:nvSpPr>
        <p:spPr>
          <a:xfrm>
            <a:off x="4455179" y="3363181"/>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7" name="正方形/長方形 36">
            <a:extLst>
              <a:ext uri="{FF2B5EF4-FFF2-40B4-BE49-F238E27FC236}">
                <a16:creationId xmlns:a16="http://schemas.microsoft.com/office/drawing/2014/main" id="{80BECC22-105F-4E43-AFD7-B121FCE6A550}"/>
              </a:ext>
            </a:extLst>
          </p:cNvPr>
          <p:cNvSpPr/>
          <p:nvPr/>
        </p:nvSpPr>
        <p:spPr>
          <a:xfrm>
            <a:off x="4455179" y="3651655"/>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正方形/長方形 37">
            <a:extLst>
              <a:ext uri="{FF2B5EF4-FFF2-40B4-BE49-F238E27FC236}">
                <a16:creationId xmlns:a16="http://schemas.microsoft.com/office/drawing/2014/main" id="{184DF91C-AA7C-D548-B6FE-A3DDF418C528}"/>
              </a:ext>
            </a:extLst>
          </p:cNvPr>
          <p:cNvSpPr/>
          <p:nvPr/>
        </p:nvSpPr>
        <p:spPr>
          <a:xfrm>
            <a:off x="4458514" y="2525296"/>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530509EE-2AA4-DC49-B29C-D18283FA02E2}"/>
              </a:ext>
            </a:extLst>
          </p:cNvPr>
          <p:cNvSpPr/>
          <p:nvPr/>
        </p:nvSpPr>
        <p:spPr>
          <a:xfrm>
            <a:off x="4458514" y="2804888"/>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正方形/長方形 39">
            <a:extLst>
              <a:ext uri="{FF2B5EF4-FFF2-40B4-BE49-F238E27FC236}">
                <a16:creationId xmlns:a16="http://schemas.microsoft.com/office/drawing/2014/main" id="{8347988F-1D30-1B48-8272-E20B379CFEAD}"/>
              </a:ext>
            </a:extLst>
          </p:cNvPr>
          <p:cNvSpPr/>
          <p:nvPr/>
        </p:nvSpPr>
        <p:spPr>
          <a:xfrm>
            <a:off x="4458514" y="3084481"/>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正方形/長方形 40">
            <a:extLst>
              <a:ext uri="{FF2B5EF4-FFF2-40B4-BE49-F238E27FC236}">
                <a16:creationId xmlns:a16="http://schemas.microsoft.com/office/drawing/2014/main" id="{47E3F6B1-9BE0-45BD-AF74-C9FC38C08805}"/>
              </a:ext>
            </a:extLst>
          </p:cNvPr>
          <p:cNvSpPr/>
          <p:nvPr/>
        </p:nvSpPr>
        <p:spPr>
          <a:xfrm>
            <a:off x="4393076" y="2524312"/>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d</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FD9370A4-B5CD-4D6C-8192-1D9BFF6BDC4C}"/>
              </a:ext>
            </a:extLst>
          </p:cNvPr>
          <p:cNvSpPr/>
          <p:nvPr/>
        </p:nvSpPr>
        <p:spPr>
          <a:xfrm>
            <a:off x="4393076" y="2811537"/>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b</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3843A51F-B9D2-433F-82CE-967DF66D48FA}"/>
              </a:ext>
            </a:extLst>
          </p:cNvPr>
          <p:cNvSpPr/>
          <p:nvPr/>
        </p:nvSpPr>
        <p:spPr>
          <a:xfrm>
            <a:off x="4386207" y="3068379"/>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3F230C7F-787E-4733-9F5D-E0419FDB66D6}"/>
              </a:ext>
            </a:extLst>
          </p:cNvPr>
          <p:cNvSpPr/>
          <p:nvPr/>
        </p:nvSpPr>
        <p:spPr>
          <a:xfrm>
            <a:off x="4393076" y="3348799"/>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e</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58C0D35D-87F2-4A0C-AC58-8858FDBBC5F0}"/>
              </a:ext>
            </a:extLst>
          </p:cNvPr>
          <p:cNvSpPr/>
          <p:nvPr/>
        </p:nvSpPr>
        <p:spPr>
          <a:xfrm>
            <a:off x="4394604" y="3637052"/>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c</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111B216E-CAA4-3C87-0E79-6F1376C3E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 y="-20995"/>
            <a:ext cx="9144000" cy="559091"/>
          </a:xfrm>
          <a:prstGeom prst="rect">
            <a:avLst/>
          </a:prstGeom>
        </p:spPr>
      </p:pic>
      <p:grpSp>
        <p:nvGrpSpPr>
          <p:cNvPr id="3" name="グループ化 2">
            <a:extLst>
              <a:ext uri="{FF2B5EF4-FFF2-40B4-BE49-F238E27FC236}">
                <a16:creationId xmlns:a16="http://schemas.microsoft.com/office/drawing/2014/main" id="{BA75767A-6A78-48FE-B418-8BEE0F5D808E}"/>
              </a:ext>
            </a:extLst>
          </p:cNvPr>
          <p:cNvGrpSpPr>
            <a:grpSpLocks noChangeAspect="1"/>
          </p:cNvGrpSpPr>
          <p:nvPr/>
        </p:nvGrpSpPr>
        <p:grpSpPr>
          <a:xfrm>
            <a:off x="8030210" y="77900"/>
            <a:ext cx="924222" cy="967829"/>
            <a:chOff x="8030207" y="77898"/>
            <a:chExt cx="1026913" cy="1075365"/>
          </a:xfrm>
        </p:grpSpPr>
        <p:pic>
          <p:nvPicPr>
            <p:cNvPr id="4" name="図 3">
              <a:extLst>
                <a:ext uri="{FF2B5EF4-FFF2-40B4-BE49-F238E27FC236}">
                  <a16:creationId xmlns:a16="http://schemas.microsoft.com/office/drawing/2014/main" id="{1E3CA35A-5A15-2172-03E0-C02E6DDCD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6DDA7E8F-BE1B-C433-63CA-8F97DAB72A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6" name="正方形/長方形 5">
            <a:extLst>
              <a:ext uri="{FF2B5EF4-FFF2-40B4-BE49-F238E27FC236}">
                <a16:creationId xmlns:a16="http://schemas.microsoft.com/office/drawing/2014/main" id="{F467BE33-3E68-AB18-8D6D-3C89AD2A13A6}"/>
              </a:ext>
            </a:extLst>
          </p:cNvPr>
          <p:cNvSpPr/>
          <p:nvPr/>
        </p:nvSpPr>
        <p:spPr>
          <a:xfrm>
            <a:off x="628447" y="1543828"/>
            <a:ext cx="7849728" cy="280330"/>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39F6A00A-CC6D-863E-21B1-DFE0DB83EB6E}"/>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1</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36DE5AC0-B239-3D80-C61C-375AA996DB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2776" y="4385481"/>
            <a:ext cx="613399" cy="953147"/>
          </a:xfrm>
          <a:prstGeom prst="rect">
            <a:avLst/>
          </a:prstGeom>
        </p:spPr>
      </p:pic>
    </p:spTree>
    <p:extLst>
      <p:ext uri="{BB962C8B-B14F-4D97-AF65-F5344CB8AC3E}">
        <p14:creationId xmlns:p14="http://schemas.microsoft.com/office/powerpoint/2010/main" val="136092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4F24EC8-F3F3-9289-19FB-E5F96E6FBCE6}"/>
              </a:ext>
            </a:extLst>
          </p:cNvPr>
          <p:cNvSpPr/>
          <p:nvPr/>
        </p:nvSpPr>
        <p:spPr>
          <a:xfrm>
            <a:off x="515808" y="3674145"/>
            <a:ext cx="8210941" cy="3037333"/>
          </a:xfrm>
          <a:prstGeom prst="rect">
            <a:avLst/>
          </a:prstGeom>
          <a:solidFill>
            <a:srgbClr val="F6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B96EE67F-E490-C3AD-B527-6294468EDC3B}"/>
              </a:ext>
            </a:extLst>
          </p:cNvPr>
          <p:cNvSpPr/>
          <p:nvPr/>
        </p:nvSpPr>
        <p:spPr>
          <a:xfrm>
            <a:off x="1389196" y="3979678"/>
            <a:ext cx="6328230" cy="108000"/>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E3FD7A50-E66E-424B-B3AE-D0CC93EC45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057" y="629838"/>
            <a:ext cx="4683600" cy="786058"/>
          </a:xfrm>
          <a:prstGeom prst="rect">
            <a:avLst/>
          </a:prstGeom>
        </p:spPr>
      </p:pic>
      <p:sp>
        <p:nvSpPr>
          <p:cNvPr id="24" name="テキスト ボックス 23">
            <a:extLst>
              <a:ext uri="{FF2B5EF4-FFF2-40B4-BE49-F238E27FC236}">
                <a16:creationId xmlns:a16="http://schemas.microsoft.com/office/drawing/2014/main" id="{164DC191-812A-3B49-85D3-E0982F6BF7BF}"/>
              </a:ext>
            </a:extLst>
          </p:cNvPr>
          <p:cNvSpPr txBox="1"/>
          <p:nvPr/>
        </p:nvSpPr>
        <p:spPr>
          <a:xfrm>
            <a:off x="1389196" y="4162015"/>
            <a:ext cx="6328230"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民間保険には生命保険と損害保険があり、役割が違います。</a:t>
            </a:r>
          </a:p>
        </p:txBody>
      </p:sp>
      <p:sp>
        <p:nvSpPr>
          <p:cNvPr id="25" name="テキスト ボックス 24">
            <a:extLst>
              <a:ext uri="{FF2B5EF4-FFF2-40B4-BE49-F238E27FC236}">
                <a16:creationId xmlns:a16="http://schemas.microsoft.com/office/drawing/2014/main" id="{0AA65816-3A51-C440-A24E-5D5A31303F71}"/>
              </a:ext>
            </a:extLst>
          </p:cNvPr>
          <p:cNvSpPr txBox="1"/>
          <p:nvPr/>
        </p:nvSpPr>
        <p:spPr>
          <a:xfrm>
            <a:off x="852170" y="4947914"/>
            <a:ext cx="7653133" cy="1754326"/>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生命保険は、日常生活の中で起こりうる病気やケガ、人の死亡によって引き起こされる経済的な負担や損失などのリスクに備える保険。一方の損害保険は、交通事故や火災、地震、風水害、盗難など私たちの暮らしの中に潜む偶然発生するリスクに備えるものです。社会保険は</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生活に困らない最低限の保障なので、民間保険で十分な備えをしておくことが重要です。</a:t>
            </a:r>
          </a:p>
        </p:txBody>
      </p:sp>
      <p:sp>
        <p:nvSpPr>
          <p:cNvPr id="29" name="テキスト ボックス 28">
            <a:extLst>
              <a:ext uri="{FF2B5EF4-FFF2-40B4-BE49-F238E27FC236}">
                <a16:creationId xmlns:a16="http://schemas.microsoft.com/office/drawing/2014/main" id="{78EC67CB-1047-1146-931D-4086F29F7539}"/>
              </a:ext>
            </a:extLst>
          </p:cNvPr>
          <p:cNvSpPr txBox="1"/>
          <p:nvPr/>
        </p:nvSpPr>
        <p:spPr>
          <a:xfrm>
            <a:off x="628448" y="1830479"/>
            <a:ext cx="784972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次のリスクの備えとして、適切な民間保険を選択肢から選んでみよう。</a:t>
            </a:r>
          </a:p>
        </p:txBody>
      </p:sp>
      <p:sp>
        <p:nvSpPr>
          <p:cNvPr id="47" name="テキスト ボックス 46">
            <a:extLst>
              <a:ext uri="{FF2B5EF4-FFF2-40B4-BE49-F238E27FC236}">
                <a16:creationId xmlns:a16="http://schemas.microsoft.com/office/drawing/2014/main" id="{9353DA75-3358-474B-BAC4-111D8D2B84B4}"/>
              </a:ext>
            </a:extLst>
          </p:cNvPr>
          <p:cNvSpPr txBox="1"/>
          <p:nvPr/>
        </p:nvSpPr>
        <p:spPr>
          <a:xfrm>
            <a:off x="632771" y="2322257"/>
            <a:ext cx="4209778" cy="1169551"/>
          </a:xfrm>
          <a:prstGeom prst="rect">
            <a:avLst/>
          </a:prstGeom>
          <a:noFill/>
        </p:spPr>
        <p:txBody>
          <a:bodyPr wrap="square" rtlCol="0">
            <a:spAutoFit/>
          </a:bodyPr>
          <a:lstStyle/>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親が不慮の事故で亡くなり、学費が払えなくなった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土砂災害で家が倒壊した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クラブ活動中に転んで足を骨折した</a:t>
            </a:r>
          </a:p>
        </p:txBody>
      </p:sp>
      <p:sp>
        <p:nvSpPr>
          <p:cNvPr id="48" name="テキスト ボックス 47">
            <a:extLst>
              <a:ext uri="{FF2B5EF4-FFF2-40B4-BE49-F238E27FC236}">
                <a16:creationId xmlns:a16="http://schemas.microsoft.com/office/drawing/2014/main" id="{15A1AA74-2395-094F-BE81-49D37FC181DA}"/>
              </a:ext>
            </a:extLst>
          </p:cNvPr>
          <p:cNvSpPr txBox="1"/>
          <p:nvPr/>
        </p:nvSpPr>
        <p:spPr>
          <a:xfrm>
            <a:off x="5719795" y="2442750"/>
            <a:ext cx="3092007" cy="861774"/>
          </a:xfrm>
          <a:prstGeom prst="rect">
            <a:avLst/>
          </a:prstGeom>
          <a:noFill/>
        </p:spPr>
        <p:txBody>
          <a:bodyPr wrap="square" rtlCol="0">
            <a:spAutoFit/>
          </a:bodyPr>
          <a:lstStyle/>
          <a:p>
            <a:pPr marL="342900" marR="0" lvl="0" indent="-342900" algn="l" defTabSz="566654" rtl="0" eaLnBrk="1" fontAlgn="auto" latinLnBrk="0" hangingPunct="1">
              <a:lnSpc>
                <a:spcPts val="2000"/>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損害保険</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000"/>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生命保険と損害保険</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p>
          <a:p>
            <a:pPr marL="342900" marR="0" lvl="0" indent="-342900" algn="l" defTabSz="566654" rtl="0" eaLnBrk="1" fontAlgn="auto" latinLnBrk="0" hangingPunct="1">
              <a:lnSpc>
                <a:spcPts val="2000"/>
              </a:lnSpc>
              <a:spcBef>
                <a:spcPts val="0"/>
              </a:spcBef>
              <a:spcAft>
                <a:spcPts val="0"/>
              </a:spcAft>
              <a:buClrTx/>
              <a:buSzTx/>
              <a:buFont typeface="+mj-lt"/>
              <a:buAutoNum type="alphaLcPeriod"/>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生命保険（第三分野）</a:t>
            </a:r>
          </a:p>
        </p:txBody>
      </p:sp>
      <p:sp>
        <p:nvSpPr>
          <p:cNvPr id="49" name="正方形/長方形 48">
            <a:extLst>
              <a:ext uri="{FF2B5EF4-FFF2-40B4-BE49-F238E27FC236}">
                <a16:creationId xmlns:a16="http://schemas.microsoft.com/office/drawing/2014/main" id="{E1ADA719-A97C-0D4D-8D49-C5C7FC997FD5}"/>
              </a:ext>
            </a:extLst>
          </p:cNvPr>
          <p:cNvSpPr/>
          <p:nvPr/>
        </p:nvSpPr>
        <p:spPr>
          <a:xfrm>
            <a:off x="5653647" y="2348235"/>
            <a:ext cx="2787307" cy="1060826"/>
          </a:xfrm>
          <a:prstGeom prst="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9BCCC19B-2A78-544E-AF12-4845807BFF11}"/>
              </a:ext>
            </a:extLst>
          </p:cNvPr>
          <p:cNvSpPr/>
          <p:nvPr/>
        </p:nvSpPr>
        <p:spPr>
          <a:xfrm>
            <a:off x="4878183" y="2888464"/>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9A6F5599-896E-4E4F-8E63-F57964205F14}"/>
              </a:ext>
            </a:extLst>
          </p:cNvPr>
          <p:cNvSpPr/>
          <p:nvPr/>
        </p:nvSpPr>
        <p:spPr>
          <a:xfrm>
            <a:off x="4878183" y="3175061"/>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1" name="正方形/長方形 60">
            <a:extLst>
              <a:ext uri="{FF2B5EF4-FFF2-40B4-BE49-F238E27FC236}">
                <a16:creationId xmlns:a16="http://schemas.microsoft.com/office/drawing/2014/main" id="{5DBF157F-1805-244B-80C3-67739078FAAB}"/>
              </a:ext>
            </a:extLst>
          </p:cNvPr>
          <p:cNvSpPr/>
          <p:nvPr/>
        </p:nvSpPr>
        <p:spPr>
          <a:xfrm>
            <a:off x="4855125" y="2367878"/>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E1C9C206-F8E2-4AA7-8C0B-2D09D63F519F}"/>
              </a:ext>
            </a:extLst>
          </p:cNvPr>
          <p:cNvSpPr/>
          <p:nvPr/>
        </p:nvSpPr>
        <p:spPr>
          <a:xfrm>
            <a:off x="4794551" y="2341450"/>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c</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8BAE1F00-3AC2-436D-8791-A3869EEBDCF7}"/>
              </a:ext>
            </a:extLst>
          </p:cNvPr>
          <p:cNvSpPr/>
          <p:nvPr/>
        </p:nvSpPr>
        <p:spPr>
          <a:xfrm>
            <a:off x="4816486" y="2864940"/>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642E4250-2DA7-460C-A14E-47D08A74E1C0}"/>
              </a:ext>
            </a:extLst>
          </p:cNvPr>
          <p:cNvSpPr/>
          <p:nvPr/>
        </p:nvSpPr>
        <p:spPr>
          <a:xfrm>
            <a:off x="4820936" y="3181833"/>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b</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111B216E-CAA4-3C87-0E79-6F1376C3E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 y="-20995"/>
            <a:ext cx="9144000" cy="559091"/>
          </a:xfrm>
          <a:prstGeom prst="rect">
            <a:avLst/>
          </a:prstGeom>
        </p:spPr>
      </p:pic>
      <p:grpSp>
        <p:nvGrpSpPr>
          <p:cNvPr id="3" name="グループ化 2">
            <a:extLst>
              <a:ext uri="{FF2B5EF4-FFF2-40B4-BE49-F238E27FC236}">
                <a16:creationId xmlns:a16="http://schemas.microsoft.com/office/drawing/2014/main" id="{BA75767A-6A78-48FE-B418-8BEE0F5D808E}"/>
              </a:ext>
            </a:extLst>
          </p:cNvPr>
          <p:cNvGrpSpPr>
            <a:grpSpLocks noChangeAspect="1"/>
          </p:cNvGrpSpPr>
          <p:nvPr/>
        </p:nvGrpSpPr>
        <p:grpSpPr>
          <a:xfrm>
            <a:off x="8030210" y="77900"/>
            <a:ext cx="924222" cy="967829"/>
            <a:chOff x="8030207" y="77898"/>
            <a:chExt cx="1026913" cy="1075365"/>
          </a:xfrm>
        </p:grpSpPr>
        <p:pic>
          <p:nvPicPr>
            <p:cNvPr id="4" name="図 3">
              <a:extLst>
                <a:ext uri="{FF2B5EF4-FFF2-40B4-BE49-F238E27FC236}">
                  <a16:creationId xmlns:a16="http://schemas.microsoft.com/office/drawing/2014/main" id="{1E3CA35A-5A15-2172-03E0-C02E6DDCD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6DDA7E8F-BE1B-C433-63CA-8F97DAB72A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6" name="正方形/長方形 5">
            <a:extLst>
              <a:ext uri="{FF2B5EF4-FFF2-40B4-BE49-F238E27FC236}">
                <a16:creationId xmlns:a16="http://schemas.microsoft.com/office/drawing/2014/main" id="{EB468A54-5D06-17CE-4B1E-1FCE91240680}"/>
              </a:ext>
            </a:extLst>
          </p:cNvPr>
          <p:cNvSpPr/>
          <p:nvPr/>
        </p:nvSpPr>
        <p:spPr>
          <a:xfrm>
            <a:off x="628447" y="1543828"/>
            <a:ext cx="7849728" cy="280330"/>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33B6A170-32CD-D8DD-5F9C-8916A59A4C81}"/>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2</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36244531-EDA5-A0E7-4FD5-55C5E168E4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6587" y="3620843"/>
            <a:ext cx="575500" cy="1198717"/>
          </a:xfrm>
          <a:prstGeom prst="rect">
            <a:avLst/>
          </a:prstGeom>
        </p:spPr>
      </p:pic>
    </p:spTree>
    <p:extLst>
      <p:ext uri="{BB962C8B-B14F-4D97-AF65-F5344CB8AC3E}">
        <p14:creationId xmlns:p14="http://schemas.microsoft.com/office/powerpoint/2010/main" val="11911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BA6025D-AE1A-825B-B2AF-6CCC1882E23D}"/>
              </a:ext>
            </a:extLst>
          </p:cNvPr>
          <p:cNvSpPr/>
          <p:nvPr/>
        </p:nvSpPr>
        <p:spPr>
          <a:xfrm>
            <a:off x="4735554" y="3364354"/>
            <a:ext cx="3991195" cy="3347124"/>
          </a:xfrm>
          <a:prstGeom prst="rect">
            <a:avLst/>
          </a:prstGeom>
          <a:solidFill>
            <a:srgbClr val="F6D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7D6DA8D6-CF31-6F1C-14D2-FC378281E830}"/>
              </a:ext>
            </a:extLst>
          </p:cNvPr>
          <p:cNvSpPr/>
          <p:nvPr/>
        </p:nvSpPr>
        <p:spPr>
          <a:xfrm>
            <a:off x="4946884" y="3527663"/>
            <a:ext cx="3374156" cy="100815"/>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C5446C60-AF0C-8942-ABF6-F7BD13245BF3}"/>
              </a:ext>
            </a:extLst>
          </p:cNvPr>
          <p:cNvSpPr txBox="1"/>
          <p:nvPr/>
        </p:nvSpPr>
        <p:spPr>
          <a:xfrm>
            <a:off x="4849328" y="3692789"/>
            <a:ext cx="3374155" cy="120032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損害保険の中には、日常生活で起こりうるリスクに備えるさまざまな保険が揃っています。</a:t>
            </a:r>
          </a:p>
        </p:txBody>
      </p:sp>
      <p:sp>
        <p:nvSpPr>
          <p:cNvPr id="9" name="テキスト ボックス 8">
            <a:extLst>
              <a:ext uri="{FF2B5EF4-FFF2-40B4-BE49-F238E27FC236}">
                <a16:creationId xmlns:a16="http://schemas.microsoft.com/office/drawing/2014/main" id="{E3803456-4D25-0548-B8A2-1891ECCFCCB9}"/>
              </a:ext>
            </a:extLst>
          </p:cNvPr>
          <p:cNvSpPr txBox="1"/>
          <p:nvPr/>
        </p:nvSpPr>
        <p:spPr>
          <a:xfrm>
            <a:off x="4849329" y="5058082"/>
            <a:ext cx="3877420" cy="1631216"/>
          </a:xfrm>
          <a:prstGeom prst="rect">
            <a:avLst/>
          </a:prstGeom>
          <a:noFill/>
        </p:spPr>
        <p:txBody>
          <a:bodyPr wrap="square"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具体的には、くるまの保険（自賠責保険、任意の自動車保険など）や、すまいの保険（火災保険、地震保険など）、からだの保険（傷害保険、海外旅行保険、医療保険など）などがあります。</a:t>
            </a:r>
          </a:p>
        </p:txBody>
      </p:sp>
      <p:sp>
        <p:nvSpPr>
          <p:cNvPr id="18" name="テキスト ボックス 17">
            <a:extLst>
              <a:ext uri="{FF2B5EF4-FFF2-40B4-BE49-F238E27FC236}">
                <a16:creationId xmlns:a16="http://schemas.microsoft.com/office/drawing/2014/main" id="{219D4E74-9579-4C40-AFD6-684B62890B18}"/>
              </a:ext>
            </a:extLst>
          </p:cNvPr>
          <p:cNvSpPr txBox="1"/>
          <p:nvPr/>
        </p:nvSpPr>
        <p:spPr>
          <a:xfrm>
            <a:off x="662643" y="1861560"/>
            <a:ext cx="7823846"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次のリスクの備えとして、加入する損害保険を選択肢から選んでみよう（複数回答可）。</a:t>
            </a:r>
          </a:p>
        </p:txBody>
      </p:sp>
      <p:sp>
        <p:nvSpPr>
          <p:cNvPr id="20" name="テキスト ボックス 19">
            <a:extLst>
              <a:ext uri="{FF2B5EF4-FFF2-40B4-BE49-F238E27FC236}">
                <a16:creationId xmlns:a16="http://schemas.microsoft.com/office/drawing/2014/main" id="{75839466-44F5-A74D-BB35-867D48B05518}"/>
              </a:ext>
            </a:extLst>
          </p:cNvPr>
          <p:cNvSpPr txBox="1"/>
          <p:nvPr/>
        </p:nvSpPr>
        <p:spPr>
          <a:xfrm>
            <a:off x="1690359" y="5058244"/>
            <a:ext cx="2129472" cy="1714380"/>
          </a:xfrm>
          <a:prstGeom prst="rect">
            <a:avLst/>
          </a:prstGeom>
          <a:noFill/>
        </p:spPr>
        <p:txBody>
          <a:bodyPr wrap="square" rtlCol="0">
            <a:spAutoFit/>
          </a:bodyPr>
          <a:lstStyle/>
          <a:p>
            <a:pPr marL="0" marR="0" lvl="0" indent="0" algn="l" defTabSz="566654" rtl="0" eaLnBrk="1" fontAlgn="auto" latinLnBrk="0" hangingPunct="1">
              <a:lnSpc>
                <a:spcPts val="18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ａ</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傷害保険</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18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ｂ</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火災保険</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18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ｃ</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ペット保険</a:t>
            </a:r>
          </a:p>
          <a:p>
            <a:pPr marL="0" marR="0" lvl="0" indent="0" algn="l" defTabSz="566654" rtl="0" eaLnBrk="1" fontAlgn="auto" latinLnBrk="0" hangingPunct="1">
              <a:lnSpc>
                <a:spcPts val="18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ｄ</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海外旅行保険</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18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ｅ</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自動車保険</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18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ｆ</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賠償責任保険</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1838"/>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ｇ</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地震保険</a:t>
            </a:r>
          </a:p>
        </p:txBody>
      </p:sp>
      <p:sp>
        <p:nvSpPr>
          <p:cNvPr id="21" name="正方形/長方形 20">
            <a:extLst>
              <a:ext uri="{FF2B5EF4-FFF2-40B4-BE49-F238E27FC236}">
                <a16:creationId xmlns:a16="http://schemas.microsoft.com/office/drawing/2014/main" id="{BFEB38F9-2522-3A43-A274-69E0F53D0472}"/>
              </a:ext>
            </a:extLst>
          </p:cNvPr>
          <p:cNvSpPr/>
          <p:nvPr/>
        </p:nvSpPr>
        <p:spPr>
          <a:xfrm>
            <a:off x="1393066" y="5058244"/>
            <a:ext cx="2491479" cy="1685119"/>
          </a:xfrm>
          <a:prstGeom prst="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6" name="図 25">
            <a:extLst>
              <a:ext uri="{FF2B5EF4-FFF2-40B4-BE49-F238E27FC236}">
                <a16:creationId xmlns:a16="http://schemas.microsoft.com/office/drawing/2014/main" id="{985A455D-9CEB-7C4C-A399-D6B5D3996C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057" y="629838"/>
            <a:ext cx="4683600" cy="786058"/>
          </a:xfrm>
          <a:prstGeom prst="rect">
            <a:avLst/>
          </a:prstGeom>
        </p:spPr>
      </p:pic>
      <p:sp>
        <p:nvSpPr>
          <p:cNvPr id="19" name="テキスト ボックス 18">
            <a:extLst>
              <a:ext uri="{FF2B5EF4-FFF2-40B4-BE49-F238E27FC236}">
                <a16:creationId xmlns:a16="http://schemas.microsoft.com/office/drawing/2014/main" id="{68918562-D28A-8747-9ECD-43B95B5955A5}"/>
              </a:ext>
            </a:extLst>
          </p:cNvPr>
          <p:cNvSpPr txBox="1"/>
          <p:nvPr/>
        </p:nvSpPr>
        <p:spPr>
          <a:xfrm>
            <a:off x="1017019" y="2542009"/>
            <a:ext cx="2772750" cy="2516073"/>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①自動車事故</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②バイク事故</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③火災</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④台風、大雪</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⑤地震</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⑥日常生活中のケガ</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⑦海外留学中の盗難被害</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⑧お店の商品を壊した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⑨ペットの病気</a:t>
            </a:r>
          </a:p>
        </p:txBody>
      </p:sp>
      <p:sp>
        <p:nvSpPr>
          <p:cNvPr id="22" name="正方形/長方形 21">
            <a:extLst>
              <a:ext uri="{FF2B5EF4-FFF2-40B4-BE49-F238E27FC236}">
                <a16:creationId xmlns:a16="http://schemas.microsoft.com/office/drawing/2014/main" id="{1547F74C-19AA-9044-89FE-1842E1239323}"/>
              </a:ext>
            </a:extLst>
          </p:cNvPr>
          <p:cNvSpPr/>
          <p:nvPr/>
        </p:nvSpPr>
        <p:spPr>
          <a:xfrm>
            <a:off x="3724334" y="2600016"/>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CBCCFD2C-BEB1-A44C-9AF1-D54F64D8A03A}"/>
              </a:ext>
            </a:extLst>
          </p:cNvPr>
          <p:cNvSpPr/>
          <p:nvPr/>
        </p:nvSpPr>
        <p:spPr>
          <a:xfrm>
            <a:off x="3724334" y="2865185"/>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4D19B628-8CF0-3C49-956F-7D41A0CC2D9B}"/>
              </a:ext>
            </a:extLst>
          </p:cNvPr>
          <p:cNvSpPr/>
          <p:nvPr/>
        </p:nvSpPr>
        <p:spPr>
          <a:xfrm>
            <a:off x="3724334" y="3130354"/>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645CC3BD-B391-464A-B330-651ABD94B3D4}"/>
              </a:ext>
            </a:extLst>
          </p:cNvPr>
          <p:cNvSpPr/>
          <p:nvPr/>
        </p:nvSpPr>
        <p:spPr>
          <a:xfrm>
            <a:off x="3724334" y="3395523"/>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43C7444D-A07F-9045-853C-E0139651FF7C}"/>
              </a:ext>
            </a:extLst>
          </p:cNvPr>
          <p:cNvSpPr/>
          <p:nvPr/>
        </p:nvSpPr>
        <p:spPr>
          <a:xfrm>
            <a:off x="3724334" y="3660692"/>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DEB94F6-FEB5-FA4F-A771-4D7A1C5E56CE}"/>
              </a:ext>
            </a:extLst>
          </p:cNvPr>
          <p:cNvSpPr/>
          <p:nvPr/>
        </p:nvSpPr>
        <p:spPr>
          <a:xfrm>
            <a:off x="3724334" y="4191030"/>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40043D29-8660-5D48-9459-D5BB4D0F1615}"/>
              </a:ext>
            </a:extLst>
          </p:cNvPr>
          <p:cNvSpPr/>
          <p:nvPr/>
        </p:nvSpPr>
        <p:spPr>
          <a:xfrm>
            <a:off x="3724334" y="4456199"/>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481E0D1F-9ADE-5A49-9C92-C88D4B10F9CA}"/>
              </a:ext>
            </a:extLst>
          </p:cNvPr>
          <p:cNvSpPr/>
          <p:nvPr/>
        </p:nvSpPr>
        <p:spPr>
          <a:xfrm>
            <a:off x="3724334" y="4721367"/>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5E95553A-BCE5-6648-9189-4BDBBFF196A0}"/>
              </a:ext>
            </a:extLst>
          </p:cNvPr>
          <p:cNvSpPr/>
          <p:nvPr/>
        </p:nvSpPr>
        <p:spPr>
          <a:xfrm>
            <a:off x="3724334" y="3925861"/>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24F2A2A8-2699-44EB-AF6E-AD672673C7BB}"/>
              </a:ext>
            </a:extLst>
          </p:cNvPr>
          <p:cNvSpPr/>
          <p:nvPr/>
        </p:nvSpPr>
        <p:spPr>
          <a:xfrm>
            <a:off x="3662637" y="2580300"/>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e</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11EA1477-6482-457F-A4D0-209A7110A4EB}"/>
              </a:ext>
            </a:extLst>
          </p:cNvPr>
          <p:cNvSpPr/>
          <p:nvPr/>
        </p:nvSpPr>
        <p:spPr>
          <a:xfrm>
            <a:off x="3662637" y="2835212"/>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e</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DBF03F49-0A32-417A-BAD7-00EF035D138F}"/>
              </a:ext>
            </a:extLst>
          </p:cNvPr>
          <p:cNvSpPr/>
          <p:nvPr/>
        </p:nvSpPr>
        <p:spPr>
          <a:xfrm>
            <a:off x="3652027" y="3137622"/>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b</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35" name="正方形/長方形 34">
            <a:extLst>
              <a:ext uri="{FF2B5EF4-FFF2-40B4-BE49-F238E27FC236}">
                <a16:creationId xmlns:a16="http://schemas.microsoft.com/office/drawing/2014/main" id="{B315AF49-38EE-43CE-A5B1-AA244F816A7F}"/>
              </a:ext>
            </a:extLst>
          </p:cNvPr>
          <p:cNvSpPr/>
          <p:nvPr/>
        </p:nvSpPr>
        <p:spPr>
          <a:xfrm>
            <a:off x="3659700" y="3403674"/>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b</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B59F211C-6BD4-41D9-A7E3-60CCFA3E3278}"/>
              </a:ext>
            </a:extLst>
          </p:cNvPr>
          <p:cNvSpPr/>
          <p:nvPr/>
        </p:nvSpPr>
        <p:spPr>
          <a:xfrm>
            <a:off x="3661454" y="3628478"/>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g</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37" name="正方形/長方形 36">
            <a:extLst>
              <a:ext uri="{FF2B5EF4-FFF2-40B4-BE49-F238E27FC236}">
                <a16:creationId xmlns:a16="http://schemas.microsoft.com/office/drawing/2014/main" id="{B5BD872E-510A-4AC3-A1B8-5912C40F05ED}"/>
              </a:ext>
            </a:extLst>
          </p:cNvPr>
          <p:cNvSpPr/>
          <p:nvPr/>
        </p:nvSpPr>
        <p:spPr>
          <a:xfrm>
            <a:off x="3659700" y="4196940"/>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d</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38" name="正方形/長方形 37">
            <a:extLst>
              <a:ext uri="{FF2B5EF4-FFF2-40B4-BE49-F238E27FC236}">
                <a16:creationId xmlns:a16="http://schemas.microsoft.com/office/drawing/2014/main" id="{A20AC982-2DF3-486C-9CD2-FF3A03FEE88D}"/>
              </a:ext>
            </a:extLst>
          </p:cNvPr>
          <p:cNvSpPr/>
          <p:nvPr/>
        </p:nvSpPr>
        <p:spPr>
          <a:xfrm>
            <a:off x="3657946" y="3888738"/>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33ECB2B1-43AB-414C-8B78-C17B8B3C7AD9}"/>
              </a:ext>
            </a:extLst>
          </p:cNvPr>
          <p:cNvSpPr/>
          <p:nvPr/>
        </p:nvSpPr>
        <p:spPr>
          <a:xfrm>
            <a:off x="3652027" y="4455443"/>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f</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40" name="正方形/長方形 39">
            <a:extLst>
              <a:ext uri="{FF2B5EF4-FFF2-40B4-BE49-F238E27FC236}">
                <a16:creationId xmlns:a16="http://schemas.microsoft.com/office/drawing/2014/main" id="{73E80BB2-846B-45A8-80CB-187E65C3DE2C}"/>
              </a:ext>
            </a:extLst>
          </p:cNvPr>
          <p:cNvSpPr/>
          <p:nvPr/>
        </p:nvSpPr>
        <p:spPr>
          <a:xfrm>
            <a:off x="3652027" y="4704092"/>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c</a:t>
            </a:r>
            <a:endPar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FB212C4B-73F2-D52D-4204-021D12F5D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89"/>
            <a:ext cx="9144000" cy="559091"/>
          </a:xfrm>
          <a:prstGeom prst="rect">
            <a:avLst/>
          </a:prstGeom>
        </p:spPr>
      </p:pic>
      <p:grpSp>
        <p:nvGrpSpPr>
          <p:cNvPr id="3" name="グループ化 2">
            <a:extLst>
              <a:ext uri="{FF2B5EF4-FFF2-40B4-BE49-F238E27FC236}">
                <a16:creationId xmlns:a16="http://schemas.microsoft.com/office/drawing/2014/main" id="{433C5F76-4FFF-D1E9-48AE-586715F59A01}"/>
              </a:ext>
            </a:extLst>
          </p:cNvPr>
          <p:cNvGrpSpPr>
            <a:grpSpLocks noChangeAspect="1"/>
          </p:cNvGrpSpPr>
          <p:nvPr/>
        </p:nvGrpSpPr>
        <p:grpSpPr>
          <a:xfrm>
            <a:off x="8035353" y="94006"/>
            <a:ext cx="924222" cy="967829"/>
            <a:chOff x="8030207" y="77898"/>
            <a:chExt cx="1026913" cy="1075365"/>
          </a:xfrm>
        </p:grpSpPr>
        <p:pic>
          <p:nvPicPr>
            <p:cNvPr id="4" name="図 3">
              <a:extLst>
                <a:ext uri="{FF2B5EF4-FFF2-40B4-BE49-F238E27FC236}">
                  <a16:creationId xmlns:a16="http://schemas.microsoft.com/office/drawing/2014/main" id="{C238441C-85E1-5691-77F1-89659B901A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4DA97543-2D66-6FCD-E4F5-B4363347E2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12" name="正方形/長方形 11">
            <a:extLst>
              <a:ext uri="{FF2B5EF4-FFF2-40B4-BE49-F238E27FC236}">
                <a16:creationId xmlns:a16="http://schemas.microsoft.com/office/drawing/2014/main" id="{4759A422-3EFE-2101-8271-8F9BBDC76487}"/>
              </a:ext>
            </a:extLst>
          </p:cNvPr>
          <p:cNvSpPr/>
          <p:nvPr/>
        </p:nvSpPr>
        <p:spPr>
          <a:xfrm>
            <a:off x="628447" y="1543828"/>
            <a:ext cx="7849728" cy="280330"/>
          </a:xfrm>
          <a:prstGeom prst="rect">
            <a:avLst/>
          </a:prstGeom>
          <a:solidFill>
            <a:srgbClr val="C31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202D6839-EEAF-88FE-DE84-BAEB2584FE3F}"/>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3</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F4D10E2F-097F-1AC7-5BF0-9148F3AA28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8320" y="3323471"/>
            <a:ext cx="613399" cy="953147"/>
          </a:xfrm>
          <a:prstGeom prst="rect">
            <a:avLst/>
          </a:prstGeom>
        </p:spPr>
      </p:pic>
    </p:spTree>
    <p:extLst>
      <p:ext uri="{BB962C8B-B14F-4D97-AF65-F5344CB8AC3E}">
        <p14:creationId xmlns:p14="http://schemas.microsoft.com/office/powerpoint/2010/main" val="10947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35" grpId="0"/>
      <p:bldP spid="36" grpId="0"/>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FC92B772-6D47-3148-916C-9BD8E723F0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374" y="3572693"/>
            <a:ext cx="2501900" cy="1387475"/>
          </a:xfrm>
          <a:prstGeom prst="rect">
            <a:avLst/>
          </a:prstGeom>
        </p:spPr>
      </p:pic>
      <p:pic>
        <p:nvPicPr>
          <p:cNvPr id="16" name="図 15">
            <a:extLst>
              <a:ext uri="{FF2B5EF4-FFF2-40B4-BE49-F238E27FC236}">
                <a16:creationId xmlns:a16="http://schemas.microsoft.com/office/drawing/2014/main" id="{8B76DB54-CD14-6F4D-A886-01D6FCA97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3550" y="3572693"/>
            <a:ext cx="2501900" cy="1387475"/>
          </a:xfrm>
          <a:prstGeom prst="rect">
            <a:avLst/>
          </a:prstGeom>
        </p:spPr>
      </p:pic>
      <p:pic>
        <p:nvPicPr>
          <p:cNvPr id="17" name="図 16">
            <a:extLst>
              <a:ext uri="{FF2B5EF4-FFF2-40B4-BE49-F238E27FC236}">
                <a16:creationId xmlns:a16="http://schemas.microsoft.com/office/drawing/2014/main" id="{A3E0255A-4867-8942-9D61-612323CCCB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962" y="3572693"/>
            <a:ext cx="2501900" cy="1387475"/>
          </a:xfrm>
          <a:prstGeom prst="rect">
            <a:avLst/>
          </a:prstGeom>
        </p:spPr>
      </p:pic>
      <p:pic>
        <p:nvPicPr>
          <p:cNvPr id="19" name="図 18">
            <a:extLst>
              <a:ext uri="{FF2B5EF4-FFF2-40B4-BE49-F238E27FC236}">
                <a16:creationId xmlns:a16="http://schemas.microsoft.com/office/drawing/2014/main" id="{5FE4E4F7-D1D0-2447-BB00-D90A3DC12A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374" y="1909138"/>
            <a:ext cx="2501900" cy="1387475"/>
          </a:xfrm>
          <a:prstGeom prst="rect">
            <a:avLst/>
          </a:prstGeom>
        </p:spPr>
      </p:pic>
      <p:pic>
        <p:nvPicPr>
          <p:cNvPr id="20" name="図 19">
            <a:extLst>
              <a:ext uri="{FF2B5EF4-FFF2-40B4-BE49-F238E27FC236}">
                <a16:creationId xmlns:a16="http://schemas.microsoft.com/office/drawing/2014/main" id="{98463655-192B-7D40-B591-60DC5D423D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3550" y="1909138"/>
            <a:ext cx="2501900" cy="1387475"/>
          </a:xfrm>
          <a:prstGeom prst="rect">
            <a:avLst/>
          </a:prstGeom>
        </p:spPr>
      </p:pic>
      <p:pic>
        <p:nvPicPr>
          <p:cNvPr id="21" name="図 20">
            <a:extLst>
              <a:ext uri="{FF2B5EF4-FFF2-40B4-BE49-F238E27FC236}">
                <a16:creationId xmlns:a16="http://schemas.microsoft.com/office/drawing/2014/main" id="{4EB4AE17-B127-C846-81DD-36125F7D9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962" y="1909138"/>
            <a:ext cx="2501900" cy="1387475"/>
          </a:xfrm>
          <a:prstGeom prst="rect">
            <a:avLst/>
          </a:prstGeom>
        </p:spPr>
      </p:pic>
      <p:pic>
        <p:nvPicPr>
          <p:cNvPr id="6" name="図 5">
            <a:extLst>
              <a:ext uri="{FF2B5EF4-FFF2-40B4-BE49-F238E27FC236}">
                <a16:creationId xmlns:a16="http://schemas.microsoft.com/office/drawing/2014/main" id="{4C054193-23C8-044A-B4B5-074673AFE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375" y="2355567"/>
            <a:ext cx="1308805" cy="1000125"/>
          </a:xfrm>
          <a:prstGeom prst="rect">
            <a:avLst/>
          </a:prstGeom>
        </p:spPr>
      </p:pic>
      <p:pic>
        <p:nvPicPr>
          <p:cNvPr id="7" name="図 6">
            <a:extLst>
              <a:ext uri="{FF2B5EF4-FFF2-40B4-BE49-F238E27FC236}">
                <a16:creationId xmlns:a16="http://schemas.microsoft.com/office/drawing/2014/main" id="{54FFDBFB-BDCF-EF45-AAD8-27CA6826CE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404" y="4008021"/>
            <a:ext cx="1258175" cy="1073150"/>
          </a:xfrm>
          <a:prstGeom prst="rect">
            <a:avLst/>
          </a:prstGeom>
        </p:spPr>
      </p:pic>
      <p:pic>
        <p:nvPicPr>
          <p:cNvPr id="8" name="図 7">
            <a:extLst>
              <a:ext uri="{FF2B5EF4-FFF2-40B4-BE49-F238E27FC236}">
                <a16:creationId xmlns:a16="http://schemas.microsoft.com/office/drawing/2014/main" id="{1ABCC695-32F0-AD4B-876F-67857729B3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6378" y="4001171"/>
            <a:ext cx="1336829" cy="1080000"/>
          </a:xfrm>
          <a:prstGeom prst="rect">
            <a:avLst/>
          </a:prstGeom>
        </p:spPr>
      </p:pic>
      <p:pic>
        <p:nvPicPr>
          <p:cNvPr id="9" name="図 8">
            <a:extLst>
              <a:ext uri="{FF2B5EF4-FFF2-40B4-BE49-F238E27FC236}">
                <a16:creationId xmlns:a16="http://schemas.microsoft.com/office/drawing/2014/main" id="{83F0B8CF-E289-5947-BE94-D3A45B0260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6271" y="4001171"/>
            <a:ext cx="1461950" cy="1080000"/>
          </a:xfrm>
          <a:prstGeom prst="rect">
            <a:avLst/>
          </a:prstGeom>
        </p:spPr>
      </p:pic>
      <p:pic>
        <p:nvPicPr>
          <p:cNvPr id="13" name="図 12">
            <a:extLst>
              <a:ext uri="{FF2B5EF4-FFF2-40B4-BE49-F238E27FC236}">
                <a16:creationId xmlns:a16="http://schemas.microsoft.com/office/drawing/2014/main" id="{4F11546C-329D-B441-8FAD-506EF976D0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8365" y="2275690"/>
            <a:ext cx="1073684" cy="1080000"/>
          </a:xfrm>
          <a:prstGeom prst="rect">
            <a:avLst/>
          </a:prstGeom>
        </p:spPr>
      </p:pic>
      <p:pic>
        <p:nvPicPr>
          <p:cNvPr id="14" name="図 13">
            <a:extLst>
              <a:ext uri="{FF2B5EF4-FFF2-40B4-BE49-F238E27FC236}">
                <a16:creationId xmlns:a16="http://schemas.microsoft.com/office/drawing/2014/main" id="{9CBA1CD6-1378-824D-97A6-8DCF7CC736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9004" y="2275690"/>
            <a:ext cx="1398037" cy="1080000"/>
          </a:xfrm>
          <a:prstGeom prst="rect">
            <a:avLst/>
          </a:prstGeom>
        </p:spPr>
      </p:pic>
      <p:sp>
        <p:nvSpPr>
          <p:cNvPr id="22" name="正方形/長方形 21">
            <a:extLst>
              <a:ext uri="{FF2B5EF4-FFF2-40B4-BE49-F238E27FC236}">
                <a16:creationId xmlns:a16="http://schemas.microsoft.com/office/drawing/2014/main" id="{6F547760-B819-344F-BDFC-EA793092070B}"/>
              </a:ext>
            </a:extLst>
          </p:cNvPr>
          <p:cNvSpPr/>
          <p:nvPr/>
        </p:nvSpPr>
        <p:spPr>
          <a:xfrm>
            <a:off x="1007879" y="1172851"/>
            <a:ext cx="7109110" cy="512748"/>
          </a:xfrm>
          <a:prstGeom prst="rect">
            <a:avLst/>
          </a:prstGeom>
          <a:solidFill>
            <a:srgbClr val="E05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B50F094B-8D57-8D4C-9A6B-349B3CE9E8C2}"/>
              </a:ext>
            </a:extLst>
          </p:cNvPr>
          <p:cNvSpPr txBox="1"/>
          <p:nvPr/>
        </p:nvSpPr>
        <p:spPr>
          <a:xfrm>
            <a:off x="677906" y="1954820"/>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E74C8A4F-A353-D547-94E7-D5487099601A}"/>
              </a:ext>
            </a:extLst>
          </p:cNvPr>
          <p:cNvSpPr txBox="1"/>
          <p:nvPr/>
        </p:nvSpPr>
        <p:spPr>
          <a:xfrm>
            <a:off x="3340830" y="1951873"/>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3FDD3F63-F65F-3446-81E9-4AB9EF63F052}"/>
              </a:ext>
            </a:extLst>
          </p:cNvPr>
          <p:cNvSpPr txBox="1"/>
          <p:nvPr/>
        </p:nvSpPr>
        <p:spPr>
          <a:xfrm>
            <a:off x="6010497" y="1955043"/>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E00CB06A-A2A6-2C49-B074-5AC2C783E750}"/>
              </a:ext>
            </a:extLst>
          </p:cNvPr>
          <p:cNvSpPr txBox="1"/>
          <p:nvPr/>
        </p:nvSpPr>
        <p:spPr>
          <a:xfrm>
            <a:off x="665814" y="361523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7BD563D7-2F7E-DE40-B59B-445741EEE58B}"/>
              </a:ext>
            </a:extLst>
          </p:cNvPr>
          <p:cNvSpPr txBox="1"/>
          <p:nvPr/>
        </p:nvSpPr>
        <p:spPr>
          <a:xfrm>
            <a:off x="3340830" y="3619522"/>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C1B68E67-63A4-5241-AC78-43D769229B2D}"/>
              </a:ext>
            </a:extLst>
          </p:cNvPr>
          <p:cNvSpPr txBox="1"/>
          <p:nvPr/>
        </p:nvSpPr>
        <p:spPr>
          <a:xfrm>
            <a:off x="6005924" y="3613082"/>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AB3E1A0B-1002-7C46-9BA2-00FA3847BA04}"/>
              </a:ext>
            </a:extLst>
          </p:cNvPr>
          <p:cNvSpPr txBox="1"/>
          <p:nvPr/>
        </p:nvSpPr>
        <p:spPr>
          <a:xfrm>
            <a:off x="1010998" y="1988409"/>
            <a:ext cx="1210588"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病気やケガ</a:t>
            </a:r>
          </a:p>
        </p:txBody>
      </p:sp>
      <p:sp>
        <p:nvSpPr>
          <p:cNvPr id="32" name="テキスト ボックス 31">
            <a:extLst>
              <a:ext uri="{FF2B5EF4-FFF2-40B4-BE49-F238E27FC236}">
                <a16:creationId xmlns:a16="http://schemas.microsoft.com/office/drawing/2014/main" id="{3B99DBDA-9CBB-6640-9390-1D36FBE247CA}"/>
              </a:ext>
            </a:extLst>
          </p:cNvPr>
          <p:cNvSpPr txBox="1"/>
          <p:nvPr/>
        </p:nvSpPr>
        <p:spPr>
          <a:xfrm>
            <a:off x="1014304" y="3656589"/>
            <a:ext cx="1415772"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仕事中のケガ</a:t>
            </a:r>
          </a:p>
        </p:txBody>
      </p:sp>
      <p:sp>
        <p:nvSpPr>
          <p:cNvPr id="33" name="テキスト ボックス 32">
            <a:extLst>
              <a:ext uri="{FF2B5EF4-FFF2-40B4-BE49-F238E27FC236}">
                <a16:creationId xmlns:a16="http://schemas.microsoft.com/office/drawing/2014/main" id="{613A60C8-479E-4841-9117-F7E926E62249}"/>
              </a:ext>
            </a:extLst>
          </p:cNvPr>
          <p:cNvSpPr txBox="1"/>
          <p:nvPr/>
        </p:nvSpPr>
        <p:spPr>
          <a:xfrm>
            <a:off x="3640954" y="1988411"/>
            <a:ext cx="2166908"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高齢で仕事ができなくなる</a:t>
            </a:r>
          </a:p>
        </p:txBody>
      </p:sp>
      <p:sp>
        <p:nvSpPr>
          <p:cNvPr id="34" name="テキスト ボックス 33">
            <a:extLst>
              <a:ext uri="{FF2B5EF4-FFF2-40B4-BE49-F238E27FC236}">
                <a16:creationId xmlns:a16="http://schemas.microsoft.com/office/drawing/2014/main" id="{7AFE58A0-3949-D843-95F4-76D13E05C8CD}"/>
              </a:ext>
            </a:extLst>
          </p:cNvPr>
          <p:cNvSpPr txBox="1"/>
          <p:nvPr/>
        </p:nvSpPr>
        <p:spPr>
          <a:xfrm>
            <a:off x="3640956" y="3658517"/>
            <a:ext cx="2147739"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会社が倒産して無職になる</a:t>
            </a:r>
          </a:p>
        </p:txBody>
      </p:sp>
      <p:sp>
        <p:nvSpPr>
          <p:cNvPr id="35" name="テキスト ボックス 34">
            <a:extLst>
              <a:ext uri="{FF2B5EF4-FFF2-40B4-BE49-F238E27FC236}">
                <a16:creationId xmlns:a16="http://schemas.microsoft.com/office/drawing/2014/main" id="{FF0FD7B1-C879-544C-BECE-A7E2065EF6FC}"/>
              </a:ext>
            </a:extLst>
          </p:cNvPr>
          <p:cNvSpPr txBox="1"/>
          <p:nvPr/>
        </p:nvSpPr>
        <p:spPr>
          <a:xfrm>
            <a:off x="6314292" y="1988410"/>
            <a:ext cx="1943931"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高齢で介護が必要となる</a:t>
            </a:r>
          </a:p>
        </p:txBody>
      </p:sp>
      <p:sp>
        <p:nvSpPr>
          <p:cNvPr id="36" name="テキスト ボックス 35">
            <a:extLst>
              <a:ext uri="{FF2B5EF4-FFF2-40B4-BE49-F238E27FC236}">
                <a16:creationId xmlns:a16="http://schemas.microsoft.com/office/drawing/2014/main" id="{836DDCA9-1D42-5646-9BF9-10A7648753DA}"/>
              </a:ext>
            </a:extLst>
          </p:cNvPr>
          <p:cNvSpPr txBox="1"/>
          <p:nvPr/>
        </p:nvSpPr>
        <p:spPr>
          <a:xfrm>
            <a:off x="6314290" y="3631679"/>
            <a:ext cx="2236510"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火事や地震で家を失う</a:t>
            </a:r>
          </a:p>
        </p:txBody>
      </p:sp>
      <p:sp>
        <p:nvSpPr>
          <p:cNvPr id="39" name="テキスト ボックス 38">
            <a:extLst>
              <a:ext uri="{FF2B5EF4-FFF2-40B4-BE49-F238E27FC236}">
                <a16:creationId xmlns:a16="http://schemas.microsoft.com/office/drawing/2014/main" id="{818FABE0-9685-41EF-B75D-46B9350905D2}"/>
              </a:ext>
            </a:extLst>
          </p:cNvPr>
          <p:cNvSpPr txBox="1"/>
          <p:nvPr/>
        </p:nvSpPr>
        <p:spPr>
          <a:xfrm>
            <a:off x="985368" y="1153796"/>
            <a:ext cx="7143088" cy="523220"/>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日常生活における不安とは？</a:t>
            </a:r>
          </a:p>
        </p:txBody>
      </p:sp>
      <p:sp>
        <p:nvSpPr>
          <p:cNvPr id="37" name="テキスト ボックス 36">
            <a:extLst>
              <a:ext uri="{FF2B5EF4-FFF2-40B4-BE49-F238E27FC236}">
                <a16:creationId xmlns:a16="http://schemas.microsoft.com/office/drawing/2014/main" id="{B5D70A36-331A-794F-A864-A7120C638A6C}"/>
              </a:ext>
            </a:extLst>
          </p:cNvPr>
          <p:cNvSpPr txBox="1"/>
          <p:nvPr/>
        </p:nvSpPr>
        <p:spPr>
          <a:xfrm>
            <a:off x="841582" y="5223515"/>
            <a:ext cx="7450550" cy="984885"/>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900" b="1" i="0" u="none" strike="noStrike" kern="1200" cap="none" spc="0" normalizeH="0" baseline="0" noProof="0" dirty="0">
                <a:ln>
                  <a:noFill/>
                </a:ln>
                <a:solidFill>
                  <a:srgbClr val="CC0000"/>
                </a:solidFill>
                <a:effectLst/>
                <a:uLnTx/>
                <a:uFillTx/>
                <a:latin typeface="BIZ UDPゴシック" panose="020B0400000000000000" pitchFamily="50" charset="-128"/>
                <a:ea typeface="BIZ UDPゴシック" panose="020B0400000000000000" pitchFamily="50" charset="-128"/>
                <a:cs typeface="+mn-cs"/>
              </a:rPr>
              <a:t>これらの不安を補償（保障）する保険には、</a:t>
            </a:r>
            <a:endParaRPr kumimoji="1" lang="en-US" altLang="ja-JP" sz="2900" b="1" i="0" u="none" strike="noStrike" kern="1200" cap="none" spc="0" normalizeH="0" baseline="0" noProof="0" dirty="0">
              <a:ln>
                <a:noFill/>
              </a:ln>
              <a:solidFill>
                <a:srgbClr val="CC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900" b="1" i="0" u="none" strike="noStrike" kern="1200" cap="none" spc="0" normalizeH="0" baseline="0" noProof="0" dirty="0">
                <a:ln>
                  <a:noFill/>
                </a:ln>
                <a:solidFill>
                  <a:srgbClr val="CC0000"/>
                </a:solidFill>
                <a:effectLst/>
                <a:uLnTx/>
                <a:uFillTx/>
                <a:latin typeface="BIZ UDPゴシック" panose="020B0400000000000000" pitchFamily="50" charset="-128"/>
                <a:ea typeface="BIZ UDPゴシック" panose="020B0400000000000000" pitchFamily="50" charset="-128"/>
                <a:cs typeface="+mn-cs"/>
              </a:rPr>
              <a:t>大きく社会保険と民間保険の２つがあります。</a:t>
            </a:r>
          </a:p>
        </p:txBody>
      </p:sp>
      <p:pic>
        <p:nvPicPr>
          <p:cNvPr id="3" name="図 2">
            <a:extLst>
              <a:ext uri="{FF2B5EF4-FFF2-40B4-BE49-F238E27FC236}">
                <a16:creationId xmlns:a16="http://schemas.microsoft.com/office/drawing/2014/main" id="{4812720F-3531-5F8E-C2E4-2398358B0F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2" name="グループ化 1">
            <a:extLst>
              <a:ext uri="{FF2B5EF4-FFF2-40B4-BE49-F238E27FC236}">
                <a16:creationId xmlns:a16="http://schemas.microsoft.com/office/drawing/2014/main" id="{2ED31333-19B3-F125-54D4-6CC19FB093C8}"/>
              </a:ext>
            </a:extLst>
          </p:cNvPr>
          <p:cNvGrpSpPr>
            <a:grpSpLocks noChangeAspect="1"/>
          </p:cNvGrpSpPr>
          <p:nvPr/>
        </p:nvGrpSpPr>
        <p:grpSpPr>
          <a:xfrm>
            <a:off x="8030210" y="77900"/>
            <a:ext cx="924222" cy="967829"/>
            <a:chOff x="8030207" y="77898"/>
            <a:chExt cx="1026913" cy="1075365"/>
          </a:xfrm>
        </p:grpSpPr>
        <p:pic>
          <p:nvPicPr>
            <p:cNvPr id="10" name="図 9">
              <a:extLst>
                <a:ext uri="{FF2B5EF4-FFF2-40B4-BE49-F238E27FC236}">
                  <a16:creationId xmlns:a16="http://schemas.microsoft.com/office/drawing/2014/main" id="{5F7CD5A7-96B1-280F-5AEB-D3B20BAC79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1B27D552-7A3E-3F98-513A-D54FECBD24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55725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p:bldP spid="32" grpId="0"/>
      <p:bldP spid="33" grpId="0"/>
      <p:bldP spid="34" grpId="0"/>
      <p:bldP spid="35" grpId="0"/>
      <p:bldP spid="36" grpId="0"/>
      <p:bldP spid="39"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837D8C9-06B7-8546-8FBE-660F2996F9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388" y="695171"/>
            <a:ext cx="7660667" cy="5980757"/>
          </a:xfrm>
          <a:prstGeom prst="rect">
            <a:avLst/>
          </a:prstGeom>
        </p:spPr>
      </p:pic>
      <p:sp>
        <p:nvSpPr>
          <p:cNvPr id="7" name="テキスト ボックス 6">
            <a:extLst>
              <a:ext uri="{FF2B5EF4-FFF2-40B4-BE49-F238E27FC236}">
                <a16:creationId xmlns:a16="http://schemas.microsoft.com/office/drawing/2014/main" id="{AE3872A7-1199-0943-BF94-8AC3ADBD99C2}"/>
              </a:ext>
            </a:extLst>
          </p:cNvPr>
          <p:cNvSpPr txBox="1"/>
          <p:nvPr/>
        </p:nvSpPr>
        <p:spPr>
          <a:xfrm>
            <a:off x="1093945" y="798639"/>
            <a:ext cx="6122189" cy="469359"/>
          </a:xfrm>
          <a:prstGeom prst="rect">
            <a:avLst/>
          </a:prstGeom>
          <a:noFill/>
        </p:spPr>
        <p:txBody>
          <a:bodyPr wrap="non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4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日本の保険は大きく２種類に分けられます。</a:t>
            </a:r>
          </a:p>
        </p:txBody>
      </p:sp>
      <p:sp>
        <p:nvSpPr>
          <p:cNvPr id="8" name="テキスト ボックス 7">
            <a:extLst>
              <a:ext uri="{FF2B5EF4-FFF2-40B4-BE49-F238E27FC236}">
                <a16:creationId xmlns:a16="http://schemas.microsoft.com/office/drawing/2014/main" id="{8BEB4D65-6B5F-6148-947B-E672ADC8396B}"/>
              </a:ext>
            </a:extLst>
          </p:cNvPr>
          <p:cNvSpPr txBox="1"/>
          <p:nvPr/>
        </p:nvSpPr>
        <p:spPr>
          <a:xfrm>
            <a:off x="670744" y="3971129"/>
            <a:ext cx="5519381" cy="138499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ひとつは国民の生活をサポートする「社会保険」で、このなかには病気やケガをしたときに保障してくれる医療保険や、</a:t>
            </a: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歳以上の人が受け取れる年金保険などが含まれます。もうひとつは任意で入ることができる「民間保険」で、生命保険と損害保険があります。</a:t>
            </a:r>
            <a:r>
              <a:rPr kumimoji="1" lang="ja-JP" altLang="en-US" sz="1400" b="0" i="0" u="none"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社会保険と民間保険は、役割を分担すると同時に、民間保険は社会保険を補完する役割を果たしているのです。</a:t>
            </a:r>
          </a:p>
        </p:txBody>
      </p:sp>
      <p:sp>
        <p:nvSpPr>
          <p:cNvPr id="9" name="テキスト ボックス 8">
            <a:extLst>
              <a:ext uri="{FF2B5EF4-FFF2-40B4-BE49-F238E27FC236}">
                <a16:creationId xmlns:a16="http://schemas.microsoft.com/office/drawing/2014/main" id="{D9F54871-E192-E545-B9FE-3432C21D05E2}"/>
              </a:ext>
            </a:extLst>
          </p:cNvPr>
          <p:cNvSpPr txBox="1"/>
          <p:nvPr/>
        </p:nvSpPr>
        <p:spPr>
          <a:xfrm>
            <a:off x="1987225" y="5492204"/>
            <a:ext cx="4064198" cy="784830"/>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社会保険と民間保険のなかにも、</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いろいろな保険があります。それぞれの役割、</a:t>
            </a:r>
            <a:endParaRPr kumimoji="1" lang="en-US" altLang="ja-JP"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機能を知っておくことが大切だよ！</a:t>
            </a:r>
            <a:endParaRPr kumimoji="1" lang="en-US" altLang="ja-JP"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090C7BCA-251D-E347-A685-1F7F0DEB3CD7}"/>
              </a:ext>
            </a:extLst>
          </p:cNvPr>
          <p:cNvSpPr txBox="1"/>
          <p:nvPr/>
        </p:nvSpPr>
        <p:spPr>
          <a:xfrm>
            <a:off x="1717331" y="1320894"/>
            <a:ext cx="2073350" cy="30777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社会保険</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7A5431EC-4000-B140-BE85-20132169F0CF}"/>
              </a:ext>
            </a:extLst>
          </p:cNvPr>
          <p:cNvSpPr txBox="1"/>
          <p:nvPr/>
        </p:nvSpPr>
        <p:spPr>
          <a:xfrm>
            <a:off x="4659965" y="1314518"/>
            <a:ext cx="2073350" cy="30777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民間保険</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AC174CCE-05D4-5B44-BF2F-70380915F5E7}"/>
              </a:ext>
            </a:extLst>
          </p:cNvPr>
          <p:cNvSpPr txBox="1"/>
          <p:nvPr/>
        </p:nvSpPr>
        <p:spPr>
          <a:xfrm>
            <a:off x="2119233" y="1597893"/>
            <a:ext cx="1404060" cy="276999"/>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原則、加入が義務</a:t>
            </a:r>
          </a:p>
        </p:txBody>
      </p:sp>
      <p:sp>
        <p:nvSpPr>
          <p:cNvPr id="16" name="テキスト ボックス 15">
            <a:extLst>
              <a:ext uri="{FF2B5EF4-FFF2-40B4-BE49-F238E27FC236}">
                <a16:creationId xmlns:a16="http://schemas.microsoft.com/office/drawing/2014/main" id="{AE30C2D4-84AA-E143-A100-D64C6FA7B48F}"/>
              </a:ext>
            </a:extLst>
          </p:cNvPr>
          <p:cNvSpPr txBox="1"/>
          <p:nvPr/>
        </p:nvSpPr>
        <p:spPr>
          <a:xfrm>
            <a:off x="5118624" y="1597892"/>
            <a:ext cx="1275907" cy="276999"/>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任意加入</a:t>
            </a:r>
          </a:p>
        </p:txBody>
      </p:sp>
      <p:pic>
        <p:nvPicPr>
          <p:cNvPr id="2" name="図 1">
            <a:extLst>
              <a:ext uri="{FF2B5EF4-FFF2-40B4-BE49-F238E27FC236}">
                <a16:creationId xmlns:a16="http://schemas.microsoft.com/office/drawing/2014/main" id="{A3594152-5BC2-6A25-B266-33863B0D1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5" name="グループ化 4">
            <a:extLst>
              <a:ext uri="{FF2B5EF4-FFF2-40B4-BE49-F238E27FC236}">
                <a16:creationId xmlns:a16="http://schemas.microsoft.com/office/drawing/2014/main" id="{E9EE36B2-B4B7-3E2C-A197-2C1045B9EA29}"/>
              </a:ext>
            </a:extLst>
          </p:cNvPr>
          <p:cNvGrpSpPr>
            <a:grpSpLocks noChangeAspect="1"/>
          </p:cNvGrpSpPr>
          <p:nvPr/>
        </p:nvGrpSpPr>
        <p:grpSpPr>
          <a:xfrm>
            <a:off x="8030210" y="77900"/>
            <a:ext cx="924222" cy="967829"/>
            <a:chOff x="8030207" y="77898"/>
            <a:chExt cx="1026913" cy="1075365"/>
          </a:xfrm>
        </p:grpSpPr>
        <p:pic>
          <p:nvPicPr>
            <p:cNvPr id="10" name="図 9">
              <a:extLst>
                <a:ext uri="{FF2B5EF4-FFF2-40B4-BE49-F238E27FC236}">
                  <a16:creationId xmlns:a16="http://schemas.microsoft.com/office/drawing/2014/main" id="{0588EF48-CB12-4E29-209C-07EF27857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27EC4E84-3503-92E1-774C-5EFB568F55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16501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48AB5B4-3E4B-194E-8325-D5B86D991C35}"/>
              </a:ext>
            </a:extLst>
          </p:cNvPr>
          <p:cNvSpPr txBox="1"/>
          <p:nvPr/>
        </p:nvSpPr>
        <p:spPr>
          <a:xfrm>
            <a:off x="444226" y="590866"/>
            <a:ext cx="1486308" cy="40011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社会保険</a:t>
            </a:r>
          </a:p>
        </p:txBody>
      </p:sp>
      <p:sp>
        <p:nvSpPr>
          <p:cNvPr id="16" name="テキスト ボックス 15">
            <a:extLst>
              <a:ext uri="{FF2B5EF4-FFF2-40B4-BE49-F238E27FC236}">
                <a16:creationId xmlns:a16="http://schemas.microsoft.com/office/drawing/2014/main" id="{56E5E232-F694-094D-ACA3-7DFB29878816}"/>
              </a:ext>
            </a:extLst>
          </p:cNvPr>
          <p:cNvSpPr txBox="1"/>
          <p:nvPr/>
        </p:nvSpPr>
        <p:spPr>
          <a:xfrm>
            <a:off x="836446" y="1653570"/>
            <a:ext cx="2496337"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C00000"/>
                </a:solidFill>
                <a:effectLst/>
                <a:uLnTx/>
                <a:uFillTx/>
                <a:latin typeface="游ゴシック" panose="020F0502020204030204"/>
                <a:ea typeface="游ゴシック" panose="020B0400000000000000" pitchFamily="50" charset="-128"/>
                <a:cs typeface="+mn-cs"/>
              </a:rPr>
              <a:t>社会保険の分類</a:t>
            </a:r>
            <a:endParaRPr kumimoji="1" lang="ja-JP" altLang="en-US" sz="18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FF124DCB-209A-8D36-CCA0-796A7FA9E3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pic>
        <p:nvPicPr>
          <p:cNvPr id="6" name="図 5">
            <a:extLst>
              <a:ext uri="{FF2B5EF4-FFF2-40B4-BE49-F238E27FC236}">
                <a16:creationId xmlns:a16="http://schemas.microsoft.com/office/drawing/2014/main" id="{F3E40A73-A466-09E9-80EB-0D96A1B37C83}"/>
              </a:ext>
            </a:extLst>
          </p:cNvPr>
          <p:cNvPicPr>
            <a:picLocks noChangeAspect="1"/>
          </p:cNvPicPr>
          <p:nvPr/>
        </p:nvPicPr>
        <p:blipFill>
          <a:blip r:embed="rId3"/>
          <a:stretch>
            <a:fillRect/>
          </a:stretch>
        </p:blipFill>
        <p:spPr>
          <a:xfrm>
            <a:off x="836446" y="1076880"/>
            <a:ext cx="7206097" cy="408467"/>
          </a:xfrm>
          <a:prstGeom prst="rect">
            <a:avLst/>
          </a:prstGeom>
        </p:spPr>
      </p:pic>
      <p:sp>
        <p:nvSpPr>
          <p:cNvPr id="15" name="テキスト ボックス 14">
            <a:extLst>
              <a:ext uri="{FF2B5EF4-FFF2-40B4-BE49-F238E27FC236}">
                <a16:creationId xmlns:a16="http://schemas.microsoft.com/office/drawing/2014/main" id="{80BAB02A-BC3A-8947-A520-07442334E0CD}"/>
              </a:ext>
            </a:extLst>
          </p:cNvPr>
          <p:cNvSpPr txBox="1"/>
          <p:nvPr/>
        </p:nvSpPr>
        <p:spPr>
          <a:xfrm>
            <a:off x="985045" y="1123475"/>
            <a:ext cx="6785267"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社会保険は、基本的に加入する義務があります</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1788714D-D0D7-7BC7-9421-55521A68182D}"/>
              </a:ext>
            </a:extLst>
          </p:cNvPr>
          <p:cNvPicPr>
            <a:picLocks noChangeAspect="1"/>
          </p:cNvPicPr>
          <p:nvPr/>
        </p:nvPicPr>
        <p:blipFill>
          <a:blip r:embed="rId4"/>
          <a:stretch>
            <a:fillRect/>
          </a:stretch>
        </p:blipFill>
        <p:spPr>
          <a:xfrm>
            <a:off x="5198250" y="53130"/>
            <a:ext cx="1085182" cy="499915"/>
          </a:xfrm>
          <a:prstGeom prst="rect">
            <a:avLst/>
          </a:prstGeom>
        </p:spPr>
      </p:pic>
      <p:pic>
        <p:nvPicPr>
          <p:cNvPr id="8" name="図 7">
            <a:extLst>
              <a:ext uri="{FF2B5EF4-FFF2-40B4-BE49-F238E27FC236}">
                <a16:creationId xmlns:a16="http://schemas.microsoft.com/office/drawing/2014/main" id="{0885CF2A-47D8-ECA5-F074-C1D48D7B15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113" y="2167807"/>
            <a:ext cx="7055012" cy="4243616"/>
          </a:xfrm>
          <a:prstGeom prst="rect">
            <a:avLst/>
          </a:prstGeom>
        </p:spPr>
      </p:pic>
      <p:grpSp>
        <p:nvGrpSpPr>
          <p:cNvPr id="7" name="グループ化 6">
            <a:extLst>
              <a:ext uri="{FF2B5EF4-FFF2-40B4-BE49-F238E27FC236}">
                <a16:creationId xmlns:a16="http://schemas.microsoft.com/office/drawing/2014/main" id="{44F77BEC-C709-4CBE-FA0C-0FDD4213790F}"/>
              </a:ext>
            </a:extLst>
          </p:cNvPr>
          <p:cNvGrpSpPr>
            <a:grpSpLocks noChangeAspect="1"/>
          </p:cNvGrpSpPr>
          <p:nvPr/>
        </p:nvGrpSpPr>
        <p:grpSpPr>
          <a:xfrm>
            <a:off x="8030210" y="77900"/>
            <a:ext cx="924222" cy="967829"/>
            <a:chOff x="8030207" y="77898"/>
            <a:chExt cx="1026913" cy="1075365"/>
          </a:xfrm>
        </p:grpSpPr>
        <p:pic>
          <p:nvPicPr>
            <p:cNvPr id="10" name="図 9">
              <a:extLst>
                <a:ext uri="{FF2B5EF4-FFF2-40B4-BE49-F238E27FC236}">
                  <a16:creationId xmlns:a16="http://schemas.microsoft.com/office/drawing/2014/main" id="{EF63B033-DE77-1130-AED5-B4D4E78EBD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39AF2890-9D0C-FFBE-A99D-50B4771289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35906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A855CB-94B1-0235-74EF-EA47DADFDCA7}"/>
              </a:ext>
            </a:extLst>
          </p:cNvPr>
          <p:cNvSpPr txBox="1"/>
          <p:nvPr/>
        </p:nvSpPr>
        <p:spPr>
          <a:xfrm>
            <a:off x="910892" y="1571546"/>
            <a:ext cx="2512792"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社会保険の種類と概要</a:t>
            </a:r>
            <a:endParaRPr kumimoji="1" lang="ja-JP" altLang="en-US" sz="18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3D7686BD-8FD2-6368-A19D-6AC9433D11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pic>
        <p:nvPicPr>
          <p:cNvPr id="11" name="図 10">
            <a:extLst>
              <a:ext uri="{FF2B5EF4-FFF2-40B4-BE49-F238E27FC236}">
                <a16:creationId xmlns:a16="http://schemas.microsoft.com/office/drawing/2014/main" id="{52AF4473-1AF8-6562-32B9-4EAC4AD142C2}"/>
              </a:ext>
            </a:extLst>
          </p:cNvPr>
          <p:cNvPicPr>
            <a:picLocks noChangeAspect="1"/>
          </p:cNvPicPr>
          <p:nvPr/>
        </p:nvPicPr>
        <p:blipFill>
          <a:blip r:embed="rId3"/>
          <a:stretch>
            <a:fillRect/>
          </a:stretch>
        </p:blipFill>
        <p:spPr>
          <a:xfrm>
            <a:off x="910892" y="1069746"/>
            <a:ext cx="7206097" cy="408467"/>
          </a:xfrm>
          <a:prstGeom prst="rect">
            <a:avLst/>
          </a:prstGeom>
        </p:spPr>
      </p:pic>
      <p:sp>
        <p:nvSpPr>
          <p:cNvPr id="15" name="テキスト ボックス 14">
            <a:extLst>
              <a:ext uri="{FF2B5EF4-FFF2-40B4-BE49-F238E27FC236}">
                <a16:creationId xmlns:a16="http://schemas.microsoft.com/office/drawing/2014/main" id="{45960EE1-19C7-0A6F-8841-EB30E6CE8EEB}"/>
              </a:ext>
            </a:extLst>
          </p:cNvPr>
          <p:cNvSpPr txBox="1"/>
          <p:nvPr/>
        </p:nvSpPr>
        <p:spPr>
          <a:xfrm>
            <a:off x="1001126" y="1116341"/>
            <a:ext cx="6785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社会保険は、基本的に加入する義務があります</a:t>
            </a: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A2EEAA9F-0C61-D53E-0C38-AB93F957CB20}"/>
              </a:ext>
            </a:extLst>
          </p:cNvPr>
          <p:cNvPicPr>
            <a:picLocks noChangeAspect="1"/>
          </p:cNvPicPr>
          <p:nvPr/>
        </p:nvPicPr>
        <p:blipFill>
          <a:blip r:embed="rId4"/>
          <a:stretch>
            <a:fillRect/>
          </a:stretch>
        </p:blipFill>
        <p:spPr>
          <a:xfrm>
            <a:off x="5218938" y="59176"/>
            <a:ext cx="1085182" cy="499915"/>
          </a:xfrm>
          <a:prstGeom prst="rect">
            <a:avLst/>
          </a:prstGeom>
        </p:spPr>
      </p:pic>
      <p:sp>
        <p:nvSpPr>
          <p:cNvPr id="6" name="テキスト ボックス 5">
            <a:extLst>
              <a:ext uri="{FF2B5EF4-FFF2-40B4-BE49-F238E27FC236}">
                <a16:creationId xmlns:a16="http://schemas.microsoft.com/office/drawing/2014/main" id="{8CA106AE-7608-0074-DCB6-3CD3173942E9}"/>
              </a:ext>
            </a:extLst>
          </p:cNvPr>
          <p:cNvSpPr txBox="1"/>
          <p:nvPr/>
        </p:nvSpPr>
        <p:spPr>
          <a:xfrm>
            <a:off x="444226" y="590866"/>
            <a:ext cx="1486308" cy="40011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社会保険</a:t>
            </a:r>
          </a:p>
        </p:txBody>
      </p:sp>
      <p:grpSp>
        <p:nvGrpSpPr>
          <p:cNvPr id="27" name="グループ化 26">
            <a:extLst>
              <a:ext uri="{FF2B5EF4-FFF2-40B4-BE49-F238E27FC236}">
                <a16:creationId xmlns:a16="http://schemas.microsoft.com/office/drawing/2014/main" id="{17B608B4-6FBC-CEB5-DF9F-0EBE2861F175}"/>
              </a:ext>
            </a:extLst>
          </p:cNvPr>
          <p:cNvGrpSpPr/>
          <p:nvPr/>
        </p:nvGrpSpPr>
        <p:grpSpPr>
          <a:xfrm>
            <a:off x="967432" y="2080567"/>
            <a:ext cx="8624154" cy="4350082"/>
            <a:chOff x="967432" y="2080567"/>
            <a:chExt cx="8624154" cy="4350082"/>
          </a:xfrm>
        </p:grpSpPr>
        <p:pic>
          <p:nvPicPr>
            <p:cNvPr id="5" name="図 4">
              <a:extLst>
                <a:ext uri="{FF2B5EF4-FFF2-40B4-BE49-F238E27FC236}">
                  <a16:creationId xmlns:a16="http://schemas.microsoft.com/office/drawing/2014/main" id="{4876595D-3F6D-3DF0-C01E-F540ED16A2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432" y="2088379"/>
              <a:ext cx="7093016" cy="4342270"/>
            </a:xfrm>
            <a:prstGeom prst="rect">
              <a:avLst/>
            </a:prstGeom>
          </p:spPr>
        </p:pic>
        <p:sp>
          <p:nvSpPr>
            <p:cNvPr id="10" name="テキスト ボックス 9">
              <a:extLst>
                <a:ext uri="{FF2B5EF4-FFF2-40B4-BE49-F238E27FC236}">
                  <a16:creationId xmlns:a16="http://schemas.microsoft.com/office/drawing/2014/main" id="{7BA4B027-02D3-C1A2-6E13-AC6970E22DF9}"/>
                </a:ext>
              </a:extLst>
            </p:cNvPr>
            <p:cNvSpPr txBox="1"/>
            <p:nvPr/>
          </p:nvSpPr>
          <p:spPr>
            <a:xfrm>
              <a:off x="1270584" y="2095839"/>
              <a:ext cx="1085181"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種 類</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A0650008-B698-ED49-BD19-93740177AE07}"/>
                </a:ext>
              </a:extLst>
            </p:cNvPr>
            <p:cNvSpPr txBox="1"/>
            <p:nvPr/>
          </p:nvSpPr>
          <p:spPr>
            <a:xfrm>
              <a:off x="4572000" y="2080567"/>
              <a:ext cx="1068855"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概 要</a:t>
              </a:r>
            </a:p>
          </p:txBody>
        </p:sp>
        <p:sp>
          <p:nvSpPr>
            <p:cNvPr id="18" name="テキスト ボックス 17">
              <a:extLst>
                <a:ext uri="{FF2B5EF4-FFF2-40B4-BE49-F238E27FC236}">
                  <a16:creationId xmlns:a16="http://schemas.microsoft.com/office/drawing/2014/main" id="{D5BF443F-AE2B-54A9-C575-2E9071116427}"/>
                </a:ext>
              </a:extLst>
            </p:cNvPr>
            <p:cNvSpPr txBox="1"/>
            <p:nvPr/>
          </p:nvSpPr>
          <p:spPr>
            <a:xfrm>
              <a:off x="1083552" y="2679207"/>
              <a:ext cx="1156973"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年金保険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480D137F-DB45-458B-A4F6-90A38CEBA2AE}"/>
                </a:ext>
              </a:extLst>
            </p:cNvPr>
            <p:cNvSpPr txBox="1"/>
            <p:nvPr/>
          </p:nvSpPr>
          <p:spPr>
            <a:xfrm>
              <a:off x="1079639" y="4268479"/>
              <a:ext cx="1156973"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介護保険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913B1193-8D3E-7F9F-00FE-83CCD83CC267}"/>
                </a:ext>
              </a:extLst>
            </p:cNvPr>
            <p:cNvSpPr txBox="1"/>
            <p:nvPr/>
          </p:nvSpPr>
          <p:spPr>
            <a:xfrm>
              <a:off x="1094924" y="5033378"/>
              <a:ext cx="1156973"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雇用保険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8B1D7BDE-8826-66C5-857F-A92F16AD54AC}"/>
                </a:ext>
              </a:extLst>
            </p:cNvPr>
            <p:cNvSpPr txBox="1"/>
            <p:nvPr/>
          </p:nvSpPr>
          <p:spPr>
            <a:xfrm>
              <a:off x="1094924" y="5788254"/>
              <a:ext cx="1156973"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労災保険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FD0E288F-36D4-720C-4A82-CBDC806B378B}"/>
                </a:ext>
              </a:extLst>
            </p:cNvPr>
            <p:cNvSpPr txBox="1"/>
            <p:nvPr/>
          </p:nvSpPr>
          <p:spPr>
            <a:xfrm>
              <a:off x="1086791" y="3436744"/>
              <a:ext cx="1156973"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医療保険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B00AE328-42FD-383B-1BEE-FC5B159CAE9E}"/>
                </a:ext>
              </a:extLst>
            </p:cNvPr>
            <p:cNvSpPr txBox="1"/>
            <p:nvPr/>
          </p:nvSpPr>
          <p:spPr>
            <a:xfrm>
              <a:off x="2311936" y="2605581"/>
              <a:ext cx="5805053"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65</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歳以上になった場合や障がいをこうむった場合、配偶者が</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死亡した場合に、継続的に給付を受け取れる保険</a:t>
              </a:r>
            </a:p>
          </p:txBody>
        </p:sp>
        <p:sp>
          <p:nvSpPr>
            <p:cNvPr id="24" name="テキスト ボックス 23">
              <a:extLst>
                <a:ext uri="{FF2B5EF4-FFF2-40B4-BE49-F238E27FC236}">
                  <a16:creationId xmlns:a16="http://schemas.microsoft.com/office/drawing/2014/main" id="{954DC4EA-741E-C120-1491-EE71FA2198D1}"/>
                </a:ext>
              </a:extLst>
            </p:cNvPr>
            <p:cNvSpPr txBox="1"/>
            <p:nvPr/>
          </p:nvSpPr>
          <p:spPr>
            <a:xfrm>
              <a:off x="2311936" y="3320131"/>
              <a:ext cx="7279650"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医療費の一部を自己負担するだけで、病院などの医療機関で</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受診できる保険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6D1C5654-A532-00E3-9FB7-3952FB63B796}"/>
                </a:ext>
              </a:extLst>
            </p:cNvPr>
            <p:cNvSpPr txBox="1"/>
            <p:nvPr/>
          </p:nvSpPr>
          <p:spPr>
            <a:xfrm>
              <a:off x="2303492" y="4034681"/>
              <a:ext cx="5711629" cy="830997"/>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高齢者が介護が必要となったときに、一定の自己負担で介護サービスを受けられる保険で</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､40</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歳以上の人に加入が義務付けられている</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AF98AADF-D4FA-7E8F-E800-C0D7708E7FC0}"/>
                </a:ext>
              </a:extLst>
            </p:cNvPr>
            <p:cNvSpPr txBox="1"/>
            <p:nvPr/>
          </p:nvSpPr>
          <p:spPr>
            <a:xfrm>
              <a:off x="2303492" y="4931178"/>
              <a:ext cx="5902214"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労働者が失業した場合や職業に関する教育訓練を受けた場合</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に給付を受け取れる保険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1F051E2D-7F48-81A5-E072-51D511162055}"/>
                </a:ext>
              </a:extLst>
            </p:cNvPr>
            <p:cNvSpPr txBox="1"/>
            <p:nvPr/>
          </p:nvSpPr>
          <p:spPr>
            <a:xfrm>
              <a:off x="2311936" y="5758633"/>
              <a:ext cx="5674189"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労働者が働いている間や通勤中に生じたケガ、かかった病気などに対して給付が受け取れる保険</a:t>
              </a:r>
            </a:p>
          </p:txBody>
        </p:sp>
      </p:grpSp>
      <p:grpSp>
        <p:nvGrpSpPr>
          <p:cNvPr id="4" name="グループ化 3">
            <a:extLst>
              <a:ext uri="{FF2B5EF4-FFF2-40B4-BE49-F238E27FC236}">
                <a16:creationId xmlns:a16="http://schemas.microsoft.com/office/drawing/2014/main" id="{E0A1926A-1FBA-74DA-6155-40E1E022065B}"/>
              </a:ext>
            </a:extLst>
          </p:cNvPr>
          <p:cNvGrpSpPr>
            <a:grpSpLocks noChangeAspect="1"/>
          </p:cNvGrpSpPr>
          <p:nvPr/>
        </p:nvGrpSpPr>
        <p:grpSpPr>
          <a:xfrm>
            <a:off x="8030210" y="77900"/>
            <a:ext cx="924222" cy="967829"/>
            <a:chOff x="8030207" y="77898"/>
            <a:chExt cx="1026913" cy="1075365"/>
          </a:xfrm>
        </p:grpSpPr>
        <p:pic>
          <p:nvPicPr>
            <p:cNvPr id="7" name="図 6">
              <a:extLst>
                <a:ext uri="{FF2B5EF4-FFF2-40B4-BE49-F238E27FC236}">
                  <a16:creationId xmlns:a16="http://schemas.microsoft.com/office/drawing/2014/main" id="{672C565C-B424-D660-C865-E3A6DE6244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8" name="図 7">
              <a:extLst>
                <a:ext uri="{FF2B5EF4-FFF2-40B4-BE49-F238E27FC236}">
                  <a16:creationId xmlns:a16="http://schemas.microsoft.com/office/drawing/2014/main" id="{8FB2AF51-07E3-149E-748C-67AE4EA19C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83280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B89CBFD5-C309-F64C-A7A6-F8F57734E6AC}"/>
              </a:ext>
            </a:extLst>
          </p:cNvPr>
          <p:cNvSpPr txBox="1"/>
          <p:nvPr/>
        </p:nvSpPr>
        <p:spPr>
          <a:xfrm>
            <a:off x="910892" y="1643168"/>
            <a:ext cx="6989099"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社会保険だけでは保障されない部分や保障が十分ではない部分を民間保険が補っています。</a:t>
            </a:r>
          </a:p>
        </p:txBody>
      </p:sp>
      <p:pic>
        <p:nvPicPr>
          <p:cNvPr id="2" name="図 1">
            <a:extLst>
              <a:ext uri="{FF2B5EF4-FFF2-40B4-BE49-F238E27FC236}">
                <a16:creationId xmlns:a16="http://schemas.microsoft.com/office/drawing/2014/main" id="{AFB142C8-72C9-9EE0-988E-26E6D9028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pic>
        <p:nvPicPr>
          <p:cNvPr id="8" name="図 7">
            <a:extLst>
              <a:ext uri="{FF2B5EF4-FFF2-40B4-BE49-F238E27FC236}">
                <a16:creationId xmlns:a16="http://schemas.microsoft.com/office/drawing/2014/main" id="{DF5AC846-4282-A579-A40D-D7EA818F22E1}"/>
              </a:ext>
            </a:extLst>
          </p:cNvPr>
          <p:cNvPicPr>
            <a:picLocks noChangeAspect="1"/>
          </p:cNvPicPr>
          <p:nvPr/>
        </p:nvPicPr>
        <p:blipFill>
          <a:blip r:embed="rId3"/>
          <a:stretch>
            <a:fillRect/>
          </a:stretch>
        </p:blipFill>
        <p:spPr>
          <a:xfrm>
            <a:off x="910892" y="1094023"/>
            <a:ext cx="7206097" cy="408467"/>
          </a:xfrm>
          <a:prstGeom prst="rect">
            <a:avLst/>
          </a:prstGeom>
        </p:spPr>
      </p:pic>
      <p:sp>
        <p:nvSpPr>
          <p:cNvPr id="10" name="テキスト ボックス 9">
            <a:extLst>
              <a:ext uri="{FF2B5EF4-FFF2-40B4-BE49-F238E27FC236}">
                <a16:creationId xmlns:a16="http://schemas.microsoft.com/office/drawing/2014/main" id="{09BF87AD-B78D-D802-BFC1-177C5FC00F23}"/>
              </a:ext>
            </a:extLst>
          </p:cNvPr>
          <p:cNvSpPr txBox="1"/>
          <p:nvPr/>
        </p:nvSpPr>
        <p:spPr>
          <a:xfrm>
            <a:off x="1001126" y="1140618"/>
            <a:ext cx="6785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社会保険を補完する民間保険</a:t>
            </a:r>
          </a:p>
        </p:txBody>
      </p:sp>
      <p:pic>
        <p:nvPicPr>
          <p:cNvPr id="5" name="図 4">
            <a:extLst>
              <a:ext uri="{FF2B5EF4-FFF2-40B4-BE49-F238E27FC236}">
                <a16:creationId xmlns:a16="http://schemas.microsoft.com/office/drawing/2014/main" id="{3E159EE4-8125-2976-28E3-F51BFA6BB427}"/>
              </a:ext>
            </a:extLst>
          </p:cNvPr>
          <p:cNvPicPr>
            <a:picLocks noChangeAspect="1"/>
          </p:cNvPicPr>
          <p:nvPr/>
        </p:nvPicPr>
        <p:blipFill>
          <a:blip r:embed="rId4"/>
          <a:stretch>
            <a:fillRect/>
          </a:stretch>
        </p:blipFill>
        <p:spPr>
          <a:xfrm>
            <a:off x="5202755" y="62906"/>
            <a:ext cx="1085182" cy="499915"/>
          </a:xfrm>
          <a:prstGeom prst="rect">
            <a:avLst/>
          </a:prstGeom>
        </p:spPr>
      </p:pic>
      <p:sp>
        <p:nvSpPr>
          <p:cNvPr id="11" name="テキスト ボックス 10">
            <a:extLst>
              <a:ext uri="{FF2B5EF4-FFF2-40B4-BE49-F238E27FC236}">
                <a16:creationId xmlns:a16="http://schemas.microsoft.com/office/drawing/2014/main" id="{4F2D68DD-A9BF-D534-43FD-3DDFC022B445}"/>
              </a:ext>
            </a:extLst>
          </p:cNvPr>
          <p:cNvSpPr txBox="1"/>
          <p:nvPr/>
        </p:nvSpPr>
        <p:spPr>
          <a:xfrm>
            <a:off x="444226" y="590866"/>
            <a:ext cx="1486308" cy="40011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社会保険</a:t>
            </a:r>
          </a:p>
        </p:txBody>
      </p:sp>
      <p:grpSp>
        <p:nvGrpSpPr>
          <p:cNvPr id="31" name="グループ化 30">
            <a:extLst>
              <a:ext uri="{FF2B5EF4-FFF2-40B4-BE49-F238E27FC236}">
                <a16:creationId xmlns:a16="http://schemas.microsoft.com/office/drawing/2014/main" id="{537640AF-88CA-BD35-3E5D-051AC67E95FF}"/>
              </a:ext>
            </a:extLst>
          </p:cNvPr>
          <p:cNvGrpSpPr/>
          <p:nvPr/>
        </p:nvGrpSpPr>
        <p:grpSpPr>
          <a:xfrm>
            <a:off x="1001126" y="2482665"/>
            <a:ext cx="7403523" cy="3234717"/>
            <a:chOff x="910892" y="2766912"/>
            <a:chExt cx="7403523" cy="2950470"/>
          </a:xfrm>
        </p:grpSpPr>
        <p:pic>
          <p:nvPicPr>
            <p:cNvPr id="12" name="図 11">
              <a:extLst>
                <a:ext uri="{FF2B5EF4-FFF2-40B4-BE49-F238E27FC236}">
                  <a16:creationId xmlns:a16="http://schemas.microsoft.com/office/drawing/2014/main" id="{900DE90B-59D8-BDAD-898A-96B51F6057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892" y="2766912"/>
              <a:ext cx="7010414" cy="2950470"/>
            </a:xfrm>
            <a:prstGeom prst="rect">
              <a:avLst/>
            </a:prstGeom>
          </p:spPr>
        </p:pic>
        <p:sp>
          <p:nvSpPr>
            <p:cNvPr id="13" name="テキスト ボックス 12">
              <a:extLst>
                <a:ext uri="{FF2B5EF4-FFF2-40B4-BE49-F238E27FC236}">
                  <a16:creationId xmlns:a16="http://schemas.microsoft.com/office/drawing/2014/main" id="{3EBFA01E-5D5E-EF46-AD41-B4697957AD28}"/>
                </a:ext>
              </a:extLst>
            </p:cNvPr>
            <p:cNvSpPr txBox="1"/>
            <p:nvPr/>
          </p:nvSpPr>
          <p:spPr>
            <a:xfrm>
              <a:off x="1333041" y="2833442"/>
              <a:ext cx="1245547" cy="30880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リスク</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6DFC1E3D-D29E-4DE0-68F9-78A290C1E0F3}"/>
                </a:ext>
              </a:extLst>
            </p:cNvPr>
            <p:cNvSpPr txBox="1"/>
            <p:nvPr/>
          </p:nvSpPr>
          <p:spPr>
            <a:xfrm>
              <a:off x="3236219" y="2820844"/>
              <a:ext cx="1245547" cy="30880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社会保険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21F2E9EA-A523-BD01-BDDE-FF6FBE2D1FBA}"/>
                </a:ext>
              </a:extLst>
            </p:cNvPr>
            <p:cNvSpPr txBox="1"/>
            <p:nvPr/>
          </p:nvSpPr>
          <p:spPr>
            <a:xfrm>
              <a:off x="5374615" y="2820844"/>
              <a:ext cx="2517566" cy="30880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関連する主な民間保険</a:t>
              </a:r>
            </a:p>
          </p:txBody>
        </p:sp>
        <p:sp>
          <p:nvSpPr>
            <p:cNvPr id="16" name="テキスト ボックス 15">
              <a:extLst>
                <a:ext uri="{FF2B5EF4-FFF2-40B4-BE49-F238E27FC236}">
                  <a16:creationId xmlns:a16="http://schemas.microsoft.com/office/drawing/2014/main" id="{B807DE62-2330-C28D-5B24-D183FD2FBB99}"/>
                </a:ext>
              </a:extLst>
            </p:cNvPr>
            <p:cNvSpPr txBox="1"/>
            <p:nvPr/>
          </p:nvSpPr>
          <p:spPr>
            <a:xfrm>
              <a:off x="950910" y="4518571"/>
              <a:ext cx="1682261" cy="533389"/>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老齢･障がい･</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死亡</a:t>
              </a:r>
            </a:p>
          </p:txBody>
        </p:sp>
        <p:sp>
          <p:nvSpPr>
            <p:cNvPr id="17" name="テキスト ボックス 16">
              <a:extLst>
                <a:ext uri="{FF2B5EF4-FFF2-40B4-BE49-F238E27FC236}">
                  <a16:creationId xmlns:a16="http://schemas.microsoft.com/office/drawing/2014/main" id="{8B065265-F924-70F4-340D-88CD8CCD4AE9}"/>
                </a:ext>
              </a:extLst>
            </p:cNvPr>
            <p:cNvSpPr txBox="1"/>
            <p:nvPr/>
          </p:nvSpPr>
          <p:spPr>
            <a:xfrm>
              <a:off x="1000222" y="3456510"/>
              <a:ext cx="1245547" cy="30880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ケガ･病気</a:t>
              </a:r>
            </a:p>
          </p:txBody>
        </p:sp>
        <p:sp>
          <p:nvSpPr>
            <p:cNvPr id="18" name="テキスト ボックス 17">
              <a:extLst>
                <a:ext uri="{FF2B5EF4-FFF2-40B4-BE49-F238E27FC236}">
                  <a16:creationId xmlns:a16="http://schemas.microsoft.com/office/drawing/2014/main" id="{FA8E5845-C8AC-E169-4509-56B0AD46196A}"/>
                </a:ext>
              </a:extLst>
            </p:cNvPr>
            <p:cNvSpPr txBox="1"/>
            <p:nvPr/>
          </p:nvSpPr>
          <p:spPr>
            <a:xfrm>
              <a:off x="950910" y="4085941"/>
              <a:ext cx="1779415" cy="30880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認知症･寝たきり</a:t>
              </a:r>
            </a:p>
          </p:txBody>
        </p:sp>
        <p:sp>
          <p:nvSpPr>
            <p:cNvPr id="19" name="テキスト ボックス 18">
              <a:extLst>
                <a:ext uri="{FF2B5EF4-FFF2-40B4-BE49-F238E27FC236}">
                  <a16:creationId xmlns:a16="http://schemas.microsoft.com/office/drawing/2014/main" id="{DB34C495-EDCB-92D9-8EA2-4EB1CFB37DDF}"/>
                </a:ext>
              </a:extLst>
            </p:cNvPr>
            <p:cNvSpPr txBox="1"/>
            <p:nvPr/>
          </p:nvSpPr>
          <p:spPr>
            <a:xfrm>
              <a:off x="2578588" y="4085154"/>
              <a:ext cx="1837511" cy="30880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介護保険</a:t>
              </a:r>
            </a:p>
          </p:txBody>
        </p:sp>
        <p:sp>
          <p:nvSpPr>
            <p:cNvPr id="20" name="テキスト ボックス 19">
              <a:extLst>
                <a:ext uri="{FF2B5EF4-FFF2-40B4-BE49-F238E27FC236}">
                  <a16:creationId xmlns:a16="http://schemas.microsoft.com/office/drawing/2014/main" id="{AD79DF1F-F560-B5CB-0CD3-D39409F583E5}"/>
                </a:ext>
              </a:extLst>
            </p:cNvPr>
            <p:cNvSpPr txBox="1"/>
            <p:nvPr/>
          </p:nvSpPr>
          <p:spPr>
            <a:xfrm>
              <a:off x="4845480" y="4099342"/>
              <a:ext cx="1837511" cy="30880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介護保険</a:t>
              </a:r>
            </a:p>
          </p:txBody>
        </p:sp>
        <p:sp>
          <p:nvSpPr>
            <p:cNvPr id="21" name="テキスト ボックス 20">
              <a:extLst>
                <a:ext uri="{FF2B5EF4-FFF2-40B4-BE49-F238E27FC236}">
                  <a16:creationId xmlns:a16="http://schemas.microsoft.com/office/drawing/2014/main" id="{F0DB2725-C2F9-F326-433D-EC31A29788EF}"/>
                </a:ext>
              </a:extLst>
            </p:cNvPr>
            <p:cNvSpPr txBox="1"/>
            <p:nvPr/>
          </p:nvSpPr>
          <p:spPr>
            <a:xfrm>
              <a:off x="2583924" y="3338056"/>
              <a:ext cx="2429858" cy="533389"/>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健康保険</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国民健康保険　など</a:t>
              </a:r>
            </a:p>
          </p:txBody>
        </p:sp>
        <p:sp>
          <p:nvSpPr>
            <p:cNvPr id="23" name="テキスト ボックス 22">
              <a:extLst>
                <a:ext uri="{FF2B5EF4-FFF2-40B4-BE49-F238E27FC236}">
                  <a16:creationId xmlns:a16="http://schemas.microsoft.com/office/drawing/2014/main" id="{B2D3F823-9D9F-1457-F14D-D71AF114BCBB}"/>
                </a:ext>
              </a:extLst>
            </p:cNvPr>
            <p:cNvSpPr txBox="1"/>
            <p:nvPr/>
          </p:nvSpPr>
          <p:spPr>
            <a:xfrm>
              <a:off x="4839423" y="3242628"/>
              <a:ext cx="2576158" cy="75797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傷害保険</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医療保険</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がん保険</a:t>
              </a:r>
            </a:p>
          </p:txBody>
        </p:sp>
        <p:sp>
          <p:nvSpPr>
            <p:cNvPr id="26" name="テキスト ボックス 25">
              <a:extLst>
                <a:ext uri="{FF2B5EF4-FFF2-40B4-BE49-F238E27FC236}">
                  <a16:creationId xmlns:a16="http://schemas.microsoft.com/office/drawing/2014/main" id="{CFEFD317-923E-DCFE-3887-3937471B36B0}"/>
                </a:ext>
              </a:extLst>
            </p:cNvPr>
            <p:cNvSpPr txBox="1"/>
            <p:nvPr/>
          </p:nvSpPr>
          <p:spPr>
            <a:xfrm>
              <a:off x="2614277" y="5233686"/>
              <a:ext cx="2529567" cy="30880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労働者災害補償保険</a:t>
              </a:r>
            </a:p>
          </p:txBody>
        </p:sp>
        <p:sp>
          <p:nvSpPr>
            <p:cNvPr id="27" name="テキスト ボックス 26">
              <a:extLst>
                <a:ext uri="{FF2B5EF4-FFF2-40B4-BE49-F238E27FC236}">
                  <a16:creationId xmlns:a16="http://schemas.microsoft.com/office/drawing/2014/main" id="{F2DA2196-4301-24CF-AABB-5170CF0B8BE4}"/>
                </a:ext>
              </a:extLst>
            </p:cNvPr>
            <p:cNvSpPr txBox="1"/>
            <p:nvPr/>
          </p:nvSpPr>
          <p:spPr>
            <a:xfrm>
              <a:off x="941864" y="5121510"/>
              <a:ext cx="1778607" cy="533389"/>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業務上･通勤途上のケガ･病気</a:t>
              </a:r>
            </a:p>
          </p:txBody>
        </p:sp>
        <p:sp>
          <p:nvSpPr>
            <p:cNvPr id="28" name="テキスト ボックス 27">
              <a:extLst>
                <a:ext uri="{FF2B5EF4-FFF2-40B4-BE49-F238E27FC236}">
                  <a16:creationId xmlns:a16="http://schemas.microsoft.com/office/drawing/2014/main" id="{91F7D198-B7A7-7E03-A27A-705256998CA1}"/>
                </a:ext>
              </a:extLst>
            </p:cNvPr>
            <p:cNvSpPr txBox="1"/>
            <p:nvPr/>
          </p:nvSpPr>
          <p:spPr>
            <a:xfrm>
              <a:off x="4839423" y="4491697"/>
              <a:ext cx="3474992" cy="533389"/>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個人年金保険（生命保険分野）</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確定拠出年金</a:t>
              </a:r>
            </a:p>
          </p:txBody>
        </p:sp>
        <p:sp>
          <p:nvSpPr>
            <p:cNvPr id="29" name="テキスト ボックス 28">
              <a:extLst>
                <a:ext uri="{FF2B5EF4-FFF2-40B4-BE49-F238E27FC236}">
                  <a16:creationId xmlns:a16="http://schemas.microsoft.com/office/drawing/2014/main" id="{9199CD5E-9E63-5823-8D34-2FDCEDE61203}"/>
                </a:ext>
              </a:extLst>
            </p:cNvPr>
            <p:cNvSpPr txBox="1"/>
            <p:nvPr/>
          </p:nvSpPr>
          <p:spPr>
            <a:xfrm>
              <a:off x="2614277" y="4470746"/>
              <a:ext cx="2429858" cy="533389"/>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国民年金</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厚生年金　など</a:t>
              </a:r>
            </a:p>
          </p:txBody>
        </p:sp>
        <p:sp>
          <p:nvSpPr>
            <p:cNvPr id="30" name="テキスト ボックス 29">
              <a:extLst>
                <a:ext uri="{FF2B5EF4-FFF2-40B4-BE49-F238E27FC236}">
                  <a16:creationId xmlns:a16="http://schemas.microsoft.com/office/drawing/2014/main" id="{986D8516-95B5-3F8E-8A02-059532C0CF97}"/>
                </a:ext>
              </a:extLst>
            </p:cNvPr>
            <p:cNvSpPr txBox="1"/>
            <p:nvPr/>
          </p:nvSpPr>
          <p:spPr>
            <a:xfrm>
              <a:off x="4839423" y="5130273"/>
              <a:ext cx="2601196" cy="533389"/>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労働災害総合保険</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 所得補償保険</a:t>
              </a:r>
            </a:p>
          </p:txBody>
        </p:sp>
      </p:grpSp>
      <p:grpSp>
        <p:nvGrpSpPr>
          <p:cNvPr id="6" name="グループ化 5">
            <a:extLst>
              <a:ext uri="{FF2B5EF4-FFF2-40B4-BE49-F238E27FC236}">
                <a16:creationId xmlns:a16="http://schemas.microsoft.com/office/drawing/2014/main" id="{62F36C9C-072A-7790-3F8E-7EB9818A3330}"/>
              </a:ext>
            </a:extLst>
          </p:cNvPr>
          <p:cNvGrpSpPr>
            <a:grpSpLocks noChangeAspect="1"/>
          </p:cNvGrpSpPr>
          <p:nvPr/>
        </p:nvGrpSpPr>
        <p:grpSpPr>
          <a:xfrm>
            <a:off x="8030210" y="77900"/>
            <a:ext cx="924222" cy="967829"/>
            <a:chOff x="8030207" y="77898"/>
            <a:chExt cx="1026913" cy="1075365"/>
          </a:xfrm>
        </p:grpSpPr>
        <p:pic>
          <p:nvPicPr>
            <p:cNvPr id="7" name="図 6">
              <a:extLst>
                <a:ext uri="{FF2B5EF4-FFF2-40B4-BE49-F238E27FC236}">
                  <a16:creationId xmlns:a16="http://schemas.microsoft.com/office/drawing/2014/main" id="{1991D432-9C4F-EAC1-6550-24026EC7F9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9" name="図 8">
              <a:extLst>
                <a:ext uri="{FF2B5EF4-FFF2-40B4-BE49-F238E27FC236}">
                  <a16:creationId xmlns:a16="http://schemas.microsoft.com/office/drawing/2014/main" id="{3FC8188A-0FB2-AC66-4453-E2FFFBD167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5473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0D119043-F087-7445-B5FF-332804A78F6F}"/>
              </a:ext>
            </a:extLst>
          </p:cNvPr>
          <p:cNvSpPr txBox="1"/>
          <p:nvPr/>
        </p:nvSpPr>
        <p:spPr>
          <a:xfrm>
            <a:off x="846306" y="1712830"/>
            <a:ext cx="3600000"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保険会社による取り扱いの違い</a:t>
            </a:r>
            <a:endParaRPr kumimoji="1" lang="ja-JP" altLang="en-US" sz="1800" b="0"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p:txBody>
      </p:sp>
      <p:pic>
        <p:nvPicPr>
          <p:cNvPr id="2" name="図 1">
            <a:extLst>
              <a:ext uri="{FF2B5EF4-FFF2-40B4-BE49-F238E27FC236}">
                <a16:creationId xmlns:a16="http://schemas.microsoft.com/office/drawing/2014/main" id="{0C911C21-9E5E-FEED-2653-C9C5BD4A0E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9" name="テキスト ボックス 8">
            <a:extLst>
              <a:ext uri="{FF2B5EF4-FFF2-40B4-BE49-F238E27FC236}">
                <a16:creationId xmlns:a16="http://schemas.microsoft.com/office/drawing/2014/main" id="{7876B747-3CB3-3643-A374-92AA5597A1F3}"/>
              </a:ext>
            </a:extLst>
          </p:cNvPr>
          <p:cNvSpPr txBox="1"/>
          <p:nvPr/>
        </p:nvSpPr>
        <p:spPr>
          <a:xfrm>
            <a:off x="468389" y="618267"/>
            <a:ext cx="1468773" cy="40011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民間保険</a:t>
            </a:r>
          </a:p>
        </p:txBody>
      </p:sp>
      <p:pic>
        <p:nvPicPr>
          <p:cNvPr id="6" name="図 5">
            <a:extLst>
              <a:ext uri="{FF2B5EF4-FFF2-40B4-BE49-F238E27FC236}">
                <a16:creationId xmlns:a16="http://schemas.microsoft.com/office/drawing/2014/main" id="{5C025951-D44A-89C2-52E0-BAEB161D2E67}"/>
              </a:ext>
            </a:extLst>
          </p:cNvPr>
          <p:cNvPicPr>
            <a:picLocks noChangeAspect="1"/>
          </p:cNvPicPr>
          <p:nvPr/>
        </p:nvPicPr>
        <p:blipFill>
          <a:blip r:embed="rId3"/>
          <a:stretch>
            <a:fillRect/>
          </a:stretch>
        </p:blipFill>
        <p:spPr>
          <a:xfrm>
            <a:off x="846306" y="1094237"/>
            <a:ext cx="7206097" cy="408467"/>
          </a:xfrm>
          <a:prstGeom prst="rect">
            <a:avLst/>
          </a:prstGeom>
        </p:spPr>
      </p:pic>
      <p:sp>
        <p:nvSpPr>
          <p:cNvPr id="10" name="テキスト ボックス 9">
            <a:extLst>
              <a:ext uri="{FF2B5EF4-FFF2-40B4-BE49-F238E27FC236}">
                <a16:creationId xmlns:a16="http://schemas.microsoft.com/office/drawing/2014/main" id="{CA4DB4D3-6546-DFB4-7261-8A223BFDBED8}"/>
              </a:ext>
            </a:extLst>
          </p:cNvPr>
          <p:cNvSpPr txBox="1"/>
          <p:nvPr/>
        </p:nvSpPr>
        <p:spPr>
          <a:xfrm>
            <a:off x="936540" y="1123248"/>
            <a:ext cx="6785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民間保険は、生命保険と損害保険に大別されます</a:t>
            </a:r>
          </a:p>
        </p:txBody>
      </p:sp>
      <p:pic>
        <p:nvPicPr>
          <p:cNvPr id="13" name="図 12">
            <a:extLst>
              <a:ext uri="{FF2B5EF4-FFF2-40B4-BE49-F238E27FC236}">
                <a16:creationId xmlns:a16="http://schemas.microsoft.com/office/drawing/2014/main" id="{8B13FF28-A2EF-4830-7270-659E5DC86720}"/>
              </a:ext>
            </a:extLst>
          </p:cNvPr>
          <p:cNvPicPr>
            <a:picLocks noChangeAspect="1"/>
          </p:cNvPicPr>
          <p:nvPr/>
        </p:nvPicPr>
        <p:blipFill>
          <a:blip r:embed="rId4"/>
          <a:stretch>
            <a:fillRect/>
          </a:stretch>
        </p:blipFill>
        <p:spPr>
          <a:xfrm>
            <a:off x="5230055" y="59176"/>
            <a:ext cx="1085182" cy="499915"/>
          </a:xfrm>
          <a:prstGeom prst="rect">
            <a:avLst/>
          </a:prstGeom>
        </p:spPr>
      </p:pic>
      <p:pic>
        <p:nvPicPr>
          <p:cNvPr id="8" name="図 7">
            <a:extLst>
              <a:ext uri="{FF2B5EF4-FFF2-40B4-BE49-F238E27FC236}">
                <a16:creationId xmlns:a16="http://schemas.microsoft.com/office/drawing/2014/main" id="{B423AB66-CFF8-4061-D449-A903E13DB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410" y="2415285"/>
            <a:ext cx="7629180" cy="3635736"/>
          </a:xfrm>
          <a:prstGeom prst="rect">
            <a:avLst/>
          </a:prstGeom>
        </p:spPr>
      </p:pic>
      <p:grpSp>
        <p:nvGrpSpPr>
          <p:cNvPr id="3" name="グループ化 2">
            <a:extLst>
              <a:ext uri="{FF2B5EF4-FFF2-40B4-BE49-F238E27FC236}">
                <a16:creationId xmlns:a16="http://schemas.microsoft.com/office/drawing/2014/main" id="{55FE037B-4D7D-7B46-B5FB-62B335747320}"/>
              </a:ext>
            </a:extLst>
          </p:cNvPr>
          <p:cNvGrpSpPr>
            <a:grpSpLocks noChangeAspect="1"/>
          </p:cNvGrpSpPr>
          <p:nvPr/>
        </p:nvGrpSpPr>
        <p:grpSpPr>
          <a:xfrm>
            <a:off x="8030210" y="77900"/>
            <a:ext cx="924222" cy="967829"/>
            <a:chOff x="8030207" y="77898"/>
            <a:chExt cx="1026913" cy="1075365"/>
          </a:xfrm>
        </p:grpSpPr>
        <p:pic>
          <p:nvPicPr>
            <p:cNvPr id="7" name="図 6">
              <a:extLst>
                <a:ext uri="{FF2B5EF4-FFF2-40B4-BE49-F238E27FC236}">
                  <a16:creationId xmlns:a16="http://schemas.microsoft.com/office/drawing/2014/main" id="{033290EF-00D5-078D-DDBD-051316F640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34922DD0-585F-8280-5298-41C8A3DF07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195575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5442355-422B-967A-F2C9-EC65A94A4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pic>
        <p:nvPicPr>
          <p:cNvPr id="10" name="図 9">
            <a:extLst>
              <a:ext uri="{FF2B5EF4-FFF2-40B4-BE49-F238E27FC236}">
                <a16:creationId xmlns:a16="http://schemas.microsoft.com/office/drawing/2014/main" id="{03DC7EE1-EDB8-E6B0-E07D-5BE2A76AE6AA}"/>
              </a:ext>
            </a:extLst>
          </p:cNvPr>
          <p:cNvPicPr>
            <a:picLocks noChangeAspect="1"/>
          </p:cNvPicPr>
          <p:nvPr/>
        </p:nvPicPr>
        <p:blipFill>
          <a:blip r:embed="rId4"/>
          <a:stretch>
            <a:fillRect/>
          </a:stretch>
        </p:blipFill>
        <p:spPr>
          <a:xfrm>
            <a:off x="910892" y="1120534"/>
            <a:ext cx="7206097" cy="408467"/>
          </a:xfrm>
          <a:prstGeom prst="rect">
            <a:avLst/>
          </a:prstGeom>
        </p:spPr>
      </p:pic>
      <p:sp>
        <p:nvSpPr>
          <p:cNvPr id="11" name="テキスト ボックス 10">
            <a:extLst>
              <a:ext uri="{FF2B5EF4-FFF2-40B4-BE49-F238E27FC236}">
                <a16:creationId xmlns:a16="http://schemas.microsoft.com/office/drawing/2014/main" id="{9576A336-0304-C132-790D-832A74A0CC87}"/>
              </a:ext>
            </a:extLst>
          </p:cNvPr>
          <p:cNvSpPr txBox="1"/>
          <p:nvPr/>
        </p:nvSpPr>
        <p:spPr>
          <a:xfrm>
            <a:off x="1001126" y="1167129"/>
            <a:ext cx="6785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損害保険には、多様なリスクに備える保険が揃っています</a:t>
            </a:r>
          </a:p>
        </p:txBody>
      </p:sp>
      <p:pic>
        <p:nvPicPr>
          <p:cNvPr id="8" name="図 7">
            <a:extLst>
              <a:ext uri="{FF2B5EF4-FFF2-40B4-BE49-F238E27FC236}">
                <a16:creationId xmlns:a16="http://schemas.microsoft.com/office/drawing/2014/main" id="{78313595-F8B7-4726-7634-751DCF2E03CC}"/>
              </a:ext>
            </a:extLst>
          </p:cNvPr>
          <p:cNvPicPr>
            <a:picLocks noChangeAspect="1"/>
          </p:cNvPicPr>
          <p:nvPr/>
        </p:nvPicPr>
        <p:blipFill>
          <a:blip r:embed="rId5"/>
          <a:stretch>
            <a:fillRect/>
          </a:stretch>
        </p:blipFill>
        <p:spPr>
          <a:xfrm>
            <a:off x="5197564" y="78743"/>
            <a:ext cx="1085182" cy="499915"/>
          </a:xfrm>
          <a:prstGeom prst="rect">
            <a:avLst/>
          </a:prstGeom>
        </p:spPr>
      </p:pic>
      <p:sp>
        <p:nvSpPr>
          <p:cNvPr id="9" name="テキスト ボックス 8">
            <a:extLst>
              <a:ext uri="{FF2B5EF4-FFF2-40B4-BE49-F238E27FC236}">
                <a16:creationId xmlns:a16="http://schemas.microsoft.com/office/drawing/2014/main" id="{54D44801-454D-A628-4E20-87D95CD19C4D}"/>
              </a:ext>
            </a:extLst>
          </p:cNvPr>
          <p:cNvSpPr txBox="1"/>
          <p:nvPr/>
        </p:nvSpPr>
        <p:spPr>
          <a:xfrm>
            <a:off x="468389" y="645295"/>
            <a:ext cx="1468773" cy="40011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民間保険</a:t>
            </a:r>
          </a:p>
        </p:txBody>
      </p:sp>
      <p:pic>
        <p:nvPicPr>
          <p:cNvPr id="56" name="図 55">
            <a:extLst>
              <a:ext uri="{FF2B5EF4-FFF2-40B4-BE49-F238E27FC236}">
                <a16:creationId xmlns:a16="http://schemas.microsoft.com/office/drawing/2014/main" id="{E2576566-D2FE-B2A3-A2B9-E2E3783221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646" y="1631628"/>
            <a:ext cx="7063273" cy="5115115"/>
          </a:xfrm>
          <a:prstGeom prst="rect">
            <a:avLst/>
          </a:prstGeom>
        </p:spPr>
      </p:pic>
      <p:sp>
        <p:nvSpPr>
          <p:cNvPr id="7" name="テキスト ボックス 6">
            <a:extLst>
              <a:ext uri="{FF2B5EF4-FFF2-40B4-BE49-F238E27FC236}">
                <a16:creationId xmlns:a16="http://schemas.microsoft.com/office/drawing/2014/main" id="{8C55110B-6C60-344D-FF36-36B66B8AB431}"/>
              </a:ext>
            </a:extLst>
          </p:cNvPr>
          <p:cNvSpPr txBox="1"/>
          <p:nvPr/>
        </p:nvSpPr>
        <p:spPr>
          <a:xfrm>
            <a:off x="947647" y="1609636"/>
            <a:ext cx="1459544"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リスク</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192E1315-C67D-84A8-7526-C202F6CCB87F}"/>
              </a:ext>
            </a:extLst>
          </p:cNvPr>
          <p:cNvSpPr txBox="1"/>
          <p:nvPr/>
        </p:nvSpPr>
        <p:spPr>
          <a:xfrm>
            <a:off x="2414281" y="1609636"/>
            <a:ext cx="1198461"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 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E3DC19EB-F091-8782-6AFF-15CDA668E0AB}"/>
              </a:ext>
            </a:extLst>
          </p:cNvPr>
          <p:cNvSpPr txBox="1"/>
          <p:nvPr/>
        </p:nvSpPr>
        <p:spPr>
          <a:xfrm>
            <a:off x="3612742" y="1609636"/>
            <a:ext cx="4405267"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補償内容</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F1328018-5A35-58D5-B53E-4C3B228A9BAD}"/>
              </a:ext>
            </a:extLst>
          </p:cNvPr>
          <p:cNvSpPr txBox="1"/>
          <p:nvPr/>
        </p:nvSpPr>
        <p:spPr>
          <a:xfrm>
            <a:off x="984062" y="2684606"/>
            <a:ext cx="1248982"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火 災</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B224A1D5-2B57-4E43-285F-4C49C426CACD}"/>
              </a:ext>
            </a:extLst>
          </p:cNvPr>
          <p:cNvSpPr txBox="1"/>
          <p:nvPr/>
        </p:nvSpPr>
        <p:spPr>
          <a:xfrm>
            <a:off x="977469" y="3278488"/>
            <a:ext cx="1248982"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地 震</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16997195-4B65-BE35-40FB-C3F2DA806AEB}"/>
              </a:ext>
            </a:extLst>
          </p:cNvPr>
          <p:cNvSpPr txBox="1"/>
          <p:nvPr/>
        </p:nvSpPr>
        <p:spPr>
          <a:xfrm>
            <a:off x="3605000" y="3552074"/>
            <a:ext cx="4620164" cy="830997"/>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自動車事故で他人を死傷させてしまった場合の</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損害に備える保険で、すべてのくるま・</a:t>
            </a:r>
            <a:r>
              <a:rPr kumimoji="1" lang="ja-JP" altLang="en-US" sz="1600" b="0"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バイクに加入</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が義務付けられている</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0A3CC8CE-7479-83E3-77F9-23CD5B57A347}"/>
              </a:ext>
            </a:extLst>
          </p:cNvPr>
          <p:cNvSpPr txBox="1"/>
          <p:nvPr/>
        </p:nvSpPr>
        <p:spPr>
          <a:xfrm>
            <a:off x="2423138" y="3278488"/>
            <a:ext cx="1183051"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地震保険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6A3FE30D-6C59-FD0F-63D4-F1F161E4B12E}"/>
              </a:ext>
            </a:extLst>
          </p:cNvPr>
          <p:cNvSpPr txBox="1"/>
          <p:nvPr/>
        </p:nvSpPr>
        <p:spPr>
          <a:xfrm>
            <a:off x="3605000" y="4388952"/>
            <a:ext cx="4620164" cy="830997"/>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自動車事故による自分のケガや車両の損害</a:t>
            </a:r>
            <a:r>
              <a:rPr kumimoji="1" lang="ja-JP" altLang="en-US" sz="1600" b="0"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、相手の</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ケガや車両などに対する損害賠償責任</a:t>
            </a:r>
            <a:r>
              <a:rPr kumimoji="1" lang="ja-JP" altLang="en-US" sz="1600" b="0"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を補償（</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加入は任意）</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EFCAD33E-6113-BB37-03EC-DFC801BDF86C}"/>
              </a:ext>
            </a:extLst>
          </p:cNvPr>
          <p:cNvSpPr txBox="1"/>
          <p:nvPr/>
        </p:nvSpPr>
        <p:spPr>
          <a:xfrm>
            <a:off x="2407190" y="4628049"/>
            <a:ext cx="1210868"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自動車保険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9A783692-CFBE-20A4-4281-2A33B0843BFA}"/>
              </a:ext>
            </a:extLst>
          </p:cNvPr>
          <p:cNvSpPr txBox="1"/>
          <p:nvPr/>
        </p:nvSpPr>
        <p:spPr>
          <a:xfrm>
            <a:off x="2423138" y="5330502"/>
            <a:ext cx="1183051"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傷害保険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CD537323-CE04-CD30-5E28-ECAA686AD317}"/>
              </a:ext>
            </a:extLst>
          </p:cNvPr>
          <p:cNvSpPr txBox="1"/>
          <p:nvPr/>
        </p:nvSpPr>
        <p:spPr>
          <a:xfrm>
            <a:off x="3605000" y="5330502"/>
            <a:ext cx="4010495"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事故による死亡・ケガによる損害を補償</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94589E9A-5753-2000-151E-5CC943CA2322}"/>
              </a:ext>
            </a:extLst>
          </p:cNvPr>
          <p:cNvSpPr txBox="1"/>
          <p:nvPr/>
        </p:nvSpPr>
        <p:spPr>
          <a:xfrm>
            <a:off x="947841" y="5241862"/>
            <a:ext cx="1805279"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日常生活中の</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ケガ</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B9FF2B36-431A-A20A-6103-503481519735}"/>
              </a:ext>
            </a:extLst>
          </p:cNvPr>
          <p:cNvSpPr txBox="1"/>
          <p:nvPr/>
        </p:nvSpPr>
        <p:spPr>
          <a:xfrm>
            <a:off x="2306184" y="5837911"/>
            <a:ext cx="1415215"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海外旅行保険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284AF12A-F7A0-93C1-DFFF-AB052EB6CF93}"/>
              </a:ext>
            </a:extLst>
          </p:cNvPr>
          <p:cNvSpPr txBox="1"/>
          <p:nvPr/>
        </p:nvSpPr>
        <p:spPr>
          <a:xfrm>
            <a:off x="3605000" y="5837911"/>
            <a:ext cx="4348402"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事故による死亡・ケガによる損害を補償</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2FE0D552-2066-D51B-1076-EBA501CB0BE6}"/>
              </a:ext>
            </a:extLst>
          </p:cNvPr>
          <p:cNvSpPr txBox="1"/>
          <p:nvPr/>
        </p:nvSpPr>
        <p:spPr>
          <a:xfrm>
            <a:off x="940556" y="5728833"/>
            <a:ext cx="1459725"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海外旅行中の</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病気やケガ</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651147B8-49FC-0BD1-ED5F-FC70405CC269}"/>
              </a:ext>
            </a:extLst>
          </p:cNvPr>
          <p:cNvSpPr txBox="1"/>
          <p:nvPr/>
        </p:nvSpPr>
        <p:spPr>
          <a:xfrm>
            <a:off x="938411" y="6340065"/>
            <a:ext cx="1489739"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ペットの病気</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5352C3F9-D8EB-234B-A610-91D452AAE032}"/>
              </a:ext>
            </a:extLst>
          </p:cNvPr>
          <p:cNvSpPr txBox="1"/>
          <p:nvPr/>
        </p:nvSpPr>
        <p:spPr>
          <a:xfrm>
            <a:off x="2401874" y="6340065"/>
            <a:ext cx="1226051"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ペット保険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9246EBC2-557B-CDD5-C7E4-792F15174A6F}"/>
              </a:ext>
            </a:extLst>
          </p:cNvPr>
          <p:cNvSpPr txBox="1"/>
          <p:nvPr/>
        </p:nvSpPr>
        <p:spPr>
          <a:xfrm>
            <a:off x="3605000" y="6211547"/>
            <a:ext cx="4495319"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ペットのケガ・病気の際の治療費や病院診療費</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などを補償</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220F1DAE-C8E2-46E8-DC12-CEC347C6ADF5}"/>
              </a:ext>
            </a:extLst>
          </p:cNvPr>
          <p:cNvSpPr txBox="1"/>
          <p:nvPr/>
        </p:nvSpPr>
        <p:spPr>
          <a:xfrm>
            <a:off x="957361" y="2157656"/>
            <a:ext cx="1449830"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自転車で</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ケガをさせた</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D75F7FA0-2D63-D7AF-C07B-82187B995C2E}"/>
              </a:ext>
            </a:extLst>
          </p:cNvPr>
          <p:cNvSpPr txBox="1"/>
          <p:nvPr/>
        </p:nvSpPr>
        <p:spPr>
          <a:xfrm>
            <a:off x="974307" y="2979504"/>
            <a:ext cx="1248982"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台風･大雪</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5FEFA7F4-7D61-47D4-EDF6-970F83878E3D}"/>
              </a:ext>
            </a:extLst>
          </p:cNvPr>
          <p:cNvSpPr txBox="1"/>
          <p:nvPr/>
        </p:nvSpPr>
        <p:spPr>
          <a:xfrm>
            <a:off x="2423138" y="2834372"/>
            <a:ext cx="1186213"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火災保険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9D7C01DF-B784-95E5-152B-BBFC7A52C0F2}"/>
              </a:ext>
            </a:extLst>
          </p:cNvPr>
          <p:cNvSpPr txBox="1"/>
          <p:nvPr/>
        </p:nvSpPr>
        <p:spPr>
          <a:xfrm>
            <a:off x="3605000" y="2715682"/>
            <a:ext cx="4463599"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火災や自然災害による建物や家財の損害を補償</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（地震による損害は補償されない）</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EC077FCE-A86F-0413-6279-722AEA6C4CB9}"/>
              </a:ext>
            </a:extLst>
          </p:cNvPr>
          <p:cNvSpPr txBox="1"/>
          <p:nvPr/>
        </p:nvSpPr>
        <p:spPr>
          <a:xfrm>
            <a:off x="3605000" y="2157656"/>
            <a:ext cx="4624243"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相手のケガや物に対する法律上の損害賠償</a:t>
            </a:r>
            <a:r>
              <a:rPr kumimoji="1" lang="ja-JP" altLang="en-US" sz="1600" b="0"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責任を補償</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5F42A25D-7E96-41C4-6FC5-13CA15DAB917}"/>
              </a:ext>
            </a:extLst>
          </p:cNvPr>
          <p:cNvSpPr txBox="1"/>
          <p:nvPr/>
        </p:nvSpPr>
        <p:spPr>
          <a:xfrm>
            <a:off x="3605000" y="1877943"/>
            <a:ext cx="4550329"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突然の病気やケガにかかる費用に備える保険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7C9098A0-A7F1-8A1C-6E4B-7768B3AE55A5}"/>
              </a:ext>
            </a:extLst>
          </p:cNvPr>
          <p:cNvSpPr txBox="1"/>
          <p:nvPr/>
        </p:nvSpPr>
        <p:spPr>
          <a:xfrm>
            <a:off x="974307" y="1877943"/>
            <a:ext cx="1248982"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突然の病気</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9041FF05-3B8C-1E36-B119-669027FB58EE}"/>
              </a:ext>
            </a:extLst>
          </p:cNvPr>
          <p:cNvSpPr txBox="1"/>
          <p:nvPr/>
        </p:nvSpPr>
        <p:spPr>
          <a:xfrm>
            <a:off x="2423138" y="2157656"/>
            <a:ext cx="1186213" cy="584775"/>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個人賠償</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責任保険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5B507AFF-0BC8-B13C-011E-388B85C3877F}"/>
              </a:ext>
            </a:extLst>
          </p:cNvPr>
          <p:cNvSpPr txBox="1"/>
          <p:nvPr/>
        </p:nvSpPr>
        <p:spPr>
          <a:xfrm>
            <a:off x="2423138" y="1877943"/>
            <a:ext cx="1186213"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医療保険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FE21748E-E41B-2B3B-A342-F00653D4FC22}"/>
              </a:ext>
            </a:extLst>
          </p:cNvPr>
          <p:cNvSpPr txBox="1"/>
          <p:nvPr/>
        </p:nvSpPr>
        <p:spPr>
          <a:xfrm>
            <a:off x="2401874" y="3797515"/>
            <a:ext cx="1210868" cy="338554"/>
          </a:xfrm>
          <a:prstGeom prst="rect">
            <a:avLst/>
          </a:prstGeom>
          <a:noFill/>
        </p:spPr>
        <p:txBody>
          <a:bodyPr wrap="square">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自賠責保険</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703FA18A-39FC-5095-5866-AF723C89846D}"/>
              </a:ext>
            </a:extLst>
          </p:cNvPr>
          <p:cNvSpPr txBox="1"/>
          <p:nvPr/>
        </p:nvSpPr>
        <p:spPr>
          <a:xfrm>
            <a:off x="3605000" y="3278488"/>
            <a:ext cx="4607497"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地震・噴火・津波による火災などの損害を補償</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B9317F2D-2574-6DE9-1F4E-66463536E8FA}"/>
              </a:ext>
            </a:extLst>
          </p:cNvPr>
          <p:cNvSpPr txBox="1"/>
          <p:nvPr/>
        </p:nvSpPr>
        <p:spPr>
          <a:xfrm>
            <a:off x="884312" y="4078293"/>
            <a:ext cx="1634613"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くるまやバイク</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の事故</a:t>
            </a:r>
            <a:endPar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grpSp>
        <p:nvGrpSpPr>
          <p:cNvPr id="3" name="グループ化 2">
            <a:extLst>
              <a:ext uri="{FF2B5EF4-FFF2-40B4-BE49-F238E27FC236}">
                <a16:creationId xmlns:a16="http://schemas.microsoft.com/office/drawing/2014/main" id="{2CE5F2DD-A437-981E-82CD-8C68407AFE73}"/>
              </a:ext>
            </a:extLst>
          </p:cNvPr>
          <p:cNvGrpSpPr>
            <a:grpSpLocks noChangeAspect="1"/>
          </p:cNvGrpSpPr>
          <p:nvPr/>
        </p:nvGrpSpPr>
        <p:grpSpPr>
          <a:xfrm>
            <a:off x="8030210" y="77900"/>
            <a:ext cx="924222" cy="967829"/>
            <a:chOff x="8030207" y="77898"/>
            <a:chExt cx="1026913" cy="1075365"/>
          </a:xfrm>
        </p:grpSpPr>
        <p:pic>
          <p:nvPicPr>
            <p:cNvPr id="5" name="図 4">
              <a:extLst>
                <a:ext uri="{FF2B5EF4-FFF2-40B4-BE49-F238E27FC236}">
                  <a16:creationId xmlns:a16="http://schemas.microsoft.com/office/drawing/2014/main" id="{22065CFE-6A83-C794-2C07-9582BAB80F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7" name="図 16">
              <a:extLst>
                <a:ext uri="{FF2B5EF4-FFF2-40B4-BE49-F238E27FC236}">
                  <a16:creationId xmlns:a16="http://schemas.microsoft.com/office/drawing/2014/main" id="{DFA77532-1DCF-C2D3-B09F-A56099B5DC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4060548515"/>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81816D-0E31-42BB-AA6E-7F1610C81BBB}">
  <ds:schemaRefs>
    <ds:schemaRef ds:uri="2b94cecb-f9b5-4a2a-ba2e-d30f9cb9bfaa"/>
    <ds:schemaRef ds:uri="http://schemas.microsoft.com/office/2006/documentManagement/types"/>
    <ds:schemaRef ds:uri="54d7915c-8155-41e6-8583-0bf1714184ae"/>
    <ds:schemaRef ds:uri="http://schemas.microsoft.com/office/infopath/2007/PartnerControls"/>
    <ds:schemaRef ds:uri="http://purl.org/dc/terms/"/>
    <ds:schemaRef ds:uri="http://purl.org/dc/elements/1.1/"/>
    <ds:schemaRef ds:uri="http://purl.org/dc/dcmitype/"/>
    <ds:schemaRef ds:uri="http://schemas.openxmlformats.org/package/2006/metadata/core-properties"/>
    <ds:schemaRef ds:uri="5b8f1f48-a59c-4316-9b4f-c8925e5a642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728709C-C7EE-4B76-8037-282086FB6901}">
  <ds:schemaRefs>
    <ds:schemaRef ds:uri="http://schemas.microsoft.com/sharepoint/v3/contenttype/forms"/>
  </ds:schemaRefs>
</ds:datastoreItem>
</file>

<file path=customXml/itemProps3.xml><?xml version="1.0" encoding="utf-8"?>
<ds:datastoreItem xmlns:ds="http://schemas.openxmlformats.org/officeDocument/2006/customXml" ds:itemID="{DC76EC09-A423-42CE-ABFA-2FFDE369FC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1280</Words>
  <Application>Microsoft Office PowerPoint</Application>
  <PresentationFormat>画面に合わせる (4:3)</PresentationFormat>
  <Paragraphs>183</Paragraphs>
  <Slides>13</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BIZ UDPゴシック</vt:lpstr>
      <vt:lpstr>HG丸ｺﾞｼｯｸM-PRO</vt:lpstr>
      <vt:lpstr>ＭＳ Ｐゴシック</vt:lpstr>
      <vt:lpstr>メイリオ</vt:lpstr>
      <vt:lpstr>游ゴシック</vt:lpstr>
      <vt:lpstr>游ゴシック Medium</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1</cp:revision>
  <dcterms:created xsi:type="dcterms:W3CDTF">2023-03-24T07:27:18Z</dcterms:created>
  <dcterms:modified xsi:type="dcterms:W3CDTF">2023-03-24T07:39:55Z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