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32"/>
  </p:notesMasterIdLst>
  <p:sldIdLst>
    <p:sldId id="258" r:id="rId5"/>
    <p:sldId id="283" r:id="rId6"/>
    <p:sldId id="259" r:id="rId7"/>
    <p:sldId id="281"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85" r:id="rId23"/>
    <p:sldId id="286" r:id="rId24"/>
    <p:sldId id="275" r:id="rId25"/>
    <p:sldId id="276" r:id="rId26"/>
    <p:sldId id="279" r:id="rId27"/>
    <p:sldId id="280" r:id="rId28"/>
    <p:sldId id="277" r:id="rId29"/>
    <p:sldId id="278" r:id="rId30"/>
    <p:sldId id="282" r:id="rId3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8D"/>
    <a:srgbClr val="C1731D"/>
    <a:srgbClr val="ED9D4D"/>
    <a:srgbClr val="EDC34D"/>
    <a:srgbClr val="EC5246"/>
    <a:srgbClr val="0070BB"/>
    <a:srgbClr val="3E55FC"/>
    <a:srgbClr val="F28A82"/>
    <a:srgbClr val="7B99F9"/>
    <a:srgbClr val="EE7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0" autoAdjust="0"/>
    <p:restoredTop sz="94078" autoAdjust="0"/>
  </p:normalViewPr>
  <p:slideViewPr>
    <p:cSldViewPr>
      <p:cViewPr varScale="1">
        <p:scale>
          <a:sx n="57" d="100"/>
          <a:sy n="57" d="100"/>
        </p:scale>
        <p:origin x="1480" y="36"/>
      </p:cViewPr>
      <p:guideLst>
        <p:guide orient="horz" pos="2880"/>
        <p:guide pos="2160"/>
      </p:guideLst>
    </p:cSldViewPr>
  </p:slideViewPr>
  <p:notesTextViewPr>
    <p:cViewPr>
      <p:scale>
        <a:sx n="3" d="2"/>
        <a:sy n="3" d="2"/>
      </p:scale>
      <p:origin x="0" y="0"/>
    </p:cViewPr>
  </p:notesTextViewPr>
  <p:notesViewPr>
    <p:cSldViewPr>
      <p:cViewPr>
        <p:scale>
          <a:sx n="90" d="100"/>
          <a:sy n="90" d="100"/>
        </p:scale>
        <p:origin x="1791" y="-8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600"/>
          </a:xfrm>
          <a:prstGeom prst="rect">
            <a:avLst/>
          </a:prstGeom>
        </p:spPr>
        <p:txBody>
          <a:bodyPr vert="horz" lIns="91440" tIns="45720" rIns="91440" bIns="45720" rtlCol="0"/>
          <a:lstStyle>
            <a:lvl1pPr algn="l">
              <a:defRPr sz="1200">
                <a:latin typeface="メイリオ" panose="020B0604030504040204" pitchFamily="50" charset="-128"/>
                <a:ea typeface="メイリオ"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15763" y="0"/>
            <a:ext cx="2918831" cy="495600"/>
          </a:xfrm>
          <a:prstGeom prst="rect">
            <a:avLst/>
          </a:prstGeom>
        </p:spPr>
        <p:txBody>
          <a:bodyPr vert="horz" lIns="91440" tIns="45720" rIns="91440" bIns="45720" rtlCol="0"/>
          <a:lstStyle>
            <a:lvl1pPr algn="r">
              <a:defRPr sz="1200">
                <a:latin typeface="メイリオ" panose="020B0604030504040204" pitchFamily="50" charset="-128"/>
                <a:ea typeface="メイリオ" panose="020B0604030504040204" pitchFamily="50" charset="-128"/>
              </a:defRPr>
            </a:lvl1pPr>
          </a:lstStyle>
          <a:p>
            <a:fld id="{ECF5E9DD-12DF-493D-BEAD-0EF140BEA51E}" type="datetimeFigureOut">
              <a:rPr lang="ja-JP" altLang="en-US" smtClean="0"/>
              <a:pPr/>
              <a:t>2022/6/9</a:t>
            </a:fld>
            <a:endParaRPr lang="ja-JP" altLang="en-US" dirty="0"/>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8166"/>
            <a:ext cx="5388610" cy="4622549"/>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0715"/>
            <a:ext cx="2918831" cy="495599"/>
          </a:xfrm>
          <a:prstGeom prst="rect">
            <a:avLst/>
          </a:prstGeom>
        </p:spPr>
        <p:txBody>
          <a:bodyPr vert="horz" lIns="91440" tIns="45720" rIns="91440" bIns="45720" rtlCol="0" anchor="b"/>
          <a:lstStyle>
            <a:lvl1pPr algn="l">
              <a:defRPr sz="1200">
                <a:latin typeface="メイリオ" panose="020B0604030504040204" pitchFamily="50" charset="-128"/>
                <a:ea typeface="メイリオ"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5763" y="9370715"/>
            <a:ext cx="2918831" cy="495599"/>
          </a:xfrm>
          <a:prstGeom prst="rect">
            <a:avLst/>
          </a:prstGeom>
        </p:spPr>
        <p:txBody>
          <a:bodyPr vert="horz" lIns="91440" tIns="45720" rIns="91440" bIns="45720" rtlCol="0" anchor="b"/>
          <a:lstStyle>
            <a:lvl1pPr algn="r">
              <a:defRPr sz="1200">
                <a:latin typeface="メイリオ" panose="020B0604030504040204" pitchFamily="50" charset="-128"/>
                <a:ea typeface="メイリオ" panose="020B0604030504040204" pitchFamily="50" charset="-128"/>
              </a:defRPr>
            </a:lvl1pPr>
          </a:lstStyle>
          <a:p>
            <a:fld id="{109BF217-2F3F-4D34-9CA6-28EDCC206D2F}" type="slidenum">
              <a:rPr lang="ja-JP" altLang="en-US" smtClean="0"/>
              <a:pPr/>
              <a:t>‹#›</a:t>
            </a:fld>
            <a:endParaRPr lang="ja-JP" altLang="en-US" dirty="0"/>
          </a:p>
        </p:txBody>
      </p:sp>
    </p:spTree>
    <p:extLst>
      <p:ext uri="{BB962C8B-B14F-4D97-AF65-F5344CB8AC3E}">
        <p14:creationId xmlns:p14="http://schemas.microsoft.com/office/powerpoint/2010/main" val="26733467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4526" y="4078594"/>
            <a:ext cx="6286712" cy="4789272"/>
          </a:xfrm>
        </p:spPr>
        <p:txBody>
          <a:bodyPr/>
          <a:lstStyle/>
          <a:p>
            <a:pPr>
              <a:lnSpc>
                <a:spcPts val="1800"/>
              </a:lnSpc>
            </a:pPr>
            <a:r>
              <a:rPr lang="ja-JP" altLang="en-US" b="1" dirty="0">
                <a:latin typeface="メイリオ" panose="020B0604030504040204" pitchFamily="50" charset="-128"/>
                <a:ea typeface="メイリオ" panose="020B0604030504040204" pitchFamily="50" charset="-128"/>
              </a:rPr>
              <a:t>◆学校現場におけるリスク教育（リスク管理・生活設計）の重要性</a:t>
            </a:r>
          </a:p>
          <a:p>
            <a:pPr indent="144000">
              <a:lnSpc>
                <a:spcPts val="1800"/>
              </a:lnSpc>
            </a:pPr>
            <a:r>
              <a:rPr lang="ja-JP" altLang="en-US" sz="1000" dirty="0">
                <a:latin typeface="メイリオ" panose="020B0604030504040204" pitchFamily="50" charset="-128"/>
                <a:ea typeface="メイリオ" panose="020B0604030504040204" pitchFamily="50" charset="-128"/>
              </a:rPr>
              <a:t>  損害保険業界では、身のまわりの様々なリスク（危険）に対する</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気づき</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および</a:t>
            </a:r>
            <a:endParaRPr lang="en-US" altLang="ja-JP" sz="1000" dirty="0">
              <a:latin typeface="メイリオ" panose="020B0604030504040204" pitchFamily="50" charset="-128"/>
              <a:ea typeface="メイリオ" panose="020B0604030504040204" pitchFamily="50" charset="-128"/>
            </a:endParaRPr>
          </a:p>
          <a:p>
            <a:pPr indent="144000">
              <a:lnSpc>
                <a:spcPts val="18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適切な対策</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を学ぶために金融（保険）教育を推進しています。</a:t>
            </a:r>
          </a:p>
          <a:p>
            <a:pPr indent="144000">
              <a:lnSpc>
                <a:spcPts val="1800"/>
              </a:lnSpc>
            </a:pPr>
            <a:r>
              <a:rPr lang="ja-JP" altLang="en-US" sz="1000" dirty="0">
                <a:latin typeface="メイリオ" panose="020B0604030504040204" pitchFamily="50" charset="-128"/>
                <a:ea typeface="メイリオ" panose="020B0604030504040204" pitchFamily="50" charset="-128"/>
              </a:rPr>
              <a:t>「ワークシート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ＳＤＧｓと身のまわりのリスク～自転車事故とその責任～</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」は、</a:t>
            </a:r>
            <a:endParaRPr lang="en-US" altLang="ja-JP" sz="1000" dirty="0">
              <a:latin typeface="メイリオ" panose="020B0604030504040204" pitchFamily="50" charset="-128"/>
              <a:ea typeface="メイリオ" panose="020B0604030504040204" pitchFamily="50" charset="-128"/>
            </a:endParaRPr>
          </a:p>
          <a:p>
            <a:pPr indent="144000">
              <a:lnSpc>
                <a:spcPts val="1800"/>
              </a:lnSpc>
            </a:pPr>
            <a:r>
              <a:rPr lang="ja-JP" altLang="en-US" sz="1000" dirty="0">
                <a:latin typeface="メイリオ" panose="020B0604030504040204" pitchFamily="50" charset="-128"/>
                <a:ea typeface="メイリオ" panose="020B0604030504040204" pitchFamily="50" charset="-128"/>
              </a:rPr>
              <a:t>環境にやさしい自転車と自転車に関するリスクや責任について考えることをきっかけとして、</a:t>
            </a:r>
            <a:endParaRPr lang="en-US" altLang="ja-JP" sz="1000" dirty="0">
              <a:latin typeface="メイリオ" panose="020B0604030504040204" pitchFamily="50" charset="-128"/>
              <a:ea typeface="メイリオ" panose="020B0604030504040204" pitchFamily="50" charset="-128"/>
            </a:endParaRPr>
          </a:p>
          <a:p>
            <a:pPr indent="144000">
              <a:lnSpc>
                <a:spcPts val="1800"/>
              </a:lnSpc>
            </a:pPr>
            <a:r>
              <a:rPr lang="ja-JP" altLang="en-US" sz="1000" dirty="0">
                <a:latin typeface="メイリオ" panose="020B0604030504040204" pitchFamily="50" charset="-128"/>
                <a:ea typeface="メイリオ" panose="020B0604030504040204" pitchFamily="50" charset="-128"/>
              </a:rPr>
              <a:t>身のまわりのリスクには何があり、どのような対策をすれば回避できるのかを、</a:t>
            </a:r>
            <a:endParaRPr lang="en-US" altLang="ja-JP" sz="1000" dirty="0">
              <a:latin typeface="メイリオ" panose="020B0604030504040204" pitchFamily="50" charset="-128"/>
              <a:ea typeface="メイリオ" panose="020B0604030504040204" pitchFamily="50" charset="-128"/>
            </a:endParaRPr>
          </a:p>
          <a:p>
            <a:pPr indent="144000">
              <a:lnSpc>
                <a:spcPts val="1800"/>
              </a:lnSpc>
            </a:pPr>
            <a:r>
              <a:rPr lang="ja-JP" altLang="en-US" sz="1000" dirty="0">
                <a:latin typeface="メイリオ" panose="020B0604030504040204" pitchFamily="50" charset="-128"/>
                <a:ea typeface="メイリオ" panose="020B0604030504040204" pitchFamily="50" charset="-128"/>
              </a:rPr>
              <a:t>またそれを講じることの重要性について学習できる教材となっています。環境やリスクについては、</a:t>
            </a:r>
            <a:endParaRPr lang="en-US" altLang="ja-JP" sz="1000" dirty="0">
              <a:latin typeface="メイリオ" panose="020B0604030504040204" pitchFamily="50" charset="-128"/>
              <a:ea typeface="メイリオ" panose="020B0604030504040204" pitchFamily="50" charset="-128"/>
            </a:endParaRPr>
          </a:p>
          <a:p>
            <a:pPr indent="144000">
              <a:lnSpc>
                <a:spcPts val="1800"/>
              </a:lnSpc>
            </a:pPr>
            <a:r>
              <a:rPr lang="ja-JP" altLang="en-US" sz="1000" dirty="0">
                <a:latin typeface="メイリオ" panose="020B0604030504040204" pitchFamily="50" charset="-128"/>
                <a:ea typeface="メイリオ" panose="020B0604030504040204" pitchFamily="50" charset="-128"/>
              </a:rPr>
              <a:t>平成</a:t>
            </a:r>
            <a:r>
              <a:rPr lang="en-US" altLang="ja-JP" sz="1000" dirty="0">
                <a:latin typeface="メイリオ" panose="020B0604030504040204" pitchFamily="50" charset="-128"/>
                <a:ea typeface="メイリオ" panose="020B0604030504040204" pitchFamily="50" charset="-128"/>
              </a:rPr>
              <a:t>29</a:t>
            </a:r>
            <a:r>
              <a:rPr lang="ja-JP" altLang="en-US" sz="1000" dirty="0">
                <a:latin typeface="メイリオ" panose="020B0604030504040204" pitchFamily="50" charset="-128"/>
                <a:ea typeface="メイリオ" panose="020B0604030504040204" pitchFamily="50" charset="-128"/>
              </a:rPr>
              <a:t>年改訂の中学校学習指導要領技術・家庭科家庭分野の</a:t>
            </a:r>
            <a:endParaRPr lang="en-US" altLang="ja-JP" sz="1000" dirty="0">
              <a:latin typeface="メイリオ" panose="020B0604030504040204" pitchFamily="50" charset="-128"/>
              <a:ea typeface="メイリオ" panose="020B0604030504040204" pitchFamily="50" charset="-128"/>
            </a:endParaRPr>
          </a:p>
          <a:p>
            <a:pPr indent="144000">
              <a:lnSpc>
                <a:spcPts val="1800"/>
              </a:lnSpc>
            </a:pP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C </a:t>
            </a:r>
            <a:r>
              <a:rPr lang="ja-JP" altLang="en-US" sz="1000" dirty="0">
                <a:latin typeface="メイリオ" panose="020B0604030504040204" pitchFamily="50" charset="-128"/>
                <a:ea typeface="メイリオ" panose="020B0604030504040204" pitchFamily="50" charset="-128"/>
              </a:rPr>
              <a:t>消費生活・環境」における中学生の消費行動を考える上で、重要な要素となっております。</a:t>
            </a:r>
          </a:p>
          <a:p>
            <a:pPr indent="144000">
              <a:lnSpc>
                <a:spcPts val="1800"/>
              </a:lnSpc>
            </a:pPr>
            <a:r>
              <a:rPr lang="ja-JP" altLang="en-US" sz="1000" dirty="0">
                <a:latin typeface="メイリオ" panose="020B0604030504040204" pitchFamily="50" charset="-128"/>
                <a:ea typeface="メイリオ" panose="020B0604030504040204" pitchFamily="50" charset="-128"/>
              </a:rPr>
              <a:t>  損害保険は、身のまわりのリスクによる損害から自分自身を守るための有効な</a:t>
            </a:r>
            <a:endParaRPr lang="en-US" altLang="ja-JP" sz="1000" dirty="0">
              <a:latin typeface="メイリオ" panose="020B0604030504040204" pitchFamily="50" charset="-128"/>
              <a:ea typeface="メイリオ" panose="020B0604030504040204" pitchFamily="50" charset="-128"/>
            </a:endParaRPr>
          </a:p>
          <a:p>
            <a:pPr indent="144000">
              <a:lnSpc>
                <a:spcPts val="1800"/>
              </a:lnSpc>
            </a:pPr>
            <a:r>
              <a:rPr lang="ja-JP" altLang="en-US" sz="1000" dirty="0">
                <a:latin typeface="メイリオ" panose="020B0604030504040204" pitchFamily="50" charset="-128"/>
                <a:ea typeface="メイリオ" panose="020B0604030504040204" pitchFamily="50" charset="-128"/>
              </a:rPr>
              <a:t>対策手段であり、その役割・機能を理解することが重要です。リスクに関心がないから知識がない、</a:t>
            </a:r>
            <a:endParaRPr lang="en-US" altLang="ja-JP" sz="1000" dirty="0">
              <a:latin typeface="メイリオ" panose="020B0604030504040204" pitchFamily="50" charset="-128"/>
              <a:ea typeface="メイリオ" panose="020B0604030504040204" pitchFamily="50" charset="-128"/>
            </a:endParaRPr>
          </a:p>
          <a:p>
            <a:pPr indent="144000">
              <a:lnSpc>
                <a:spcPts val="1800"/>
              </a:lnSpc>
            </a:pPr>
            <a:r>
              <a:rPr lang="ja-JP" altLang="en-US" sz="1000" dirty="0">
                <a:latin typeface="メイリオ" panose="020B0604030504040204" pitchFamily="50" charset="-128"/>
                <a:ea typeface="メイリオ" panose="020B0604030504040204" pitchFamily="50" charset="-128"/>
              </a:rPr>
              <a:t>知識がないから予防できないし、被害の拡大も防げないという負の連鎖を断ち切る必要があります。</a:t>
            </a:r>
            <a:endParaRPr lang="en-US" altLang="ja-JP" sz="1000" dirty="0">
              <a:latin typeface="メイリオ" panose="020B0604030504040204" pitchFamily="50" charset="-128"/>
              <a:ea typeface="メイリオ" panose="020B0604030504040204" pitchFamily="50" charset="-128"/>
            </a:endParaRPr>
          </a:p>
          <a:p>
            <a:pPr indent="144000">
              <a:lnSpc>
                <a:spcPts val="1800"/>
              </a:lnSpc>
            </a:pPr>
            <a:r>
              <a:rPr lang="ja-JP" altLang="en-US" sz="1000" dirty="0">
                <a:latin typeface="メイリオ" panose="020B0604030504040204" pitchFamily="50" charset="-128"/>
                <a:ea typeface="メイリオ" panose="020B0604030504040204" pitchFamily="50" charset="-128"/>
              </a:rPr>
              <a:t>これらのことを、中学生に分かりやすく理解してもらうため、桜丘中学・高等学校 岩本典子教諭の</a:t>
            </a:r>
            <a:endParaRPr lang="en-US" altLang="ja-JP" sz="1000" dirty="0">
              <a:latin typeface="メイリオ" panose="020B0604030504040204" pitchFamily="50" charset="-128"/>
              <a:ea typeface="メイリオ" panose="020B0604030504040204" pitchFamily="50" charset="-128"/>
            </a:endParaRPr>
          </a:p>
          <a:p>
            <a:pPr indent="144000">
              <a:lnSpc>
                <a:spcPts val="1800"/>
              </a:lnSpc>
            </a:pPr>
            <a:r>
              <a:rPr lang="ja-JP" altLang="en-US" sz="1000" dirty="0">
                <a:latin typeface="メイリオ" panose="020B0604030504040204" pitchFamily="50" charset="-128"/>
                <a:ea typeface="メイリオ" panose="020B0604030504040204" pitchFamily="50" charset="-128"/>
              </a:rPr>
              <a:t>協力を得て教材化しました。</a:t>
            </a:r>
          </a:p>
          <a:p>
            <a:pPr indent="144000">
              <a:lnSpc>
                <a:spcPts val="1800"/>
              </a:lnSpc>
            </a:pPr>
            <a:r>
              <a:rPr lang="ja-JP" altLang="en-US" sz="1000" dirty="0">
                <a:latin typeface="メイリオ" panose="020B0604030504040204" pitchFamily="50" charset="-128"/>
                <a:ea typeface="メイリオ" panose="020B0604030504040204" pitchFamily="50" charset="-128"/>
              </a:rPr>
              <a:t>  子どもたちにとって、より有意義となるよう、他の教科とも連携して、継続的に学習を</a:t>
            </a:r>
            <a:endParaRPr lang="en-US" altLang="ja-JP" sz="1000" dirty="0">
              <a:latin typeface="メイリオ" panose="020B0604030504040204" pitchFamily="50" charset="-128"/>
              <a:ea typeface="メイリオ" panose="020B0604030504040204" pitchFamily="50" charset="-128"/>
            </a:endParaRPr>
          </a:p>
          <a:p>
            <a:pPr indent="144000">
              <a:lnSpc>
                <a:spcPts val="1800"/>
              </a:lnSpc>
            </a:pPr>
            <a:r>
              <a:rPr lang="ja-JP" altLang="en-US" sz="1000" dirty="0">
                <a:latin typeface="メイリオ" panose="020B0604030504040204" pitchFamily="50" charset="-128"/>
                <a:ea typeface="メイリオ" panose="020B0604030504040204" pitchFamily="50" charset="-128"/>
              </a:rPr>
              <a:t>行っていくことが大切ですので、その１つのきっかけとして、本教材を活用いただくことを願っています。</a:t>
            </a:r>
          </a:p>
          <a:p>
            <a:pPr indent="144000">
              <a:lnSpc>
                <a:spcPts val="1800"/>
              </a:lnSpc>
            </a:pPr>
            <a:r>
              <a:rPr lang="ja-JP" altLang="en-US" sz="1000" dirty="0">
                <a:latin typeface="メイリオ" panose="020B0604030504040204" pitchFamily="50" charset="-128"/>
                <a:ea typeface="メイリオ" panose="020B0604030504040204" pitchFamily="50" charset="-128"/>
              </a:rPr>
              <a:t>  なお、当協会ではリスク教育に加えて、防災教育も行っており、同様のワークシートとして</a:t>
            </a:r>
            <a:endParaRPr lang="en-US" altLang="ja-JP" sz="1000" dirty="0">
              <a:latin typeface="メイリオ" panose="020B0604030504040204" pitchFamily="50" charset="-128"/>
              <a:ea typeface="メイリオ" panose="020B0604030504040204" pitchFamily="50" charset="-128"/>
            </a:endParaRPr>
          </a:p>
          <a:p>
            <a:pPr indent="144000">
              <a:lnSpc>
                <a:spcPts val="1800"/>
              </a:lnSpc>
            </a:pPr>
            <a:r>
              <a:rPr lang="ja-JP" altLang="en-US" sz="1000" dirty="0">
                <a:latin typeface="メイリオ" panose="020B0604030504040204" pitchFamily="50" charset="-128"/>
                <a:ea typeface="メイリオ" panose="020B0604030504040204" pitchFamily="50" charset="-128"/>
              </a:rPr>
              <a:t>「安全な住まい 災害への備え」（編集：京都府立洛北高等学校・洛北高等学校附属中学校 </a:t>
            </a:r>
            <a:endParaRPr lang="en-US" altLang="ja-JP" sz="1000" dirty="0">
              <a:latin typeface="メイリオ" panose="020B0604030504040204" pitchFamily="50" charset="-128"/>
              <a:ea typeface="メイリオ" panose="020B0604030504040204" pitchFamily="50" charset="-128"/>
            </a:endParaRPr>
          </a:p>
          <a:p>
            <a:pPr indent="144000">
              <a:lnSpc>
                <a:spcPts val="1800"/>
              </a:lnSpc>
            </a:pPr>
            <a:r>
              <a:rPr lang="ja-JP" altLang="en-US" sz="1000" dirty="0">
                <a:latin typeface="メイリオ" panose="020B0604030504040204" pitchFamily="50" charset="-128"/>
                <a:ea typeface="メイリオ" panose="020B0604030504040204" pitchFamily="50" charset="-128"/>
              </a:rPr>
              <a:t>竝川幸子教諭）もご用意していますので、併せてご活用いただければ幸いです。</a:t>
            </a:r>
            <a:endParaRPr kumimoji="1"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2996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③ 自転車の事故とその責任　</a:t>
            </a:r>
            <a:r>
              <a:rPr lang="ja-JP" altLang="en-US" sz="1200" b="1" dirty="0">
                <a:latin typeface="メイリオ" panose="020B0604030504040204" pitchFamily="50" charset="-128"/>
                <a:ea typeface="メイリオ" panose="020B0604030504040204" pitchFamily="50" charset="-128"/>
              </a:rPr>
              <a:t>交通ルール（自転車安全利用五則）</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500"/>
              </a:lnSpc>
            </a:pPr>
            <a:endParaRPr lang="en-US" altLang="ja-JP" sz="1000" b="1" dirty="0">
              <a:latin typeface="メイリオ" panose="020B0604030504040204" pitchFamily="50" charset="-128"/>
              <a:ea typeface="メイリオ" panose="020B0604030504040204" pitchFamily="50" charset="-128"/>
            </a:endParaRPr>
          </a:p>
          <a:p>
            <a:pPr lvl="0">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３</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歩道は歩行者優先で、車道寄りを徐行</a:t>
            </a:r>
            <a:endParaRPr lang="en-US" altLang="ja-JP" b="1" dirty="0">
              <a:latin typeface="メイリオ" panose="020B0604030504040204" pitchFamily="50" charset="-128"/>
              <a:ea typeface="メイリオ" panose="020B0604030504040204" pitchFamily="50" charset="-128"/>
            </a:endParaRPr>
          </a:p>
          <a:p>
            <a:pPr indent="144000">
              <a:lnSpc>
                <a:spcPts val="1500"/>
              </a:lnSpc>
            </a:pPr>
            <a:r>
              <a:rPr lang="ja-JP" altLang="en-US" sz="1000" dirty="0">
                <a:latin typeface="メイリオ" panose="020B0604030504040204" pitchFamily="50" charset="-128"/>
                <a:ea typeface="メイリオ" panose="020B0604030504040204" pitchFamily="50" charset="-128"/>
              </a:rPr>
              <a:t>自転車は車両ですが、例外的に歩道を通行することができる場合があります。</a:t>
            </a:r>
            <a:endParaRPr lang="en-US" altLang="ja-JP" sz="1000" dirty="0">
              <a:latin typeface="メイリオ" panose="020B0604030504040204" pitchFamily="50" charset="-128"/>
              <a:ea typeface="メイリオ" panose="020B0604030504040204" pitchFamily="50" charset="-128"/>
            </a:endParaRPr>
          </a:p>
          <a:p>
            <a:pPr indent="144000">
              <a:lnSpc>
                <a:spcPts val="1500"/>
              </a:lnSpc>
            </a:pPr>
            <a:r>
              <a:rPr lang="ja-JP" altLang="en-US" sz="1000" dirty="0">
                <a:latin typeface="メイリオ" panose="020B0604030504040204" pitchFamily="50" charset="-128"/>
                <a:ea typeface="メイリオ" panose="020B0604030504040204" pitchFamily="50" charset="-128"/>
              </a:rPr>
              <a:t>しかし、歩道はあくまで歩行者が優先です。</a:t>
            </a:r>
          </a:p>
          <a:p>
            <a:pPr indent="144000">
              <a:lnSpc>
                <a:spcPts val="1500"/>
              </a:lnSpc>
            </a:pPr>
            <a:r>
              <a:rPr lang="ja-JP" altLang="en-US" sz="1000" dirty="0"/>
              <a:t>歩道を通行するときは、歩道の車道寄りまたは指定された部分をすぐに停止できる</a:t>
            </a:r>
            <a:endParaRPr lang="en-US" altLang="ja-JP" sz="1000" dirty="0"/>
          </a:p>
          <a:p>
            <a:pPr indent="144000">
              <a:lnSpc>
                <a:spcPts val="1500"/>
              </a:lnSpc>
            </a:pPr>
            <a:r>
              <a:rPr lang="ja-JP" altLang="en-US" sz="1000" dirty="0"/>
              <a:t>速度で走り、歩行者の妨げとなる場合は一時停止しなければなりません。</a:t>
            </a:r>
            <a:endParaRPr lang="en-US" altLang="ja-JP" sz="1000" b="1" dirty="0"/>
          </a:p>
          <a:p>
            <a:pPr indent="144000">
              <a:lnSpc>
                <a:spcPts val="1500"/>
              </a:lnSpc>
            </a:pPr>
            <a:r>
              <a:rPr lang="ja-JP" altLang="en-US" sz="1000" b="1" dirty="0">
                <a:latin typeface="メイリオ" panose="020B0604030504040204" pitchFamily="50" charset="-128"/>
                <a:ea typeface="メイリオ" panose="020B0604030504040204" pitchFamily="50" charset="-128"/>
              </a:rPr>
              <a:t>⇒違反した場合、</a:t>
            </a:r>
            <a:r>
              <a:rPr lang="en-US" altLang="ja-JP" sz="1000" b="1" dirty="0">
                <a:latin typeface="メイリオ" panose="020B0604030504040204" pitchFamily="50" charset="-128"/>
                <a:ea typeface="メイリオ" panose="020B0604030504040204" pitchFamily="50" charset="-128"/>
              </a:rPr>
              <a:t>2</a:t>
            </a:r>
            <a:r>
              <a:rPr lang="ja-JP" altLang="en-US" sz="1000" b="1" dirty="0">
                <a:latin typeface="メイリオ" panose="020B0604030504040204" pitchFamily="50" charset="-128"/>
                <a:ea typeface="メイリオ" panose="020B0604030504040204" pitchFamily="50" charset="-128"/>
              </a:rPr>
              <a:t>万円以下の罰金または科料</a:t>
            </a:r>
            <a:endParaRPr lang="en-US" altLang="ja-JP" sz="1000" b="1" dirty="0">
              <a:latin typeface="メイリオ" panose="020B0604030504040204" pitchFamily="50" charset="-128"/>
              <a:ea typeface="メイリオ" panose="020B0604030504040204" pitchFamily="50" charset="-128"/>
            </a:endParaRPr>
          </a:p>
          <a:p>
            <a:pPr marL="144000" lvl="0" indent="-457200">
              <a:lnSpc>
                <a:spcPts val="1500"/>
              </a:lnSpc>
            </a:pPr>
            <a:endParaRPr lang="en-US" altLang="ja-JP" sz="1000" b="1" dirty="0">
              <a:latin typeface="メイリオ" panose="020B0604030504040204" pitchFamily="50" charset="-128"/>
              <a:ea typeface="メイリオ" panose="020B0604030504040204" pitchFamily="50" charset="-128"/>
            </a:endParaRPr>
          </a:p>
          <a:p>
            <a:pPr marL="144000" lvl="0" indent="-457200">
              <a:lnSpc>
                <a:spcPts val="1500"/>
              </a:lnSpc>
            </a:pPr>
            <a:r>
              <a:rPr lang="ja-JP" altLang="en-US" sz="1000" b="1" dirty="0">
                <a:latin typeface="メイリオ" panose="020B0604030504040204" pitchFamily="50" charset="-128"/>
                <a:ea typeface="メイリオ" panose="020B0604030504040204" pitchFamily="50" charset="-128"/>
              </a:rPr>
              <a:t>自転車が歩道を通行することができる場合</a:t>
            </a:r>
            <a:endParaRPr lang="en-US" altLang="ja-JP" sz="1000" b="1" dirty="0">
              <a:latin typeface="メイリオ" panose="020B0604030504040204" pitchFamily="50" charset="-128"/>
              <a:ea typeface="メイリオ" panose="020B0604030504040204" pitchFamily="50" charset="-128"/>
            </a:endParaRPr>
          </a:p>
          <a:p>
            <a:pPr marL="144000">
              <a:lnSpc>
                <a:spcPts val="1500"/>
              </a:lnSpc>
            </a:pPr>
            <a:r>
              <a:rPr lang="ja-JP" altLang="en-US" sz="1000" dirty="0">
                <a:latin typeface="メイリオ" panose="020B0604030504040204" pitchFamily="50" charset="-128"/>
                <a:ea typeface="メイリオ" panose="020B0604030504040204" pitchFamily="50" charset="-128"/>
              </a:rPr>
              <a:t>・歩道に「自転車歩道通行可」の道路標識等がある場合</a:t>
            </a:r>
          </a:p>
          <a:p>
            <a:pPr marL="144000">
              <a:lnSpc>
                <a:spcPts val="1500"/>
              </a:lnSpc>
            </a:pPr>
            <a:r>
              <a:rPr lang="ja-JP" altLang="en-US" sz="1000" dirty="0">
                <a:latin typeface="メイリオ" panose="020B0604030504040204" pitchFamily="50" charset="-128"/>
                <a:ea typeface="メイリオ" panose="020B0604030504040204" pitchFamily="50" charset="-128"/>
              </a:rPr>
              <a:t>・幼児・児童（</a:t>
            </a:r>
            <a:r>
              <a:rPr lang="en-US" altLang="ja-JP" sz="1000" dirty="0">
                <a:latin typeface="メイリオ" panose="020B0604030504040204" pitchFamily="50" charset="-128"/>
                <a:ea typeface="メイリオ" panose="020B0604030504040204" pitchFamily="50" charset="-128"/>
              </a:rPr>
              <a:t>13 </a:t>
            </a:r>
            <a:r>
              <a:rPr lang="ja-JP" altLang="en-US" sz="1000" dirty="0">
                <a:latin typeface="メイリオ" panose="020B0604030504040204" pitchFamily="50" charset="-128"/>
                <a:ea typeface="メイリオ" panose="020B0604030504040204" pitchFamily="50" charset="-128"/>
              </a:rPr>
              <a:t>歳未満）や高齢者（</a:t>
            </a:r>
            <a:r>
              <a:rPr lang="en-US" altLang="ja-JP" sz="1000" dirty="0">
                <a:latin typeface="メイリオ" panose="020B0604030504040204" pitchFamily="50" charset="-128"/>
                <a:ea typeface="メイリオ" panose="020B0604030504040204" pitchFamily="50" charset="-128"/>
              </a:rPr>
              <a:t>70 </a:t>
            </a:r>
            <a:r>
              <a:rPr lang="ja-JP" altLang="en-US" sz="1000" dirty="0">
                <a:latin typeface="メイリオ" panose="020B0604030504040204" pitchFamily="50" charset="-128"/>
                <a:ea typeface="メイリオ" panose="020B0604030504040204" pitchFamily="50" charset="-128"/>
              </a:rPr>
              <a:t>歳以上）、身体の不自由な人が運転している場合</a:t>
            </a:r>
          </a:p>
          <a:p>
            <a:pPr marL="144000">
              <a:lnSpc>
                <a:spcPts val="1500"/>
              </a:lnSpc>
            </a:pPr>
            <a:r>
              <a:rPr lang="ja-JP" altLang="en-US" sz="1000" dirty="0">
                <a:latin typeface="メイリオ" panose="020B0604030504040204" pitchFamily="50" charset="-128"/>
                <a:ea typeface="メイリオ" panose="020B0604030504040204" pitchFamily="50" charset="-128"/>
              </a:rPr>
              <a:t>・道路工事や連続した駐車車両など交通の状況からみて、やむを得ない場合</a:t>
            </a:r>
            <a:endParaRPr lang="ja-JP" altLang="en-US"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9</a:t>
            </a:fld>
            <a:endParaRPr kumimoji="1" lang="ja-JP" altLang="en-US"/>
          </a:p>
        </p:txBody>
      </p:sp>
    </p:spTree>
    <p:extLst>
      <p:ext uri="{BB962C8B-B14F-4D97-AF65-F5344CB8AC3E}">
        <p14:creationId xmlns:p14="http://schemas.microsoft.com/office/powerpoint/2010/main" val="155574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③ 自転車の事故とその責任　</a:t>
            </a:r>
            <a:r>
              <a:rPr lang="ja-JP" altLang="en-US" sz="1200" b="1" dirty="0">
                <a:latin typeface="メイリオ" panose="020B0604030504040204" pitchFamily="50" charset="-128"/>
                <a:ea typeface="メイリオ" panose="020B0604030504040204" pitchFamily="50" charset="-128"/>
              </a:rPr>
              <a:t>交通ルール（自転車安全利用五則）</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500"/>
              </a:lnSpc>
            </a:pPr>
            <a:endParaRPr lang="en-US" altLang="ja-JP" sz="1000" b="1" dirty="0">
              <a:latin typeface="メイリオ" panose="020B0604030504040204" pitchFamily="50" charset="-128"/>
              <a:ea typeface="メイリオ" panose="020B0604030504040204" pitchFamily="50" charset="-128"/>
            </a:endParaRPr>
          </a:p>
          <a:p>
            <a:pPr lvl="0">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４</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安全ルールを守る</a:t>
            </a:r>
            <a:endParaRPr lang="en-US" altLang="ja-JP" b="1" dirty="0">
              <a:latin typeface="メイリオ" panose="020B0604030504040204" pitchFamily="50" charset="-128"/>
              <a:ea typeface="メイリオ" panose="020B0604030504040204" pitchFamily="50" charset="-128"/>
            </a:endParaRPr>
          </a:p>
          <a:p>
            <a:pPr marL="144000">
              <a:lnSpc>
                <a:spcPts val="1500"/>
              </a:lnSpc>
            </a:pPr>
            <a:r>
              <a:rPr lang="ja-JP" altLang="en-US" sz="1000" dirty="0">
                <a:latin typeface="メイリオ" panose="020B0604030504040204" pitchFamily="50" charset="-128"/>
                <a:ea typeface="メイリオ" panose="020B0604030504040204" pitchFamily="50" charset="-128"/>
              </a:rPr>
              <a:t>・二人乗りはしない</a:t>
            </a:r>
          </a:p>
          <a:p>
            <a:pPr marL="144000">
              <a:lnSpc>
                <a:spcPts val="1500"/>
              </a:lnSpc>
            </a:pPr>
            <a:r>
              <a:rPr lang="ja-JP" altLang="en-US" sz="1000" dirty="0">
                <a:latin typeface="メイリオ" panose="020B0604030504040204" pitchFamily="50" charset="-128"/>
                <a:ea typeface="メイリオ" panose="020B0604030504040204" pitchFamily="50" charset="-128"/>
              </a:rPr>
              <a:t>・夜間は必ずライトを点灯する</a:t>
            </a:r>
          </a:p>
          <a:p>
            <a:pPr marL="144000">
              <a:lnSpc>
                <a:spcPts val="1500"/>
              </a:lnSpc>
            </a:pPr>
            <a:r>
              <a:rPr lang="ja-JP" altLang="en-US" sz="1000" dirty="0">
                <a:latin typeface="メイリオ" panose="020B0604030504040204" pitchFamily="50" charset="-128"/>
                <a:ea typeface="メイリオ" panose="020B0604030504040204" pitchFamily="50" charset="-128"/>
              </a:rPr>
              <a:t>・道路は並んで走らない</a:t>
            </a:r>
          </a:p>
          <a:p>
            <a:pPr marL="144000">
              <a:lnSpc>
                <a:spcPts val="1500"/>
              </a:lnSpc>
            </a:pPr>
            <a:r>
              <a:rPr lang="ja-JP" altLang="en-US" sz="1000" dirty="0">
                <a:latin typeface="メイリオ" panose="020B0604030504040204" pitchFamily="50" charset="-128"/>
                <a:ea typeface="メイリオ" panose="020B0604030504040204" pitchFamily="50" charset="-128"/>
              </a:rPr>
              <a:t>・信号を正しく守る</a:t>
            </a:r>
          </a:p>
          <a:p>
            <a:pPr marL="144000">
              <a:lnSpc>
                <a:spcPts val="1500"/>
              </a:lnSpc>
            </a:pPr>
            <a:r>
              <a:rPr lang="ja-JP" altLang="en-US" sz="1000" dirty="0">
                <a:latin typeface="メイリオ" panose="020B0604030504040204" pitchFamily="50" charset="-128"/>
                <a:ea typeface="メイリオ" panose="020B0604030504040204" pitchFamily="50" charset="-128"/>
              </a:rPr>
              <a:t>・一時停止と安全確認をしっかり行う</a:t>
            </a:r>
          </a:p>
          <a:p>
            <a:pPr marL="144000">
              <a:lnSpc>
                <a:spcPts val="1500"/>
              </a:lnSpc>
            </a:pPr>
            <a:r>
              <a:rPr lang="ja-JP" altLang="en-US" sz="1000" dirty="0">
                <a:latin typeface="メイリオ" panose="020B0604030504040204" pitchFamily="50" charset="-128"/>
                <a:ea typeface="メイリオ" panose="020B0604030504040204" pitchFamily="50" charset="-128"/>
              </a:rPr>
              <a:t>・飲酒運転はしない</a:t>
            </a:r>
          </a:p>
          <a:p>
            <a:pPr marL="144000" indent="144000">
              <a:lnSpc>
                <a:spcPts val="1500"/>
              </a:lnSpc>
            </a:pPr>
            <a:r>
              <a:rPr lang="ja-JP" altLang="en-US" sz="1000" dirty="0">
                <a:latin typeface="メイリオ" panose="020B0604030504040204" pitchFamily="50" charset="-128"/>
                <a:ea typeface="メイリオ" panose="020B0604030504040204" pitchFamily="50" charset="-128"/>
              </a:rPr>
              <a:t>さらに、事故を起こさないためには、運転中の携帯電話やイヤホンの使用、傘さし運転などもしてはいけません。</a:t>
            </a:r>
            <a:endParaRPr kumimoji="1" lang="ja-JP" altLang="en-US"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10</a:t>
            </a:fld>
            <a:endParaRPr kumimoji="1" lang="ja-JP" altLang="en-US"/>
          </a:p>
        </p:txBody>
      </p:sp>
    </p:spTree>
    <p:extLst>
      <p:ext uri="{BB962C8B-B14F-4D97-AF65-F5344CB8AC3E}">
        <p14:creationId xmlns:p14="http://schemas.microsoft.com/office/powerpoint/2010/main" val="425443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③ 自転車の事故とその責任　</a:t>
            </a:r>
            <a:r>
              <a:rPr lang="ja-JP" altLang="en-US" sz="1200" b="1" dirty="0">
                <a:latin typeface="メイリオ" panose="020B0604030504040204" pitchFamily="50" charset="-128"/>
                <a:ea typeface="メイリオ" panose="020B0604030504040204" pitchFamily="50" charset="-128"/>
              </a:rPr>
              <a:t>交通ルール（自転車安全利用五則）</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500"/>
              </a:lnSpc>
            </a:pPr>
            <a:endParaRPr lang="en-US" altLang="ja-JP" sz="1000" b="1" dirty="0">
              <a:latin typeface="メイリオ" panose="020B0604030504040204" pitchFamily="50" charset="-128"/>
              <a:ea typeface="メイリオ" panose="020B0604030504040204" pitchFamily="50" charset="-128"/>
            </a:endParaRPr>
          </a:p>
          <a:p>
            <a:pPr lvl="0">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５</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子どもはヘルメットを着用</a:t>
            </a:r>
            <a:endParaRPr lang="en-US" altLang="ja-JP"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自転車事故による被害を軽減させるため、幼児</a:t>
            </a:r>
            <a:r>
              <a:rPr lang="en-US" altLang="ja-JP" sz="1000" dirty="0">
                <a:latin typeface="メイリオ" panose="020B0604030504040204" pitchFamily="50" charset="-128"/>
                <a:ea typeface="メイリオ" panose="020B0604030504040204" pitchFamily="50" charset="-128"/>
              </a:rPr>
              <a:t>(6</a:t>
            </a:r>
            <a:r>
              <a:rPr lang="ja-JP" altLang="en-US" sz="1000" dirty="0">
                <a:latin typeface="メイリオ" panose="020B0604030504040204" pitchFamily="50" charset="-128"/>
                <a:ea typeface="メイリオ" panose="020B0604030504040204" pitchFamily="50" charset="-128"/>
              </a:rPr>
              <a:t>歳未満</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・児童</a:t>
            </a:r>
            <a:r>
              <a:rPr lang="en-US" altLang="ja-JP" sz="1000" dirty="0">
                <a:latin typeface="メイリオ" panose="020B0604030504040204" pitchFamily="50" charset="-128"/>
                <a:ea typeface="メイリオ" panose="020B0604030504040204" pitchFamily="50" charset="-128"/>
              </a:rPr>
              <a:t>(6</a:t>
            </a:r>
            <a:r>
              <a:rPr lang="ja-JP" altLang="en-US" sz="1000" dirty="0">
                <a:latin typeface="メイリオ" panose="020B0604030504040204" pitchFamily="50" charset="-128"/>
                <a:ea typeface="メイリオ" panose="020B0604030504040204" pitchFamily="50" charset="-128"/>
              </a:rPr>
              <a:t>歳以上</a:t>
            </a:r>
            <a:r>
              <a:rPr lang="en-US" altLang="ja-JP" sz="1000" dirty="0">
                <a:latin typeface="メイリオ" panose="020B0604030504040204" pitchFamily="50" charset="-128"/>
                <a:ea typeface="メイリオ" panose="020B0604030504040204" pitchFamily="50" charset="-128"/>
              </a:rPr>
              <a:t>13</a:t>
            </a:r>
            <a:r>
              <a:rPr lang="ja-JP" altLang="en-US" sz="1000" dirty="0">
                <a:latin typeface="メイリオ" panose="020B0604030504040204" pitchFamily="50" charset="-128"/>
                <a:ea typeface="メイリオ" panose="020B0604030504040204" pitchFamily="50" charset="-128"/>
              </a:rPr>
              <a:t>歳未満</a:t>
            </a:r>
            <a:r>
              <a:rPr lang="en-US" altLang="ja-JP" sz="1000" dirty="0">
                <a:latin typeface="メイリオ" panose="020B0604030504040204" pitchFamily="50" charset="-128"/>
                <a:ea typeface="メイリオ" panose="020B0604030504040204" pitchFamily="50" charset="-128"/>
              </a:rPr>
              <a:t>)</a:t>
            </a:r>
            <a:r>
              <a:rPr lang="ja-JP" altLang="en-US" sz="1000" dirty="0" err="1">
                <a:latin typeface="メイリオ" panose="020B0604030504040204" pitchFamily="50" charset="-128"/>
                <a:ea typeface="メイリオ" panose="020B0604030504040204" pitchFamily="50" charset="-128"/>
              </a:rPr>
              <a:t>には</a:t>
            </a:r>
            <a:r>
              <a:rPr lang="ja-JP" altLang="en-US" sz="1000" dirty="0">
                <a:latin typeface="メイリオ" panose="020B0604030504040204" pitchFamily="50" charset="-128"/>
                <a:ea typeface="メイリオ" panose="020B0604030504040204" pitchFamily="50" charset="-128"/>
              </a:rPr>
              <a:t>乗車用ヘルメット</a:t>
            </a:r>
          </a:p>
          <a:p>
            <a:pPr indent="144000">
              <a:lnSpc>
                <a:spcPts val="1600"/>
              </a:lnSpc>
            </a:pPr>
            <a:r>
              <a:rPr lang="ja-JP" altLang="en-US" sz="1000" dirty="0">
                <a:latin typeface="メイリオ" panose="020B0604030504040204" pitchFamily="50" charset="-128"/>
                <a:ea typeface="メイリオ" panose="020B0604030504040204" pitchFamily="50" charset="-128"/>
              </a:rPr>
              <a:t>を着用させましょう。</a:t>
            </a:r>
            <a:endParaRPr lang="en-US" altLang="ja-JP" sz="1000" dirty="0">
              <a:latin typeface="メイリオ" panose="020B0604030504040204" pitchFamily="50" charset="-128"/>
              <a:ea typeface="メイリオ" panose="020B0604030504040204" pitchFamily="50" charset="-128"/>
            </a:endParaRPr>
          </a:p>
          <a:p>
            <a:pPr>
              <a:lnSpc>
                <a:spcPts val="1500"/>
              </a:lnSpc>
            </a:pPr>
            <a:endParaRPr lang="ja-JP" altLang="en-US" sz="1000" dirty="0">
              <a:latin typeface="メイリオ" panose="020B0604030504040204" pitchFamily="50" charset="-128"/>
              <a:ea typeface="メイリオ" panose="020B0604030504040204" pitchFamily="50" charset="-128"/>
            </a:endParaRPr>
          </a:p>
          <a:p>
            <a:pPr marL="288000" marR="5080" indent="-144000" algn="just">
              <a:lnSpc>
                <a:spcPts val="1600"/>
              </a:lnSpc>
              <a:spcBef>
                <a:spcPts val="100"/>
              </a:spcBef>
            </a:pPr>
            <a:r>
              <a:rPr lang="en-US" altLang="ja-JP" sz="1000" dirty="0">
                <a:latin typeface="メイリオ" panose="020B0604030504040204" pitchFamily="50" charset="-128"/>
                <a:ea typeface="メイリオ" panose="020B0604030504040204" pitchFamily="50" charset="-128"/>
                <a:cs typeface="メイリオ"/>
              </a:rPr>
              <a:t>※</a:t>
            </a:r>
            <a:r>
              <a:rPr lang="ja-JP" altLang="en-US" sz="1000" dirty="0">
                <a:latin typeface="メイリオ" panose="020B0604030504040204" pitchFamily="50" charset="-128"/>
                <a:ea typeface="メイリオ" panose="020B0604030504040204" pitchFamily="50" charset="-128"/>
                <a:cs typeface="メイリオ"/>
              </a:rPr>
              <a:t>警察庁統計によると、自転車乗用中の死者の損傷部位は、頭部の割合が</a:t>
            </a:r>
            <a:endParaRPr lang="en-US" altLang="ja-JP" sz="1000" dirty="0">
              <a:latin typeface="メイリオ" panose="020B0604030504040204" pitchFamily="50" charset="-128"/>
              <a:ea typeface="メイリオ" panose="020B0604030504040204" pitchFamily="50" charset="-128"/>
              <a:cs typeface="メイリオ"/>
            </a:endParaRPr>
          </a:p>
          <a:p>
            <a:pPr marL="288000" marR="5080" indent="-144000" algn="just">
              <a:lnSpc>
                <a:spcPts val="1600"/>
              </a:lnSpc>
              <a:spcBef>
                <a:spcPts val="100"/>
              </a:spcBef>
            </a:pPr>
            <a:r>
              <a:rPr lang="en-US" altLang="ja-JP" sz="1000" dirty="0">
                <a:latin typeface="メイリオ" panose="020B0604030504040204" pitchFamily="50" charset="-128"/>
                <a:ea typeface="メイリオ" panose="020B0604030504040204" pitchFamily="50" charset="-128"/>
                <a:cs typeface="メイリオ"/>
              </a:rPr>
              <a:t>   </a:t>
            </a:r>
            <a:r>
              <a:rPr lang="ja-JP" altLang="en-US" sz="1000" dirty="0">
                <a:latin typeface="メイリオ" panose="020B0604030504040204" pitchFamily="50" charset="-128"/>
                <a:ea typeface="メイリオ" panose="020B0604030504040204" pitchFamily="50" charset="-128"/>
                <a:cs typeface="メイリオ"/>
              </a:rPr>
              <a:t>圧倒的に高くなっています（平成</a:t>
            </a:r>
            <a:r>
              <a:rPr lang="en-US" altLang="ja-JP" sz="1000" dirty="0">
                <a:latin typeface="メイリオ" panose="020B0604030504040204" pitchFamily="50" charset="-128"/>
                <a:ea typeface="メイリオ" panose="020B0604030504040204" pitchFamily="50" charset="-128"/>
                <a:cs typeface="メイリオ"/>
              </a:rPr>
              <a:t>26</a:t>
            </a:r>
            <a:r>
              <a:rPr lang="ja-JP" altLang="en-US" sz="1000" dirty="0">
                <a:latin typeface="メイリオ" panose="020B0604030504040204" pitchFamily="50" charset="-128"/>
                <a:ea typeface="メイリオ" panose="020B0604030504040204" pitchFamily="50" charset="-128"/>
                <a:cs typeface="メイリオ"/>
              </a:rPr>
              <a:t>年～</a:t>
            </a:r>
            <a:r>
              <a:rPr lang="en-US" altLang="ja-JP" sz="1000" dirty="0">
                <a:latin typeface="メイリオ" panose="020B0604030504040204" pitchFamily="50" charset="-128"/>
                <a:ea typeface="メイリオ" panose="020B0604030504040204" pitchFamily="50" charset="-128"/>
                <a:cs typeface="メイリオ"/>
              </a:rPr>
              <a:t>30</a:t>
            </a:r>
            <a:r>
              <a:rPr lang="ja-JP" altLang="en-US" sz="1000" dirty="0">
                <a:latin typeface="メイリオ" panose="020B0604030504040204" pitchFamily="50" charset="-128"/>
                <a:ea typeface="メイリオ" panose="020B0604030504040204" pitchFamily="50" charset="-128"/>
                <a:cs typeface="メイリオ"/>
              </a:rPr>
              <a:t>年中）。　</a:t>
            </a:r>
            <a:endParaRPr lang="en-US" altLang="ja-JP" sz="1000" dirty="0">
              <a:latin typeface="メイリオ" panose="020B0604030504040204" pitchFamily="50" charset="-128"/>
              <a:ea typeface="メイリオ" panose="020B0604030504040204" pitchFamily="50" charset="-128"/>
              <a:cs typeface="メイリオ"/>
            </a:endParaRPr>
          </a:p>
          <a:p>
            <a:pPr marL="288000" marR="5080" indent="-144000" algn="just">
              <a:lnSpc>
                <a:spcPts val="1600"/>
              </a:lnSpc>
              <a:spcBef>
                <a:spcPts val="100"/>
              </a:spcBef>
            </a:pPr>
            <a:r>
              <a:rPr lang="ja-JP" altLang="en-US" sz="1000" dirty="0">
                <a:cs typeface="メイリオ"/>
              </a:rPr>
              <a:t>　 </a:t>
            </a:r>
            <a:r>
              <a:rPr lang="ja-JP" altLang="en-US" sz="1000" dirty="0">
                <a:latin typeface="メイリオ" panose="020B0604030504040204" pitchFamily="50" charset="-128"/>
                <a:ea typeface="メイリオ" panose="020B0604030504040204" pitchFamily="50" charset="-128"/>
                <a:cs typeface="メイリオ"/>
              </a:rPr>
              <a:t>幼児・児童に限らず、事故時の被害軽減のため自転車に乗るときは、ヘルメット着用を心がけましょう。</a:t>
            </a: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11</a:t>
            </a:fld>
            <a:endParaRPr kumimoji="1" lang="ja-JP" altLang="en-US"/>
          </a:p>
        </p:txBody>
      </p:sp>
    </p:spTree>
    <p:extLst>
      <p:ext uri="{BB962C8B-B14F-4D97-AF65-F5344CB8AC3E}">
        <p14:creationId xmlns:p14="http://schemas.microsoft.com/office/powerpoint/2010/main" val="1855862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③ 自転車の事故とその責任　</a:t>
            </a:r>
            <a:r>
              <a:rPr lang="ja-JP" altLang="en-US" sz="1200" b="1" dirty="0">
                <a:latin typeface="メイリオ" panose="020B0604030504040204" pitchFamily="50" charset="-128"/>
                <a:ea typeface="メイリオ" panose="020B0604030504040204" pitchFamily="50" charset="-128"/>
              </a:rPr>
              <a:t>交通ルール（自転車安全利用五則）</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lnSpc>
                <a:spcPts val="1500"/>
              </a:lnSpc>
            </a:pP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　自転車利用者は、法律違反をして事故を起こすと罰せられます。また、他人にケガをさせたり、</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他人のモノを壊したりした場合には、その損害を賠償しなければなりません。この責任のことを、</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法律上「</a:t>
            </a:r>
            <a:r>
              <a:rPr lang="ja-JP" altLang="en-US" sz="1000" b="1" dirty="0">
                <a:latin typeface="メイリオ" panose="020B0604030504040204" pitchFamily="50" charset="-128"/>
                <a:ea typeface="メイリオ" panose="020B0604030504040204" pitchFamily="50" charset="-128"/>
              </a:rPr>
              <a:t>損害賠償責任</a:t>
            </a:r>
            <a:r>
              <a:rPr lang="ja-JP" altLang="en-US" sz="1000" b="0" dirty="0">
                <a:latin typeface="メイリオ" panose="020B0604030504040204" pitchFamily="50" charset="-128"/>
                <a:ea typeface="メイリオ" panose="020B0604030504040204" pitchFamily="50" charset="-128"/>
              </a:rPr>
              <a:t>（そんがいばいしょうせきにん）</a:t>
            </a:r>
            <a:r>
              <a:rPr lang="ja-JP" altLang="en-US" sz="1000" dirty="0">
                <a:latin typeface="メイリオ" panose="020B0604030504040204" pitchFamily="50" charset="-128"/>
                <a:ea typeface="メイリオ" panose="020B0604030504040204" pitchFamily="50" charset="-128"/>
              </a:rPr>
              <a:t>」といいます。</a:t>
            </a:r>
          </a:p>
          <a:p>
            <a:pPr>
              <a:lnSpc>
                <a:spcPts val="1600"/>
              </a:lnSpc>
            </a:pPr>
            <a:r>
              <a:rPr lang="ja-JP" altLang="en-US" sz="1000" dirty="0">
                <a:latin typeface="メイリオ" panose="020B0604030504040204" pitchFamily="50" charset="-128"/>
                <a:ea typeface="メイリオ" panose="020B0604030504040204" pitchFamily="50" charset="-128"/>
              </a:rPr>
              <a:t>　例えば、「お店で代金を支払う前に商品を落として壊してしまった」、「飼い犬が散歩中に</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他人に噛みついてケガをさせてしまった」、「野球のバットを振っていたらそばにいた人にケガをさせてしまった」</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ja-JP" altLang="en-US" sz="1000" dirty="0">
                <a:latin typeface="メイリオ" panose="020B0604030504040204" pitchFamily="50" charset="-128"/>
                <a:ea typeface="メイリオ" panose="020B0604030504040204" pitchFamily="50" charset="-128"/>
              </a:rPr>
              <a:t>といった場合には、一般的に損害賠償責任が発生すると考えられます。</a:t>
            </a:r>
            <a:endParaRPr lang="en-US" altLang="ja-JP" sz="1000" dirty="0">
              <a:latin typeface="メイリオ" panose="020B0604030504040204" pitchFamily="50" charset="-128"/>
              <a:ea typeface="メイリオ" panose="020B0604030504040204" pitchFamily="50" charset="-128"/>
            </a:endParaRPr>
          </a:p>
          <a:p>
            <a:pPr>
              <a:lnSpc>
                <a:spcPts val="1500"/>
              </a:lnSpc>
            </a:pPr>
            <a:endParaRPr lang="en-US" altLang="ja-JP" dirty="0">
              <a:latin typeface="メイリオ" panose="020B0604030504040204" pitchFamily="50" charset="-128"/>
              <a:ea typeface="メイリオ" panose="020B0604030504040204" pitchFamily="50" charset="-128"/>
            </a:endParaRPr>
          </a:p>
          <a:p>
            <a:pPr lvl="0">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endParaRPr lang="ja-JP" altLang="en-US" b="1" dirty="0">
              <a:latin typeface="メイリオ" panose="020B0604030504040204" pitchFamily="50" charset="-128"/>
              <a:ea typeface="メイリオ" panose="020B0604030504040204" pitchFamily="50" charset="-128"/>
            </a:endParaRPr>
          </a:p>
          <a:p>
            <a:pPr lvl="0">
              <a:lnSpc>
                <a:spcPts val="1500"/>
              </a:lnSpc>
            </a:pPr>
            <a:r>
              <a:rPr lang="ja-JP" altLang="en-US" sz="1000" dirty="0">
                <a:latin typeface="メイリオ" panose="020B0604030504040204" pitchFamily="50" charset="-128"/>
                <a:ea typeface="メイリオ" panose="020B0604030504040204" pitchFamily="50" charset="-128"/>
              </a:rPr>
              <a:t>　  損害賠償とは、他人に与えた損害を補償し、損害がないのと同じ状態にすること。</a:t>
            </a:r>
          </a:p>
          <a:p>
            <a:pPr lvl="0">
              <a:lnSpc>
                <a:spcPts val="1500"/>
              </a:lnSpc>
            </a:pPr>
            <a:r>
              <a:rPr lang="ja-JP" altLang="en-US" sz="1000" dirty="0">
                <a:latin typeface="メイリオ" panose="020B0604030504040204" pitchFamily="50" charset="-128"/>
                <a:ea typeface="メイリオ" panose="020B0604030504040204" pitchFamily="50" charset="-128"/>
              </a:rPr>
              <a:t>　　民法上、債務不履行と不法行為を主な原因とし、被害者はそれを請求する権利がある。</a:t>
            </a:r>
          </a:p>
          <a:p>
            <a:pPr lvl="0">
              <a:lnSpc>
                <a:spcPts val="1500"/>
              </a:lnSpc>
            </a:pPr>
            <a:endParaRPr lang="en-US" altLang="ja-JP"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12</a:t>
            </a:fld>
            <a:endParaRPr kumimoji="1" lang="ja-JP" altLang="en-US"/>
          </a:p>
        </p:txBody>
      </p:sp>
    </p:spTree>
    <p:extLst>
      <p:ext uri="{BB962C8B-B14F-4D97-AF65-F5344CB8AC3E}">
        <p14:creationId xmlns:p14="http://schemas.microsoft.com/office/powerpoint/2010/main" val="305913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③ 自転車の事故とその責任　</a:t>
            </a:r>
            <a:r>
              <a:rPr lang="ja-JP" altLang="en-US" sz="1200" b="1" dirty="0">
                <a:latin typeface="メイリオ" panose="020B0604030504040204" pitchFamily="50" charset="-128"/>
                <a:ea typeface="メイリオ" panose="020B0604030504040204" pitchFamily="50" charset="-128"/>
              </a:rPr>
              <a:t>交通ルール（自転車安全利用五則）</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500"/>
              </a:lnSpc>
            </a:pPr>
            <a:endParaRPr lang="en-US" altLang="ja-JP" sz="1000"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自分は運転がうまい、事故など起こすわけがないと思っている生徒も多いと思われることから、</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リスク認識に先立ち、交通ルールをきちんと理解させる。</a:t>
            </a:r>
            <a:endParaRPr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13</a:t>
            </a:fld>
            <a:endParaRPr kumimoji="1" lang="ja-JP" altLang="en-US"/>
          </a:p>
        </p:txBody>
      </p:sp>
    </p:spTree>
    <p:extLst>
      <p:ext uri="{BB962C8B-B14F-4D97-AF65-F5344CB8AC3E}">
        <p14:creationId xmlns:p14="http://schemas.microsoft.com/office/powerpoint/2010/main" val="1415268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③ 自転車の事故とその責任　</a:t>
            </a:r>
            <a:r>
              <a:rPr kumimoji="0" lang="ja-JP" altLang="en-US" b="1" kern="0" spc="-150" dirty="0">
                <a:latin typeface="メイリオ" panose="020B0604030504040204" pitchFamily="50" charset="-128"/>
                <a:ea typeface="メイリオ" panose="020B0604030504040204" pitchFamily="50" charset="-128"/>
              </a:rPr>
              <a:t>自転車をとりまくリスクとその責任</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500"/>
              </a:lnSpc>
            </a:pPr>
            <a:endParaRPr lang="en-US" altLang="ja-JP" b="1" dirty="0">
              <a:latin typeface="メイリオ" panose="020B0604030504040204" pitchFamily="50" charset="-128"/>
              <a:ea typeface="メイリオ" panose="020B0604030504040204" pitchFamily="50" charset="-128"/>
            </a:endParaRPr>
          </a:p>
          <a:p>
            <a:pPr lvl="0">
              <a:lnSpc>
                <a:spcPts val="16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１</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自転車をとりまくリスク</a:t>
            </a:r>
            <a:endParaRPr lang="en-US" altLang="ja-JP" b="1" dirty="0">
              <a:latin typeface="メイリオ" panose="020B0604030504040204" pitchFamily="50" charset="-128"/>
              <a:ea typeface="メイリオ" panose="020B0604030504040204" pitchFamily="50" charset="-128"/>
            </a:endParaRPr>
          </a:p>
          <a:p>
            <a:pPr marL="288000" lvl="0" indent="-144000">
              <a:lnSpc>
                <a:spcPts val="1600"/>
              </a:lnSpc>
              <a:buFont typeface="Wingdings" panose="05000000000000000000" pitchFamily="2" charset="2"/>
              <a:buNone/>
            </a:pPr>
            <a:r>
              <a:rPr lang="ja-JP" altLang="en-US" sz="1000" dirty="0">
                <a:latin typeface="メイリオ" panose="020B0604030504040204" pitchFamily="50" charset="-128"/>
                <a:ea typeface="メイリオ" panose="020B0604030504040204" pitchFamily="50" charset="-128"/>
              </a:rPr>
              <a:t>・自分がケガをする</a:t>
            </a:r>
            <a:endParaRPr lang="en-US" altLang="ja-JP" sz="1000" dirty="0">
              <a:latin typeface="メイリオ" panose="020B0604030504040204" pitchFamily="50" charset="-128"/>
              <a:ea typeface="メイリオ" panose="020B0604030504040204" pitchFamily="50" charset="-128"/>
            </a:endParaRPr>
          </a:p>
          <a:p>
            <a:pPr marL="288000" lvl="0" indent="-144000">
              <a:lnSpc>
                <a:spcPts val="1600"/>
              </a:lnSpc>
              <a:buFont typeface="Wingdings" panose="05000000000000000000" pitchFamily="2" charset="2"/>
              <a:buNone/>
            </a:pPr>
            <a:r>
              <a:rPr lang="ja-JP" altLang="en-US" sz="1000" dirty="0">
                <a:latin typeface="メイリオ" panose="020B0604030504040204" pitchFamily="50" charset="-128"/>
                <a:ea typeface="メイリオ" panose="020B0604030504040204" pitchFamily="50" charset="-128"/>
              </a:rPr>
              <a:t>・他人にケガをさせる</a:t>
            </a:r>
            <a:endParaRPr lang="en-US" altLang="ja-JP" sz="1000" dirty="0">
              <a:latin typeface="メイリオ" panose="020B0604030504040204" pitchFamily="50" charset="-128"/>
              <a:ea typeface="メイリオ" panose="020B0604030504040204" pitchFamily="50" charset="-128"/>
            </a:endParaRPr>
          </a:p>
          <a:p>
            <a:pPr marL="288000" lvl="0" indent="-144000">
              <a:lnSpc>
                <a:spcPts val="1600"/>
              </a:lnSpc>
              <a:buFont typeface="Wingdings" panose="05000000000000000000" pitchFamily="2" charset="2"/>
              <a:buNone/>
            </a:pPr>
            <a:r>
              <a:rPr lang="ja-JP" altLang="en-US" sz="1000" dirty="0">
                <a:latin typeface="メイリオ" panose="020B0604030504040204" pitchFamily="50" charset="-128"/>
                <a:ea typeface="メイリオ" panose="020B0604030504040204" pitchFamily="50" charset="-128"/>
              </a:rPr>
              <a:t>・財物を壊す（損害を与える）</a:t>
            </a:r>
            <a:endParaRPr lang="en-US" altLang="ja-JP" sz="1000" b="1" dirty="0">
              <a:latin typeface="メイリオ" panose="020B0604030504040204" pitchFamily="50" charset="-128"/>
              <a:ea typeface="メイリオ" panose="020B0604030504040204" pitchFamily="50" charset="-128"/>
            </a:endParaRPr>
          </a:p>
          <a:p>
            <a:pPr lvl="0">
              <a:lnSpc>
                <a:spcPts val="1600"/>
              </a:lnSpc>
            </a:pPr>
            <a:endParaRPr lang="en-US" altLang="ja-JP" b="1" dirty="0">
              <a:latin typeface="メイリオ" panose="020B0604030504040204" pitchFamily="50" charset="-128"/>
              <a:ea typeface="メイリオ" panose="020B0604030504040204" pitchFamily="50" charset="-128"/>
            </a:endParaRPr>
          </a:p>
          <a:p>
            <a:pPr lvl="0">
              <a:lnSpc>
                <a:spcPts val="16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２</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自転車事故で問われる責任</a:t>
            </a:r>
            <a:endParaRPr lang="en-US" altLang="ja-JP" b="1" dirty="0">
              <a:latin typeface="メイリオ" panose="020B0604030504040204" pitchFamily="50" charset="-128"/>
              <a:ea typeface="メイリオ" panose="020B0604030504040204" pitchFamily="50" charset="-128"/>
            </a:endParaRPr>
          </a:p>
          <a:p>
            <a:pPr marL="144000">
              <a:lnSpc>
                <a:spcPts val="1600"/>
              </a:lnSpc>
            </a:pPr>
            <a:r>
              <a:rPr lang="ja-JP" altLang="en-US" sz="1000" dirty="0">
                <a:latin typeface="メイリオ" panose="020B0604030504040204" pitchFamily="50" charset="-128"/>
                <a:ea typeface="メイリオ" panose="020B0604030504040204" pitchFamily="50" charset="-128"/>
              </a:rPr>
              <a:t>刑事上の責任</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相手を死傷させた場合、「重過失致死傷罪」となります。</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ja-JP" altLang="en-US" sz="1000" dirty="0">
                <a:latin typeface="メイリオ" panose="020B0604030504040204" pitchFamily="50" charset="-128"/>
                <a:ea typeface="メイリオ" panose="020B0604030504040204" pitchFamily="50" charset="-128"/>
              </a:rPr>
              <a:t>民事上の責任</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被害者に対する損害賠償の責任を負います。</a:t>
            </a:r>
            <a:endParaRPr lang="en-US" altLang="ja-JP" sz="1000" dirty="0">
              <a:latin typeface="メイリオ" panose="020B0604030504040204" pitchFamily="50" charset="-128"/>
              <a:ea typeface="メイリオ" panose="020B0604030504040204" pitchFamily="50" charset="-128"/>
            </a:endParaRPr>
          </a:p>
          <a:p>
            <a:pPr marL="288000" indent="-1440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交通事故を起こした場合、上記２つの責任のほか被害者を見舞い、</a:t>
            </a:r>
            <a:endParaRPr lang="en-US" altLang="ja-JP" sz="1000" dirty="0">
              <a:latin typeface="メイリオ" panose="020B0604030504040204" pitchFamily="50" charset="-128"/>
              <a:ea typeface="メイリオ" panose="020B0604030504040204" pitchFamily="50" charset="-128"/>
            </a:endParaRPr>
          </a:p>
          <a:p>
            <a:pPr marL="288000" indent="-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誠実に謝罪するという「道義的な責任」を果たすことが重要です。</a:t>
            </a:r>
            <a:endParaRPr kumimoji="1" lang="ja-JP" altLang="en-US"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14</a:t>
            </a:fld>
            <a:endParaRPr kumimoji="1" lang="ja-JP" altLang="en-US"/>
          </a:p>
        </p:txBody>
      </p:sp>
    </p:spTree>
    <p:extLst>
      <p:ext uri="{BB962C8B-B14F-4D97-AF65-F5344CB8AC3E}">
        <p14:creationId xmlns:p14="http://schemas.microsoft.com/office/powerpoint/2010/main" val="2192137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5"/>
            <a:ext cx="6286712" cy="5292121"/>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③ 自転車の事故とその責任　</a:t>
            </a:r>
            <a:r>
              <a:rPr kumimoji="0" lang="ja-JP" altLang="en-US" b="1" kern="0" spc="-150" dirty="0">
                <a:latin typeface="メイリオ" panose="020B0604030504040204" pitchFamily="50" charset="-128"/>
                <a:ea typeface="メイリオ" panose="020B0604030504040204" pitchFamily="50" charset="-128"/>
              </a:rPr>
              <a:t>自転車をとりまくリスクとその責任</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500"/>
              </a:lnSpc>
            </a:pPr>
            <a:endParaRPr lang="en-US" altLang="ja-JP" b="1"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３</a:t>
            </a:r>
            <a:r>
              <a:rPr lang="en-US" altLang="ja-JP" b="1" dirty="0">
                <a:latin typeface="メイリオ" panose="020B0604030504040204" pitchFamily="50" charset="-128"/>
                <a:ea typeface="メイリオ" panose="020B0604030504040204" pitchFamily="50" charset="-128"/>
              </a:rPr>
              <a:t>】</a:t>
            </a:r>
            <a:r>
              <a:rPr lang="ja-JP" altLang="en-US" sz="1200" b="1" spc="150" dirty="0">
                <a:latin typeface="メイリオ" panose="020B0604030504040204" pitchFamily="50" charset="-128"/>
                <a:ea typeface="メイリオ" panose="020B0604030504040204" pitchFamily="50" charset="-128"/>
                <a:cs typeface="メイリオ"/>
              </a:rPr>
              <a:t>自転車事故の高額賠償事例</a:t>
            </a:r>
            <a:endParaRPr lang="en-US" altLang="ja-JP" b="1" dirty="0">
              <a:latin typeface="メイリオ" panose="020B0604030504040204" pitchFamily="50" charset="-128"/>
              <a:ea typeface="メイリオ" panose="020B0604030504040204" pitchFamily="50" charset="-128"/>
            </a:endParaRPr>
          </a:p>
          <a:p>
            <a:pPr marL="144000">
              <a:lnSpc>
                <a:spcPts val="1600"/>
              </a:lnSpc>
            </a:pPr>
            <a:r>
              <a:rPr lang="ja-JP" altLang="en-US" sz="1000" b="1" dirty="0">
                <a:latin typeface="メイリオ" panose="020B0604030504040204" pitchFamily="50" charset="-128"/>
                <a:ea typeface="メイリオ" panose="020B0604030504040204" pitchFamily="50" charset="-128"/>
              </a:rPr>
              <a:t>判決認容額：</a:t>
            </a:r>
            <a:r>
              <a:rPr lang="en-US" altLang="ja-JP" sz="1000" dirty="0">
                <a:latin typeface="メイリオ" panose="020B0604030504040204" pitchFamily="50" charset="-128"/>
                <a:ea typeface="メイリオ" panose="020B0604030504040204" pitchFamily="50" charset="-128"/>
              </a:rPr>
              <a:t>9,521 </a:t>
            </a:r>
            <a:r>
              <a:rPr lang="ja-JP" altLang="en-US" sz="1000" dirty="0">
                <a:latin typeface="メイリオ" panose="020B0604030504040204" pitchFamily="50" charset="-128"/>
                <a:ea typeface="メイリオ" panose="020B0604030504040204" pitchFamily="50" charset="-128"/>
              </a:rPr>
              <a:t>万円</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ja-JP" altLang="en-US" sz="1000" b="1" dirty="0">
                <a:latin typeface="メイリオ" panose="020B0604030504040204" pitchFamily="50" charset="-128"/>
                <a:ea typeface="メイリオ" panose="020B0604030504040204" pitchFamily="50" charset="-128"/>
              </a:rPr>
              <a:t>事故の概要</a:t>
            </a:r>
            <a:endParaRPr lang="en-US" altLang="ja-JP" sz="1000" b="1"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小学生が夜間、帰宅途中に自転車で走行中、歩道と車道の区別のない</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道路において歩行中の女性（</a:t>
            </a:r>
            <a:r>
              <a:rPr lang="en-US" altLang="ja-JP" sz="1000" dirty="0">
                <a:latin typeface="メイリオ" panose="020B0604030504040204" pitchFamily="50" charset="-128"/>
                <a:ea typeface="メイリオ" panose="020B0604030504040204" pitchFamily="50" charset="-128"/>
              </a:rPr>
              <a:t>62 </a:t>
            </a:r>
            <a:r>
              <a:rPr lang="ja-JP" altLang="en-US" sz="1000" dirty="0">
                <a:latin typeface="メイリオ" panose="020B0604030504040204" pitchFamily="50" charset="-128"/>
                <a:ea typeface="メイリオ" panose="020B0604030504040204" pitchFamily="50" charset="-128"/>
              </a:rPr>
              <a:t>歳）と正面衝突。女性は頭蓋骨骨折等の</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傷害を負い、意識が戻らない状態になった。</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神</a:t>
            </a:r>
            <a:r>
              <a:rPr lang="zh-TW" altLang="en-US" sz="1000" dirty="0">
                <a:latin typeface="メイリオ" panose="020B0604030504040204" pitchFamily="50" charset="-128"/>
                <a:ea typeface="メイリオ" panose="020B0604030504040204" pitchFamily="50" charset="-128"/>
              </a:rPr>
              <a:t>戸地方裁判所　平成</a:t>
            </a:r>
            <a:r>
              <a:rPr lang="en-US" altLang="zh-TW" sz="1000" dirty="0">
                <a:latin typeface="メイリオ" panose="020B0604030504040204" pitchFamily="50" charset="-128"/>
                <a:ea typeface="メイリオ" panose="020B0604030504040204" pitchFamily="50" charset="-128"/>
              </a:rPr>
              <a:t>25 </a:t>
            </a:r>
            <a:r>
              <a:rPr lang="zh-TW" altLang="en-US" sz="1000" dirty="0">
                <a:latin typeface="メイリオ" panose="020B0604030504040204" pitchFamily="50" charset="-128"/>
                <a:ea typeface="メイリオ" panose="020B0604030504040204" pitchFamily="50" charset="-128"/>
              </a:rPr>
              <a:t>年</a:t>
            </a:r>
            <a:r>
              <a:rPr lang="en-US" altLang="zh-TW" sz="1000" dirty="0">
                <a:latin typeface="メイリオ" panose="020B0604030504040204" pitchFamily="50" charset="-128"/>
                <a:ea typeface="メイリオ" panose="020B0604030504040204" pitchFamily="50" charset="-128"/>
              </a:rPr>
              <a:t>7 </a:t>
            </a:r>
            <a:r>
              <a:rPr lang="zh-TW" altLang="en-US" sz="1000" dirty="0">
                <a:latin typeface="メイリオ" panose="020B0604030504040204" pitchFamily="50" charset="-128"/>
                <a:ea typeface="メイリオ" panose="020B0604030504040204" pitchFamily="50" charset="-128"/>
              </a:rPr>
              <a:t>月</a:t>
            </a:r>
            <a:r>
              <a:rPr lang="en-US" altLang="zh-TW" sz="1000" dirty="0">
                <a:latin typeface="メイリオ" panose="020B0604030504040204" pitchFamily="50" charset="-128"/>
                <a:ea typeface="メイリオ" panose="020B0604030504040204" pitchFamily="50" charset="-128"/>
              </a:rPr>
              <a:t>4 </a:t>
            </a:r>
            <a:r>
              <a:rPr lang="zh-TW" altLang="en-US" sz="1000" dirty="0">
                <a:latin typeface="メイリオ" panose="020B0604030504040204" pitchFamily="50" charset="-128"/>
                <a:ea typeface="メイリオ" panose="020B0604030504040204" pitchFamily="50" charset="-128"/>
              </a:rPr>
              <a:t>日判決</a:t>
            </a:r>
            <a:r>
              <a:rPr lang="en-US" altLang="zh-TW" sz="1000" dirty="0">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判決認容額：</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9,330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万円</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事故の概要</a:t>
            </a: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男子高校生が夜間、イヤホンで音楽を聞きながら無灯火で自転車を運転中に、パトカーの</a:t>
            </a:r>
            <a:endPar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追跡を受けて逃走し、職務質問中の警察官  </a:t>
            </a: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(25</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歳</a:t>
            </a: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と衝突。警察官は、頭蓋骨骨折等</a:t>
            </a:r>
            <a:endPar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で約</a:t>
            </a: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2</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か月後に死亡した。</a:t>
            </a:r>
            <a:endPar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高松高等</a:t>
            </a:r>
            <a:r>
              <a:rPr kumimoji="1" lang="zh-TW"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裁判所　</a:t>
            </a:r>
            <a:r>
              <a:rPr kumimoji="1" lang="ja-JP"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令和</a:t>
            </a: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2</a:t>
            </a:r>
            <a:r>
              <a:rPr kumimoji="1" lang="en-US" altLang="zh-TW"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a:t>
            </a:r>
            <a:r>
              <a:rPr kumimoji="1" lang="zh-TW"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年</a:t>
            </a: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7</a:t>
            </a:r>
            <a:r>
              <a:rPr kumimoji="1" lang="en-US" altLang="zh-TW"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a:t>
            </a:r>
            <a:r>
              <a:rPr kumimoji="1" lang="zh-TW"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月</a:t>
            </a:r>
            <a:r>
              <a:rPr kumimoji="1" lang="en-US" altLang="ja-JP"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22</a:t>
            </a:r>
            <a:r>
              <a:rPr kumimoji="1" lang="en-US" altLang="zh-TW"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 </a:t>
            </a:r>
            <a:r>
              <a:rPr kumimoji="1" lang="zh-TW" altLang="en-US"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日判決</a:t>
            </a:r>
            <a:r>
              <a:rPr kumimoji="1" lang="en-US" altLang="zh-TW" sz="1000" b="0"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1000" b="1" i="0" u="none" strike="noStrike" kern="120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cs typeface="+mn-cs"/>
            </a:endParaRPr>
          </a:p>
          <a:p>
            <a:pPr marL="144000">
              <a:lnSpc>
                <a:spcPts val="1600"/>
              </a:lnSpc>
            </a:pPr>
            <a:endParaRPr lang="en-US" altLang="ja-JP" sz="1000" b="1" dirty="0">
              <a:latin typeface="メイリオ" panose="020B0604030504040204" pitchFamily="50" charset="-128"/>
              <a:ea typeface="メイリオ" panose="020B0604030504040204" pitchFamily="50" charset="-128"/>
            </a:endParaRPr>
          </a:p>
          <a:p>
            <a:pPr marL="144000">
              <a:lnSpc>
                <a:spcPts val="1600"/>
              </a:lnSpc>
            </a:pPr>
            <a:r>
              <a:rPr lang="ja-JP" altLang="en-US" sz="1000" b="1" dirty="0">
                <a:latin typeface="メイリオ" panose="020B0604030504040204" pitchFamily="50" charset="-128"/>
                <a:ea typeface="メイリオ" panose="020B0604030504040204" pitchFamily="50" charset="-128"/>
              </a:rPr>
              <a:t>判決認容額：</a:t>
            </a:r>
            <a:r>
              <a:rPr lang="en-US" altLang="ja-JP" sz="1000" dirty="0">
                <a:latin typeface="メイリオ" panose="020B0604030504040204" pitchFamily="50" charset="-128"/>
                <a:ea typeface="メイリオ" panose="020B0604030504040204" pitchFamily="50" charset="-128"/>
              </a:rPr>
              <a:t>9,266 </a:t>
            </a:r>
            <a:r>
              <a:rPr lang="ja-JP" altLang="en-US" sz="1000" dirty="0">
                <a:latin typeface="メイリオ" panose="020B0604030504040204" pitchFamily="50" charset="-128"/>
                <a:ea typeface="メイリオ" panose="020B0604030504040204" pitchFamily="50" charset="-128"/>
              </a:rPr>
              <a:t>万円</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ja-JP" altLang="en-US" sz="1000" b="1" dirty="0">
                <a:latin typeface="メイリオ" panose="020B0604030504040204" pitchFamily="50" charset="-128"/>
                <a:ea typeface="メイリオ" panose="020B0604030504040204" pitchFamily="50" charset="-128"/>
              </a:rPr>
              <a:t>事故の概要</a:t>
            </a:r>
            <a:endParaRPr lang="en-US" altLang="ja-JP" sz="1000" b="1"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高校生が昼間、自転車横断帯のかなり手前の歩道から車道を斜めに横断し、</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対向車線を自転車で直進してきた会社員（</a:t>
            </a:r>
            <a:r>
              <a:rPr lang="en-US" altLang="ja-JP" sz="1000" dirty="0">
                <a:latin typeface="メイリオ" panose="020B0604030504040204" pitchFamily="50" charset="-128"/>
                <a:ea typeface="メイリオ" panose="020B0604030504040204" pitchFamily="50" charset="-128"/>
              </a:rPr>
              <a:t>24 </a:t>
            </a:r>
            <a:r>
              <a:rPr lang="ja-JP" altLang="en-US" sz="1000" dirty="0">
                <a:latin typeface="メイリオ" panose="020B0604030504040204" pitchFamily="50" charset="-128"/>
                <a:ea typeface="メイリオ" panose="020B0604030504040204" pitchFamily="50" charset="-128"/>
              </a:rPr>
              <a:t>歳）と衝突。</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会社員に重大な障害（言語機能の喪失等）が残った。</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東</a:t>
            </a:r>
            <a:r>
              <a:rPr lang="zh-TW" altLang="en-US" sz="1000" dirty="0">
                <a:latin typeface="メイリオ" panose="020B0604030504040204" pitchFamily="50" charset="-128"/>
                <a:ea typeface="メイリオ" panose="020B0604030504040204" pitchFamily="50" charset="-128"/>
              </a:rPr>
              <a:t>京地方裁判所　平成</a:t>
            </a:r>
            <a:r>
              <a:rPr lang="en-US" altLang="zh-TW" sz="1000" dirty="0">
                <a:latin typeface="メイリオ" panose="020B0604030504040204" pitchFamily="50" charset="-128"/>
                <a:ea typeface="メイリオ" panose="020B0604030504040204" pitchFamily="50" charset="-128"/>
              </a:rPr>
              <a:t>20 </a:t>
            </a:r>
            <a:r>
              <a:rPr lang="zh-TW" altLang="en-US" sz="1000" dirty="0">
                <a:latin typeface="メイリオ" panose="020B0604030504040204" pitchFamily="50" charset="-128"/>
                <a:ea typeface="メイリオ" panose="020B0604030504040204" pitchFamily="50" charset="-128"/>
              </a:rPr>
              <a:t>年</a:t>
            </a:r>
            <a:r>
              <a:rPr lang="en-US" altLang="zh-TW" sz="1000" dirty="0">
                <a:latin typeface="メイリオ" panose="020B0604030504040204" pitchFamily="50" charset="-128"/>
                <a:ea typeface="メイリオ" panose="020B0604030504040204" pitchFamily="50" charset="-128"/>
              </a:rPr>
              <a:t>6 </a:t>
            </a:r>
            <a:r>
              <a:rPr lang="zh-TW" altLang="en-US" sz="1000" dirty="0">
                <a:latin typeface="メイリオ" panose="020B0604030504040204" pitchFamily="50" charset="-128"/>
                <a:ea typeface="メイリオ" panose="020B0604030504040204" pitchFamily="50" charset="-128"/>
              </a:rPr>
              <a:t>月</a:t>
            </a:r>
            <a:r>
              <a:rPr lang="en-US" altLang="zh-TW" sz="1000" dirty="0">
                <a:latin typeface="メイリオ" panose="020B0604030504040204" pitchFamily="50" charset="-128"/>
                <a:ea typeface="メイリオ" panose="020B0604030504040204" pitchFamily="50" charset="-128"/>
              </a:rPr>
              <a:t>5 </a:t>
            </a:r>
            <a:r>
              <a:rPr lang="zh-TW" altLang="en-US" sz="1000" dirty="0">
                <a:latin typeface="メイリオ" panose="020B0604030504040204" pitchFamily="50" charset="-128"/>
                <a:ea typeface="メイリオ" panose="020B0604030504040204" pitchFamily="50" charset="-128"/>
              </a:rPr>
              <a:t>日判決</a:t>
            </a:r>
            <a:r>
              <a:rPr lang="en-US" altLang="zh-TW" sz="1000" dirty="0">
                <a:latin typeface="メイリオ" panose="020B0604030504040204" pitchFamily="50" charset="-128"/>
                <a:ea typeface="メイリオ" panose="020B0604030504040204" pitchFamily="50" charset="-128"/>
              </a:rPr>
              <a:t>〉</a:t>
            </a:r>
          </a:p>
          <a:p>
            <a:pPr marL="144000">
              <a:lnSpc>
                <a:spcPts val="1600"/>
              </a:lnSpc>
            </a:pPr>
            <a:endParaRPr lang="en-US" altLang="ja-JP" sz="1000" b="1" dirty="0">
              <a:latin typeface="メイリオ" panose="020B0604030504040204" pitchFamily="50" charset="-128"/>
              <a:ea typeface="メイリオ" panose="020B0604030504040204" pitchFamily="50" charset="-128"/>
            </a:endParaRPr>
          </a:p>
          <a:p>
            <a:pPr marL="144000">
              <a:lnSpc>
                <a:spcPts val="1600"/>
              </a:lnSpc>
            </a:pPr>
            <a:r>
              <a:rPr lang="ja-JP" altLang="en-US" sz="1000" b="1" dirty="0">
                <a:latin typeface="メイリオ" panose="020B0604030504040204" pitchFamily="50" charset="-128"/>
                <a:ea typeface="メイリオ" panose="020B0604030504040204" pitchFamily="50" charset="-128"/>
              </a:rPr>
              <a:t>判決認容額：</a:t>
            </a:r>
            <a:r>
              <a:rPr lang="en-US" altLang="ja-JP" sz="1000" dirty="0">
                <a:latin typeface="メイリオ" panose="020B0604030504040204" pitchFamily="50" charset="-128"/>
                <a:ea typeface="メイリオ" panose="020B0604030504040204" pitchFamily="50" charset="-128"/>
              </a:rPr>
              <a:t>6,779 </a:t>
            </a:r>
            <a:r>
              <a:rPr lang="ja-JP" altLang="en-US" sz="1000" dirty="0">
                <a:latin typeface="メイリオ" panose="020B0604030504040204" pitchFamily="50" charset="-128"/>
                <a:ea typeface="メイリオ" panose="020B0604030504040204" pitchFamily="50" charset="-128"/>
              </a:rPr>
              <a:t>万円</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ja-JP" altLang="en-US" sz="1000" b="1" dirty="0">
                <a:latin typeface="メイリオ" panose="020B0604030504040204" pitchFamily="50" charset="-128"/>
                <a:ea typeface="メイリオ" panose="020B0604030504040204" pitchFamily="50" charset="-128"/>
              </a:rPr>
              <a:t>事故の概要</a:t>
            </a:r>
            <a:endParaRPr lang="en-US" altLang="ja-JP" sz="1000" b="1"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男性が夕方、ペットボトルを片手に下り坂をスピードを落とさず交差点に進入し、</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横断歩道を横断中の女性（</a:t>
            </a:r>
            <a:r>
              <a:rPr lang="en-US" altLang="ja-JP" sz="1000" dirty="0">
                <a:latin typeface="メイリオ" panose="020B0604030504040204" pitchFamily="50" charset="-128"/>
                <a:ea typeface="メイリオ" panose="020B0604030504040204" pitchFamily="50" charset="-128"/>
              </a:rPr>
              <a:t>38 </a:t>
            </a:r>
            <a:r>
              <a:rPr lang="ja-JP" altLang="en-US" sz="1000" dirty="0">
                <a:latin typeface="メイリオ" panose="020B0604030504040204" pitchFamily="50" charset="-128"/>
                <a:ea typeface="メイリオ" panose="020B0604030504040204" pitchFamily="50" charset="-128"/>
              </a:rPr>
              <a:t>歳）と衝突。女性は脳挫傷等で</a:t>
            </a:r>
            <a:r>
              <a:rPr lang="en-US" altLang="ja-JP" sz="1000" dirty="0">
                <a:latin typeface="メイリオ" panose="020B0604030504040204" pitchFamily="50" charset="-128"/>
                <a:ea typeface="メイリオ" panose="020B0604030504040204" pitchFamily="50" charset="-128"/>
              </a:rPr>
              <a:t>3 </a:t>
            </a:r>
            <a:r>
              <a:rPr lang="ja-JP" altLang="en-US" sz="1000" dirty="0">
                <a:latin typeface="メイリオ" panose="020B0604030504040204" pitchFamily="50" charset="-128"/>
                <a:ea typeface="メイリオ" panose="020B0604030504040204" pitchFamily="50" charset="-128"/>
              </a:rPr>
              <a:t>日後に死亡した。</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東京地方裁判所　平成</a:t>
            </a:r>
            <a:r>
              <a:rPr lang="en-US" altLang="zh-TW" sz="1000" dirty="0">
                <a:latin typeface="メイリオ" panose="020B0604030504040204" pitchFamily="50" charset="-128"/>
                <a:ea typeface="メイリオ" panose="020B0604030504040204" pitchFamily="50" charset="-128"/>
              </a:rPr>
              <a:t>15 </a:t>
            </a:r>
            <a:r>
              <a:rPr lang="zh-TW" altLang="en-US" sz="1000" dirty="0">
                <a:latin typeface="メイリオ" panose="020B0604030504040204" pitchFamily="50" charset="-128"/>
                <a:ea typeface="メイリオ" panose="020B0604030504040204" pitchFamily="50" charset="-128"/>
              </a:rPr>
              <a:t>年</a:t>
            </a:r>
            <a:r>
              <a:rPr lang="en-US" altLang="zh-TW" sz="1000" dirty="0">
                <a:latin typeface="メイリオ" panose="020B0604030504040204" pitchFamily="50" charset="-128"/>
                <a:ea typeface="メイリオ" panose="020B0604030504040204" pitchFamily="50" charset="-128"/>
              </a:rPr>
              <a:t>9 </a:t>
            </a:r>
            <a:r>
              <a:rPr lang="zh-TW" altLang="en-US" sz="1000" dirty="0">
                <a:latin typeface="メイリオ" panose="020B0604030504040204" pitchFamily="50" charset="-128"/>
                <a:ea typeface="メイリオ" panose="020B0604030504040204" pitchFamily="50" charset="-128"/>
              </a:rPr>
              <a:t>月</a:t>
            </a:r>
            <a:r>
              <a:rPr lang="en-US" altLang="zh-TW" sz="1000" dirty="0">
                <a:latin typeface="メイリオ" panose="020B0604030504040204" pitchFamily="50" charset="-128"/>
                <a:ea typeface="メイリオ" panose="020B0604030504040204" pitchFamily="50" charset="-128"/>
              </a:rPr>
              <a:t>30 </a:t>
            </a:r>
            <a:r>
              <a:rPr lang="zh-TW" altLang="en-US" sz="1000" dirty="0">
                <a:latin typeface="メイリオ" panose="020B0604030504040204" pitchFamily="50" charset="-128"/>
                <a:ea typeface="メイリオ" panose="020B0604030504040204" pitchFamily="50" charset="-128"/>
              </a:rPr>
              <a:t>日判決</a:t>
            </a:r>
            <a:r>
              <a:rPr lang="en-US" altLang="zh-TW" sz="1000" dirty="0">
                <a:latin typeface="メイリオ" panose="020B0604030504040204" pitchFamily="50" charset="-128"/>
                <a:ea typeface="メイリオ" panose="020B0604030504040204" pitchFamily="50" charset="-128"/>
              </a:rPr>
              <a:t>〉</a:t>
            </a:r>
          </a:p>
          <a:p>
            <a:pPr marL="144000">
              <a:lnSpc>
                <a:spcPts val="1600"/>
              </a:lnSpc>
            </a:pPr>
            <a:endParaRPr lang="en-US" altLang="ja-JP" sz="1000" b="1" dirty="0">
              <a:latin typeface="メイリオ" panose="020B0604030504040204" pitchFamily="50" charset="-128"/>
              <a:ea typeface="メイリオ" panose="020B0604030504040204" pitchFamily="50" charset="-128"/>
            </a:endParaRPr>
          </a:p>
          <a:p>
            <a:pPr marL="144000">
              <a:lnSpc>
                <a:spcPts val="1600"/>
              </a:lnSpc>
            </a:pPr>
            <a:r>
              <a:rPr lang="ja-JP" altLang="en-US" sz="1000" b="1" dirty="0">
                <a:latin typeface="メイリオ" panose="020B0604030504040204" pitchFamily="50" charset="-128"/>
                <a:ea typeface="メイリオ" panose="020B0604030504040204" pitchFamily="50" charset="-128"/>
              </a:rPr>
              <a:t>判決認容額：</a:t>
            </a:r>
            <a:r>
              <a:rPr lang="en-US" altLang="ja-JP" sz="1000" dirty="0">
                <a:latin typeface="メイリオ" panose="020B0604030504040204" pitchFamily="50" charset="-128"/>
                <a:ea typeface="メイリオ" panose="020B0604030504040204" pitchFamily="50" charset="-128"/>
              </a:rPr>
              <a:t>5,438 </a:t>
            </a:r>
            <a:r>
              <a:rPr lang="ja-JP" altLang="en-US" sz="1000" dirty="0">
                <a:latin typeface="メイリオ" panose="020B0604030504040204" pitchFamily="50" charset="-128"/>
                <a:ea typeface="メイリオ" panose="020B0604030504040204" pitchFamily="50" charset="-128"/>
              </a:rPr>
              <a:t>万円</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ja-JP" altLang="en-US" sz="1000" b="1" dirty="0">
                <a:latin typeface="メイリオ" panose="020B0604030504040204" pitchFamily="50" charset="-128"/>
                <a:ea typeface="メイリオ" panose="020B0604030504040204" pitchFamily="50" charset="-128"/>
              </a:rPr>
              <a:t>事故の概要</a:t>
            </a:r>
            <a:endParaRPr lang="en-US" altLang="ja-JP" sz="1000" b="1"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男性が昼間、信号を無視して交差点に進入し、青信号で横断歩道を</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横断中の女性（</a:t>
            </a:r>
            <a:r>
              <a:rPr lang="en-US" altLang="ja-JP" sz="1000" dirty="0">
                <a:latin typeface="メイリオ" panose="020B0604030504040204" pitchFamily="50" charset="-128"/>
                <a:ea typeface="メイリオ" panose="020B0604030504040204" pitchFamily="50" charset="-128"/>
              </a:rPr>
              <a:t>55 </a:t>
            </a:r>
            <a:r>
              <a:rPr lang="ja-JP" altLang="en-US" sz="1000" dirty="0">
                <a:latin typeface="メイリオ" panose="020B0604030504040204" pitchFamily="50" charset="-128"/>
                <a:ea typeface="メイリオ" panose="020B0604030504040204" pitchFamily="50" charset="-128"/>
              </a:rPr>
              <a:t>歳）と衝突。女性は頭蓋内損傷等で</a:t>
            </a:r>
            <a:r>
              <a:rPr lang="en-US" altLang="ja-JP" sz="1000" dirty="0">
                <a:latin typeface="メイリオ" panose="020B0604030504040204" pitchFamily="50" charset="-128"/>
                <a:ea typeface="メイリオ" panose="020B0604030504040204" pitchFamily="50" charset="-128"/>
              </a:rPr>
              <a:t>11 </a:t>
            </a:r>
            <a:r>
              <a:rPr lang="ja-JP" altLang="en-US" sz="1000" dirty="0">
                <a:latin typeface="メイリオ" panose="020B0604030504040204" pitchFamily="50" charset="-128"/>
                <a:ea typeface="メイリオ" panose="020B0604030504040204" pitchFamily="50" charset="-128"/>
              </a:rPr>
              <a:t>日後に死亡した。</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東京地方裁判所　平成</a:t>
            </a:r>
            <a:r>
              <a:rPr lang="en-US" altLang="ja-JP" sz="1000" dirty="0">
                <a:latin typeface="メイリオ" panose="020B0604030504040204" pitchFamily="50" charset="-128"/>
                <a:ea typeface="メイリオ" panose="020B0604030504040204" pitchFamily="50" charset="-128"/>
              </a:rPr>
              <a:t>19 </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4 </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11 </a:t>
            </a:r>
            <a:r>
              <a:rPr lang="ja-JP" altLang="en-US" sz="1000" dirty="0">
                <a:latin typeface="メイリオ" panose="020B0604030504040204" pitchFamily="50" charset="-128"/>
                <a:ea typeface="メイリオ" panose="020B0604030504040204" pitchFamily="50" charset="-128"/>
              </a:rPr>
              <a:t>日判決</a:t>
            </a:r>
            <a:r>
              <a:rPr lang="en-US" altLang="ja-JP" sz="1000" dirty="0">
                <a:latin typeface="メイリオ" panose="020B0604030504040204" pitchFamily="50" charset="-128"/>
                <a:ea typeface="メイリオ" panose="020B0604030504040204" pitchFamily="50" charset="-128"/>
              </a:rPr>
              <a:t>〉</a:t>
            </a:r>
          </a:p>
          <a:p>
            <a:pPr marL="288000">
              <a:lnSpc>
                <a:spcPts val="1600"/>
              </a:lnSpc>
            </a:pP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判決認容額とは、上記裁判における判決文で加害者が支払いを</a:t>
            </a:r>
            <a:endParaRPr lang="en-US" altLang="ja-JP" sz="1000" dirty="0">
              <a:latin typeface="メイリオ" panose="020B0604030504040204" pitchFamily="50" charset="-128"/>
              <a:ea typeface="メイリオ" panose="020B0604030504040204" pitchFamily="50" charset="-128"/>
            </a:endParaRPr>
          </a:p>
          <a:p>
            <a:pPr marL="432000" lvl="0" indent="-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命じられた金額です（上記金額は概算値）。上記裁判後の上訴等により、</a:t>
            </a:r>
            <a:endParaRPr lang="en-US" altLang="ja-JP" sz="1000" dirty="0">
              <a:latin typeface="メイリオ" panose="020B0604030504040204" pitchFamily="50" charset="-128"/>
              <a:ea typeface="メイリオ" panose="020B0604030504040204" pitchFamily="50" charset="-128"/>
            </a:endParaRPr>
          </a:p>
          <a:p>
            <a:pPr marL="432000" lvl="0" indent="-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加害者が実際に支払う金額とは異なる可能性があります。</a:t>
            </a:r>
            <a:endParaRPr lang="en-US" altLang="ja-JP" sz="1000" b="1" dirty="0">
              <a:latin typeface="メイリオ" panose="020B0604030504040204" pitchFamily="50" charset="-128"/>
              <a:ea typeface="メイリオ" panose="020B0604030504040204" pitchFamily="50" charset="-128"/>
            </a:endParaRPr>
          </a:p>
          <a:p>
            <a:pPr marL="144000" lvl="0">
              <a:lnSpc>
                <a:spcPts val="1500"/>
              </a:lnSpc>
            </a:pPr>
            <a:endParaRPr lang="en-US" altLang="ja-JP" b="1"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注意</a:t>
            </a:r>
            <a:r>
              <a:rPr lang="en-US" altLang="ja-JP" b="1" dirty="0">
                <a:latin typeface="メイリオ" panose="020B0604030504040204" pitchFamily="50" charset="-128"/>
                <a:ea typeface="メイリオ" panose="020B0604030504040204" pitchFamily="50" charset="-128"/>
              </a:rPr>
              <a:t>】</a:t>
            </a:r>
          </a:p>
          <a:p>
            <a:pPr marL="144000">
              <a:lnSpc>
                <a:spcPts val="1600"/>
              </a:lnSpc>
            </a:pPr>
            <a:r>
              <a:rPr lang="ja-JP" altLang="en-US" sz="1000" dirty="0">
                <a:latin typeface="メイリオ" panose="020B0604030504040204" pitchFamily="50" charset="-128"/>
                <a:ea typeface="メイリオ" panose="020B0604030504040204" pitchFamily="50" charset="-128"/>
              </a:rPr>
              <a:t>この損害賠償責任は、未成年（中学生）といえども責任を免れることはできません。</a:t>
            </a:r>
            <a:endParaRPr lang="en-US" altLang="ja-JP" sz="1000" dirty="0">
              <a:latin typeface="メイリオ" panose="020B0604030504040204" pitchFamily="50" charset="-128"/>
              <a:ea typeface="メイリオ" panose="020B0604030504040204" pitchFamily="50" charset="-128"/>
            </a:endParaRPr>
          </a:p>
          <a:p>
            <a:pPr marL="144000">
              <a:lnSpc>
                <a:spcPts val="1500"/>
              </a:lnSpc>
            </a:pPr>
            <a:endParaRPr lang="ja-JP" altLang="en-US" sz="1000" dirty="0">
              <a:latin typeface="メイリオ" panose="020B0604030504040204" pitchFamily="50" charset="-128"/>
              <a:ea typeface="メイリオ" panose="020B0604030504040204" pitchFamily="50" charset="-128"/>
            </a:endParaRPr>
          </a:p>
          <a:p>
            <a:pPr lvl="0">
              <a:lnSpc>
                <a:spcPts val="1500"/>
              </a:lnSpc>
              <a:defRPr/>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参考</a:t>
            </a:r>
            <a:r>
              <a:rPr lang="en-US" altLang="ja-JP" b="1" dirty="0">
                <a:latin typeface="メイリオ" panose="020B0604030504040204" pitchFamily="50" charset="-128"/>
                <a:ea typeface="メイリオ" panose="020B0604030504040204" pitchFamily="50" charset="-128"/>
              </a:rPr>
              <a:t>】</a:t>
            </a:r>
          </a:p>
          <a:p>
            <a:pPr lvl="0">
              <a:lnSpc>
                <a:spcPts val="1500"/>
              </a:lnSpc>
              <a:defRPr/>
            </a:pPr>
            <a:r>
              <a:rPr lang="ja-JP" altLang="en-US" sz="1050" dirty="0">
                <a:cs typeface="メイリオ"/>
              </a:rPr>
              <a:t>自転車事故に備える保険</a:t>
            </a:r>
            <a:endParaRPr lang="en-US" altLang="ja-JP" sz="1050" b="1" dirty="0"/>
          </a:p>
          <a:p>
            <a:pPr indent="144000">
              <a:lnSpc>
                <a:spcPts val="1600"/>
              </a:lnSpc>
            </a:pPr>
            <a:r>
              <a:rPr lang="ja-JP" altLang="en-US" sz="1000" dirty="0">
                <a:latin typeface="メイリオ" panose="020B0604030504040204" pitchFamily="50" charset="-128"/>
                <a:ea typeface="メイリオ" panose="020B0604030504040204" pitchFamily="50" charset="-128"/>
                <a:cs typeface="メイリオ"/>
              </a:rPr>
              <a:t>自転車事故をはじめ、法律上の損害賠償責任は「個人賠償責任保険」で、自分自身のケガは</a:t>
            </a:r>
            <a:endParaRPr lang="en-US" altLang="ja-JP" sz="1000" dirty="0">
              <a:latin typeface="メイリオ" panose="020B0604030504040204" pitchFamily="50" charset="-128"/>
              <a:ea typeface="メイリオ" panose="020B0604030504040204" pitchFamily="50" charset="-128"/>
              <a:cs typeface="メイリオ"/>
            </a:endParaRPr>
          </a:p>
          <a:p>
            <a:pPr indent="144000">
              <a:lnSpc>
                <a:spcPts val="1600"/>
              </a:lnSpc>
            </a:pPr>
            <a:r>
              <a:rPr lang="ja-JP" altLang="en-US" sz="1000" dirty="0">
                <a:latin typeface="メイリオ" panose="020B0604030504040204" pitchFamily="50" charset="-128"/>
                <a:ea typeface="メイリオ" panose="020B0604030504040204" pitchFamily="50" charset="-128"/>
                <a:cs typeface="メイリオ"/>
              </a:rPr>
              <a:t>「傷害保険」でそれぞれ備えることができます。</a:t>
            </a:r>
          </a:p>
          <a:p>
            <a:pPr indent="144000">
              <a:lnSpc>
                <a:spcPts val="1600"/>
              </a:lnSpc>
            </a:pPr>
            <a:r>
              <a:rPr lang="ja-JP" altLang="en-US" sz="1000" dirty="0">
                <a:latin typeface="メイリオ" panose="020B0604030504040204" pitchFamily="50" charset="-128"/>
                <a:ea typeface="メイリオ" panose="020B0604030504040204" pitchFamily="50" charset="-128"/>
                <a:cs typeface="メイリオ"/>
              </a:rPr>
              <a:t>なお、自動車事故と異なり、自転車事故には自賠責保険のような強制保険がありませんので、</a:t>
            </a:r>
            <a:endParaRPr lang="en-US" altLang="ja-JP" sz="1000" dirty="0">
              <a:latin typeface="メイリオ" panose="020B0604030504040204" pitchFamily="50" charset="-128"/>
              <a:ea typeface="メイリオ" panose="020B0604030504040204" pitchFamily="50" charset="-128"/>
              <a:cs typeface="メイリオ"/>
            </a:endParaRPr>
          </a:p>
          <a:p>
            <a:pPr indent="144000">
              <a:lnSpc>
                <a:spcPts val="1600"/>
              </a:lnSpc>
            </a:pPr>
            <a:r>
              <a:rPr lang="ja-JP" altLang="en-US" sz="1000" dirty="0">
                <a:latin typeface="メイリオ" panose="020B0604030504040204" pitchFamily="50" charset="-128"/>
                <a:ea typeface="メイリオ" panose="020B0604030504040204" pitchFamily="50" charset="-128"/>
                <a:cs typeface="メイリオ"/>
              </a:rPr>
              <a:t>自分で備えておく必要があります。</a:t>
            </a:r>
          </a:p>
          <a:p>
            <a:endParaRPr kumimoji="1" lang="ja-JP" altLang="en-US" dirty="0"/>
          </a:p>
        </p:txBody>
      </p:sp>
      <p:sp>
        <p:nvSpPr>
          <p:cNvPr id="4" name="スライド番号プレースホルダー 3"/>
          <p:cNvSpPr>
            <a:spLocks noGrp="1"/>
          </p:cNvSpPr>
          <p:nvPr>
            <p:ph type="sldNum" sz="quarter" idx="5"/>
          </p:nvPr>
        </p:nvSpPr>
        <p:spPr>
          <a:xfrm>
            <a:off x="6361554" y="9370715"/>
            <a:ext cx="373040" cy="495599"/>
          </a:xfrm>
        </p:spPr>
        <p:txBody>
          <a:bodyPr/>
          <a:lstStyle/>
          <a:p>
            <a:fld id="{109BF217-2F3F-4D34-9CA6-28EDCC206D2F}" type="slidenum">
              <a:rPr kumimoji="1" lang="ja-JP" altLang="en-US" smtClean="0"/>
              <a:t>15</a:t>
            </a:fld>
            <a:endParaRPr kumimoji="1" lang="ja-JP" altLang="en-US" dirty="0"/>
          </a:p>
        </p:txBody>
      </p:sp>
    </p:spTree>
    <p:extLst>
      <p:ext uri="{BB962C8B-B14F-4D97-AF65-F5344CB8AC3E}">
        <p14:creationId xmlns:p14="http://schemas.microsoft.com/office/powerpoint/2010/main" val="50145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5"/>
            <a:ext cx="6286712" cy="5292121"/>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④ 身のまわりのリスクについて考えよう</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800"/>
              </a:lnSpc>
            </a:pP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分）</a:t>
            </a:r>
            <a:endParaRPr lang="en-US" altLang="ja-JP" sz="1000" dirty="0">
              <a:latin typeface="メイリオ" panose="020B0604030504040204" pitchFamily="50" charset="-128"/>
              <a:ea typeface="メイリオ" panose="020B0604030504040204" pitchFamily="50" charset="-128"/>
            </a:endParaRPr>
          </a:p>
          <a:p>
            <a:pPr>
              <a:lnSpc>
                <a:spcPts val="1800"/>
              </a:lnSpc>
            </a:pP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marL="144000">
              <a:lnSpc>
                <a:spcPts val="1600"/>
              </a:lnSpc>
            </a:pPr>
            <a:r>
              <a:rPr lang="ja-JP" altLang="en-US" sz="1000" dirty="0">
                <a:latin typeface="メイリオ" panose="020B0604030504040204" pitchFamily="50" charset="-128"/>
                <a:ea typeface="メイリオ" panose="020B0604030504040204" pitchFamily="50" charset="-128"/>
              </a:rPr>
              <a:t>・自転車事故に限らず、身の回りのリスクについて、考えさせる。</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グループ討議をさせる、または挙手をさせてもよい。</a:t>
            </a:r>
            <a:endParaRPr lang="en-US" altLang="ja-JP" sz="1000" b="1" dirty="0">
              <a:latin typeface="メイリオ" panose="020B0604030504040204" pitchFamily="50" charset="-128"/>
              <a:ea typeface="メイリオ" panose="020B0604030504040204" pitchFamily="50" charset="-128"/>
            </a:endParaRPr>
          </a:p>
          <a:p>
            <a:pPr lvl="0">
              <a:lnSpc>
                <a:spcPts val="1600"/>
              </a:lnSpc>
            </a:pPr>
            <a:endParaRPr lang="en-US" altLang="ja-JP" sz="1000"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事故や災害が実際に発生すると、その損害によって日々の生活を一瞬にして</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失ってしまうこともあります。みなさんの生活の安全と安心を維持するために、</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日ごろからの備えが必要です。</a:t>
            </a:r>
            <a:endParaRPr lang="en-US" altLang="ja-JP" sz="10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16</a:t>
            </a:fld>
            <a:endParaRPr kumimoji="1" lang="ja-JP" altLang="en-US"/>
          </a:p>
        </p:txBody>
      </p:sp>
    </p:spTree>
    <p:extLst>
      <p:ext uri="{BB962C8B-B14F-4D97-AF65-F5344CB8AC3E}">
        <p14:creationId xmlns:p14="http://schemas.microsoft.com/office/powerpoint/2010/main" val="1205324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④ 身のまわりのリスクについて考えよう</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800"/>
              </a:lnSpc>
            </a:pPr>
            <a:endParaRPr lang="en-US" altLang="ja-JP" b="1" dirty="0">
              <a:latin typeface="メイリオ" panose="020B0604030504040204" pitchFamily="50" charset="-128"/>
              <a:ea typeface="メイリオ" panose="020B0604030504040204" pitchFamily="50" charset="-128"/>
            </a:endParaRPr>
          </a:p>
          <a:p>
            <a:pPr lvl="0">
              <a:lnSpc>
                <a:spcPts val="1800"/>
              </a:lnSpc>
            </a:pPr>
            <a:r>
              <a:rPr lang="ja-JP" altLang="en-US" b="1" dirty="0">
                <a:latin typeface="メイリオ" panose="020B0604030504040204" pitchFamily="50" charset="-128"/>
                <a:ea typeface="メイリオ" panose="020B0604030504040204" pitchFamily="50" charset="-128"/>
              </a:rPr>
              <a:t>からだに関するリスク</a:t>
            </a:r>
            <a:endParaRPr lang="en-US" altLang="ja-JP" b="1" dirty="0">
              <a:latin typeface="メイリオ" panose="020B0604030504040204" pitchFamily="50" charset="-128"/>
              <a:ea typeface="メイリオ" panose="020B0604030504040204" pitchFamily="50" charset="-128"/>
            </a:endParaRPr>
          </a:p>
          <a:p>
            <a:pPr marL="144000" lvl="0">
              <a:lnSpc>
                <a:spcPts val="1800"/>
              </a:lnSpc>
            </a:pPr>
            <a:r>
              <a:rPr lang="ja-JP" altLang="en-US" sz="1000" b="0" dirty="0">
                <a:latin typeface="メイリオ" panose="020B0604030504040204" pitchFamily="50" charset="-128"/>
                <a:ea typeface="メイリオ" panose="020B0604030504040204" pitchFamily="50" charset="-128"/>
              </a:rPr>
              <a:t>・ケガをする</a:t>
            </a:r>
          </a:p>
          <a:p>
            <a:pPr marL="144000" lvl="0">
              <a:lnSpc>
                <a:spcPts val="1800"/>
              </a:lnSpc>
            </a:pPr>
            <a:r>
              <a:rPr lang="ja-JP" altLang="en-US" sz="1000" b="0" dirty="0">
                <a:latin typeface="メイリオ" panose="020B0604030504040204" pitchFamily="50" charset="-128"/>
                <a:ea typeface="メイリオ" panose="020B0604030504040204" pitchFamily="50" charset="-128"/>
              </a:rPr>
              <a:t>・病気になる</a:t>
            </a:r>
          </a:p>
          <a:p>
            <a:pPr marL="144000" lvl="0">
              <a:lnSpc>
                <a:spcPts val="1800"/>
              </a:lnSpc>
            </a:pPr>
            <a:r>
              <a:rPr lang="ja-JP" altLang="en-US" sz="1000" b="0" dirty="0">
                <a:latin typeface="メイリオ" panose="020B0604030504040204" pitchFamily="50" charset="-128"/>
                <a:ea typeface="メイリオ" panose="020B0604030504040204" pitchFamily="50" charset="-128"/>
              </a:rPr>
              <a:t>・介護が必要になる</a:t>
            </a:r>
          </a:p>
          <a:p>
            <a:pPr lvl="0">
              <a:lnSpc>
                <a:spcPts val="1500"/>
              </a:lnSpc>
            </a:pPr>
            <a:endParaRPr kumimoji="1" lang="ja-JP" altLang="en-US" dirty="0"/>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17</a:t>
            </a:fld>
            <a:endParaRPr kumimoji="1" lang="ja-JP" altLang="en-US"/>
          </a:p>
        </p:txBody>
      </p:sp>
    </p:spTree>
    <p:extLst>
      <p:ext uri="{BB962C8B-B14F-4D97-AF65-F5344CB8AC3E}">
        <p14:creationId xmlns:p14="http://schemas.microsoft.com/office/powerpoint/2010/main" val="2130217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④ 身のまわりのリスクについて考えよう</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800"/>
              </a:lnSpc>
            </a:pPr>
            <a:endParaRPr lang="en-US" altLang="ja-JP" b="1" dirty="0">
              <a:latin typeface="メイリオ" panose="020B0604030504040204" pitchFamily="50" charset="-128"/>
              <a:ea typeface="メイリオ" panose="020B0604030504040204" pitchFamily="50" charset="-128"/>
            </a:endParaRPr>
          </a:p>
          <a:p>
            <a:pPr lvl="0">
              <a:lnSpc>
                <a:spcPts val="1800"/>
              </a:lnSpc>
            </a:pPr>
            <a:r>
              <a:rPr lang="ja-JP" altLang="en-US" sz="1200" b="1" dirty="0">
                <a:latin typeface="メイリオ" panose="020B0604030504040204" pitchFamily="50" charset="-128"/>
                <a:ea typeface="メイリオ" panose="020B0604030504040204" pitchFamily="50" charset="-128"/>
              </a:rPr>
              <a:t>モノに関するリスク</a:t>
            </a:r>
            <a:endParaRPr lang="en-US" altLang="ja-JP" sz="1200" b="1" dirty="0">
              <a:latin typeface="メイリオ" panose="020B0604030504040204" pitchFamily="50" charset="-128"/>
              <a:ea typeface="メイリオ" panose="020B0604030504040204" pitchFamily="50" charset="-128"/>
            </a:endParaRPr>
          </a:p>
          <a:p>
            <a:pPr marL="144000" lvl="0">
              <a:lnSpc>
                <a:spcPts val="1600"/>
              </a:lnSpc>
            </a:pPr>
            <a:r>
              <a:rPr lang="ja-JP" altLang="en-US" sz="1000" b="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火災</a:t>
            </a:r>
            <a:endParaRPr lang="ja-JP" altLang="en-US" sz="1000" b="0" dirty="0">
              <a:latin typeface="メイリオ" panose="020B0604030504040204" pitchFamily="50" charset="-128"/>
              <a:ea typeface="メイリオ" panose="020B0604030504040204" pitchFamily="50" charset="-128"/>
            </a:endParaRPr>
          </a:p>
          <a:p>
            <a:pPr marL="144000" algn="l">
              <a:lnSpc>
                <a:spcPts val="1600"/>
              </a:lnSpc>
            </a:pPr>
            <a:r>
              <a:rPr lang="ja-JP" altLang="en-US" sz="1000" b="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自然災害（台風、土砂崩れ、洪水、竜巻等。但し、地震等は除く）</a:t>
            </a:r>
          </a:p>
          <a:p>
            <a:pPr marL="144000" lvl="0" algn="l">
              <a:lnSpc>
                <a:spcPts val="1600"/>
              </a:lnSpc>
            </a:pPr>
            <a:r>
              <a:rPr lang="ja-JP" altLang="en-US" sz="1000" b="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自然災害（地震・噴火・津波）</a:t>
            </a:r>
          </a:p>
          <a:p>
            <a:pPr marL="144000" marR="0" lvl="0" indent="0" algn="l" defTabSz="914400" rtl="0" eaLnBrk="1" fontAlgn="auto" latinLnBrk="0" hangingPunct="1">
              <a:lnSpc>
                <a:spcPts val="1600"/>
              </a:lnSpc>
              <a:spcBef>
                <a:spcPts val="0"/>
              </a:spcBef>
              <a:spcAft>
                <a:spcPts val="0"/>
              </a:spcAft>
              <a:buClrTx/>
              <a:buSzTx/>
              <a:buFontTx/>
              <a:buNone/>
              <a:tabLst/>
              <a:defRPr/>
            </a:pPr>
            <a:r>
              <a:rPr lang="ja-JP" altLang="en-US" sz="1000" b="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交通事故</a:t>
            </a:r>
          </a:p>
          <a:p>
            <a:pPr marL="144000" marR="0" lvl="0" indent="0" algn="l" defTabSz="914400" rtl="0" eaLnBrk="1" fontAlgn="auto" latinLnBrk="0" hangingPunct="1">
              <a:lnSpc>
                <a:spcPts val="1600"/>
              </a:lnSpc>
              <a:spcBef>
                <a:spcPts val="0"/>
              </a:spcBef>
              <a:spcAft>
                <a:spcPts val="0"/>
              </a:spcAft>
              <a:buClrTx/>
              <a:buSzTx/>
              <a:buFontTx/>
              <a:buNone/>
              <a:tabLst/>
              <a:defRPr/>
            </a:pPr>
            <a:r>
              <a:rPr lang="ja-JP" altLang="en-US" sz="1000" b="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旅行の持ち物</a:t>
            </a:r>
          </a:p>
          <a:p>
            <a:pPr lvl="0">
              <a:lnSpc>
                <a:spcPts val="1800"/>
              </a:lnSpc>
            </a:pPr>
            <a:endParaRPr lang="ja-JP" altLang="en-US" sz="1200" b="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18</a:t>
            </a:fld>
            <a:endParaRPr kumimoji="1" lang="ja-JP" altLang="en-US"/>
          </a:p>
        </p:txBody>
      </p:sp>
    </p:spTree>
    <p:extLst>
      <p:ext uri="{BB962C8B-B14F-4D97-AF65-F5344CB8AC3E}">
        <p14:creationId xmlns:p14="http://schemas.microsoft.com/office/powerpoint/2010/main" val="121537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4526" y="4078594"/>
            <a:ext cx="6286712" cy="4871489"/>
          </a:xfrm>
        </p:spPr>
        <p:txBody>
          <a:bodyPr/>
          <a:lstStyle/>
          <a:p>
            <a:pPr>
              <a:lnSpc>
                <a:spcPts val="1800"/>
              </a:lnSpc>
            </a:pPr>
            <a:r>
              <a:rPr lang="ja-JP" altLang="en-US" sz="1050" dirty="0">
                <a:latin typeface="メイリオ" panose="020B0604030504040204" pitchFamily="50" charset="-128"/>
                <a:ea typeface="メイリオ" panose="020B0604030504040204" pitchFamily="50" charset="-128"/>
              </a:rPr>
              <a:t>中学生向けワークシート</a:t>
            </a:r>
          </a:p>
          <a:p>
            <a:pPr>
              <a:lnSpc>
                <a:spcPts val="1800"/>
              </a:lnSpc>
            </a:pPr>
            <a:r>
              <a:rPr lang="ja-JP" altLang="en-US" sz="1400" b="1" dirty="0">
                <a:latin typeface="メイリオ" panose="020B0604030504040204" pitchFamily="50" charset="-128"/>
                <a:ea typeface="メイリオ" panose="020B0604030504040204" pitchFamily="50" charset="-128"/>
              </a:rPr>
              <a:t>ＳＤＧｓと身のまわりのリスク</a:t>
            </a:r>
            <a:r>
              <a:rPr lang="ja-JP" altLang="en-US" sz="1100" b="1" dirty="0">
                <a:latin typeface="メイリオ" panose="020B0604030504040204" pitchFamily="50" charset="-128"/>
                <a:ea typeface="メイリオ" panose="020B0604030504040204" pitchFamily="50" charset="-128"/>
              </a:rPr>
              <a:t>　～自転車事故とその責任～</a:t>
            </a:r>
            <a:endParaRPr lang="en-US" altLang="ja-JP" sz="1100" b="1" dirty="0">
              <a:latin typeface="メイリオ" panose="020B0604030504040204" pitchFamily="50" charset="-128"/>
              <a:ea typeface="メイリオ" panose="020B0604030504040204" pitchFamily="50" charset="-128"/>
            </a:endParaRPr>
          </a:p>
          <a:p>
            <a:pPr marL="0" indent="0" algn="l">
              <a:lnSpc>
                <a:spcPts val="1800"/>
              </a:lnSpc>
            </a:pPr>
            <a:endParaRPr lang="en-US" altLang="ja-JP" b="1" dirty="0">
              <a:latin typeface="メイリオ" panose="020B0604030504040204" pitchFamily="50" charset="-128"/>
              <a:ea typeface="メイリオ" panose="020B0604030504040204" pitchFamily="50" charset="-128"/>
            </a:endParaRPr>
          </a:p>
          <a:p>
            <a:pPr marL="0" indent="0" algn="l">
              <a:lnSpc>
                <a:spcPts val="1800"/>
              </a:lnSpc>
            </a:pPr>
            <a:r>
              <a:rPr lang="ja-JP" altLang="en-US" b="1" dirty="0">
                <a:latin typeface="メイリオ" panose="020B0604030504040204" pitchFamily="50" charset="-128"/>
                <a:ea typeface="メイリオ" panose="020B0604030504040204" pitchFamily="50" charset="-128"/>
              </a:rPr>
              <a:t>■学習の目安時間</a:t>
            </a:r>
            <a:endParaRPr lang="en-US" altLang="ja-JP" b="1" dirty="0">
              <a:latin typeface="メイリオ" panose="020B0604030504040204" pitchFamily="50" charset="-128"/>
              <a:ea typeface="メイリオ" panose="020B0604030504040204" pitchFamily="50" charset="-128"/>
            </a:endParaRPr>
          </a:p>
          <a:p>
            <a:pPr marL="0" indent="0" algn="l">
              <a:lnSpc>
                <a:spcPts val="1800"/>
              </a:lnSpc>
            </a:pPr>
            <a:r>
              <a:rPr lang="ja-JP" altLang="en-US" b="1" dirty="0">
                <a:latin typeface="メイリオ" panose="020B0604030504040204" pitchFamily="50" charset="-128"/>
                <a:ea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rPr>
              <a:t>50</a:t>
            </a:r>
            <a:r>
              <a:rPr lang="ja-JP" altLang="en-US" b="1" dirty="0">
                <a:latin typeface="メイリオ" panose="020B0604030504040204" pitchFamily="50" charset="-128"/>
                <a:ea typeface="メイリオ" panose="020B0604030504040204" pitchFamily="50" charset="-128"/>
              </a:rPr>
              <a:t>分</a:t>
            </a:r>
            <a:endParaRPr lang="en-US" altLang="ja-JP" b="1" dirty="0">
              <a:latin typeface="メイリオ" panose="020B0604030504040204" pitchFamily="50" charset="-128"/>
              <a:ea typeface="メイリオ" panose="020B0604030504040204" pitchFamily="50" charset="-128"/>
            </a:endParaRPr>
          </a:p>
          <a:p>
            <a:pPr marL="0" indent="0" algn="l">
              <a:lnSpc>
                <a:spcPts val="1800"/>
              </a:lnSpc>
            </a:pPr>
            <a:endParaRPr lang="en-US" altLang="ja-JP" b="1" dirty="0">
              <a:latin typeface="メイリオ" panose="020B0604030504040204" pitchFamily="50" charset="-128"/>
              <a:ea typeface="メイリオ" panose="020B0604030504040204" pitchFamily="50" charset="-128"/>
            </a:endParaRPr>
          </a:p>
          <a:p>
            <a:pPr marL="0" indent="0" algn="l">
              <a:lnSpc>
                <a:spcPts val="1800"/>
              </a:lnSpc>
            </a:pPr>
            <a:r>
              <a:rPr lang="ja-JP" altLang="en-US" b="1" dirty="0">
                <a:latin typeface="メイリオ" panose="020B0604030504040204" pitchFamily="50" charset="-128"/>
                <a:ea typeface="メイリオ" panose="020B0604030504040204" pitchFamily="50" charset="-128"/>
              </a:rPr>
              <a:t>■科目・単元名</a:t>
            </a:r>
            <a:endParaRPr lang="en-US" altLang="ja-JP" b="1" dirty="0">
              <a:latin typeface="メイリオ" panose="020B0604030504040204" pitchFamily="50" charset="-128"/>
              <a:ea typeface="メイリオ" panose="020B0604030504040204" pitchFamily="50" charset="-128"/>
            </a:endParaRPr>
          </a:p>
          <a:p>
            <a:pPr marL="144000" indent="0" algn="l">
              <a:lnSpc>
                <a:spcPts val="1800"/>
              </a:lnSpc>
            </a:pPr>
            <a:r>
              <a:rPr lang="ja-JP" altLang="en-US" sz="1050" dirty="0">
                <a:latin typeface="メイリオ" panose="020B0604030504040204" pitchFamily="50" charset="-128"/>
                <a:ea typeface="メイリオ" panose="020B0604030504040204" pitchFamily="50" charset="-128"/>
              </a:rPr>
              <a:t>教育図書　「技術・家庭　家庭分野」準拠</a:t>
            </a:r>
            <a:endParaRPr lang="en-US" altLang="ja-JP" sz="1050" dirty="0">
              <a:latin typeface="メイリオ" panose="020B0604030504040204" pitchFamily="50" charset="-128"/>
              <a:ea typeface="メイリオ" panose="020B0604030504040204" pitchFamily="50" charset="-128"/>
            </a:endParaRPr>
          </a:p>
          <a:p>
            <a:pPr marL="144000" indent="0" algn="l">
              <a:lnSpc>
                <a:spcPts val="1800"/>
              </a:lnSpc>
            </a:pPr>
            <a:endParaRPr lang="ja-JP" altLang="en-US" dirty="0">
              <a:latin typeface="メイリオ" panose="020B0604030504040204" pitchFamily="50" charset="-128"/>
              <a:ea typeface="メイリオ" panose="020B0604030504040204" pitchFamily="50" charset="-128"/>
            </a:endParaRPr>
          </a:p>
          <a:p>
            <a:pPr marL="0" indent="0" algn="l">
              <a:lnSpc>
                <a:spcPts val="1800"/>
              </a:lnSpc>
            </a:pPr>
            <a:r>
              <a:rPr lang="ja-JP" altLang="en-US" b="1" dirty="0">
                <a:latin typeface="メイリオ" panose="020B0604030504040204" pitchFamily="50" charset="-128"/>
                <a:ea typeface="メイリオ" panose="020B0604030504040204" pitchFamily="50" charset="-128"/>
              </a:rPr>
              <a:t>■ね ら い</a:t>
            </a:r>
            <a:endParaRPr lang="en-US" altLang="ja-JP" b="1" dirty="0">
              <a:latin typeface="メイリオ" panose="020B0604030504040204" pitchFamily="50" charset="-128"/>
              <a:ea typeface="メイリオ" panose="020B0604030504040204" pitchFamily="50" charset="-128"/>
            </a:endParaRPr>
          </a:p>
          <a:p>
            <a:pPr marL="0" indent="144000" algn="l">
              <a:lnSpc>
                <a:spcPts val="1600"/>
              </a:lnSpc>
            </a:pPr>
            <a:r>
              <a:rPr lang="ja-JP" altLang="en-US" sz="1050" dirty="0">
                <a:latin typeface="メイリオ" panose="020B0604030504040204" pitchFamily="50" charset="-128"/>
                <a:ea typeface="メイリオ" panose="020B0604030504040204" pitchFamily="50" charset="-128"/>
              </a:rPr>
              <a:t>持続可能な社会について関心を持ち、環境に配慮した消費行動について考え、工夫する。　</a:t>
            </a:r>
            <a:endParaRPr lang="en-US" altLang="ja-JP" sz="1050" dirty="0">
              <a:latin typeface="メイリオ" panose="020B0604030504040204" pitchFamily="50" charset="-128"/>
              <a:ea typeface="メイリオ" panose="020B0604030504040204" pitchFamily="50" charset="-128"/>
            </a:endParaRPr>
          </a:p>
          <a:p>
            <a:pPr marL="0" indent="144000" algn="l">
              <a:lnSpc>
                <a:spcPts val="1600"/>
              </a:lnSpc>
            </a:pPr>
            <a:r>
              <a:rPr lang="ja-JP" altLang="en-US" sz="1050" dirty="0">
                <a:latin typeface="メイリオ" panose="020B0604030504040204" pitchFamily="50" charset="-128"/>
                <a:ea typeface="メイリオ" panose="020B0604030504040204" pitchFamily="50" charset="-128"/>
              </a:rPr>
              <a:t>また、消費者としての権利と責任を自覚し、消費者市民社会の実現に向けて、工夫する。</a:t>
            </a:r>
            <a:endParaRPr lang="en-US" altLang="ja-JP" sz="1050" dirty="0">
              <a:latin typeface="メイリオ" panose="020B0604030504040204" pitchFamily="50" charset="-128"/>
              <a:ea typeface="メイリオ" panose="020B0604030504040204" pitchFamily="50" charset="-128"/>
            </a:endParaRPr>
          </a:p>
          <a:p>
            <a:pPr marL="0" indent="144000" algn="l">
              <a:lnSpc>
                <a:spcPts val="1800"/>
              </a:lnSpc>
            </a:pPr>
            <a:endParaRPr lang="ja-JP" altLang="en-US" dirty="0">
              <a:latin typeface="メイリオ" panose="020B0604030504040204" pitchFamily="50" charset="-128"/>
              <a:ea typeface="メイリオ" panose="020B0604030504040204" pitchFamily="50" charset="-128"/>
            </a:endParaRPr>
          </a:p>
          <a:p>
            <a:pPr marL="0" indent="0" algn="l">
              <a:lnSpc>
                <a:spcPts val="1800"/>
              </a:lnSpc>
            </a:pPr>
            <a:r>
              <a:rPr lang="ja-JP" altLang="en-US" b="1" dirty="0">
                <a:latin typeface="メイリオ" panose="020B0604030504040204" pitchFamily="50" charset="-128"/>
                <a:ea typeface="メイリオ" panose="020B0604030504040204" pitchFamily="50" charset="-128"/>
              </a:rPr>
              <a:t>■評 価 基 準</a:t>
            </a:r>
            <a:endParaRPr lang="en-US" altLang="ja-JP" b="1" dirty="0">
              <a:latin typeface="メイリオ" panose="020B0604030504040204" pitchFamily="50" charset="-128"/>
              <a:ea typeface="メイリオ" panose="020B0604030504040204" pitchFamily="50" charset="-128"/>
            </a:endParaRPr>
          </a:p>
          <a:p>
            <a:pPr marL="0" indent="144000" algn="l">
              <a:lnSpc>
                <a:spcPts val="1600"/>
              </a:lnSpc>
            </a:pPr>
            <a:r>
              <a:rPr lang="ja-JP" altLang="en-US" sz="1000" dirty="0">
                <a:latin typeface="メイリオ" panose="020B0604030504040204" pitchFamily="50" charset="-128"/>
                <a:ea typeface="メイリオ" panose="020B0604030504040204" pitchFamily="50" charset="-128"/>
              </a:rPr>
              <a:t>身のまわりのリスクを正しく認識し、経済的な備えとしての保険に関する知識や情報を正しく理解し、</a:t>
            </a:r>
            <a:endParaRPr lang="en-US" altLang="ja-JP" sz="1000" dirty="0">
              <a:latin typeface="メイリオ" panose="020B0604030504040204" pitchFamily="50" charset="-128"/>
              <a:ea typeface="メイリオ" panose="020B0604030504040204" pitchFamily="50" charset="-128"/>
            </a:endParaRPr>
          </a:p>
          <a:p>
            <a:pPr marL="0" indent="144000" algn="l">
              <a:lnSpc>
                <a:spcPts val="1600"/>
              </a:lnSpc>
            </a:pPr>
            <a:r>
              <a:rPr lang="ja-JP" altLang="en-US" sz="1000" dirty="0">
                <a:latin typeface="メイリオ" panose="020B0604030504040204" pitchFamily="50" charset="-128"/>
                <a:ea typeface="メイリオ" panose="020B0604030504040204" pitchFamily="50" charset="-128"/>
              </a:rPr>
              <a:t>主体的に判断できる。</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思考・判断・表現</a:t>
            </a:r>
            <a:r>
              <a:rPr lang="en-US" altLang="ja-JP" sz="1000" dirty="0">
                <a:latin typeface="メイリオ" panose="020B0604030504040204" pitchFamily="50" charset="-128"/>
                <a:ea typeface="メイリオ" panose="020B0604030504040204" pitchFamily="50" charset="-128"/>
              </a:rPr>
              <a:t>】</a:t>
            </a:r>
          </a:p>
          <a:p>
            <a:pPr marL="0" indent="0" algn="l">
              <a:lnSpc>
                <a:spcPts val="1600"/>
              </a:lnSpc>
            </a:pPr>
            <a:endParaRPr lang="en-US" altLang="ja-JP" sz="1000"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事前準備・発展</a:t>
            </a:r>
            <a:r>
              <a:rPr lang="en-US" altLang="ja-JP" b="1" dirty="0">
                <a:latin typeface="メイリオ" panose="020B0604030504040204" pitchFamily="50" charset="-128"/>
                <a:ea typeface="メイリオ" panose="020B0604030504040204" pitchFamily="50" charset="-128"/>
              </a:rPr>
              <a:t>】</a:t>
            </a:r>
          </a:p>
          <a:p>
            <a:pPr indent="144000">
              <a:lnSpc>
                <a:spcPts val="1600"/>
              </a:lnSpc>
            </a:pPr>
            <a:r>
              <a:rPr lang="ja-JP" altLang="en-US" sz="1000" spc="-80" dirty="0">
                <a:latin typeface="メイリオ" panose="020B0604030504040204" pitchFamily="50" charset="-128"/>
                <a:ea typeface="メイリオ" panose="020B0604030504040204" pitchFamily="50" charset="-128"/>
              </a:rPr>
              <a:t>本教材で学習する前に、消費生活と環境とのつながりや</a:t>
            </a:r>
            <a:r>
              <a:rPr lang="en-US" altLang="ja-JP" sz="1000" spc="-80" dirty="0">
                <a:latin typeface="メイリオ" panose="020B0604030504040204" pitchFamily="50" charset="-128"/>
                <a:ea typeface="メイリオ" panose="020B0604030504040204" pitchFamily="50" charset="-128"/>
              </a:rPr>
              <a:t>SDGs(</a:t>
            </a:r>
            <a:r>
              <a:rPr lang="ja-JP" altLang="en-US" sz="1000" spc="-80" dirty="0">
                <a:latin typeface="メイリオ" panose="020B0604030504040204" pitchFamily="50" charset="-128"/>
                <a:ea typeface="メイリオ" panose="020B0604030504040204" pitchFamily="50" charset="-128"/>
              </a:rPr>
              <a:t>持続可能な開発目標</a:t>
            </a:r>
            <a:r>
              <a:rPr lang="en-US" altLang="ja-JP" sz="1000" spc="-80" dirty="0">
                <a:latin typeface="メイリオ" panose="020B0604030504040204" pitchFamily="50" charset="-128"/>
                <a:ea typeface="メイリオ" panose="020B0604030504040204" pitchFamily="50" charset="-128"/>
              </a:rPr>
              <a:t>)</a:t>
            </a:r>
            <a:r>
              <a:rPr lang="ja-JP" altLang="en-US" sz="1000" spc="-80" dirty="0">
                <a:latin typeface="メイリオ" panose="020B0604030504040204" pitchFamily="50" charset="-128"/>
                <a:ea typeface="メイリオ" panose="020B0604030504040204" pitchFamily="50" charset="-128"/>
              </a:rPr>
              <a:t>について学習することで、</a:t>
            </a:r>
            <a:endParaRPr lang="en-US" altLang="ja-JP" sz="1000" spc="-80" dirty="0">
              <a:latin typeface="メイリオ" panose="020B0604030504040204" pitchFamily="50" charset="-128"/>
              <a:ea typeface="メイリオ" panose="020B0604030504040204" pitchFamily="50" charset="-128"/>
            </a:endParaRPr>
          </a:p>
          <a:p>
            <a:pPr indent="144000">
              <a:lnSpc>
                <a:spcPts val="1600"/>
              </a:lnSpc>
            </a:pPr>
            <a:r>
              <a:rPr lang="ja-JP" altLang="en-US" sz="1000" spc="-80" dirty="0">
                <a:latin typeface="メイリオ" panose="020B0604030504040204" pitchFamily="50" charset="-128"/>
                <a:ea typeface="メイリオ" panose="020B0604030504040204" pitchFamily="50" charset="-128"/>
              </a:rPr>
              <a:t>自転車についての乗り方や事故への備えにとどまらず、循環型社会の形成のほか、</a:t>
            </a:r>
            <a:endParaRPr lang="en-US" altLang="ja-JP" sz="1000" spc="-80" dirty="0">
              <a:latin typeface="メイリオ" panose="020B0604030504040204" pitchFamily="50" charset="-128"/>
              <a:ea typeface="メイリオ" panose="020B0604030504040204" pitchFamily="50" charset="-128"/>
            </a:endParaRPr>
          </a:p>
          <a:p>
            <a:pPr indent="144000">
              <a:lnSpc>
                <a:spcPts val="1600"/>
              </a:lnSpc>
            </a:pPr>
            <a:r>
              <a:rPr lang="ja-JP" altLang="en-US" sz="1000" spc="-80" dirty="0">
                <a:latin typeface="メイリオ" panose="020B0604030504040204" pitchFamily="50" charset="-128"/>
                <a:ea typeface="メイリオ" panose="020B0604030504040204" pitchFamily="50" charset="-128"/>
              </a:rPr>
              <a:t>放置自転車を例にとり、障がい者保護や共生社会のために自分でできることなど、</a:t>
            </a:r>
            <a:endParaRPr lang="en-US" altLang="ja-JP" sz="1000" spc="-80" dirty="0">
              <a:latin typeface="メイリオ" panose="020B0604030504040204" pitchFamily="50" charset="-128"/>
              <a:ea typeface="メイリオ" panose="020B0604030504040204" pitchFamily="50" charset="-128"/>
            </a:endParaRPr>
          </a:p>
          <a:p>
            <a:pPr indent="144000">
              <a:lnSpc>
                <a:spcPts val="1600"/>
              </a:lnSpc>
            </a:pPr>
            <a:r>
              <a:rPr lang="ja-JP" altLang="en-US" sz="1000" spc="-80" dirty="0">
                <a:latin typeface="メイリオ" panose="020B0604030504040204" pitchFamily="50" charset="-128"/>
                <a:ea typeface="メイリオ" panose="020B0604030504040204" pitchFamily="50" charset="-128"/>
              </a:rPr>
              <a:t>複合的・実践的な教育につながるものと考える。</a:t>
            </a:r>
            <a:endParaRPr lang="en-US" altLang="ja-JP" sz="1000" dirty="0">
              <a:latin typeface="メイリオ" panose="020B0604030504040204" pitchFamily="50" charset="-128"/>
              <a:ea typeface="メイリオ" panose="020B0604030504040204" pitchFamily="50" charset="-128"/>
            </a:endParaRPr>
          </a:p>
          <a:p>
            <a:pPr marL="288000" indent="-172800">
              <a:lnSpc>
                <a:spcPts val="1800"/>
              </a:lnSpc>
            </a:pPr>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a:xfrm>
            <a:off x="6361554" y="9370715"/>
            <a:ext cx="373040" cy="495599"/>
          </a:xfrm>
        </p:spPr>
        <p:txBody>
          <a:bodyPr/>
          <a:lstStyle/>
          <a:p>
            <a:fld id="{109BF217-2F3F-4D34-9CA6-28EDCC206D2F}" type="slidenum">
              <a:rPr kumimoji="1" lang="ja-JP" altLang="en-US" smtClean="0"/>
              <a:t>1</a:t>
            </a:fld>
            <a:endParaRPr kumimoji="1" lang="ja-JP" altLang="en-US" dirty="0"/>
          </a:p>
        </p:txBody>
      </p:sp>
    </p:spTree>
    <p:extLst>
      <p:ext uri="{BB962C8B-B14F-4D97-AF65-F5344CB8AC3E}">
        <p14:creationId xmlns:p14="http://schemas.microsoft.com/office/powerpoint/2010/main" val="3453548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④ 身のまわりのリスクについて考えよう</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800"/>
              </a:lnSpc>
            </a:pPr>
            <a:endParaRPr lang="en-US" altLang="ja-JP" b="1" dirty="0">
              <a:latin typeface="メイリオ" panose="020B0604030504040204" pitchFamily="50" charset="-128"/>
              <a:ea typeface="メイリオ" panose="020B0604030504040204" pitchFamily="50" charset="-128"/>
            </a:endParaRPr>
          </a:p>
          <a:p>
            <a:pPr lvl="0">
              <a:lnSpc>
                <a:spcPts val="1800"/>
              </a:lnSpc>
            </a:pPr>
            <a:r>
              <a:rPr lang="ja-JP" altLang="en-US" sz="1200" b="1" dirty="0">
                <a:latin typeface="メイリオ" panose="020B0604030504040204" pitchFamily="50" charset="-128"/>
                <a:ea typeface="メイリオ" panose="020B0604030504040204" pitchFamily="50" charset="-128"/>
              </a:rPr>
              <a:t>賠償責任に関するリスク</a:t>
            </a:r>
            <a:endParaRPr lang="en-US" altLang="ja-JP" sz="1200" b="1" dirty="0">
              <a:latin typeface="メイリオ" panose="020B0604030504040204" pitchFamily="50" charset="-128"/>
              <a:ea typeface="メイリオ" panose="020B0604030504040204" pitchFamily="50" charset="-128"/>
            </a:endParaRPr>
          </a:p>
          <a:p>
            <a:pPr marL="144000" marR="0" lvl="0" indent="0" algn="l" defTabSz="914400" rtl="0" eaLnBrk="1" fontAlgn="auto" latinLnBrk="0" hangingPunct="1">
              <a:lnSpc>
                <a:spcPts val="1600"/>
              </a:lnSpc>
              <a:spcBef>
                <a:spcPts val="0"/>
              </a:spcBef>
              <a:spcAft>
                <a:spcPts val="0"/>
              </a:spcAft>
              <a:buClrTx/>
              <a:buSzTx/>
              <a:buFontTx/>
              <a:buNone/>
              <a:tabLst/>
              <a:defRPr/>
            </a:pPr>
            <a:r>
              <a:rPr lang="ja-JP" altLang="en-US" sz="1000" b="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他人をケガさせる</a:t>
            </a:r>
            <a:endParaRPr lang="ja-JP" altLang="en-US" sz="1000" b="0" dirty="0">
              <a:latin typeface="メイリオ" panose="020B0604030504040204" pitchFamily="50" charset="-128"/>
              <a:ea typeface="メイリオ" panose="020B0604030504040204" pitchFamily="50" charset="-128"/>
            </a:endParaRPr>
          </a:p>
          <a:p>
            <a:pPr marL="144000" algn="l">
              <a:lnSpc>
                <a:spcPts val="1600"/>
              </a:lnSpc>
            </a:pPr>
            <a:r>
              <a:rPr lang="ja-JP" altLang="en-US" sz="1000" b="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他人のモノを壊す</a:t>
            </a: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19</a:t>
            </a:fld>
            <a:endParaRPr kumimoji="1" lang="ja-JP" altLang="en-US"/>
          </a:p>
        </p:txBody>
      </p:sp>
    </p:spTree>
    <p:extLst>
      <p:ext uri="{BB962C8B-B14F-4D97-AF65-F5344CB8AC3E}">
        <p14:creationId xmlns:p14="http://schemas.microsoft.com/office/powerpoint/2010/main" val="385417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5205333"/>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⑤ 身のまわりのリスクに備えるために</a:t>
            </a:r>
            <a:r>
              <a:rPr lang="en-US" altLang="ja-JP" b="1" dirty="0">
                <a:latin typeface="メイリオ" panose="020B0604030504040204" pitchFamily="50" charset="-128"/>
                <a:ea typeface="メイリオ" panose="020B0604030504040204" pitchFamily="50" charset="-128"/>
              </a:rPr>
              <a:t>…</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800"/>
              </a:lnSpc>
            </a:pP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分）</a:t>
            </a:r>
            <a:endParaRPr lang="en-US" altLang="ja-JP" sz="1000" dirty="0">
              <a:latin typeface="メイリオ" panose="020B0604030504040204" pitchFamily="50" charset="-128"/>
              <a:ea typeface="メイリオ" panose="020B0604030504040204" pitchFamily="50" charset="-128"/>
            </a:endParaRPr>
          </a:p>
          <a:p>
            <a:pPr>
              <a:lnSpc>
                <a:spcPts val="1800"/>
              </a:lnSpc>
            </a:pP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marL="144000">
              <a:lnSpc>
                <a:spcPts val="1600"/>
              </a:lnSpc>
            </a:pPr>
            <a:r>
              <a:rPr lang="ja-JP" altLang="en-US" sz="1000" dirty="0">
                <a:latin typeface="メイリオ" panose="020B0604030504040204" pitchFamily="50" charset="-128"/>
                <a:ea typeface="メイリオ" panose="020B0604030504040204" pitchFamily="50" charset="-128"/>
              </a:rPr>
              <a:t>・保険は、いつ起こるかわからないリスクへの備えに向いていることを理解させる。</a:t>
            </a:r>
          </a:p>
          <a:p>
            <a:pPr marL="144000">
              <a:lnSpc>
                <a:spcPts val="1600"/>
              </a:lnSpc>
            </a:pPr>
            <a:r>
              <a:rPr lang="ja-JP" altLang="en-US" sz="1000" dirty="0">
                <a:latin typeface="メイリオ" panose="020B0604030504040204" pitchFamily="50" charset="-128"/>
                <a:ea typeface="メイリオ" panose="020B0604030504040204" pitchFamily="50" charset="-128"/>
              </a:rPr>
              <a:t>・保険と貯蓄の機能のちがいを理解させる。</a:t>
            </a:r>
          </a:p>
          <a:p>
            <a:pPr marL="144000">
              <a:lnSpc>
                <a:spcPts val="1600"/>
              </a:lnSpc>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調べたり、発表をさせてもよい。</a:t>
            </a:r>
          </a:p>
          <a:p>
            <a:pPr marL="144000">
              <a:lnSpc>
                <a:spcPts val="1600"/>
              </a:lnSpc>
            </a:pPr>
            <a:r>
              <a:rPr lang="ja-JP" altLang="en-US" sz="1000" dirty="0">
                <a:latin typeface="メイリオ" panose="020B0604030504040204" pitchFamily="50" charset="-128"/>
                <a:ea typeface="メイリオ" panose="020B0604030504040204" pitchFamily="50" charset="-128"/>
              </a:rPr>
              <a:t>・保険には、社会保険（公的保険）と民間保険（私的保険）があることを理解させる。</a:t>
            </a:r>
          </a:p>
          <a:p>
            <a:pPr marL="144000">
              <a:lnSpc>
                <a:spcPts val="1600"/>
              </a:lnSpc>
            </a:pPr>
            <a:r>
              <a:rPr lang="ja-JP" altLang="en-US" sz="1000" dirty="0">
                <a:latin typeface="メイリオ" panose="020B0604030504040204" pitchFamily="50" charset="-128"/>
                <a:ea typeface="メイリオ" panose="020B0604030504040204" pitchFamily="50" charset="-128"/>
              </a:rPr>
              <a:t>・民間保険には、生命保険と損害保険とがあり、それぞれの機能のちがいについて</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理解させる。</a:t>
            </a:r>
          </a:p>
          <a:p>
            <a:pPr marL="144000">
              <a:lnSpc>
                <a:spcPts val="1600"/>
              </a:lnSpc>
            </a:pPr>
            <a:r>
              <a:rPr lang="ja-JP" altLang="en-US" sz="1000" dirty="0">
                <a:latin typeface="メイリオ" panose="020B0604030504040204" pitchFamily="50" charset="-128"/>
                <a:ea typeface="メイリオ" panose="020B0604030504040204" pitchFamily="50" charset="-128"/>
              </a:rPr>
              <a:t>・民間保険は、社会保険制度を補完しているということを理解させる。</a:t>
            </a:r>
            <a:endParaRPr lang="en-US" altLang="ja-JP" sz="1000" dirty="0">
              <a:latin typeface="メイリオ" panose="020B0604030504040204" pitchFamily="50" charset="-128"/>
              <a:ea typeface="メイリオ" panose="020B0604030504040204" pitchFamily="50" charset="-128"/>
            </a:endParaRPr>
          </a:p>
          <a:p>
            <a:pPr marL="144000">
              <a:lnSpc>
                <a:spcPts val="1500"/>
              </a:lnSpc>
            </a:pPr>
            <a:endParaRPr lang="en-US" altLang="ja-JP" b="1" dirty="0">
              <a:latin typeface="メイリオ" panose="020B0604030504040204" pitchFamily="50" charset="-128"/>
              <a:ea typeface="メイリオ" panose="020B0604030504040204" pitchFamily="50" charset="-128"/>
            </a:endParaRPr>
          </a:p>
          <a:p>
            <a:pPr lvl="0">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288000" lvl="0" indent="-144000">
              <a:lnSpc>
                <a:spcPts val="1600"/>
              </a:lnSpc>
            </a:pPr>
            <a:r>
              <a:rPr lang="ja-JP" altLang="en-US" sz="1000" dirty="0">
                <a:latin typeface="メイリオ" panose="020B0604030504040204" pitchFamily="50" charset="-128"/>
                <a:ea typeface="メイリオ" panose="020B0604030504040204" pitchFamily="50" charset="-128"/>
              </a:rPr>
              <a:t>・経済的な備えとして「貯蓄」と「保険」を対比させることにより、それぞれの機能について</a:t>
            </a:r>
            <a:endParaRPr lang="en-US" altLang="ja-JP" sz="1000" dirty="0">
              <a:latin typeface="メイリオ" panose="020B0604030504040204" pitchFamily="50" charset="-128"/>
              <a:ea typeface="メイリオ" panose="020B0604030504040204" pitchFamily="50" charset="-128"/>
            </a:endParaRPr>
          </a:p>
          <a:p>
            <a:pPr marL="288000" lvl="0" indent="-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理解させる。</a:t>
            </a:r>
            <a:endParaRPr lang="en-US" altLang="ja-JP" sz="1000" dirty="0">
              <a:latin typeface="メイリオ" panose="020B0604030504040204" pitchFamily="50" charset="-128"/>
              <a:ea typeface="メイリオ" panose="020B0604030504040204" pitchFamily="50" charset="-128"/>
            </a:endParaRPr>
          </a:p>
          <a:p>
            <a:pPr marL="288000" lvl="0" indent="-144000">
              <a:lnSpc>
                <a:spcPts val="1600"/>
              </a:lnSpc>
            </a:pPr>
            <a:r>
              <a:rPr lang="ja-JP" altLang="en-US" sz="1000" dirty="0">
                <a:latin typeface="メイリオ" panose="020B0604030504040204" pitchFamily="50" charset="-128"/>
                <a:ea typeface="メイリオ" panose="020B0604030504040204" pitchFamily="50" charset="-128"/>
              </a:rPr>
              <a:t>・貯蓄と保険のいずれかが優れているということではなく、それぞれの長所・短所に</a:t>
            </a:r>
            <a:endParaRPr lang="en-US" altLang="ja-JP" sz="1000" dirty="0">
              <a:latin typeface="メイリオ" panose="020B0604030504040204" pitchFamily="50" charset="-128"/>
              <a:ea typeface="メイリオ" panose="020B0604030504040204" pitchFamily="50" charset="-128"/>
            </a:endParaRPr>
          </a:p>
          <a:p>
            <a:pPr marL="288000" lvl="0" indent="-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気づきを与え、備えの目的に応じて、選択することの重要性を理解させる。</a:t>
            </a:r>
            <a:endParaRPr lang="en-US" altLang="ja-JP" sz="1000" dirty="0">
              <a:latin typeface="メイリオ" panose="020B0604030504040204" pitchFamily="50" charset="-128"/>
              <a:ea typeface="メイリオ" panose="020B0604030504040204" pitchFamily="50" charset="-128"/>
            </a:endParaRPr>
          </a:p>
          <a:p>
            <a:pPr marL="288000" lvl="0" indent="-144000">
              <a:lnSpc>
                <a:spcPts val="1600"/>
              </a:lnSpc>
            </a:pPr>
            <a:r>
              <a:rPr lang="ja-JP" altLang="en-US" sz="1000" dirty="0">
                <a:latin typeface="メイリオ" panose="020B0604030504040204" pitchFamily="50" charset="-128"/>
                <a:ea typeface="メイリオ" panose="020B0604030504040204" pitchFamily="50" charset="-128"/>
              </a:rPr>
              <a:t>・保険は自分のためだけでなく、社会の安定にも役立っていることを理解させる。</a:t>
            </a:r>
            <a:endParaRPr lang="en-US" altLang="ja-JP" sz="1000" dirty="0">
              <a:latin typeface="メイリオ" panose="020B0604030504040204" pitchFamily="50" charset="-128"/>
              <a:ea typeface="メイリオ" panose="020B0604030504040204" pitchFamily="50" charset="-128"/>
            </a:endParaRPr>
          </a:p>
          <a:p>
            <a:pPr marL="288000" lvl="0" indent="-144000">
              <a:lnSpc>
                <a:spcPts val="1600"/>
              </a:lnSpc>
            </a:pPr>
            <a:r>
              <a:rPr lang="ja-JP" altLang="en-US" sz="1000" dirty="0">
                <a:latin typeface="メイリオ" panose="020B0604030504040204" pitchFamily="50" charset="-128"/>
                <a:ea typeface="メイリオ" panose="020B0604030504040204" pitchFamily="50" charset="-128"/>
              </a:rPr>
              <a:t>・本設問については、調べたり発表させてもよい。</a:t>
            </a:r>
            <a:endParaRPr lang="en-US" altLang="ja-JP" sz="1000" dirty="0">
              <a:latin typeface="メイリオ" panose="020B0604030504040204" pitchFamily="50" charset="-128"/>
              <a:ea typeface="メイリオ" panose="020B0604030504040204" pitchFamily="50" charset="-128"/>
            </a:endParaRPr>
          </a:p>
          <a:p>
            <a:pPr marL="288000" lvl="0" indent="-144000">
              <a:lnSpc>
                <a:spcPts val="1600"/>
              </a:lnSpc>
            </a:pPr>
            <a:r>
              <a:rPr lang="ja-JP" altLang="en-US" sz="1000" dirty="0">
                <a:latin typeface="メイリオ" panose="020B0604030504040204" pitchFamily="50" charset="-128"/>
                <a:ea typeface="メイリオ" panose="020B0604030504040204" pitchFamily="50" charset="-128"/>
              </a:rPr>
              <a:t>●保 険 料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契約者が保険会社に支払うお金のこと。</a:t>
            </a:r>
          </a:p>
          <a:p>
            <a:pPr marL="288000" lvl="0" indent="-144000">
              <a:lnSpc>
                <a:spcPts val="1600"/>
              </a:lnSpc>
            </a:pPr>
            <a:r>
              <a:rPr lang="ja-JP" altLang="en-US" sz="1000" dirty="0">
                <a:latin typeface="メイリオ" panose="020B0604030504040204" pitchFamily="50" charset="-128"/>
                <a:ea typeface="メイリオ" panose="020B0604030504040204" pitchFamily="50" charset="-128"/>
              </a:rPr>
              <a:t>●保 険 金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保険事故が生じたときに保険会社から支払われるお金のこと。</a:t>
            </a:r>
          </a:p>
          <a:p>
            <a:pPr marL="288000" lvl="0" indent="-144000">
              <a:lnSpc>
                <a:spcPts val="1600"/>
              </a:lnSpc>
            </a:pPr>
            <a:r>
              <a:rPr lang="ja-JP" altLang="en-US" sz="1000" dirty="0">
                <a:latin typeface="メイリオ" panose="020B0604030504040204" pitchFamily="50" charset="-128"/>
                <a:ea typeface="メイリオ" panose="020B0604030504040204" pitchFamily="50" charset="-128"/>
              </a:rPr>
              <a:t>●保険金額</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保険契約において設定する契約金額のこと。</a:t>
            </a:r>
          </a:p>
          <a:p>
            <a:pPr marL="288000" lvl="0" indent="-144000">
              <a:lnSpc>
                <a:spcPts val="1600"/>
              </a:lnSpc>
            </a:pPr>
            <a:endParaRPr lang="en-US" altLang="ja-JP" sz="1000" dirty="0">
              <a:latin typeface="メイリオ" panose="020B0604030504040204" pitchFamily="50" charset="-128"/>
              <a:ea typeface="メイリオ" panose="020B0604030504040204" pitchFamily="50" charset="-128"/>
            </a:endParaRPr>
          </a:p>
          <a:p>
            <a:pPr lvl="0">
              <a:lnSpc>
                <a:spcPts val="1500"/>
              </a:lnSpc>
            </a:pPr>
            <a:endParaRPr kumimoji="1" lang="ja-JP" altLang="en-US"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20</a:t>
            </a:fld>
            <a:endParaRPr kumimoji="1" lang="ja-JP" altLang="en-US"/>
          </a:p>
        </p:txBody>
      </p:sp>
    </p:spTree>
    <p:extLst>
      <p:ext uri="{BB962C8B-B14F-4D97-AF65-F5344CB8AC3E}">
        <p14:creationId xmlns:p14="http://schemas.microsoft.com/office/powerpoint/2010/main" val="2339220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⑤ 身のまわりのリスクに備えるために</a:t>
            </a:r>
            <a:r>
              <a:rPr lang="en-US" altLang="ja-JP" b="1" dirty="0">
                <a:latin typeface="メイリオ" panose="020B0604030504040204" pitchFamily="50" charset="-128"/>
                <a:ea typeface="メイリオ" panose="020B0604030504040204" pitchFamily="50" charset="-128"/>
              </a:rPr>
              <a:t>…</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800"/>
              </a:lnSpc>
            </a:pPr>
            <a:endParaRPr lang="en-US" altLang="ja-JP" b="1" dirty="0">
              <a:latin typeface="メイリオ" panose="020B0604030504040204" pitchFamily="50" charset="-128"/>
              <a:ea typeface="メイリオ" panose="020B0604030504040204" pitchFamily="50" charset="-128"/>
            </a:endParaRPr>
          </a:p>
          <a:p>
            <a:pPr lvl="0">
              <a:lnSpc>
                <a:spcPts val="1500"/>
              </a:lnSpc>
            </a:pPr>
            <a:r>
              <a:rPr lang="ja-JP" altLang="en-US" b="1" dirty="0">
                <a:latin typeface="メイリオ" panose="020B0604030504040204" pitchFamily="50" charset="-128"/>
                <a:ea typeface="メイリオ" panose="020B0604030504040204" pitchFamily="50" charset="-128"/>
              </a:rPr>
              <a:t>貯蓄</a:t>
            </a:r>
            <a:endParaRPr lang="en-US" altLang="ja-JP" b="1" dirty="0">
              <a:latin typeface="メイリオ" panose="020B0604030504040204" pitchFamily="50" charset="-128"/>
              <a:ea typeface="メイリオ" panose="020B0604030504040204" pitchFamily="50" charset="-128"/>
            </a:endParaRPr>
          </a:p>
          <a:p>
            <a:pPr indent="144000">
              <a:lnSpc>
                <a:spcPts val="1500"/>
              </a:lnSpc>
            </a:pPr>
            <a:r>
              <a:rPr lang="ja-JP" altLang="en-US" sz="1000" dirty="0">
                <a:latin typeface="メイリオ" panose="020B0604030504040204" pitchFamily="50" charset="-128"/>
                <a:ea typeface="メイリオ" panose="020B0604030504040204" pitchFamily="50" charset="-128"/>
              </a:rPr>
              <a:t>貯めたお金は何にでも使えますが、通常少しずつ増えていくものです。</a:t>
            </a:r>
            <a:endParaRPr lang="en-US" altLang="ja-JP" sz="1000" dirty="0">
              <a:latin typeface="メイリオ" panose="020B0604030504040204" pitchFamily="50" charset="-128"/>
              <a:ea typeface="メイリオ" panose="020B0604030504040204" pitchFamily="50" charset="-128"/>
            </a:endParaRPr>
          </a:p>
          <a:p>
            <a:pPr indent="144000">
              <a:lnSpc>
                <a:spcPts val="1500"/>
              </a:lnSpc>
            </a:pPr>
            <a:endParaRPr lang="en-US" altLang="ja-JP" sz="1000" dirty="0">
              <a:latin typeface="メイリオ" panose="020B0604030504040204" pitchFamily="50" charset="-128"/>
              <a:ea typeface="メイリオ" panose="020B0604030504040204" pitchFamily="50" charset="-128"/>
            </a:endParaRPr>
          </a:p>
          <a:p>
            <a:pPr>
              <a:lnSpc>
                <a:spcPts val="1500"/>
              </a:lnSpc>
            </a:pPr>
            <a:r>
              <a:rPr lang="ja-JP" altLang="en-US" b="1" dirty="0">
                <a:latin typeface="メイリオ" panose="020B0604030504040204" pitchFamily="50" charset="-128"/>
                <a:ea typeface="メイリオ" panose="020B0604030504040204" pitchFamily="50" charset="-128"/>
              </a:rPr>
              <a:t>保険</a:t>
            </a:r>
            <a:endParaRPr lang="ja-JP" altLang="en-US"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少ない費用で必要な備えを加入した直後から一定期間確保できますが、貯蓄のように自由に使うことができません。</a:t>
            </a:r>
          </a:p>
          <a:p>
            <a:pPr indent="144000">
              <a:lnSpc>
                <a:spcPts val="1600"/>
              </a:lnSpc>
            </a:pPr>
            <a:r>
              <a:rPr lang="ja-JP" altLang="en-US" sz="1000" dirty="0">
                <a:latin typeface="メイリオ" panose="020B0604030504040204" pitchFamily="50" charset="-128"/>
                <a:ea typeface="メイリオ" panose="020B0604030504040204" pitchFamily="50" charset="-128"/>
              </a:rPr>
              <a:t>このため、保険はいつ起こるかわからないリスクへの備えに向いているといわれています。</a:t>
            </a:r>
          </a:p>
          <a:p>
            <a:pPr indent="144000">
              <a:lnSpc>
                <a:spcPts val="1600"/>
              </a:lnSpc>
            </a:pPr>
            <a:r>
              <a:rPr lang="ja-JP" altLang="en-US" sz="1000" dirty="0">
                <a:latin typeface="メイリオ" panose="020B0604030504040204" pitchFamily="50" charset="-128"/>
                <a:ea typeface="メイリオ" panose="020B0604030504040204" pitchFamily="50" charset="-128"/>
              </a:rPr>
              <a:t>貯蓄と保険のどちらかが優れているということではなく、それぞれの特徴を理解して、</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その目的に応じて使い分けることが重要です。</a:t>
            </a:r>
            <a:endParaRPr lang="en-US" altLang="ja-JP" sz="1000" dirty="0">
              <a:latin typeface="メイリオ" panose="020B0604030504040204" pitchFamily="50" charset="-128"/>
              <a:ea typeface="メイリオ" panose="020B0604030504040204" pitchFamily="50" charset="-128"/>
            </a:endParaRPr>
          </a:p>
          <a:p>
            <a:pPr>
              <a:lnSpc>
                <a:spcPts val="1500"/>
              </a:lnSpc>
            </a:pPr>
            <a:endParaRPr lang="ja-JP" altLang="en-US" sz="1000" dirty="0">
              <a:latin typeface="メイリオ" panose="020B0604030504040204" pitchFamily="50" charset="-128"/>
              <a:ea typeface="メイリオ" panose="020B0604030504040204" pitchFamily="50" charset="-128"/>
            </a:endParaRPr>
          </a:p>
          <a:p>
            <a:pPr>
              <a:lnSpc>
                <a:spcPts val="1500"/>
              </a:lnSpc>
            </a:pPr>
            <a:r>
              <a:rPr lang="ja-JP" altLang="en-US" sz="1000" dirty="0">
                <a:latin typeface="メイリオ" panose="020B0604030504040204" pitchFamily="50" charset="-128"/>
                <a:ea typeface="メイリオ" panose="020B0604030504040204" pitchFamily="50" charset="-128"/>
              </a:rPr>
              <a:t>（参考）宝くじ</a:t>
            </a:r>
          </a:p>
          <a:p>
            <a:pPr indent="144000">
              <a:lnSpc>
                <a:spcPts val="1600"/>
              </a:lnSpc>
            </a:pPr>
            <a:r>
              <a:rPr lang="ja-JP" altLang="en-US" sz="1000" dirty="0">
                <a:latin typeface="メイリオ" panose="020B0604030504040204" pitchFamily="50" charset="-128"/>
                <a:ea typeface="メイリオ" panose="020B0604030504040204" pitchFamily="50" charset="-128"/>
              </a:rPr>
              <a:t>保険が偶然な事故の補償を目的としているのに対し、宝くじは抽選という単なる偶然で</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利益を得る点が大きく異なります。小さな負担で大きな資金を得ることができる</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可能性はありますが、万一の際の備えにはなりません。</a:t>
            </a:r>
            <a:endParaRPr kumimoji="1" lang="ja-JP" altLang="en-US"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21</a:t>
            </a:fld>
            <a:endParaRPr kumimoji="1" lang="ja-JP" altLang="en-US"/>
          </a:p>
        </p:txBody>
      </p:sp>
    </p:spTree>
    <p:extLst>
      <p:ext uri="{BB962C8B-B14F-4D97-AF65-F5344CB8AC3E}">
        <p14:creationId xmlns:p14="http://schemas.microsoft.com/office/powerpoint/2010/main" val="1173207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5"/>
            <a:ext cx="6286712" cy="5292121"/>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⑤ 身のまわりのリスクに備えるために</a:t>
            </a:r>
            <a:r>
              <a:rPr lang="en-US" altLang="ja-JP" b="1" dirty="0">
                <a:latin typeface="メイリオ" panose="020B0604030504040204" pitchFamily="50" charset="-128"/>
                <a:ea typeface="メイリオ" panose="020B0604030504040204" pitchFamily="50" charset="-128"/>
              </a:rPr>
              <a:t>…</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800"/>
              </a:lnSpc>
            </a:pP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■社会保険と民間保険</a:t>
            </a:r>
          </a:p>
          <a:p>
            <a:pPr marL="144000">
              <a:lnSpc>
                <a:spcPts val="1600"/>
              </a:lnSpc>
            </a:pPr>
            <a:r>
              <a:rPr lang="ja-JP" altLang="en-US" sz="1000" b="0" dirty="0">
                <a:latin typeface="メイリオ" panose="020B0604030504040204" pitchFamily="50" charset="-128"/>
                <a:ea typeface="メイリオ" panose="020B0604030504040204" pitchFamily="50" charset="-128"/>
              </a:rPr>
              <a:t>①社会保険</a:t>
            </a:r>
          </a:p>
          <a:p>
            <a:pPr marL="144000">
              <a:lnSpc>
                <a:spcPts val="1600"/>
              </a:lnSpc>
            </a:pPr>
            <a:r>
              <a:rPr lang="ja-JP" altLang="en-US" sz="1000" b="0" dirty="0">
                <a:latin typeface="メイリオ" panose="020B0604030504040204" pitchFamily="50" charset="-128"/>
                <a:ea typeface="メイリオ" panose="020B0604030504040204" pitchFamily="50" charset="-128"/>
              </a:rPr>
              <a:t>・健康保険</a:t>
            </a:r>
            <a:endParaRPr lang="en-US" altLang="ja-JP" sz="1000" b="0" dirty="0">
              <a:latin typeface="メイリオ" panose="020B0604030504040204" pitchFamily="50" charset="-128"/>
              <a:ea typeface="メイリオ" panose="020B0604030504040204" pitchFamily="50" charset="-128"/>
            </a:endParaRPr>
          </a:p>
          <a:p>
            <a:pPr marL="144000">
              <a:lnSpc>
                <a:spcPts val="1600"/>
              </a:lnSpc>
            </a:pPr>
            <a:r>
              <a:rPr lang="en-US" altLang="ja-JP" sz="1000" b="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医療費の一部を自己負担するだけで、病院などの医療機関で受診できる保険</a:t>
            </a:r>
            <a:endParaRPr lang="ja-JP" altLang="en-US" sz="1000" b="0" dirty="0">
              <a:latin typeface="メイリオ" panose="020B0604030504040204" pitchFamily="50" charset="-128"/>
              <a:ea typeface="メイリオ" panose="020B0604030504040204" pitchFamily="50" charset="-128"/>
            </a:endParaRPr>
          </a:p>
          <a:p>
            <a:pPr marL="144000">
              <a:lnSpc>
                <a:spcPts val="1600"/>
              </a:lnSpc>
            </a:pPr>
            <a:r>
              <a:rPr lang="ja-JP" altLang="en-US" sz="1000" dirty="0">
                <a:latin typeface="メイリオ" panose="020B0604030504040204" pitchFamily="50" charset="-128"/>
                <a:ea typeface="メイリオ" panose="020B0604030504040204" pitchFamily="50" charset="-128"/>
              </a:rPr>
              <a:t>・</a:t>
            </a:r>
            <a:r>
              <a:rPr lang="ja-JP" altLang="en-US" sz="1000" b="0" dirty="0">
                <a:latin typeface="メイリオ" panose="020B0604030504040204" pitchFamily="50" charset="-128"/>
                <a:ea typeface="メイリオ" panose="020B0604030504040204" pitchFamily="50" charset="-128"/>
              </a:rPr>
              <a:t>年金保険</a:t>
            </a:r>
            <a:endParaRPr lang="en-US" altLang="ja-JP" sz="1000" b="0" dirty="0">
              <a:latin typeface="メイリオ" panose="020B0604030504040204" pitchFamily="50" charset="-128"/>
              <a:ea typeface="メイリオ" panose="020B0604030504040204" pitchFamily="50" charset="-128"/>
            </a:endParaRPr>
          </a:p>
          <a:p>
            <a:pPr marL="144000">
              <a:lnSpc>
                <a:spcPts val="1600"/>
              </a:lnSpc>
            </a:pPr>
            <a:r>
              <a:rPr lang="en-US" altLang="ja-JP" sz="1000" b="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65 </a:t>
            </a:r>
            <a:r>
              <a:rPr lang="ja-JP" altLang="en-US" sz="1000" dirty="0">
                <a:latin typeface="メイリオ" panose="020B0604030504040204" pitchFamily="50" charset="-128"/>
                <a:ea typeface="メイリオ" panose="020B0604030504040204" pitchFamily="50" charset="-128"/>
              </a:rPr>
              <a:t>歳以上になった場合・障がいを被った場合・配偶者が死亡した場合に、</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継続的に給付を受け取れる保険</a:t>
            </a:r>
            <a:endParaRPr lang="ja-JP" altLang="en-US" sz="1000" b="0" dirty="0">
              <a:latin typeface="メイリオ" panose="020B0604030504040204" pitchFamily="50" charset="-128"/>
              <a:ea typeface="メイリオ" panose="020B0604030504040204" pitchFamily="50" charset="-128"/>
            </a:endParaRPr>
          </a:p>
          <a:p>
            <a:pPr marL="144000">
              <a:lnSpc>
                <a:spcPts val="1600"/>
              </a:lnSpc>
            </a:pPr>
            <a:r>
              <a:rPr lang="ja-JP" altLang="en-US" sz="1000" b="0" dirty="0">
                <a:latin typeface="メイリオ" panose="020B0604030504040204" pitchFamily="50" charset="-128"/>
                <a:ea typeface="メイリオ" panose="020B0604030504040204" pitchFamily="50" charset="-128"/>
              </a:rPr>
              <a:t>・労災保険</a:t>
            </a:r>
            <a:endParaRPr lang="en-US" altLang="ja-JP" sz="1000" b="0" dirty="0">
              <a:latin typeface="メイリオ" panose="020B0604030504040204" pitchFamily="50" charset="-128"/>
              <a:ea typeface="メイリオ" panose="020B0604030504040204" pitchFamily="50" charset="-128"/>
            </a:endParaRPr>
          </a:p>
          <a:p>
            <a:pPr marL="144000">
              <a:lnSpc>
                <a:spcPts val="1600"/>
              </a:lnSpc>
            </a:pPr>
            <a:r>
              <a:rPr lang="en-US" altLang="ja-JP" sz="1000" b="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労働者が働いている間に生じたケガや、かかった病気などに対して給付が受け取れる保険</a:t>
            </a:r>
            <a:endParaRPr lang="ja-JP" altLang="en-US" sz="1000" b="0" dirty="0">
              <a:latin typeface="メイリオ" panose="020B0604030504040204" pitchFamily="50" charset="-128"/>
              <a:ea typeface="メイリオ" panose="020B0604030504040204" pitchFamily="50" charset="-128"/>
            </a:endParaRPr>
          </a:p>
          <a:p>
            <a:pPr marL="144000">
              <a:lnSpc>
                <a:spcPts val="1600"/>
              </a:lnSpc>
            </a:pPr>
            <a:r>
              <a:rPr lang="ja-JP" altLang="en-US" sz="1000" b="0" dirty="0">
                <a:latin typeface="メイリオ" panose="020B0604030504040204" pitchFamily="50" charset="-128"/>
                <a:ea typeface="メイリオ" panose="020B0604030504040204" pitchFamily="50" charset="-128"/>
              </a:rPr>
              <a:t>・雇用保険</a:t>
            </a:r>
            <a:endParaRPr lang="en-US" altLang="ja-JP" sz="1000" b="0" dirty="0">
              <a:latin typeface="メイリオ" panose="020B0604030504040204" pitchFamily="50" charset="-128"/>
              <a:ea typeface="メイリオ" panose="020B0604030504040204" pitchFamily="50" charset="-128"/>
            </a:endParaRPr>
          </a:p>
          <a:p>
            <a:pPr marL="144000">
              <a:lnSpc>
                <a:spcPts val="1600"/>
              </a:lnSpc>
            </a:pPr>
            <a:r>
              <a:rPr lang="en-US" altLang="ja-JP" sz="1000" b="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労働者が失業した場合・職業に関する教育訓練を受けた場合に、</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給付が受け取れる保険</a:t>
            </a:r>
            <a:endParaRPr lang="ja-JP" altLang="en-US" sz="1000" b="0" dirty="0">
              <a:latin typeface="メイリオ" panose="020B0604030504040204" pitchFamily="50" charset="-128"/>
              <a:ea typeface="メイリオ" panose="020B0604030504040204" pitchFamily="50" charset="-128"/>
            </a:endParaRPr>
          </a:p>
          <a:p>
            <a:pPr marL="144000">
              <a:lnSpc>
                <a:spcPts val="1600"/>
              </a:lnSpc>
            </a:pPr>
            <a:r>
              <a:rPr lang="ja-JP" altLang="en-US" sz="1000" b="0" dirty="0">
                <a:latin typeface="メイリオ" panose="020B0604030504040204" pitchFamily="50" charset="-128"/>
                <a:ea typeface="メイリオ" panose="020B0604030504040204" pitchFamily="50" charset="-128"/>
              </a:rPr>
              <a:t>・介護保険</a:t>
            </a:r>
            <a:endParaRPr lang="en-US" altLang="ja-JP" sz="1000" b="0" dirty="0">
              <a:latin typeface="メイリオ" panose="020B0604030504040204" pitchFamily="50" charset="-128"/>
              <a:ea typeface="メイリオ" panose="020B0604030504040204" pitchFamily="50" charset="-128"/>
            </a:endParaRPr>
          </a:p>
          <a:p>
            <a:pPr marL="144000">
              <a:lnSpc>
                <a:spcPts val="1600"/>
              </a:lnSpc>
            </a:pPr>
            <a:r>
              <a:rPr lang="en-US" altLang="ja-JP" sz="1000" b="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高齢者が、介護が必要となったときに、一定の自己負担で介護サービスを受けられる保険</a:t>
            </a:r>
            <a:endParaRPr lang="ja-JP" altLang="en-US" sz="1000" b="0" dirty="0">
              <a:latin typeface="メイリオ" panose="020B0604030504040204" pitchFamily="50" charset="-128"/>
              <a:ea typeface="メイリオ" panose="020B0604030504040204" pitchFamily="50" charset="-128"/>
            </a:endParaRPr>
          </a:p>
          <a:p>
            <a:pPr marL="144000">
              <a:lnSpc>
                <a:spcPts val="1600"/>
              </a:lnSpc>
            </a:pPr>
            <a:endParaRPr lang="ja-JP" altLang="en-US" sz="1000" b="0" dirty="0">
              <a:latin typeface="メイリオ" panose="020B0604030504040204" pitchFamily="50" charset="-128"/>
              <a:ea typeface="メイリオ" panose="020B0604030504040204" pitchFamily="50" charset="-128"/>
            </a:endParaRPr>
          </a:p>
          <a:p>
            <a:pPr marL="144000">
              <a:lnSpc>
                <a:spcPts val="1600"/>
              </a:lnSpc>
            </a:pPr>
            <a:r>
              <a:rPr lang="ja-JP" altLang="en-US" sz="1000" b="0" dirty="0">
                <a:latin typeface="メイリオ" panose="020B0604030504040204" pitchFamily="50" charset="-128"/>
                <a:ea typeface="メイリオ" panose="020B0604030504040204" pitchFamily="50" charset="-128"/>
              </a:rPr>
              <a:t>②民間保険</a:t>
            </a:r>
          </a:p>
          <a:p>
            <a:pPr marL="144000">
              <a:lnSpc>
                <a:spcPts val="1600"/>
              </a:lnSpc>
            </a:pPr>
            <a:r>
              <a:rPr lang="ja-JP" altLang="en-US" sz="1000" b="0" dirty="0">
                <a:latin typeface="メイリオ" panose="020B0604030504040204" pitchFamily="50" charset="-128"/>
                <a:ea typeface="メイリオ" panose="020B0604030504040204" pitchFamily="50" charset="-128"/>
              </a:rPr>
              <a:t>・生命保険</a:t>
            </a:r>
            <a:endParaRPr lang="en-US" altLang="ja-JP" sz="1000" b="0" dirty="0">
              <a:latin typeface="メイリオ" panose="020B0604030504040204" pitchFamily="50" charset="-128"/>
              <a:ea typeface="メイリオ" panose="020B0604030504040204" pitchFamily="50" charset="-128"/>
            </a:endParaRPr>
          </a:p>
          <a:p>
            <a:pPr marL="144000">
              <a:lnSpc>
                <a:spcPts val="1600"/>
              </a:lnSpc>
            </a:pPr>
            <a:r>
              <a:rPr lang="en-US" altLang="ja-JP" sz="1000" b="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死亡や病気など予期しないできごとで経済的に生活が困難にならないように備えておく</a:t>
            </a:r>
          </a:p>
          <a:p>
            <a:pPr marL="144000">
              <a:lnSpc>
                <a:spcPts val="1600"/>
              </a:lnSpc>
            </a:pPr>
            <a:r>
              <a:rPr lang="ja-JP" altLang="en-US" sz="1000" dirty="0">
                <a:latin typeface="メイリオ" panose="020B0604030504040204" pitchFamily="50" charset="-128"/>
                <a:ea typeface="メイリオ" panose="020B0604030504040204" pitchFamily="50" charset="-128"/>
              </a:rPr>
              <a:t>・</a:t>
            </a:r>
            <a:r>
              <a:rPr lang="ja-JP" altLang="en-US" sz="1000" b="0" dirty="0">
                <a:latin typeface="メイリオ" panose="020B0604030504040204" pitchFamily="50" charset="-128"/>
                <a:ea typeface="メイリオ" panose="020B0604030504040204" pitchFamily="50" charset="-128"/>
              </a:rPr>
              <a:t>損害保険</a:t>
            </a:r>
            <a:endParaRPr lang="en-US" altLang="ja-JP" sz="1000" b="0" dirty="0">
              <a:latin typeface="メイリオ" panose="020B0604030504040204" pitchFamily="50" charset="-128"/>
              <a:ea typeface="メイリオ" panose="020B0604030504040204" pitchFamily="50" charset="-128"/>
            </a:endParaRPr>
          </a:p>
          <a:p>
            <a:pPr marL="144000">
              <a:lnSpc>
                <a:spcPts val="1600"/>
              </a:lnSpc>
            </a:pPr>
            <a:r>
              <a:rPr lang="en-US" altLang="ja-JP" sz="1000" b="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生活をとりまくさまざまなリスクによって生じる損害に備えておく保険</a:t>
            </a:r>
            <a:endParaRPr lang="ja-JP" altLang="en-US" sz="1000" b="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22</a:t>
            </a:fld>
            <a:endParaRPr kumimoji="1" lang="ja-JP" altLang="en-US"/>
          </a:p>
        </p:txBody>
      </p:sp>
    </p:spTree>
    <p:extLst>
      <p:ext uri="{BB962C8B-B14F-4D97-AF65-F5344CB8AC3E}">
        <p14:creationId xmlns:p14="http://schemas.microsoft.com/office/powerpoint/2010/main" val="906461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⑤ 身のまわりのリスクに備えるために</a:t>
            </a:r>
            <a:r>
              <a:rPr lang="en-US" altLang="ja-JP" b="1" dirty="0">
                <a:latin typeface="メイリオ" panose="020B0604030504040204" pitchFamily="50" charset="-128"/>
                <a:ea typeface="メイリオ" panose="020B0604030504040204" pitchFamily="50" charset="-128"/>
              </a:rPr>
              <a:t>…</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lnSpc>
                <a:spcPts val="1800"/>
              </a:lnSpc>
            </a:pPr>
            <a:endParaRPr lang="ja-JP" altLang="en-US" b="0"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■社会保険制度を補完する民間保険</a:t>
            </a:r>
            <a:endParaRPr lang="en-US" altLang="ja-JP"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民間保険には、ケガや病気などにより被る経済的な損失を補償する保険が数多くあります。</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これらの保険は、社会保険制度を補完するという点で、重要な役割を果たしています。</a:t>
            </a:r>
            <a:endParaRPr lang="en-US" altLang="ja-JP" sz="1000" b="1" dirty="0">
              <a:latin typeface="メイリオ" panose="020B0604030504040204" pitchFamily="50" charset="-128"/>
              <a:ea typeface="メイリオ" panose="020B0604030504040204" pitchFamily="50" charset="-128"/>
            </a:endParaRPr>
          </a:p>
          <a:p>
            <a:pPr>
              <a:lnSpc>
                <a:spcPts val="1800"/>
              </a:lnSpc>
            </a:pPr>
            <a:endParaRPr lang="ja-JP" altLang="en-US"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■保険会社の支払い責任</a:t>
            </a:r>
            <a:endParaRPr lang="en-US" altLang="ja-JP"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保険会社は、保険事故が発生した場合には、保険契約に基づき保険金の</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支払い義務を負いますが、免責事由に該当する場合には、その義務を免れることになっています。</a:t>
            </a:r>
          </a:p>
          <a:p>
            <a:pPr indent="144000">
              <a:lnSpc>
                <a:spcPts val="1600"/>
              </a:lnSpc>
            </a:pPr>
            <a:r>
              <a:rPr lang="ja-JP" altLang="en-US" sz="1000" dirty="0">
                <a:latin typeface="メイリオ" panose="020B0604030504040204" pitchFamily="50" charset="-128"/>
                <a:ea typeface="メイリオ" panose="020B0604030504040204" pitchFamily="50" charset="-128"/>
              </a:rPr>
              <a:t>免責事由は保険の種類により異なりますが、例えば、契約者等が自ら招いた</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事故・ケンカ・犯罪行為などがあります。</a:t>
            </a:r>
            <a:endParaRPr lang="ja-JP" altLang="en-US" sz="10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23</a:t>
            </a:fld>
            <a:endParaRPr kumimoji="1" lang="ja-JP" altLang="en-US"/>
          </a:p>
        </p:txBody>
      </p:sp>
    </p:spTree>
    <p:extLst>
      <p:ext uri="{BB962C8B-B14F-4D97-AF65-F5344CB8AC3E}">
        <p14:creationId xmlns:p14="http://schemas.microsoft.com/office/powerpoint/2010/main" val="868758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⑥ 事故・災害に備える損害保険</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800"/>
              </a:lnSpc>
            </a:pP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分）</a:t>
            </a:r>
            <a:endParaRPr lang="en-US" altLang="ja-JP" sz="1000" dirty="0">
              <a:latin typeface="メイリオ" panose="020B0604030504040204" pitchFamily="50" charset="-128"/>
              <a:ea typeface="メイリオ" panose="020B0604030504040204" pitchFamily="50" charset="-128"/>
            </a:endParaRPr>
          </a:p>
          <a:p>
            <a:pPr>
              <a:lnSpc>
                <a:spcPts val="1800"/>
              </a:lnSpc>
            </a:pPr>
            <a:endParaRPr lang="en-US" altLang="ja-JP" sz="1400"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marL="144000">
              <a:lnSpc>
                <a:spcPts val="1600"/>
              </a:lnSpc>
            </a:pPr>
            <a:r>
              <a:rPr lang="ja-JP" altLang="en-US" sz="1000" dirty="0">
                <a:latin typeface="メイリオ" panose="020B0604030504040204" pitchFamily="50" charset="-128"/>
                <a:ea typeface="メイリオ" panose="020B0604030504040204" pitchFamily="50" charset="-128"/>
              </a:rPr>
              <a:t>・身のまわりのリスクへの備えとして、様々な損害保険があることを理解させる。</a:t>
            </a:r>
            <a:endParaRPr lang="en-US" altLang="ja-JP" sz="1000" dirty="0">
              <a:latin typeface="メイリオ" panose="020B0604030504040204" pitchFamily="50" charset="-128"/>
              <a:ea typeface="メイリオ" panose="020B0604030504040204" pitchFamily="50" charset="-128"/>
            </a:endParaRPr>
          </a:p>
          <a:p>
            <a:pPr>
              <a:lnSpc>
                <a:spcPts val="1500"/>
              </a:lnSpc>
            </a:pPr>
            <a:endParaRPr lang="en-US" altLang="ja-JP" b="1" dirty="0">
              <a:latin typeface="メイリオ" panose="020B0604030504040204" pitchFamily="50" charset="-128"/>
              <a:ea typeface="メイリオ" panose="020B0604030504040204" pitchFamily="50" charset="-128"/>
            </a:endParaRPr>
          </a:p>
          <a:p>
            <a:pPr lvl="0">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endParaRPr lang="en-US" altLang="ja-JP" sz="1000" b="0" dirty="0">
              <a:latin typeface="メイリオ" panose="020B0604030504040204" pitchFamily="50" charset="-128"/>
              <a:ea typeface="メイリオ" panose="020B0604030504040204" pitchFamily="50" charset="-128"/>
            </a:endParaRPr>
          </a:p>
          <a:p>
            <a:pPr marL="288000" lvl="0" indent="-144000">
              <a:lnSpc>
                <a:spcPts val="1600"/>
              </a:lnSpc>
            </a:pPr>
            <a:r>
              <a:rPr lang="ja-JP" altLang="en-US" sz="1000" dirty="0">
                <a:latin typeface="メイリオ" panose="020B0604030504040204" pitchFamily="50" charset="-128"/>
                <a:ea typeface="メイリオ" panose="020B0604030504040204" pitchFamily="50" charset="-128"/>
              </a:rPr>
              <a:t>・保険には、社会保険（公的保険）と民間保険（私的保険）があり、</a:t>
            </a:r>
            <a:endParaRPr lang="en-US" altLang="ja-JP" sz="1000" dirty="0">
              <a:latin typeface="メイリオ" panose="020B0604030504040204" pitchFamily="50" charset="-128"/>
              <a:ea typeface="メイリオ" panose="020B0604030504040204" pitchFamily="50" charset="-128"/>
            </a:endParaRPr>
          </a:p>
          <a:p>
            <a:pPr marL="288000" lvl="0" indent="-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民間保険は、社会保険を補完する役割を果たしていることを理解させる。</a:t>
            </a:r>
            <a:endParaRPr lang="en-US" altLang="ja-JP" sz="1000" dirty="0">
              <a:latin typeface="メイリオ" panose="020B0604030504040204" pitchFamily="50" charset="-128"/>
              <a:ea typeface="メイリオ" panose="020B0604030504040204" pitchFamily="50" charset="-128"/>
            </a:endParaRPr>
          </a:p>
          <a:p>
            <a:pPr marL="288000" lvl="0" indent="-144000">
              <a:lnSpc>
                <a:spcPts val="1600"/>
              </a:lnSpc>
            </a:pPr>
            <a:r>
              <a:rPr lang="ja-JP" altLang="en-US" sz="1000" dirty="0">
                <a:latin typeface="メイリオ" panose="020B0604030504040204" pitchFamily="50" charset="-128"/>
                <a:ea typeface="メイリオ" panose="020B0604030504040204" pitchFamily="50" charset="-128"/>
              </a:rPr>
              <a:t>・ケンカによるケガは損害保険の補償対象外である。本ワークシートでは、</a:t>
            </a:r>
            <a:endParaRPr lang="en-US" altLang="ja-JP" sz="1000" dirty="0">
              <a:latin typeface="メイリオ" panose="020B0604030504040204" pitchFamily="50" charset="-128"/>
              <a:ea typeface="メイリオ" panose="020B0604030504040204" pitchFamily="50" charset="-128"/>
            </a:endParaRPr>
          </a:p>
          <a:p>
            <a:pPr marL="288000" lvl="0" indent="-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免責事由まで理解させるのではなく、契約者の故意による事故や犯罪行為、</a:t>
            </a:r>
            <a:endParaRPr lang="en-US" altLang="ja-JP" sz="1000" dirty="0">
              <a:latin typeface="メイリオ" panose="020B0604030504040204" pitchFamily="50" charset="-128"/>
              <a:ea typeface="メイリオ" panose="020B0604030504040204" pitchFamily="50" charset="-128"/>
            </a:endParaRPr>
          </a:p>
          <a:p>
            <a:pPr marL="288000" lvl="0" indent="-144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ケンカなどは補償されないということに気づいてもらうことでよい。</a:t>
            </a:r>
            <a:endParaRPr lang="en-US" altLang="ja-JP"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24</a:t>
            </a:fld>
            <a:endParaRPr kumimoji="1" lang="ja-JP" altLang="en-US"/>
          </a:p>
        </p:txBody>
      </p:sp>
    </p:spTree>
    <p:extLst>
      <p:ext uri="{BB962C8B-B14F-4D97-AF65-F5344CB8AC3E}">
        <p14:creationId xmlns:p14="http://schemas.microsoft.com/office/powerpoint/2010/main" val="1687433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5376623"/>
          </a:xfrm>
        </p:spPr>
        <p: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⑥ 事故・災害に備える損害保険</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600"/>
              </a:lnSpc>
            </a:pPr>
            <a:endParaRPr lang="en-US" altLang="ja-JP" b="1" dirty="0">
              <a:latin typeface="メイリオ" panose="020B0604030504040204" pitchFamily="50" charset="-128"/>
              <a:ea typeface="メイリオ" panose="020B0604030504040204" pitchFamily="50" charset="-128"/>
            </a:endParaRPr>
          </a:p>
          <a:p>
            <a:pPr>
              <a:lnSpc>
                <a:spcPts val="1600"/>
              </a:lnSpc>
            </a:pPr>
            <a:r>
              <a:rPr lang="ja-JP" altLang="en-US" b="1" dirty="0">
                <a:latin typeface="メイリオ" panose="020B0604030504040204" pitchFamily="50" charset="-128"/>
                <a:ea typeface="メイリオ" panose="020B0604030504040204" pitchFamily="50" charset="-128"/>
              </a:rPr>
              <a:t>いろいろな損害保険</a:t>
            </a:r>
          </a:p>
          <a:p>
            <a:pPr>
              <a:lnSpc>
                <a:spcPts val="1600"/>
              </a:lnSpc>
            </a:pPr>
            <a:r>
              <a:rPr lang="ja-JP" altLang="en-US" sz="1000" b="1" dirty="0">
                <a:latin typeface="メイリオ" panose="020B0604030504040204" pitchFamily="50" charset="-128"/>
                <a:ea typeface="メイリオ" panose="020B0604030504040204" pitchFamily="50" charset="-128"/>
              </a:rPr>
              <a:t>くるまの保険</a:t>
            </a:r>
          </a:p>
          <a:p>
            <a:pPr marL="144000">
              <a:lnSpc>
                <a:spcPts val="1600"/>
              </a:lnSpc>
            </a:pPr>
            <a:r>
              <a:rPr lang="ja-JP" altLang="en-US" sz="1000" b="0" dirty="0">
                <a:latin typeface="メイリオ" panose="020B0604030504040204" pitchFamily="50" charset="-128"/>
                <a:ea typeface="メイリオ" panose="020B0604030504040204" pitchFamily="50" charset="-128"/>
              </a:rPr>
              <a:t>ア．自賠責保険</a:t>
            </a:r>
            <a:endParaRPr lang="en-US" altLang="ja-JP" sz="1000" b="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自動車事故により他人を死傷させた場合の損害に備える保険（すべての自動車・バイクに加入が義務付けられている）</a:t>
            </a:r>
            <a:endParaRPr lang="ja-JP" altLang="en-US" sz="1000" b="0" dirty="0">
              <a:latin typeface="メイリオ" panose="020B0604030504040204" pitchFamily="50" charset="-128"/>
              <a:ea typeface="メイリオ" panose="020B0604030504040204" pitchFamily="50" charset="-128"/>
            </a:endParaRPr>
          </a:p>
          <a:p>
            <a:pPr marL="144000">
              <a:lnSpc>
                <a:spcPts val="1600"/>
              </a:lnSpc>
            </a:pPr>
            <a:r>
              <a:rPr lang="ja-JP" altLang="en-US" sz="1000" b="0" dirty="0">
                <a:latin typeface="メイリオ" panose="020B0604030504040204" pitchFamily="50" charset="-128"/>
                <a:ea typeface="メイリオ" panose="020B0604030504040204" pitchFamily="50" charset="-128"/>
              </a:rPr>
              <a:t>イ．自動車保険</a:t>
            </a:r>
            <a:endParaRPr lang="en-US" altLang="ja-JP" sz="1000" b="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自動車事故による以下の損害に備える保険</a:t>
            </a:r>
          </a:p>
          <a:p>
            <a:pPr marL="288000">
              <a:lnSpc>
                <a:spcPts val="1600"/>
              </a:lnSpc>
            </a:pPr>
            <a:r>
              <a:rPr lang="ja-JP" altLang="en-US" sz="1000" dirty="0">
                <a:latin typeface="メイリオ" panose="020B0604030504040204" pitchFamily="50" charset="-128"/>
                <a:ea typeface="メイリオ" panose="020B0604030504040204" pitchFamily="50" charset="-128"/>
              </a:rPr>
              <a:t>①他人を死傷させた場合の損害　</a:t>
            </a:r>
          </a:p>
          <a:p>
            <a:pPr marL="288000">
              <a:lnSpc>
                <a:spcPts val="1600"/>
              </a:lnSpc>
            </a:pPr>
            <a:r>
              <a:rPr lang="ja-JP" altLang="en-US" sz="1000" dirty="0">
                <a:latin typeface="メイリオ" panose="020B0604030504040204" pitchFamily="50" charset="-128"/>
                <a:ea typeface="メイリオ" panose="020B0604030504040204" pitchFamily="50" charset="-128"/>
              </a:rPr>
              <a:t>②他人の自動車や建物などを壊してしまった場合の損害</a:t>
            </a:r>
          </a:p>
          <a:p>
            <a:pPr marL="288000">
              <a:lnSpc>
                <a:spcPts val="1600"/>
              </a:lnSpc>
            </a:pPr>
            <a:r>
              <a:rPr lang="ja-JP" altLang="en-US" sz="1000" dirty="0">
                <a:latin typeface="メイリオ" panose="020B0604030504040204" pitchFamily="50" charset="-128"/>
                <a:ea typeface="メイリオ" panose="020B0604030504040204" pitchFamily="50" charset="-128"/>
              </a:rPr>
              <a:t>③自分のケガ</a:t>
            </a:r>
          </a:p>
          <a:p>
            <a:pPr marL="288000">
              <a:lnSpc>
                <a:spcPts val="1600"/>
              </a:lnSpc>
            </a:pPr>
            <a:r>
              <a:rPr lang="ja-JP" altLang="en-US" sz="1000" dirty="0">
                <a:latin typeface="メイリオ" panose="020B0604030504040204" pitchFamily="50" charset="-128"/>
                <a:ea typeface="メイリオ" panose="020B0604030504040204" pitchFamily="50" charset="-128"/>
              </a:rPr>
              <a:t>④自分の自動車の損害</a:t>
            </a:r>
            <a:endParaRPr lang="ja-JP" altLang="en-US" sz="1000" b="0" dirty="0">
              <a:latin typeface="メイリオ" panose="020B0604030504040204" pitchFamily="50" charset="-128"/>
              <a:ea typeface="メイリオ" panose="020B0604030504040204" pitchFamily="50" charset="-128"/>
            </a:endParaRPr>
          </a:p>
          <a:p>
            <a:pPr>
              <a:lnSpc>
                <a:spcPts val="1600"/>
              </a:lnSpc>
            </a:pPr>
            <a:endParaRPr lang="ja-JP" altLang="en-US" sz="1000" b="0" dirty="0">
              <a:latin typeface="メイリオ" panose="020B0604030504040204" pitchFamily="50" charset="-128"/>
              <a:ea typeface="メイリオ" panose="020B0604030504040204" pitchFamily="50" charset="-128"/>
            </a:endParaRPr>
          </a:p>
          <a:p>
            <a:pPr>
              <a:lnSpc>
                <a:spcPts val="1600"/>
              </a:lnSpc>
            </a:pPr>
            <a:r>
              <a:rPr lang="ja-JP" altLang="en-US" sz="1000" b="1" dirty="0">
                <a:latin typeface="メイリオ" panose="020B0604030504040204" pitchFamily="50" charset="-128"/>
                <a:ea typeface="メイリオ" panose="020B0604030504040204" pitchFamily="50" charset="-128"/>
              </a:rPr>
              <a:t>すまいの保険</a:t>
            </a:r>
          </a:p>
          <a:p>
            <a:pPr marL="144000">
              <a:lnSpc>
                <a:spcPts val="1600"/>
              </a:lnSpc>
            </a:pPr>
            <a:r>
              <a:rPr lang="ja-JP" altLang="en-US" sz="1000" b="0" dirty="0">
                <a:latin typeface="メイリオ" panose="020B0604030504040204" pitchFamily="50" charset="-128"/>
                <a:ea typeface="メイリオ" panose="020B0604030504040204" pitchFamily="50" charset="-128"/>
              </a:rPr>
              <a:t>ウ．火災保険</a:t>
            </a:r>
            <a:r>
              <a:rPr lang="ja-JP" altLang="en-US" sz="1000" b="1" dirty="0"/>
              <a:t>（</a:t>
            </a:r>
            <a:r>
              <a:rPr lang="en-US" altLang="ja-JP" sz="1000" b="1" dirty="0"/>
              <a:t>Q8 </a:t>
            </a:r>
            <a:r>
              <a:rPr lang="ja-JP" altLang="en-US" sz="1000" b="1" dirty="0"/>
              <a:t>②）</a:t>
            </a:r>
            <a:endParaRPr lang="en-US" altLang="ja-JP" sz="1000" b="1" dirty="0"/>
          </a:p>
          <a:p>
            <a:pPr marL="288000">
              <a:lnSpc>
                <a:spcPts val="1600"/>
              </a:lnSpc>
            </a:pPr>
            <a:r>
              <a:rPr lang="ja-JP" altLang="en-US" sz="1000" dirty="0">
                <a:latin typeface="メイリオ" panose="020B0604030504040204" pitchFamily="50" charset="-128"/>
                <a:ea typeface="メイリオ" panose="020B0604030504040204" pitchFamily="50" charset="-128"/>
              </a:rPr>
              <a:t>自宅・家財の火災、台風や洪水といった自然災害（地震・噴火・津波を除く）などによる損害に備える保険</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ja-JP" altLang="en-US" sz="1000" b="0" dirty="0">
                <a:latin typeface="メイリオ" panose="020B0604030504040204" pitchFamily="50" charset="-128"/>
                <a:ea typeface="メイリオ" panose="020B0604030504040204" pitchFamily="50" charset="-128"/>
              </a:rPr>
              <a:t>エ．地震保険</a:t>
            </a:r>
            <a:r>
              <a:rPr lang="ja-JP" altLang="en-US" sz="1000" b="1" dirty="0"/>
              <a:t>（</a:t>
            </a:r>
            <a:r>
              <a:rPr lang="en-US" altLang="ja-JP" sz="1000" b="1" dirty="0"/>
              <a:t>Q8 </a:t>
            </a:r>
            <a:r>
              <a:rPr lang="ja-JP" altLang="en-US" sz="1000" b="1" dirty="0"/>
              <a:t>④）</a:t>
            </a:r>
            <a:endParaRPr lang="en-US" altLang="ja-JP" sz="1000" b="1" dirty="0"/>
          </a:p>
          <a:p>
            <a:pPr marL="288000">
              <a:lnSpc>
                <a:spcPts val="1600"/>
              </a:lnSpc>
            </a:pPr>
            <a:r>
              <a:rPr lang="ja-JP" altLang="en-US" sz="1000" dirty="0">
                <a:latin typeface="メイリオ" panose="020B0604030504040204" pitchFamily="50" charset="-128"/>
                <a:ea typeface="メイリオ" panose="020B0604030504040204" pitchFamily="50" charset="-128"/>
              </a:rPr>
              <a:t>自宅・家財の地震・噴火・津波による損害に備える保険</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endParaRPr lang="ja-JP" altLang="en-US" sz="1000" b="0" dirty="0">
              <a:latin typeface="メイリオ" panose="020B0604030504040204" pitchFamily="50" charset="-128"/>
              <a:ea typeface="メイリオ" panose="020B0604030504040204" pitchFamily="50" charset="-128"/>
            </a:endParaRPr>
          </a:p>
          <a:p>
            <a:pPr>
              <a:lnSpc>
                <a:spcPts val="1600"/>
              </a:lnSpc>
            </a:pPr>
            <a:r>
              <a:rPr lang="ja-JP" altLang="en-US" sz="1000" b="1" dirty="0">
                <a:latin typeface="メイリオ" panose="020B0604030504040204" pitchFamily="50" charset="-128"/>
                <a:ea typeface="メイリオ" panose="020B0604030504040204" pitchFamily="50" charset="-128"/>
              </a:rPr>
              <a:t>からだの保険</a:t>
            </a:r>
          </a:p>
          <a:p>
            <a:pPr marL="144000">
              <a:lnSpc>
                <a:spcPts val="1600"/>
              </a:lnSpc>
            </a:pPr>
            <a:r>
              <a:rPr lang="ja-JP" altLang="en-US" sz="1000" b="0" dirty="0">
                <a:latin typeface="メイリオ" panose="020B0604030504040204" pitchFamily="50" charset="-128"/>
                <a:ea typeface="メイリオ" panose="020B0604030504040204" pitchFamily="50" charset="-128"/>
              </a:rPr>
              <a:t>オ．傷害保険</a:t>
            </a:r>
            <a:r>
              <a:rPr lang="ja-JP" altLang="en-US" sz="1000" b="1" dirty="0"/>
              <a:t>（</a:t>
            </a:r>
            <a:r>
              <a:rPr lang="en-US" altLang="ja-JP" sz="1000" b="1" dirty="0"/>
              <a:t>Q8 </a:t>
            </a:r>
            <a:r>
              <a:rPr lang="ja-JP" altLang="en-US" sz="1000" b="1" dirty="0"/>
              <a:t>①）</a:t>
            </a:r>
            <a:endParaRPr lang="en-US" altLang="ja-JP" sz="1000" b="1" dirty="0"/>
          </a:p>
          <a:p>
            <a:pPr marL="288000">
              <a:lnSpc>
                <a:spcPts val="1600"/>
              </a:lnSpc>
            </a:pPr>
            <a:r>
              <a:rPr lang="ja-JP" altLang="en-US" sz="1000" dirty="0">
                <a:latin typeface="メイリオ" panose="020B0604030504040204" pitchFamily="50" charset="-128"/>
                <a:ea typeface="メイリオ" panose="020B0604030504040204" pitchFamily="50" charset="-128"/>
              </a:rPr>
              <a:t>ケガのリスクに備える保険（病気は補償しない）</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ja-JP" altLang="en-US" sz="1000" b="0" dirty="0">
                <a:latin typeface="メイリオ" panose="020B0604030504040204" pitchFamily="50" charset="-128"/>
                <a:ea typeface="メイリオ" panose="020B0604030504040204" pitchFamily="50" charset="-128"/>
              </a:rPr>
              <a:t>カ．医療保険</a:t>
            </a:r>
            <a:r>
              <a:rPr lang="ja-JP" altLang="en-US" sz="1000" b="1" dirty="0"/>
              <a:t>（</a:t>
            </a:r>
            <a:r>
              <a:rPr lang="en-US" altLang="ja-JP" sz="1000" b="1" dirty="0"/>
              <a:t>Q8 </a:t>
            </a:r>
            <a:r>
              <a:rPr lang="ja-JP" altLang="en-US" sz="1000" b="1" dirty="0"/>
              <a:t>①）</a:t>
            </a:r>
            <a:endParaRPr lang="en-US" altLang="ja-JP" sz="1000" b="1" dirty="0"/>
          </a:p>
          <a:p>
            <a:pPr marL="288000">
              <a:lnSpc>
                <a:spcPts val="1600"/>
              </a:lnSpc>
            </a:pPr>
            <a:r>
              <a:rPr lang="ja-JP" altLang="en-US" sz="1000" dirty="0">
                <a:latin typeface="メイリオ" panose="020B0604030504040204" pitchFamily="50" charset="-128"/>
                <a:ea typeface="メイリオ" panose="020B0604030504040204" pitchFamily="50" charset="-128"/>
              </a:rPr>
              <a:t>ケガや病気のリスクに備える保険</a:t>
            </a:r>
            <a:endParaRPr lang="en-US" altLang="ja-JP" sz="1000" dirty="0">
              <a:latin typeface="メイリオ" panose="020B0604030504040204" pitchFamily="50" charset="-128"/>
              <a:ea typeface="メイリオ" panose="020B0604030504040204" pitchFamily="50" charset="-128"/>
            </a:endParaRPr>
          </a:p>
          <a:p>
            <a:pPr>
              <a:lnSpc>
                <a:spcPts val="1600"/>
              </a:lnSpc>
            </a:pPr>
            <a:endParaRPr lang="ja-JP" altLang="en-US" sz="1000" b="0" dirty="0">
              <a:latin typeface="メイリオ" panose="020B0604030504040204" pitchFamily="50" charset="-128"/>
              <a:ea typeface="メイリオ" panose="020B0604030504040204" pitchFamily="50" charset="-128"/>
            </a:endParaRPr>
          </a:p>
          <a:p>
            <a:pPr>
              <a:lnSpc>
                <a:spcPts val="1600"/>
              </a:lnSpc>
            </a:pPr>
            <a:r>
              <a:rPr lang="ja-JP" altLang="en-US" sz="1000" b="1" dirty="0">
                <a:latin typeface="メイリオ" panose="020B0604030504040204" pitchFamily="50" charset="-128"/>
                <a:ea typeface="メイリオ" panose="020B0604030504040204" pitchFamily="50" charset="-128"/>
              </a:rPr>
              <a:t>レジャーの保険</a:t>
            </a:r>
          </a:p>
          <a:p>
            <a:pPr marL="144000">
              <a:lnSpc>
                <a:spcPts val="1600"/>
              </a:lnSpc>
            </a:pPr>
            <a:r>
              <a:rPr lang="ja-JP" altLang="en-US" sz="1000" b="0" dirty="0">
                <a:latin typeface="メイリオ" panose="020B0604030504040204" pitchFamily="50" charset="-128"/>
                <a:ea typeface="メイリオ" panose="020B0604030504040204" pitchFamily="50" charset="-128"/>
              </a:rPr>
              <a:t>キ．海外旅行保険</a:t>
            </a:r>
            <a:endParaRPr lang="en-US" altLang="ja-JP" sz="1000" b="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海外旅行中のケガや病気、携行品損害、賠償損害、捜索救助費用などさまざまなリスクに備える保険</a:t>
            </a:r>
            <a:endParaRPr lang="ja-JP" altLang="en-US" sz="1000" b="0" dirty="0">
              <a:latin typeface="メイリオ" panose="020B0604030504040204" pitchFamily="50" charset="-128"/>
              <a:ea typeface="メイリオ" panose="020B0604030504040204" pitchFamily="50" charset="-128"/>
            </a:endParaRPr>
          </a:p>
          <a:p>
            <a:pPr marL="144000">
              <a:lnSpc>
                <a:spcPts val="1600"/>
              </a:lnSpc>
            </a:pPr>
            <a:r>
              <a:rPr lang="ja-JP" altLang="en-US" sz="1000" b="0" dirty="0">
                <a:latin typeface="メイリオ" panose="020B0604030504040204" pitchFamily="50" charset="-128"/>
                <a:ea typeface="メイリオ" panose="020B0604030504040204" pitchFamily="50" charset="-128"/>
              </a:rPr>
              <a:t>ク．国内旅行傷害保険</a:t>
            </a:r>
            <a:endParaRPr lang="en-US" altLang="ja-JP" sz="1000" b="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国内旅行中のケガ、携行品損害、賠償損害、捜索救助費用などさまざまなリスクに備える保険（病気は補償しない）</a:t>
            </a:r>
            <a:endParaRPr lang="ja-JP" altLang="en-US" sz="1000" b="0" dirty="0">
              <a:latin typeface="メイリオ" panose="020B0604030504040204" pitchFamily="50" charset="-128"/>
              <a:ea typeface="メイリオ" panose="020B0604030504040204" pitchFamily="50" charset="-128"/>
            </a:endParaRPr>
          </a:p>
          <a:p>
            <a:pPr>
              <a:lnSpc>
                <a:spcPts val="1600"/>
              </a:lnSpc>
            </a:pPr>
            <a:endParaRPr lang="ja-JP" altLang="en-US" sz="1000" b="0" dirty="0">
              <a:latin typeface="メイリオ" panose="020B0604030504040204" pitchFamily="50" charset="-128"/>
              <a:ea typeface="メイリオ" panose="020B0604030504040204" pitchFamily="50" charset="-128"/>
            </a:endParaRPr>
          </a:p>
          <a:p>
            <a:pPr>
              <a:lnSpc>
                <a:spcPts val="1600"/>
              </a:lnSpc>
            </a:pPr>
            <a:r>
              <a:rPr lang="ja-JP" altLang="en-US" sz="1000" b="1" dirty="0">
                <a:latin typeface="メイリオ" panose="020B0604030504040204" pitchFamily="50" charset="-128"/>
                <a:ea typeface="メイリオ" panose="020B0604030504040204" pitchFamily="50" charset="-128"/>
              </a:rPr>
              <a:t>その他</a:t>
            </a:r>
          </a:p>
          <a:p>
            <a:pPr marL="144000">
              <a:lnSpc>
                <a:spcPts val="1600"/>
              </a:lnSpc>
            </a:pPr>
            <a:r>
              <a:rPr lang="ja-JP" altLang="en-US" sz="1000" b="0" dirty="0">
                <a:latin typeface="メイリオ" panose="020B0604030504040204" pitchFamily="50" charset="-128"/>
                <a:ea typeface="メイリオ" panose="020B0604030504040204" pitchFamily="50" charset="-128"/>
              </a:rPr>
              <a:t>ケ．個人賠償責任保険</a:t>
            </a:r>
            <a:r>
              <a:rPr lang="ja-JP" altLang="en-US" sz="1000" b="1" dirty="0"/>
              <a:t>（</a:t>
            </a:r>
            <a:r>
              <a:rPr lang="en-US" altLang="ja-JP" sz="1000" b="1" dirty="0"/>
              <a:t>Q8 </a:t>
            </a:r>
            <a:r>
              <a:rPr lang="ja-JP" altLang="en-US" sz="1000" b="1" dirty="0"/>
              <a:t>③）</a:t>
            </a:r>
            <a:endParaRPr lang="en-US" altLang="ja-JP" sz="1000" b="1" dirty="0"/>
          </a:p>
          <a:p>
            <a:pPr marL="288000">
              <a:lnSpc>
                <a:spcPts val="1600"/>
              </a:lnSpc>
            </a:pPr>
            <a:r>
              <a:rPr lang="ja-JP" altLang="en-US" sz="1000" dirty="0">
                <a:latin typeface="メイリオ" panose="020B0604030504040204" pitchFamily="50" charset="-128"/>
                <a:ea typeface="メイリオ" panose="020B0604030504040204" pitchFamily="50" charset="-128"/>
              </a:rPr>
              <a:t>日常生活において他人に損害を与えてしまった場合に備える保険</a:t>
            </a:r>
            <a:endParaRPr lang="en-US" altLang="ja-JP" sz="1000" dirty="0">
              <a:latin typeface="メイリオ" panose="020B0604030504040204" pitchFamily="50" charset="-128"/>
              <a:ea typeface="メイリオ" panose="020B0604030504040204" pitchFamily="50" charset="-128"/>
            </a:endParaRPr>
          </a:p>
          <a:p>
            <a:pPr marL="144000">
              <a:lnSpc>
                <a:spcPts val="1600"/>
              </a:lnSpc>
            </a:pPr>
            <a:r>
              <a:rPr lang="ja-JP" altLang="en-US" sz="1000" b="0" dirty="0">
                <a:latin typeface="メイリオ" panose="020B0604030504040204" pitchFamily="50" charset="-128"/>
                <a:ea typeface="メイリオ" panose="020B0604030504040204" pitchFamily="50" charset="-128"/>
              </a:rPr>
              <a:t>コ．ペット保険</a:t>
            </a:r>
            <a:endParaRPr lang="en-US" altLang="ja-JP" sz="1000" b="0" dirty="0">
              <a:latin typeface="メイリオ" panose="020B0604030504040204" pitchFamily="50" charset="-128"/>
              <a:ea typeface="メイリオ" panose="020B0604030504040204" pitchFamily="50" charset="-128"/>
            </a:endParaRPr>
          </a:p>
          <a:p>
            <a:pPr marL="288000">
              <a:lnSpc>
                <a:spcPts val="1600"/>
              </a:lnSpc>
            </a:pPr>
            <a:r>
              <a:rPr lang="ja-JP" altLang="en-US" sz="1000" dirty="0">
                <a:latin typeface="メイリオ" panose="020B0604030504040204" pitchFamily="50" charset="-128"/>
                <a:ea typeface="メイリオ" panose="020B0604030504040204" pitchFamily="50" charset="-128"/>
              </a:rPr>
              <a:t>ペットのケガや病気のリスクに備える保険</a:t>
            </a:r>
          </a:p>
          <a:p>
            <a:pPr marL="288000">
              <a:lnSpc>
                <a:spcPts val="16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ペットには健康保険等がないため、原則、治療費は飼い主が全額負担</a:t>
            </a:r>
            <a:endParaRPr lang="en-US" altLang="ja-JP" sz="1000" dirty="0">
              <a:latin typeface="メイリオ" panose="020B0604030504040204" pitchFamily="50" charset="-128"/>
              <a:ea typeface="メイリオ" panose="020B0604030504040204" pitchFamily="50" charset="-128"/>
            </a:endParaRPr>
          </a:p>
          <a:p>
            <a:pPr marL="288000">
              <a:lnSpc>
                <a:spcPts val="1600"/>
              </a:lnSpc>
            </a:pPr>
            <a:endParaRPr lang="ja-JP" altLang="en-US" sz="1000" b="0" dirty="0">
              <a:latin typeface="メイリオ" panose="020B0604030504040204" pitchFamily="50" charset="-128"/>
              <a:ea typeface="メイリオ" panose="020B0604030504040204" pitchFamily="50" charset="-128"/>
            </a:endParaRPr>
          </a:p>
          <a:p>
            <a:pPr>
              <a:lnSpc>
                <a:spcPts val="1600"/>
              </a:lnSpc>
            </a:pPr>
            <a:endParaRPr lang="ja-JP" altLang="en-US"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25</a:t>
            </a:fld>
            <a:endParaRPr kumimoji="1" lang="ja-JP" altLang="en-US"/>
          </a:p>
        </p:txBody>
      </p:sp>
    </p:spTree>
    <p:extLst>
      <p:ext uri="{BB962C8B-B14F-4D97-AF65-F5344CB8AC3E}">
        <p14:creationId xmlns:p14="http://schemas.microsoft.com/office/powerpoint/2010/main" val="1230588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673577" y="4078594"/>
            <a:ext cx="5388610" cy="3884860"/>
          </a:xfrm>
        </p:spPr>
        <p:txBody>
          <a:bodyPr/>
          <a:lstStyle/>
          <a:p>
            <a:pPr marL="12700" marR="0" lvl="0" indent="0" algn="l" defTabSz="914400" rtl="0" eaLnBrk="1" fontAlgn="auto" latinLnBrk="0" hangingPunct="1">
              <a:lnSpc>
                <a:spcPts val="1600"/>
              </a:lnSpc>
              <a:spcBef>
                <a:spcPts val="100"/>
              </a:spcBef>
              <a:spcAft>
                <a:spcPts val="0"/>
              </a:spcAft>
              <a:buClrTx/>
              <a:buSzTx/>
              <a:buFontTx/>
              <a:buNone/>
              <a:tabLst/>
              <a:defRPr/>
            </a:pPr>
            <a:r>
              <a:rPr lang="ja-JP" altLang="en-US" sz="1200" b="0" dirty="0">
                <a:latin typeface="メイリオ" panose="020B0604030504040204" pitchFamily="50" charset="-128"/>
                <a:ea typeface="メイリオ" panose="020B0604030504040204" pitchFamily="50" charset="-128"/>
                <a:cs typeface="游ゴシック"/>
              </a:rPr>
              <a:t>■まとめ</a:t>
            </a:r>
            <a:r>
              <a:rPr lang="en-US" altLang="ja-JP" sz="1200" b="0" dirty="0">
                <a:latin typeface="メイリオ" panose="020B0604030504040204" pitchFamily="50" charset="-128"/>
                <a:ea typeface="メイリオ" panose="020B0604030504040204" pitchFamily="50" charset="-128"/>
                <a:cs typeface="游ゴシック"/>
              </a:rPr>
              <a:t>(5</a:t>
            </a:r>
            <a:r>
              <a:rPr lang="ja-JP" altLang="en-US" sz="1200" b="0" dirty="0">
                <a:latin typeface="メイリオ" panose="020B0604030504040204" pitchFamily="50" charset="-128"/>
                <a:ea typeface="メイリオ" panose="020B0604030504040204" pitchFamily="50" charset="-128"/>
                <a:cs typeface="游ゴシック"/>
              </a:rPr>
              <a:t>分</a:t>
            </a:r>
            <a:r>
              <a:rPr lang="en-US" altLang="ja-JP" sz="1200" b="0" dirty="0">
                <a:latin typeface="メイリオ" panose="020B0604030504040204" pitchFamily="50" charset="-128"/>
                <a:ea typeface="メイリオ" panose="020B0604030504040204" pitchFamily="50" charset="-128"/>
                <a:cs typeface="游ゴシック"/>
              </a:rPr>
              <a:t>)</a:t>
            </a:r>
          </a:p>
          <a:p>
            <a:pPr marL="12700" marR="0" lvl="0" indent="0" algn="l" defTabSz="914400" rtl="0" eaLnBrk="1" fontAlgn="auto" latinLnBrk="0" hangingPunct="1">
              <a:lnSpc>
                <a:spcPts val="1600"/>
              </a:lnSpc>
              <a:spcBef>
                <a:spcPts val="100"/>
              </a:spcBef>
              <a:spcAft>
                <a:spcPts val="0"/>
              </a:spcAft>
              <a:buClrTx/>
              <a:buSzTx/>
              <a:buFontTx/>
              <a:buNone/>
              <a:tabLst/>
              <a:defRPr/>
            </a:pPr>
            <a:endParaRPr lang="en-US" altLang="ja-JP" sz="1200" b="0" dirty="0">
              <a:latin typeface="メイリオ" panose="020B0604030504040204" pitchFamily="50" charset="-128"/>
              <a:ea typeface="メイリオ" panose="020B0604030504040204" pitchFamily="50" charset="-128"/>
              <a:cs typeface="游ゴシック"/>
            </a:endParaRPr>
          </a:p>
          <a:p>
            <a:pPr marL="12700" marR="0" lvl="0" indent="0" algn="l" defTabSz="914400" rtl="0" eaLnBrk="1" fontAlgn="auto" latinLnBrk="0" hangingPunct="1">
              <a:lnSpc>
                <a:spcPts val="1600"/>
              </a:lnSpc>
              <a:spcBef>
                <a:spcPts val="100"/>
              </a:spcBef>
              <a:spcAft>
                <a:spcPts val="0"/>
              </a:spcAft>
              <a:buClrTx/>
              <a:buSzTx/>
              <a:buFontTx/>
              <a:buNone/>
              <a:tabLst/>
              <a:defRPr/>
            </a:pPr>
            <a:r>
              <a:rPr lang="ja-JP" altLang="en-US" dirty="0">
                <a:cs typeface="游ゴシック"/>
              </a:rPr>
              <a:t>・質疑応答</a:t>
            </a:r>
            <a:endParaRPr lang="en-US" altLang="ja-JP" dirty="0">
              <a:cs typeface="游ゴシック"/>
            </a:endParaRPr>
          </a:p>
          <a:p>
            <a:pPr marL="12700" marR="0" lvl="0" indent="0" algn="l" defTabSz="914400" rtl="0" eaLnBrk="1" fontAlgn="auto" latinLnBrk="0" hangingPunct="1">
              <a:lnSpc>
                <a:spcPts val="1600"/>
              </a:lnSpc>
              <a:spcBef>
                <a:spcPts val="10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cs typeface="游ゴシック"/>
              </a:rPr>
              <a:t>・授業のまとめ</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26</a:t>
            </a:fld>
            <a:endParaRPr kumimoji="1" lang="ja-JP" altLang="en-US"/>
          </a:p>
        </p:txBody>
      </p:sp>
    </p:spTree>
    <p:extLst>
      <p:ext uri="{BB962C8B-B14F-4D97-AF65-F5344CB8AC3E}">
        <p14:creationId xmlns:p14="http://schemas.microsoft.com/office/powerpoint/2010/main" val="133510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4526" y="4078594"/>
            <a:ext cx="6286712" cy="3884860"/>
          </a:xfrm>
        </p:spPr>
        <p:txBody>
          <a:bodyPr/>
          <a:lstStyle/>
          <a:p>
            <a:pPr>
              <a:lnSpc>
                <a:spcPts val="1800"/>
              </a:lnSpc>
            </a:pPr>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① 環境問題と自転車</a:t>
            </a:r>
            <a:r>
              <a:rPr kumimoji="1" lang="en-US" altLang="ja-JP" b="1" dirty="0">
                <a:latin typeface="メイリオ" panose="020B0604030504040204" pitchFamily="50" charset="-128"/>
                <a:ea typeface="メイリオ" panose="020B0604030504040204" pitchFamily="50" charset="-128"/>
              </a:rPr>
              <a:t>』</a:t>
            </a:r>
          </a:p>
          <a:p>
            <a:pPr>
              <a:lnSpc>
                <a:spcPts val="1800"/>
              </a:lnSpc>
            </a:pPr>
            <a:endParaRPr kumimoji="1"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導入</a:t>
            </a: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7</a:t>
            </a:r>
            <a:r>
              <a:rPr kumimoji="1" lang="ja-JP" altLang="en-US" sz="1050" dirty="0">
                <a:latin typeface="メイリオ" panose="020B0604030504040204" pitchFamily="50" charset="-128"/>
                <a:ea typeface="メイリオ" panose="020B0604030504040204" pitchFamily="50" charset="-128"/>
              </a:rPr>
              <a:t>分）</a:t>
            </a:r>
            <a:endParaRPr kumimoji="1" lang="en-US" altLang="ja-JP" sz="1050" dirty="0">
              <a:latin typeface="メイリオ" panose="020B0604030504040204" pitchFamily="50" charset="-128"/>
              <a:ea typeface="メイリオ" panose="020B0604030504040204" pitchFamily="50" charset="-128"/>
            </a:endParaRPr>
          </a:p>
          <a:p>
            <a:pPr>
              <a:lnSpc>
                <a:spcPts val="1800"/>
              </a:lnSpc>
            </a:pPr>
            <a:endParaRPr kumimoji="1"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marL="288000" indent="-144000">
              <a:lnSpc>
                <a:spcPts val="1500"/>
              </a:lnSpc>
            </a:pPr>
            <a:r>
              <a:rPr kumimoji="1" lang="ja-JP" altLang="en-US" sz="1000" dirty="0">
                <a:latin typeface="メイリオ" panose="020B0604030504040204" pitchFamily="50" charset="-128"/>
                <a:ea typeface="メイリオ" panose="020B0604030504040204" pitchFamily="50" charset="-128"/>
              </a:rPr>
              <a:t>・学習内容について説明</a:t>
            </a:r>
            <a:endParaRPr kumimoji="1" lang="en-US" altLang="ja-JP" sz="1000" dirty="0">
              <a:latin typeface="メイリオ" panose="020B0604030504040204" pitchFamily="50" charset="-128"/>
              <a:ea typeface="メイリオ" panose="020B0604030504040204" pitchFamily="50" charset="-128"/>
            </a:endParaRPr>
          </a:p>
          <a:p>
            <a:pPr marL="288000" indent="-144000">
              <a:lnSpc>
                <a:spcPts val="1500"/>
              </a:lnSpc>
            </a:pPr>
            <a:r>
              <a:rPr kumimoji="1" lang="ja-JP" altLang="en-US" sz="1000" dirty="0">
                <a:latin typeface="メイリオ" panose="020B0604030504040204" pitchFamily="50" charset="-128"/>
                <a:ea typeface="メイリオ" panose="020B0604030504040204" pitchFamily="50" charset="-128"/>
              </a:rPr>
              <a:t>・小学校から学んできた</a:t>
            </a:r>
            <a:r>
              <a:rPr kumimoji="1" lang="en-US" altLang="ja-JP" sz="1000" dirty="0">
                <a:latin typeface="メイリオ" panose="020B0604030504040204" pitchFamily="50" charset="-128"/>
                <a:ea typeface="メイリオ" panose="020B0604030504040204" pitchFamily="50" charset="-128"/>
              </a:rPr>
              <a:t>SDGs(</a:t>
            </a:r>
            <a:r>
              <a:rPr kumimoji="1" lang="ja-JP" altLang="en-US" sz="1000" dirty="0">
                <a:latin typeface="メイリオ" panose="020B0604030504040204" pitchFamily="50" charset="-128"/>
                <a:ea typeface="メイリオ" panose="020B0604030504040204" pitchFamily="50" charset="-128"/>
              </a:rPr>
              <a:t>持続可能な開発目標</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について振り返る。</a:t>
            </a:r>
          </a:p>
          <a:p>
            <a:pPr marL="288000" indent="-144000">
              <a:lnSpc>
                <a:spcPts val="1500"/>
              </a:lnSpc>
            </a:pPr>
            <a:r>
              <a:rPr kumimoji="1" lang="ja-JP" altLang="en-US" sz="1000" dirty="0">
                <a:latin typeface="メイリオ" panose="020B0604030504040204" pitchFamily="50" charset="-128"/>
                <a:ea typeface="メイリオ" panose="020B0604030504040204" pitchFamily="50" charset="-128"/>
              </a:rPr>
              <a:t>・</a:t>
            </a:r>
            <a:r>
              <a:rPr kumimoji="1" lang="en-US" altLang="ja-JP" sz="1000" dirty="0">
                <a:latin typeface="メイリオ" panose="020B0604030504040204" pitchFamily="50" charset="-128"/>
                <a:ea typeface="メイリオ" panose="020B0604030504040204" pitchFamily="50" charset="-128"/>
              </a:rPr>
              <a:t>17</a:t>
            </a:r>
            <a:r>
              <a:rPr kumimoji="1" lang="ja-JP" altLang="en-US" sz="1000" dirty="0">
                <a:latin typeface="メイリオ" panose="020B0604030504040204" pitchFamily="50" charset="-128"/>
                <a:ea typeface="メイリオ" panose="020B0604030504040204" pitchFamily="50" charset="-128"/>
              </a:rPr>
              <a:t>の目標のうち</a:t>
            </a:r>
            <a:r>
              <a:rPr kumimoji="1" lang="en-US" altLang="ja-JP" sz="1000" dirty="0">
                <a:latin typeface="メイリオ" panose="020B0604030504040204" pitchFamily="50" charset="-128"/>
                <a:ea typeface="メイリオ" panose="020B0604030504040204" pitchFamily="50" charset="-128"/>
              </a:rPr>
              <a:t>3</a:t>
            </a:r>
            <a:r>
              <a:rPr kumimoji="1" lang="ja-JP" altLang="en-US" sz="1000" dirty="0">
                <a:latin typeface="メイリオ" panose="020B0604030504040204" pitchFamily="50" charset="-128"/>
                <a:ea typeface="メイリオ" panose="020B0604030504040204" pitchFamily="50" charset="-128"/>
              </a:rPr>
              <a:t>「すべての人に健康と福祉を」とターゲット</a:t>
            </a:r>
            <a:r>
              <a:rPr kumimoji="1" lang="en-US" altLang="ja-JP" sz="1000" dirty="0">
                <a:latin typeface="メイリオ" panose="020B0604030504040204" pitchFamily="50" charset="-128"/>
                <a:ea typeface="メイリオ" panose="020B0604030504040204" pitchFamily="50" charset="-128"/>
              </a:rPr>
              <a:t>3.6</a:t>
            </a:r>
            <a:r>
              <a:rPr kumimoji="1" lang="ja-JP" altLang="en-US" sz="1000" dirty="0">
                <a:latin typeface="メイリオ" panose="020B0604030504040204" pitchFamily="50" charset="-128"/>
                <a:ea typeface="メイリオ" panose="020B0604030504040204" pitchFamily="50" charset="-128"/>
              </a:rPr>
              <a:t>「</a:t>
            </a:r>
            <a:r>
              <a:rPr kumimoji="1" lang="en-US" altLang="ja-JP" sz="1000" dirty="0">
                <a:latin typeface="メイリオ" panose="020B0604030504040204" pitchFamily="50" charset="-128"/>
                <a:ea typeface="メイリオ" panose="020B0604030504040204" pitchFamily="50" charset="-128"/>
              </a:rPr>
              <a:t>2020</a:t>
            </a:r>
            <a:r>
              <a:rPr kumimoji="1" lang="ja-JP" altLang="en-US" sz="1000" dirty="0">
                <a:latin typeface="メイリオ" panose="020B0604030504040204" pitchFamily="50" charset="-128"/>
                <a:ea typeface="メイリオ" panose="020B0604030504040204" pitchFamily="50" charset="-128"/>
              </a:rPr>
              <a:t>年までに、世界の道路交通事故による</a:t>
            </a:r>
          </a:p>
          <a:p>
            <a:pPr marL="288000" indent="-144000">
              <a:lnSpc>
                <a:spcPts val="1500"/>
              </a:lnSpc>
            </a:pPr>
            <a:r>
              <a:rPr kumimoji="1" lang="ja-JP" altLang="en-US" sz="1000" dirty="0">
                <a:latin typeface="メイリオ" panose="020B0604030504040204" pitchFamily="50" charset="-128"/>
                <a:ea typeface="メイリオ" panose="020B0604030504040204" pitchFamily="50" charset="-128"/>
              </a:rPr>
              <a:t>　死傷者の数を半分に減らす」の目標を説明し、重要性を確認する。</a:t>
            </a:r>
          </a:p>
          <a:p>
            <a:pPr>
              <a:lnSpc>
                <a:spcPts val="1500"/>
              </a:lnSpc>
            </a:pPr>
            <a:endParaRPr kumimoji="1" lang="en-US" altLang="ja-JP" sz="1000" dirty="0">
              <a:latin typeface="メイリオ" panose="020B0604030504040204" pitchFamily="50" charset="-128"/>
              <a:ea typeface="メイリオ" panose="020B0604030504040204" pitchFamily="50" charset="-128"/>
            </a:endParaRPr>
          </a:p>
          <a:p>
            <a:pPr>
              <a:lnSpc>
                <a:spcPts val="1500"/>
              </a:lnSpc>
            </a:pPr>
            <a:r>
              <a:rPr lang="ja-JP" altLang="en-US"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指導のポイント</a:t>
            </a:r>
            <a:endParaRPr lang="en-US" altLang="ja-JP" b="1" dirty="0">
              <a:latin typeface="メイリオ" panose="020B0604030504040204" pitchFamily="50" charset="-128"/>
              <a:ea typeface="メイリオ" panose="020B0604030504040204" pitchFamily="50" charset="-128"/>
            </a:endParaRPr>
          </a:p>
          <a:p>
            <a:pPr indent="144000">
              <a:lnSpc>
                <a:spcPts val="1500"/>
              </a:lnSpc>
            </a:pPr>
            <a:r>
              <a:rPr lang="ja-JP" altLang="en-US" sz="1000" dirty="0">
                <a:latin typeface="メイリオ" panose="020B0604030504040204" pitchFamily="50" charset="-128"/>
                <a:ea typeface="メイリオ" panose="020B0604030504040204" pitchFamily="50" charset="-128"/>
              </a:rPr>
              <a:t>学校が所在する都道府県の統計なども活用し、より具体的に、事故が他人事ではないことを認識させる。</a:t>
            </a:r>
            <a:endParaRPr lang="en-US" altLang="ja-JP" sz="1000" dirty="0">
              <a:latin typeface="メイリオ" panose="020B0604030504040204" pitchFamily="50" charset="-128"/>
              <a:ea typeface="メイリオ" panose="020B0604030504040204" pitchFamily="50" charset="-128"/>
            </a:endParaRPr>
          </a:p>
          <a:p>
            <a:pPr>
              <a:lnSpc>
                <a:spcPts val="1500"/>
              </a:lnSpc>
            </a:pPr>
            <a:endParaRPr lang="en-US" altLang="ja-JP" sz="1000" dirty="0">
              <a:latin typeface="メイリオ" panose="020B0604030504040204" pitchFamily="50" charset="-128"/>
              <a:ea typeface="メイリオ" panose="020B0604030504040204" pitchFamily="50" charset="-128"/>
            </a:endParaRPr>
          </a:p>
          <a:p>
            <a:pPr>
              <a:lnSpc>
                <a:spcPts val="1500"/>
              </a:lnSpc>
            </a:pPr>
            <a:r>
              <a:rPr lang="ja-JP" altLang="en-US" sz="1000" dirty="0">
                <a:latin typeface="メイリオ" panose="020B0604030504040204" pitchFamily="50" charset="-128"/>
                <a:ea typeface="メイリオ" panose="020B0604030504040204" pitchFamily="50" charset="-128"/>
              </a:rPr>
              <a:t>「警察白書」のホームページを参照</a:t>
            </a:r>
            <a:endParaRPr lang="en-US" altLang="ja-JP" sz="1000" dirty="0">
              <a:latin typeface="メイリオ" panose="020B0604030504040204" pitchFamily="50" charset="-128"/>
              <a:ea typeface="メイリオ" panose="020B0604030504040204" pitchFamily="50" charset="-128"/>
            </a:endParaRPr>
          </a:p>
          <a:p>
            <a:pPr>
              <a:lnSpc>
                <a:spcPts val="1500"/>
              </a:lnSpc>
            </a:pP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2</a:t>
            </a:fld>
            <a:endParaRPr kumimoji="1" lang="ja-JP" altLang="en-US"/>
          </a:p>
        </p:txBody>
      </p:sp>
    </p:spTree>
    <p:extLst>
      <p:ext uri="{BB962C8B-B14F-4D97-AF65-F5344CB8AC3E}">
        <p14:creationId xmlns:p14="http://schemas.microsoft.com/office/powerpoint/2010/main" val="317372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4526" y="4078595"/>
            <a:ext cx="6286712" cy="5292121"/>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② 自転車をとりまくリスクについて考えよう</a:t>
            </a:r>
            <a:r>
              <a:rPr kumimoji="1" lang="en-US" altLang="ja-JP" b="1" dirty="0">
                <a:latin typeface="メイリオ" panose="020B0604030504040204" pitchFamily="50" charset="-128"/>
                <a:ea typeface="メイリオ" panose="020B0604030504040204" pitchFamily="50" charset="-128"/>
              </a:rPr>
              <a:t>』</a:t>
            </a:r>
          </a:p>
          <a:p>
            <a:pPr>
              <a:lnSpc>
                <a:spcPts val="1800"/>
              </a:lnSpc>
            </a:pP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8</a:t>
            </a:r>
            <a:r>
              <a:rPr lang="ja-JP" altLang="en-US" sz="900" dirty="0">
                <a:latin typeface="メイリオ" panose="020B0604030504040204" pitchFamily="50" charset="-128"/>
                <a:ea typeface="メイリオ" panose="020B0604030504040204" pitchFamily="50" charset="-128"/>
              </a:rPr>
              <a:t>分）</a:t>
            </a:r>
            <a:endParaRPr lang="en-US" altLang="ja-JP" sz="900" dirty="0">
              <a:latin typeface="メイリオ" panose="020B0604030504040204" pitchFamily="50" charset="-128"/>
              <a:ea typeface="メイリオ" panose="020B0604030504040204" pitchFamily="50" charset="-128"/>
            </a:endParaRPr>
          </a:p>
          <a:p>
            <a:pPr>
              <a:lnSpc>
                <a:spcPts val="1800"/>
              </a:lnSpc>
            </a:pPr>
            <a:endParaRPr lang="en-US" altLang="ja-JP" sz="1050"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marL="288000" indent="-144000">
              <a:lnSpc>
                <a:spcPts val="1500"/>
              </a:lnSpc>
            </a:pPr>
            <a:r>
              <a:rPr lang="ja-JP" altLang="en-US" sz="1000" dirty="0">
                <a:latin typeface="メイリオ" panose="020B0604030504040204" pitchFamily="50" charset="-128"/>
                <a:ea typeface="メイリオ" panose="020B0604030504040204" pitchFamily="50" charset="-128"/>
              </a:rPr>
              <a:t>・事故や火災の発生する頻度を確認し、他人事ではないことを認識させる。</a:t>
            </a:r>
          </a:p>
          <a:p>
            <a:pPr marL="288000" indent="-144000">
              <a:lnSpc>
                <a:spcPts val="1500"/>
              </a:lnSpc>
            </a:pPr>
            <a:r>
              <a:rPr lang="ja-JP" altLang="en-US" sz="1000" dirty="0">
                <a:latin typeface="メイリオ" panose="020B0604030504040204" pitchFamily="50" charset="-128"/>
                <a:ea typeface="メイリオ" panose="020B0604030504040204" pitchFamily="50" charset="-128"/>
              </a:rPr>
              <a:t>・危険予知トレーニングを活用して、自転車のリスクに対する意識を高める。</a:t>
            </a:r>
          </a:p>
          <a:p>
            <a:pPr marL="288000" indent="-144000">
              <a:lnSpc>
                <a:spcPts val="15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グループ討議をさせるとよい。</a:t>
            </a:r>
          </a:p>
          <a:p>
            <a:pPr marL="288000" indent="-144000">
              <a:lnSpc>
                <a:spcPts val="15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導入で先生自身のヒヤリハット体験（事故に至らなくともヒヤリとしたり、ハッとしたりするもの）に</a:t>
            </a:r>
            <a:endParaRPr lang="en-US" altLang="ja-JP" sz="1000" dirty="0">
              <a:latin typeface="メイリオ" panose="020B0604030504040204" pitchFamily="50" charset="-128"/>
              <a:ea typeface="メイリオ" panose="020B0604030504040204" pitchFamily="50" charset="-128"/>
            </a:endParaRPr>
          </a:p>
          <a:p>
            <a:pPr marL="288000" indent="-144000">
              <a:lnSpc>
                <a:spcPts val="15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触れたうえで、自転車通学等のヒヤリハット体験を発表させてもよい。</a:t>
            </a:r>
            <a:endParaRPr kumimoji="1" lang="ja-JP" altLang="en-US"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3</a:t>
            </a:fld>
            <a:endParaRPr kumimoji="1" lang="ja-JP" altLang="en-US"/>
          </a:p>
        </p:txBody>
      </p:sp>
    </p:spTree>
    <p:extLst>
      <p:ext uri="{BB962C8B-B14F-4D97-AF65-F5344CB8AC3E}">
        <p14:creationId xmlns:p14="http://schemas.microsoft.com/office/powerpoint/2010/main" val="3692255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4526" y="4078594"/>
            <a:ext cx="6286712" cy="5292121"/>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② 自転車をとりまくリスクについて考えよう</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lnSpc>
                <a:spcPts val="1800"/>
              </a:lnSpc>
            </a:pPr>
            <a:endParaRPr lang="en-US" altLang="ja-JP" b="1" dirty="0">
              <a:latin typeface="メイリオ" panose="020B0604030504040204" pitchFamily="50" charset="-128"/>
              <a:ea typeface="メイリオ" panose="020B0604030504040204" pitchFamily="50" charset="-128"/>
            </a:endParaRPr>
          </a:p>
          <a:p>
            <a:pPr>
              <a:lnSpc>
                <a:spcPts val="1500"/>
              </a:lnSpc>
            </a:pPr>
            <a:r>
              <a:rPr lang="ja-JP" altLang="en-US" b="1" dirty="0">
                <a:latin typeface="メイリオ" panose="020B0604030504040204" pitchFamily="50" charset="-128"/>
                <a:ea typeface="メイリオ" panose="020B0604030504040204" pitchFamily="50" charset="-128"/>
              </a:rPr>
              <a:t>■自転車事故の発生状況</a:t>
            </a:r>
          </a:p>
          <a:p>
            <a:pPr marL="0" indent="144000">
              <a:lnSpc>
                <a:spcPts val="1600"/>
              </a:lnSpc>
            </a:pPr>
            <a:r>
              <a:rPr lang="ja-JP" altLang="en-US" sz="1000" dirty="0">
                <a:latin typeface="メイリオ" panose="020B0604030504040204" pitchFamily="50" charset="-128"/>
                <a:ea typeface="メイリオ" panose="020B0604030504040204" pitchFamily="50" charset="-128"/>
              </a:rPr>
              <a:t>ここ数年、交通事故発生件数に占める自転車乗用中の交通事故発生件数の割合は、</a:t>
            </a:r>
            <a:endParaRPr lang="en-US" altLang="ja-JP" sz="1000" dirty="0">
              <a:latin typeface="メイリオ" panose="020B0604030504040204" pitchFamily="50" charset="-128"/>
              <a:ea typeface="メイリオ" panose="020B0604030504040204" pitchFamily="50" charset="-128"/>
            </a:endParaRPr>
          </a:p>
          <a:p>
            <a:pPr marL="0" indent="144000">
              <a:lnSpc>
                <a:spcPts val="1600"/>
              </a:lnSpc>
            </a:pPr>
            <a:r>
              <a:rPr lang="en-US" altLang="ja-JP" sz="1000" dirty="0">
                <a:latin typeface="メイリオ" panose="020B0604030504040204" pitchFamily="50" charset="-128"/>
                <a:ea typeface="メイリオ" panose="020B0604030504040204" pitchFamily="50" charset="-128"/>
              </a:rPr>
              <a:t>2 </a:t>
            </a:r>
            <a:r>
              <a:rPr lang="ja-JP" altLang="en-US" sz="1000" dirty="0">
                <a:latin typeface="メイリオ" panose="020B0604030504040204" pitchFamily="50" charset="-128"/>
                <a:ea typeface="メイリオ" panose="020B0604030504040204" pitchFamily="50" charset="-128"/>
              </a:rPr>
              <a:t>割以上と高い水準で推移しています。</a:t>
            </a:r>
          </a:p>
          <a:p>
            <a:pPr marL="0" indent="144000">
              <a:lnSpc>
                <a:spcPts val="1600"/>
              </a:lnSpc>
            </a:pPr>
            <a:r>
              <a:rPr lang="ja-JP" altLang="en-US" sz="1000" dirty="0">
                <a:latin typeface="メイリオ" panose="020B0604030504040204" pitchFamily="50" charset="-128"/>
                <a:ea typeface="メイリオ" panose="020B0604030504040204" pitchFamily="50" charset="-128"/>
              </a:rPr>
              <a:t>また、自転車乗用中の交通事故による死傷者数は、</a:t>
            </a:r>
            <a:r>
              <a:rPr lang="en-US" altLang="ja-JP" sz="1000" dirty="0">
                <a:latin typeface="メイリオ" panose="020B0604030504040204" pitchFamily="50" charset="-128"/>
                <a:ea typeface="メイリオ" panose="020B0604030504040204" pitchFamily="50" charset="-128"/>
              </a:rPr>
              <a:t>20</a:t>
            </a:r>
            <a:r>
              <a:rPr lang="ja-JP" altLang="en-US" sz="1000" dirty="0">
                <a:latin typeface="メイリオ" panose="020B0604030504040204" pitchFamily="50" charset="-128"/>
                <a:ea typeface="メイリオ" panose="020B0604030504040204" pitchFamily="50" charset="-128"/>
              </a:rPr>
              <a:t>歳未満の若年層が</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割近く占めています。</a:t>
            </a:r>
            <a:endParaRPr lang="en-US" altLang="ja-JP" sz="1000" dirty="0">
              <a:latin typeface="メイリオ" panose="020B0604030504040204" pitchFamily="50" charset="-128"/>
              <a:ea typeface="メイリオ" panose="020B0604030504040204" pitchFamily="50" charset="-128"/>
            </a:endParaRPr>
          </a:p>
          <a:p>
            <a:pPr marL="0" indent="144000">
              <a:lnSpc>
                <a:spcPts val="1600"/>
              </a:lnSpc>
            </a:pPr>
            <a:r>
              <a:rPr lang="ja-JP" altLang="en-US" sz="1000" dirty="0">
                <a:latin typeface="メイリオ" panose="020B0604030504040204" pitchFamily="50" charset="-128"/>
                <a:ea typeface="メイリオ" panose="020B0604030504040204" pitchFamily="50" charset="-128"/>
              </a:rPr>
              <a:t>普段、自分の身に起こることとして意識しづらい交通事故や火災等は、日常生活において、</a:t>
            </a:r>
            <a:endParaRPr lang="en-US" altLang="ja-JP" sz="1000" dirty="0">
              <a:latin typeface="メイリオ" panose="020B0604030504040204" pitchFamily="50" charset="-128"/>
              <a:ea typeface="メイリオ" panose="020B0604030504040204" pitchFamily="50" charset="-128"/>
            </a:endParaRPr>
          </a:p>
          <a:p>
            <a:pPr marL="0" indent="144000">
              <a:lnSpc>
                <a:spcPts val="1600"/>
              </a:lnSpc>
            </a:pPr>
            <a:r>
              <a:rPr lang="ja-JP" altLang="en-US" sz="1000" dirty="0">
                <a:latin typeface="メイリオ" panose="020B0604030504040204" pitchFamily="50" charset="-128"/>
                <a:ea typeface="メイリオ" panose="020B0604030504040204" pitchFamily="50" charset="-128"/>
              </a:rPr>
              <a:t>実は高い頻度で発生しており、他人事ではないということを認識することが重要です。</a:t>
            </a:r>
            <a:endParaRPr lang="en-US" altLang="ja-JP" sz="1000" dirty="0">
              <a:latin typeface="メイリオ" panose="020B0604030504040204" pitchFamily="50" charset="-128"/>
              <a:ea typeface="メイリオ" panose="020B0604030504040204" pitchFamily="50" charset="-128"/>
            </a:endParaRPr>
          </a:p>
          <a:p>
            <a:pPr marL="0" indent="144000">
              <a:lnSpc>
                <a:spcPts val="1600"/>
              </a:lnSpc>
            </a:pPr>
            <a:endParaRPr lang="en-US" altLang="ja-JP" sz="1000" dirty="0">
              <a:latin typeface="メイリオ" panose="020B0604030504040204" pitchFamily="50" charset="-128"/>
              <a:ea typeface="メイリオ" panose="020B0604030504040204" pitchFamily="50" charset="-128"/>
            </a:endParaRPr>
          </a:p>
          <a:p>
            <a:pPr marL="144000" indent="0">
              <a:lnSpc>
                <a:spcPts val="1600"/>
              </a:lnSpc>
            </a:pPr>
            <a:r>
              <a:rPr lang="ja-JP" altLang="en-US" sz="1000" dirty="0">
                <a:latin typeface="メイリオ" panose="020B0604030504040204" pitchFamily="50" charset="-128"/>
                <a:ea typeface="メイリオ" panose="020B0604030504040204" pitchFamily="50" charset="-128"/>
              </a:rPr>
              <a:t>①自転車乗用中の交通事故の発生件数</a:t>
            </a:r>
          </a:p>
          <a:p>
            <a:pPr marL="288000">
              <a:lnSpc>
                <a:spcPts val="1600"/>
              </a:lnSpc>
            </a:pPr>
            <a:r>
              <a:rPr lang="ja-JP" altLang="en-US" sz="1000" dirty="0">
                <a:latin typeface="メイリオ" panose="020B0604030504040204" pitchFamily="50" charset="-128"/>
                <a:ea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年中の発生件数は</a:t>
            </a:r>
            <a:r>
              <a:rPr lang="en-US" altLang="ja-JP" sz="1000" dirty="0">
                <a:latin typeface="メイリオ" panose="020B0604030504040204" pitchFamily="50" charset="-128"/>
                <a:ea typeface="メイリオ" panose="020B0604030504040204" pitchFamily="50" charset="-128"/>
              </a:rPr>
              <a:t>67,673</a:t>
            </a:r>
            <a:r>
              <a:rPr lang="ja-JP" altLang="en-US" sz="1000" dirty="0">
                <a:latin typeface="メイリオ" panose="020B0604030504040204" pitchFamily="50" charset="-128"/>
                <a:ea typeface="メイリオ" panose="020B0604030504040204" pitchFamily="50" charset="-128"/>
              </a:rPr>
              <a:t>件で、約</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分に</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件の割合で発生しています（授業時間中に約</a:t>
            </a:r>
            <a:r>
              <a:rPr lang="en-US" altLang="ja-JP" sz="1000" dirty="0">
                <a:latin typeface="メイリオ" panose="020B0604030504040204" pitchFamily="50" charset="-128"/>
                <a:ea typeface="メイリオ" panose="020B0604030504040204" pitchFamily="50" charset="-128"/>
              </a:rPr>
              <a:t>7</a:t>
            </a:r>
            <a:r>
              <a:rPr lang="ja-JP" altLang="en-US" sz="1000" dirty="0">
                <a:latin typeface="メイリオ" panose="020B0604030504040204" pitchFamily="50" charset="-128"/>
                <a:ea typeface="メイリオ" panose="020B0604030504040204" pitchFamily="50" charset="-128"/>
              </a:rPr>
              <a:t>件）。</a:t>
            </a:r>
          </a:p>
          <a:p>
            <a:pPr marL="144000" indent="0">
              <a:lnSpc>
                <a:spcPts val="1600"/>
              </a:lnSpc>
            </a:pPr>
            <a:r>
              <a:rPr lang="ja-JP" altLang="en-US" sz="1000" dirty="0">
                <a:latin typeface="メイリオ" panose="020B0604030504040204" pitchFamily="50" charset="-128"/>
                <a:ea typeface="メイリオ" panose="020B0604030504040204" pitchFamily="50" charset="-128"/>
              </a:rPr>
              <a:t>②交通事故の発生件数</a:t>
            </a:r>
          </a:p>
          <a:p>
            <a:pPr marL="288000">
              <a:lnSpc>
                <a:spcPts val="1600"/>
              </a:lnSpc>
            </a:pPr>
            <a:r>
              <a:rPr lang="ja-JP" altLang="en-US" sz="1000" dirty="0">
                <a:latin typeface="メイリオ" panose="020B0604030504040204" pitchFamily="50" charset="-128"/>
                <a:ea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年中の発生件数は</a:t>
            </a:r>
            <a:r>
              <a:rPr lang="en-US" altLang="ja-JP" sz="1000" dirty="0">
                <a:latin typeface="メイリオ" panose="020B0604030504040204" pitchFamily="50" charset="-128"/>
                <a:ea typeface="メイリオ" panose="020B0604030504040204" pitchFamily="50" charset="-128"/>
              </a:rPr>
              <a:t>309,178</a:t>
            </a:r>
            <a:r>
              <a:rPr lang="ja-JP" altLang="en-US" sz="1000" dirty="0">
                <a:latin typeface="メイリオ" panose="020B0604030504040204" pitchFamily="50" charset="-128"/>
                <a:ea typeface="メイリオ" panose="020B0604030504040204" pitchFamily="50" charset="-128"/>
              </a:rPr>
              <a:t>件で、約</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分に</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件の割合で発生しています（授業時間中に約</a:t>
            </a:r>
            <a:r>
              <a:rPr lang="en-US" altLang="ja-JP" sz="1000" dirty="0">
                <a:latin typeface="メイリオ" panose="020B0604030504040204" pitchFamily="50" charset="-128"/>
                <a:ea typeface="メイリオ" panose="020B0604030504040204" pitchFamily="50" charset="-128"/>
              </a:rPr>
              <a:t>25</a:t>
            </a:r>
            <a:r>
              <a:rPr lang="ja-JP" altLang="en-US" sz="1000" dirty="0">
                <a:latin typeface="メイリオ" panose="020B0604030504040204" pitchFamily="50" charset="-128"/>
                <a:ea typeface="メイリオ" panose="020B0604030504040204" pitchFamily="50" charset="-128"/>
              </a:rPr>
              <a:t>件）。</a:t>
            </a:r>
          </a:p>
          <a:p>
            <a:pPr marL="144000" indent="0">
              <a:lnSpc>
                <a:spcPts val="1600"/>
              </a:lnSpc>
            </a:pPr>
            <a:r>
              <a:rPr lang="ja-JP" altLang="en-US" sz="1000" dirty="0">
                <a:latin typeface="メイリオ" panose="020B0604030504040204" pitchFamily="50" charset="-128"/>
                <a:ea typeface="メイリオ" panose="020B0604030504040204" pitchFamily="50" charset="-128"/>
              </a:rPr>
              <a:t>③火災の発生件数</a:t>
            </a:r>
          </a:p>
          <a:p>
            <a:pPr marL="288000" marR="0" lvl="0" indent="0" algn="l" defTabSz="914400" rtl="0" eaLnBrk="1" fontAlgn="auto" latinLnBrk="0" hangingPunct="1">
              <a:lnSpc>
                <a:spcPts val="16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年中の発生件数は</a:t>
            </a:r>
            <a:r>
              <a:rPr lang="en-US" altLang="ja-JP" sz="1000" dirty="0">
                <a:latin typeface="メイリオ" panose="020B0604030504040204" pitchFamily="50" charset="-128"/>
                <a:ea typeface="メイリオ" panose="020B0604030504040204" pitchFamily="50" charset="-128"/>
              </a:rPr>
              <a:t>34,691</a:t>
            </a:r>
            <a:r>
              <a:rPr lang="ja-JP" altLang="en-US" sz="1000" dirty="0">
                <a:latin typeface="メイリオ" panose="020B0604030504040204" pitchFamily="50" charset="-128"/>
                <a:ea typeface="メイリオ" panose="020B0604030504040204" pitchFamily="50" charset="-128"/>
              </a:rPr>
              <a:t>件で、約</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分に</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件の割合で発生しています（授業時間中に約</a:t>
            </a:r>
            <a:r>
              <a:rPr lang="en-US" altLang="ja-JP" sz="1000" dirty="0">
                <a:latin typeface="メイリオ" panose="020B0604030504040204" pitchFamily="50" charset="-128"/>
                <a:ea typeface="メイリオ" panose="020B0604030504040204" pitchFamily="50" charset="-128"/>
              </a:rPr>
              <a:t>4</a:t>
            </a:r>
            <a:r>
              <a:rPr lang="ja-JP" altLang="en-US" sz="1000" dirty="0">
                <a:latin typeface="メイリオ" panose="020B0604030504040204" pitchFamily="50" charset="-128"/>
                <a:ea typeface="メイリオ" panose="020B0604030504040204" pitchFamily="50" charset="-128"/>
              </a:rPr>
              <a:t>件）。</a:t>
            </a:r>
            <a:endParaRPr lang="en-US" altLang="ja-JP" sz="1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4</a:t>
            </a:fld>
            <a:endParaRPr kumimoji="1" lang="ja-JP" altLang="en-US"/>
          </a:p>
        </p:txBody>
      </p:sp>
    </p:spTree>
    <p:extLst>
      <p:ext uri="{BB962C8B-B14F-4D97-AF65-F5344CB8AC3E}">
        <p14:creationId xmlns:p14="http://schemas.microsoft.com/office/powerpoint/2010/main" val="241322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② 自転車をとりまくリスクについて考えよう</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lnSpc>
                <a:spcPts val="1500"/>
              </a:lnSpc>
            </a:pPr>
            <a:endParaRPr lang="en-US" altLang="ja-JP" sz="1000" b="1" dirty="0">
              <a:latin typeface="メイリオ" panose="020B0604030504040204" pitchFamily="50" charset="-128"/>
              <a:ea typeface="メイリオ" panose="020B0604030504040204" pitchFamily="50" charset="-128"/>
            </a:endParaRPr>
          </a:p>
          <a:p>
            <a:pPr marL="0" indent="0">
              <a:lnSpc>
                <a:spcPts val="1500"/>
              </a:lnSpc>
            </a:pPr>
            <a:r>
              <a:rPr lang="ja-JP" altLang="en-US" b="1" dirty="0">
                <a:latin typeface="メイリオ" panose="020B0604030504040204" pitchFamily="50" charset="-128"/>
                <a:ea typeface="メイリオ" panose="020B0604030504040204" pitchFamily="50" charset="-128"/>
              </a:rPr>
              <a:t>■どこが危ないかわかるかな（危険予知トレーニング）</a:t>
            </a:r>
          </a:p>
          <a:p>
            <a:pPr marL="684000" indent="-540000">
              <a:lnSpc>
                <a:spcPts val="1600"/>
              </a:lnSpc>
            </a:pPr>
            <a:r>
              <a:rPr lang="ja-JP" altLang="en-US" sz="1000" dirty="0">
                <a:latin typeface="メイリオ" panose="020B0604030504040204" pitchFamily="50" charset="-128"/>
                <a:ea typeface="メイリオ" panose="020B0604030504040204" pitchFamily="50" charset="-128"/>
              </a:rPr>
              <a:t>（例１） 歩行者用、車両用信号ともに青信号です。前からの右折車、後ろからの左折車とも、</a:t>
            </a:r>
            <a:endParaRPr lang="en-US" altLang="ja-JP" sz="1000" dirty="0">
              <a:latin typeface="メイリオ" panose="020B0604030504040204" pitchFamily="50" charset="-128"/>
              <a:ea typeface="メイリオ" panose="020B0604030504040204" pitchFamily="50" charset="-128"/>
            </a:endParaRPr>
          </a:p>
          <a:p>
            <a:pPr marL="684000" indent="-540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横断歩道上の歩行者に気をとられ、自転車には気がついていない可能性があります。</a:t>
            </a:r>
            <a:endParaRPr lang="en-US" altLang="ja-JP" sz="1000" dirty="0">
              <a:latin typeface="メイリオ" panose="020B0604030504040204" pitchFamily="50" charset="-128"/>
              <a:ea typeface="メイリオ" panose="020B0604030504040204" pitchFamily="50" charset="-128"/>
            </a:endParaRPr>
          </a:p>
          <a:p>
            <a:pPr marL="684000" indent="-540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車の動きに注意し、ドライバーと目を合わせるなどして、自分の存在や行動を相手に</a:t>
            </a:r>
            <a:endParaRPr lang="en-US" altLang="ja-JP" sz="1000" dirty="0">
              <a:latin typeface="メイリオ" panose="020B0604030504040204" pitchFamily="50" charset="-128"/>
              <a:ea typeface="メイリオ" panose="020B0604030504040204" pitchFamily="50" charset="-128"/>
            </a:endParaRPr>
          </a:p>
          <a:p>
            <a:pPr marL="684000" indent="-540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認識してもらうようにします。</a:t>
            </a:r>
            <a:endParaRPr lang="en-US" altLang="ja-JP" sz="1000" dirty="0">
              <a:latin typeface="メイリオ" panose="020B0604030504040204" pitchFamily="50" charset="-128"/>
              <a:ea typeface="メイリオ" panose="020B0604030504040204" pitchFamily="50" charset="-128"/>
            </a:endParaRPr>
          </a:p>
          <a:p>
            <a:pPr marL="0" indent="0">
              <a:lnSpc>
                <a:spcPts val="1500"/>
              </a:lnSpc>
            </a:pPr>
            <a:endParaRPr lang="ja-JP" altLang="en-US" sz="1000" dirty="0">
              <a:latin typeface="メイリオ" panose="020B0604030504040204" pitchFamily="50" charset="-128"/>
              <a:ea typeface="メイリオ" panose="020B0604030504040204" pitchFamily="50" charset="-128"/>
            </a:endParaRPr>
          </a:p>
          <a:p>
            <a:pPr marL="684000" indent="-540000">
              <a:lnSpc>
                <a:spcPts val="1600"/>
              </a:lnSpc>
            </a:pPr>
            <a:r>
              <a:rPr lang="ja-JP" altLang="en-US" sz="1000" dirty="0">
                <a:latin typeface="メイリオ" panose="020B0604030504040204" pitchFamily="50" charset="-128"/>
                <a:ea typeface="メイリオ" panose="020B0604030504040204" pitchFamily="50" charset="-128"/>
              </a:rPr>
              <a:t>（例２）歩行者用信号が点滅しているにもかかわらず、交差点を横断しようとすると、</a:t>
            </a:r>
            <a:endParaRPr lang="en-US" altLang="ja-JP" sz="1000" dirty="0">
              <a:latin typeface="メイリオ" panose="020B0604030504040204" pitchFamily="50" charset="-128"/>
              <a:ea typeface="メイリオ" panose="020B0604030504040204" pitchFamily="50" charset="-128"/>
            </a:endParaRPr>
          </a:p>
          <a:p>
            <a:pPr marL="684000" indent="-540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急いで渡る必要があるため、歩行者に衝突する危険が高まります。</a:t>
            </a:r>
          </a:p>
          <a:p>
            <a:pPr marL="828000" indent="-180000">
              <a:lnSpc>
                <a:spcPts val="1600"/>
              </a:lnSpc>
            </a:pPr>
            <a:r>
              <a:rPr lang="ja-JP" altLang="en-US" sz="1000" dirty="0">
                <a:latin typeface="メイリオ" panose="020B0604030504040204" pitchFamily="50" charset="-128"/>
                <a:ea typeface="メイリオ" panose="020B0604030504040204" pitchFamily="50" charset="-128"/>
              </a:rPr>
              <a:t>⇒ 特に、幅の広い道路を横断する場合には、あせってスピードを上げず、</a:t>
            </a:r>
            <a:endParaRPr lang="en-US" altLang="ja-JP" sz="1000" dirty="0">
              <a:latin typeface="メイリオ" panose="020B0604030504040204" pitchFamily="50" charset="-128"/>
              <a:ea typeface="メイリオ" panose="020B0604030504040204" pitchFamily="50" charset="-128"/>
            </a:endParaRPr>
          </a:p>
          <a:p>
            <a:pPr marL="828000" indent="-18000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次の青信号まで待って余裕をもって渡るようにします。</a:t>
            </a:r>
            <a:endParaRPr lang="en-US" altLang="ja-JP" sz="1000" dirty="0">
              <a:latin typeface="メイリオ" panose="020B0604030504040204" pitchFamily="50" charset="-128"/>
              <a:ea typeface="メイリオ" panose="020B0604030504040204" pitchFamily="50" charset="-128"/>
            </a:endParaRPr>
          </a:p>
          <a:p>
            <a:pPr marL="0" indent="0">
              <a:lnSpc>
                <a:spcPts val="1500"/>
              </a:lnSpc>
            </a:pPr>
            <a:endParaRPr lang="en-US" altLang="ja-JP" dirty="0">
              <a:latin typeface="メイリオ" panose="020B0604030504040204" pitchFamily="50" charset="-128"/>
              <a:ea typeface="メイリオ" panose="020B0604030504040204" pitchFamily="50" charset="-128"/>
            </a:endParaRPr>
          </a:p>
          <a:p>
            <a:pPr marL="0" indent="0">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0">
              <a:lnSpc>
                <a:spcPts val="1500"/>
              </a:lnSpc>
            </a:pPr>
            <a:r>
              <a:rPr lang="ja-JP" altLang="en-US" sz="1000" dirty="0">
                <a:latin typeface="メイリオ" panose="020B0604030504040204" pitchFamily="50" charset="-128"/>
                <a:ea typeface="メイリオ" panose="020B0604030504040204" pitchFamily="50" charset="-128"/>
              </a:rPr>
              <a:t>本設問については、グループ討議をさせ、発表させてもよい。</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5</a:t>
            </a:fld>
            <a:endParaRPr kumimoji="1" lang="ja-JP" altLang="en-US"/>
          </a:p>
        </p:txBody>
      </p:sp>
    </p:spTree>
    <p:extLst>
      <p:ext uri="{BB962C8B-B14F-4D97-AF65-F5344CB8AC3E}">
        <p14:creationId xmlns:p14="http://schemas.microsoft.com/office/powerpoint/2010/main" val="149567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③ 自転車の事故とその責任　</a:t>
            </a:r>
            <a:r>
              <a:rPr lang="ja-JP" altLang="en-US" sz="1200" b="1" dirty="0">
                <a:latin typeface="メイリオ" panose="020B0604030504040204" pitchFamily="50" charset="-128"/>
                <a:ea typeface="メイリオ" panose="020B0604030504040204" pitchFamily="50" charset="-128"/>
              </a:rPr>
              <a:t>交通ルール（自転車安全利用五則）</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800"/>
              </a:lnSpc>
            </a:pPr>
            <a:endParaRPr lang="en-US" altLang="ja-JP" b="1" dirty="0">
              <a:latin typeface="メイリオ" panose="020B0604030504040204" pitchFamily="50" charset="-128"/>
              <a:ea typeface="メイリオ" panose="020B0604030504040204" pitchFamily="50" charset="-128"/>
            </a:endParaRPr>
          </a:p>
          <a:p>
            <a:pPr lvl="0">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分）</a:t>
            </a:r>
            <a:endParaRPr lang="en-US" altLang="ja-JP" sz="1000" dirty="0">
              <a:latin typeface="メイリオ" panose="020B0604030504040204" pitchFamily="50" charset="-128"/>
              <a:ea typeface="メイリオ" panose="020B0604030504040204" pitchFamily="50" charset="-128"/>
            </a:endParaRPr>
          </a:p>
          <a:p>
            <a:pPr lvl="0">
              <a:lnSpc>
                <a:spcPts val="1800"/>
              </a:lnSpc>
            </a:pPr>
            <a:endParaRPr lang="en-US" altLang="ja-JP" sz="1000" dirty="0">
              <a:latin typeface="メイリオ" panose="020B0604030504040204" pitchFamily="50" charset="-128"/>
              <a:ea typeface="メイリオ" panose="020B0604030504040204" pitchFamily="50" charset="-128"/>
            </a:endParaRPr>
          </a:p>
          <a:p>
            <a:pPr lvl="0">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marL="288000" marR="0" lvl="0" indent="-144000" algn="l" defTabSz="914400" rtl="0" eaLnBrk="1" fontAlgn="auto" latinLnBrk="0" hangingPunct="1">
              <a:lnSpc>
                <a:spcPts val="16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・自転車事故を身近なリスクと認識させ、自転車の運転ルールを確認し、</a:t>
            </a:r>
            <a:endParaRPr lang="en-US" altLang="ja-JP" sz="1000" dirty="0">
              <a:latin typeface="メイリオ" panose="020B0604030504040204" pitchFamily="50" charset="-128"/>
              <a:ea typeface="メイリオ" panose="020B0604030504040204" pitchFamily="50" charset="-128"/>
            </a:endParaRPr>
          </a:p>
          <a:p>
            <a:pPr marL="288000" marR="0" lvl="0" indent="-144000" algn="l" defTabSz="914400" rtl="0" eaLnBrk="1" fontAlgn="auto" latinLnBrk="0" hangingPunct="1">
              <a:lnSpc>
                <a:spcPts val="1600"/>
              </a:lnSpc>
              <a:spcBef>
                <a:spcPts val="0"/>
              </a:spcBef>
              <a:spcAft>
                <a:spcPts val="0"/>
              </a:spcAft>
              <a:buClrTx/>
              <a:buSzTx/>
              <a:buFontTx/>
              <a:buNone/>
              <a:tabLst/>
              <a:defRPr/>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無意識のうちに法令違反を行っているかもしれないことを気づかせる。</a:t>
            </a:r>
            <a:endParaRPr lang="en-US" altLang="ja-JP" sz="1000" dirty="0">
              <a:latin typeface="メイリオ" panose="020B0604030504040204" pitchFamily="50" charset="-128"/>
              <a:ea typeface="メイリオ" panose="020B0604030504040204" pitchFamily="50" charset="-128"/>
            </a:endParaRPr>
          </a:p>
          <a:p>
            <a:pPr marL="288000" marR="0" lvl="0" indent="-144000" algn="l" defTabSz="914400" rtl="0" eaLnBrk="1" fontAlgn="auto" latinLnBrk="0" hangingPunct="1">
              <a:lnSpc>
                <a:spcPts val="1600"/>
              </a:lnSpc>
              <a:spcBef>
                <a:spcPts val="0"/>
              </a:spcBef>
              <a:spcAft>
                <a:spcPts val="0"/>
              </a:spcAft>
              <a:buClrTx/>
              <a:buSzTx/>
              <a:buFontTx/>
              <a:buNone/>
              <a:tabLst/>
              <a:defRPr/>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法令違反をした運転は、事故に遭いやすく、危険であることを認識させる。</a:t>
            </a:r>
            <a:endParaRPr lang="en-US" altLang="ja-JP" sz="1000" dirty="0">
              <a:latin typeface="メイリオ" panose="020B0604030504040204" pitchFamily="50" charset="-128"/>
              <a:ea typeface="メイリオ" panose="020B0604030504040204" pitchFamily="50" charset="-128"/>
            </a:endParaRPr>
          </a:p>
          <a:p>
            <a:pPr marL="288000" marR="0" lvl="0" indent="-144000" algn="l" defTabSz="914400" rtl="0" eaLnBrk="1" fontAlgn="auto" latinLnBrk="0" hangingPunct="1">
              <a:lnSpc>
                <a:spcPts val="16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・小学生が起こした事故を例に、実際に裁判でどの程度の損害賠償を請求されたかを理解させる。</a:t>
            </a:r>
            <a:endParaRPr lang="en-US" altLang="ja-JP" sz="1000" dirty="0">
              <a:latin typeface="メイリオ" panose="020B0604030504040204" pitchFamily="50" charset="-128"/>
              <a:ea typeface="メイリオ" panose="020B0604030504040204" pitchFamily="50" charset="-128"/>
            </a:endParaRPr>
          </a:p>
          <a:p>
            <a:pPr marL="288000" marR="0" lvl="0" indent="-144000" algn="l" defTabSz="914400" rtl="0" eaLnBrk="1" fontAlgn="auto" latinLnBrk="0" hangingPunct="1">
              <a:lnSpc>
                <a:spcPts val="1600"/>
              </a:lnSpc>
              <a:spcBef>
                <a:spcPts val="0"/>
              </a:spcBef>
              <a:spcAft>
                <a:spcPts val="0"/>
              </a:spcAft>
              <a:buClrTx/>
              <a:buSzTx/>
              <a:buFontTx/>
              <a:buNone/>
              <a:tabLst/>
              <a:defRPr/>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実際の判決額を、例えば高卒の初任給を例にとり、払い終わるまでに何年を要するかを</a:t>
            </a:r>
            <a:endParaRPr lang="en-US" altLang="ja-JP" sz="1000" dirty="0">
              <a:latin typeface="メイリオ" panose="020B0604030504040204" pitchFamily="50" charset="-128"/>
              <a:ea typeface="メイリオ" panose="020B0604030504040204" pitchFamily="50" charset="-128"/>
            </a:endParaRPr>
          </a:p>
          <a:p>
            <a:pPr marL="288000" marR="0" lvl="0" indent="-144000" algn="l" defTabSz="914400" rtl="0" eaLnBrk="1" fontAlgn="auto" latinLnBrk="0" hangingPunct="1">
              <a:lnSpc>
                <a:spcPts val="1600"/>
              </a:lnSpc>
              <a:spcBef>
                <a:spcPts val="0"/>
              </a:spcBef>
              <a:spcAft>
                <a:spcPts val="0"/>
              </a:spcAft>
              <a:buClrTx/>
              <a:buSzTx/>
              <a:buFontTx/>
              <a:buNone/>
              <a:tabLst/>
              <a:defRPr/>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計算させることで、責任の重さを実感させてもよい（金利は勘案しない）。</a:t>
            </a:r>
            <a:endParaRPr lang="en-US" altLang="ja-JP" sz="1000" dirty="0">
              <a:latin typeface="メイリオ" panose="020B0604030504040204" pitchFamily="50" charset="-128"/>
              <a:ea typeface="メイリオ" panose="020B0604030504040204" pitchFamily="50" charset="-128"/>
            </a:endParaRPr>
          </a:p>
          <a:p>
            <a:pPr marL="288000" marR="0" lvl="0" indent="-144000" algn="l" defTabSz="914400" rtl="0" eaLnBrk="1" fontAlgn="auto" latinLnBrk="0" hangingPunct="1">
              <a:lnSpc>
                <a:spcPts val="16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・損害賠償責任は、未成年（中学生）であっても、免れることができないことを認識させる。</a:t>
            </a:r>
            <a:endParaRPr lang="en-US" altLang="ja-JP" sz="1000" dirty="0">
              <a:latin typeface="メイリオ" panose="020B0604030504040204" pitchFamily="50" charset="-128"/>
              <a:ea typeface="メイリオ" panose="020B0604030504040204" pitchFamily="50" charset="-128"/>
            </a:endParaRPr>
          </a:p>
          <a:p>
            <a:pPr marL="540000" lvl="0" indent="-504000">
              <a:lnSpc>
                <a:spcPts val="1500"/>
              </a:lnSpc>
            </a:pPr>
            <a:endParaRPr lang="en-US" altLang="ja-JP" dirty="0">
              <a:latin typeface="メイリオ" panose="020B0604030504040204" pitchFamily="50" charset="-128"/>
              <a:ea typeface="メイリオ" panose="020B0604030504040204" pitchFamily="50" charset="-128"/>
            </a:endParaRPr>
          </a:p>
          <a:p>
            <a:pPr lvl="0">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a:lnSpc>
                <a:spcPts val="1600"/>
              </a:lnSpc>
            </a:pPr>
            <a:r>
              <a:rPr lang="ja-JP" altLang="en-US" sz="1000" dirty="0">
                <a:latin typeface="メイリオ" panose="020B0604030504040204" pitchFamily="50" charset="-128"/>
                <a:ea typeface="メイリオ" panose="020B0604030504040204" pitchFamily="50" charset="-128"/>
              </a:rPr>
              <a:t>　自分は運転がうまい、事故など起こすわけがないと思っている生徒も多いと思われることから、</a:t>
            </a:r>
            <a:endParaRPr lang="en-US" altLang="ja-JP" sz="1000" dirty="0">
              <a:latin typeface="メイリオ" panose="020B0604030504040204" pitchFamily="50" charset="-128"/>
              <a:ea typeface="メイリオ" panose="020B0604030504040204" pitchFamily="50" charset="-128"/>
            </a:endParaRPr>
          </a:p>
          <a:p>
            <a:pPr>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リスク認識に先立ち、交通ルールをきちんと理解させる。</a:t>
            </a:r>
            <a:endParaRPr lang="en-US" altLang="ja-JP" sz="1000" dirty="0">
              <a:latin typeface="メイリオ" panose="020B0604030504040204" pitchFamily="50" charset="-128"/>
              <a:ea typeface="メイリオ" panose="020B0604030504040204" pitchFamily="50" charset="-128"/>
            </a:endParaRPr>
          </a:p>
          <a:p>
            <a:pPr>
              <a:lnSpc>
                <a:spcPts val="1500"/>
              </a:lnSpc>
            </a:pP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6</a:t>
            </a:fld>
            <a:endParaRPr kumimoji="1" lang="ja-JP" altLang="en-US"/>
          </a:p>
        </p:txBody>
      </p:sp>
    </p:spTree>
    <p:extLst>
      <p:ext uri="{BB962C8B-B14F-4D97-AF65-F5344CB8AC3E}">
        <p14:creationId xmlns:p14="http://schemas.microsoft.com/office/powerpoint/2010/main" val="262317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③ 自転車の事故とその責任　</a:t>
            </a:r>
            <a:r>
              <a:rPr lang="ja-JP" altLang="en-US" sz="1200" b="1" dirty="0">
                <a:latin typeface="メイリオ" panose="020B0604030504040204" pitchFamily="50" charset="-128"/>
                <a:ea typeface="メイリオ" panose="020B0604030504040204" pitchFamily="50" charset="-128"/>
              </a:rPr>
              <a:t>交通ルール（自転車安全利用五則）</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endParaRPr lang="en-US" altLang="ja-JP" sz="1000" b="1" dirty="0">
              <a:latin typeface="メイリオ" panose="020B0604030504040204" pitchFamily="50" charset="-128"/>
              <a:ea typeface="メイリオ" panose="020B0604030504040204" pitchFamily="50" charset="-128"/>
            </a:endParaRPr>
          </a:p>
          <a:p>
            <a:pPr lvl="0">
              <a:lnSpc>
                <a:spcPts val="1500"/>
              </a:lnSpc>
            </a:pPr>
            <a:r>
              <a:rPr lang="ja-JP" altLang="en-US" b="1" dirty="0">
                <a:latin typeface="メイリオ" panose="020B0604030504040204" pitchFamily="50" charset="-128"/>
                <a:ea typeface="メイリオ" panose="020B0604030504040204" pitchFamily="50" charset="-128"/>
              </a:rPr>
              <a:t>■交通ルール（自転車安全利用五則）</a:t>
            </a:r>
          </a:p>
          <a:p>
            <a:pPr lvl="0">
              <a:lnSpc>
                <a:spcPts val="1600"/>
              </a:lnSpc>
            </a:pPr>
            <a:r>
              <a:rPr lang="ja-JP" altLang="en-US" sz="1000" dirty="0">
                <a:latin typeface="メイリオ" panose="020B0604030504040204" pitchFamily="50" charset="-128"/>
                <a:ea typeface="メイリオ" panose="020B0604030504040204" pitchFamily="50" charset="-128"/>
              </a:rPr>
              <a:t>　自転車は法律上、自動車と同じ車両（軽車両）です。車道の左側を通行し、</a:t>
            </a:r>
            <a:endParaRPr lang="en-US" altLang="ja-JP" sz="1000" dirty="0">
              <a:latin typeface="メイリオ" panose="020B0604030504040204" pitchFamily="50" charset="-128"/>
              <a:ea typeface="メイリオ" panose="020B0604030504040204" pitchFamily="50" charset="-128"/>
            </a:endParaRPr>
          </a:p>
          <a:p>
            <a:pPr lvl="0">
              <a:lnSpc>
                <a:spcPts val="1600"/>
              </a:lnSpc>
            </a:pP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信号や標識に従う必要があります。</a:t>
            </a:r>
            <a:endParaRPr lang="en-US" altLang="ja-JP" sz="1000" dirty="0">
              <a:latin typeface="メイリオ" panose="020B0604030504040204" pitchFamily="50" charset="-128"/>
              <a:ea typeface="メイリオ" panose="020B0604030504040204" pitchFamily="50" charset="-128"/>
            </a:endParaRPr>
          </a:p>
          <a:p>
            <a:pPr lvl="0">
              <a:lnSpc>
                <a:spcPts val="1500"/>
              </a:lnSpc>
            </a:pPr>
            <a:endParaRPr lang="en-US" altLang="ja-JP" sz="1000" b="1" dirty="0">
              <a:latin typeface="メイリオ" panose="020B0604030504040204" pitchFamily="50" charset="-128"/>
              <a:ea typeface="メイリオ" panose="020B0604030504040204" pitchFamily="50" charset="-128"/>
            </a:endParaRPr>
          </a:p>
          <a:p>
            <a:pPr lvl="0">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１</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自転車は車道が原則、歩道は例外</a:t>
            </a:r>
            <a:endParaRPr lang="en-US" altLang="ja-JP"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自転車は道路交通法上、「軽車両」です。自動車と同じ車両ですので、</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歩道と車道の区別のあるところでは、自転車は車道を通行するのが原則です。</a:t>
            </a:r>
            <a:endParaRPr lang="en-US" altLang="ja-JP" sz="1000" dirty="0">
              <a:latin typeface="メイリオ" panose="020B0604030504040204" pitchFamily="50" charset="-128"/>
              <a:ea typeface="メイリオ" panose="020B0604030504040204" pitchFamily="50" charset="-128"/>
            </a:endParaRPr>
          </a:p>
          <a:p>
            <a:pPr indent="144000">
              <a:lnSpc>
                <a:spcPts val="1500"/>
              </a:lnSpc>
            </a:pPr>
            <a:r>
              <a:rPr lang="ja-JP" altLang="en-US" sz="1000" b="1" dirty="0">
                <a:latin typeface="メイリオ" panose="020B0604030504040204" pitchFamily="50" charset="-128"/>
                <a:ea typeface="メイリオ" panose="020B0604030504040204" pitchFamily="50" charset="-128"/>
              </a:rPr>
              <a:t>⇒ 違反した場合、</a:t>
            </a:r>
            <a:r>
              <a:rPr lang="en-US" altLang="ja-JP" sz="1000" b="1" dirty="0">
                <a:latin typeface="メイリオ" panose="020B0604030504040204" pitchFamily="50" charset="-128"/>
                <a:ea typeface="メイリオ" panose="020B0604030504040204" pitchFamily="50" charset="-128"/>
              </a:rPr>
              <a:t>3 </a:t>
            </a:r>
            <a:r>
              <a:rPr lang="ja-JP" altLang="en-US" sz="1000" b="1" dirty="0">
                <a:latin typeface="メイリオ" panose="020B0604030504040204" pitchFamily="50" charset="-128"/>
                <a:ea typeface="メイリオ" panose="020B0604030504040204" pitchFamily="50" charset="-128"/>
              </a:rPr>
              <a:t>ヶ月以下の懲役または</a:t>
            </a:r>
            <a:r>
              <a:rPr lang="en-US" altLang="ja-JP" sz="1000" b="1" dirty="0">
                <a:latin typeface="メイリオ" panose="020B0604030504040204" pitchFamily="50" charset="-128"/>
                <a:ea typeface="メイリオ" panose="020B0604030504040204" pitchFamily="50" charset="-128"/>
              </a:rPr>
              <a:t>5 </a:t>
            </a:r>
            <a:r>
              <a:rPr lang="ja-JP" altLang="en-US" sz="1000" b="1" dirty="0">
                <a:latin typeface="メイリオ" panose="020B0604030504040204" pitchFamily="50" charset="-128"/>
                <a:ea typeface="メイリオ" panose="020B0604030504040204" pitchFamily="50" charset="-128"/>
              </a:rPr>
              <a:t>万円以下の罰金</a:t>
            </a:r>
          </a:p>
          <a:p>
            <a:pPr indent="144000">
              <a:lnSpc>
                <a:spcPts val="1500"/>
              </a:lnSpc>
            </a:pPr>
            <a:endParaRPr lang="ja-JP" altLang="en-US" sz="1000" dirty="0">
              <a:latin typeface="メイリオ" panose="020B0604030504040204" pitchFamily="50" charset="-128"/>
              <a:ea typeface="メイリオ" panose="020B0604030504040204" pitchFamily="50" charset="-128"/>
            </a:endParaRPr>
          </a:p>
          <a:p>
            <a:pPr indent="144000">
              <a:lnSpc>
                <a:spcPts val="1500"/>
              </a:lnSpc>
            </a:pPr>
            <a:r>
              <a:rPr lang="ja-JP" altLang="en-US" sz="1000" dirty="0">
                <a:latin typeface="メイリオ" panose="020B0604030504040204" pitchFamily="50" charset="-128"/>
                <a:ea typeface="メイリオ" panose="020B0604030504040204" pitchFamily="50" charset="-128"/>
              </a:rPr>
              <a:t>また、自転車道がある場合は、自転車道を通らなければなりません。</a:t>
            </a:r>
          </a:p>
          <a:p>
            <a:pPr indent="144000">
              <a:lnSpc>
                <a:spcPts val="1500"/>
              </a:lnSpc>
            </a:pPr>
            <a:r>
              <a:rPr lang="ja-JP" altLang="en-US" sz="1000" b="1" dirty="0">
                <a:latin typeface="メイリオ" panose="020B0604030504040204" pitchFamily="50" charset="-128"/>
                <a:ea typeface="メイリオ" panose="020B0604030504040204" pitchFamily="50" charset="-128"/>
              </a:rPr>
              <a:t>⇒ 違反した場合、</a:t>
            </a:r>
            <a:r>
              <a:rPr lang="en-US" altLang="ja-JP" sz="1000" b="1" dirty="0">
                <a:latin typeface="メイリオ" panose="020B0604030504040204" pitchFamily="50" charset="-128"/>
                <a:ea typeface="メイリオ" panose="020B0604030504040204" pitchFamily="50" charset="-128"/>
              </a:rPr>
              <a:t>2 </a:t>
            </a:r>
            <a:r>
              <a:rPr lang="ja-JP" altLang="en-US" sz="1000" b="1" dirty="0">
                <a:latin typeface="メイリオ" panose="020B0604030504040204" pitchFamily="50" charset="-128"/>
                <a:ea typeface="メイリオ" panose="020B0604030504040204" pitchFamily="50" charset="-128"/>
              </a:rPr>
              <a:t>万円以下の罰金または科料</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7</a:t>
            </a:fld>
            <a:endParaRPr kumimoji="1" lang="ja-JP" altLang="en-US"/>
          </a:p>
        </p:txBody>
      </p:sp>
    </p:spTree>
    <p:extLst>
      <p:ext uri="{BB962C8B-B14F-4D97-AF65-F5344CB8AC3E}">
        <p14:creationId xmlns:p14="http://schemas.microsoft.com/office/powerpoint/2010/main" val="321454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9350" y="582613"/>
            <a:ext cx="4437063" cy="3328987"/>
          </a:xfrm>
        </p:spPr>
      </p:sp>
      <p:sp>
        <p:nvSpPr>
          <p:cNvPr id="3" name="ノート プレースホルダー 2"/>
          <p:cNvSpPr>
            <a:spLocks noGrp="1"/>
          </p:cNvSpPr>
          <p:nvPr>
            <p:ph type="body" idx="1"/>
          </p:nvPr>
        </p:nvSpPr>
        <p:spPr>
          <a:xfrm>
            <a:off x="226293" y="4078594"/>
            <a:ext cx="6286712" cy="3884860"/>
          </a:xfrm>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③ 自転車の事故とその責任　</a:t>
            </a:r>
            <a:r>
              <a:rPr lang="ja-JP" altLang="en-US" sz="1200" b="1" dirty="0">
                <a:latin typeface="メイリオ" panose="020B0604030504040204" pitchFamily="50" charset="-128"/>
                <a:ea typeface="メイリオ" panose="020B0604030504040204" pitchFamily="50" charset="-128"/>
              </a:rPr>
              <a:t>交通ルール（自転車安全利用五則）</a:t>
            </a:r>
            <a:r>
              <a:rPr kumimoji="1" lang="en-US" altLang="ja-JP"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lvl="0">
              <a:lnSpc>
                <a:spcPts val="1500"/>
              </a:lnSpc>
            </a:pPr>
            <a:endParaRPr lang="en-US" altLang="ja-JP" sz="1000" b="1" dirty="0">
              <a:latin typeface="メイリオ" panose="020B0604030504040204" pitchFamily="50" charset="-128"/>
              <a:ea typeface="メイリオ" panose="020B0604030504040204" pitchFamily="50" charset="-128"/>
            </a:endParaRPr>
          </a:p>
          <a:p>
            <a:pPr lvl="0">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２</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車道は左側を通行</a:t>
            </a:r>
            <a:endParaRPr lang="en-US" altLang="ja-JP" b="1"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軽車両である自転車は、車道の左側を通行しなければなりません。</a:t>
            </a:r>
          </a:p>
          <a:p>
            <a:pPr indent="144000">
              <a:lnSpc>
                <a:spcPts val="1600"/>
              </a:lnSpc>
            </a:pPr>
            <a:r>
              <a:rPr lang="ja-JP" altLang="en-US" sz="1000" dirty="0">
                <a:latin typeface="メイリオ" panose="020B0604030504040204" pitchFamily="50" charset="-128"/>
                <a:ea typeface="メイリオ" panose="020B0604030504040204" pitchFamily="50" charset="-128"/>
              </a:rPr>
              <a:t>右側通行は、対面する自転車や自動車にとって大変危険であるうえ、法律違反になります。</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dirty="0">
                <a:latin typeface="メイリオ" panose="020B0604030504040204" pitchFamily="50" charset="-128"/>
                <a:ea typeface="メイリオ" panose="020B0604030504040204" pitchFamily="50" charset="-128"/>
              </a:rPr>
              <a:t>自転車道内は相互通行が可能ですが、左側を通行してください。</a:t>
            </a:r>
            <a:endParaRPr lang="en-US" altLang="ja-JP" sz="1000" dirty="0">
              <a:latin typeface="メイリオ" panose="020B0604030504040204" pitchFamily="50" charset="-128"/>
              <a:ea typeface="メイリオ" panose="020B0604030504040204" pitchFamily="50" charset="-128"/>
            </a:endParaRPr>
          </a:p>
          <a:p>
            <a:pPr indent="144000">
              <a:lnSpc>
                <a:spcPts val="1600"/>
              </a:lnSpc>
            </a:pPr>
            <a:r>
              <a:rPr lang="ja-JP" altLang="en-US" sz="1000" b="1" dirty="0">
                <a:latin typeface="メイリオ" panose="020B0604030504040204" pitchFamily="50" charset="-128"/>
                <a:ea typeface="メイリオ" panose="020B0604030504040204" pitchFamily="50" charset="-128"/>
              </a:rPr>
              <a:t>⇒違反した場合、</a:t>
            </a:r>
            <a:r>
              <a:rPr lang="en-US" altLang="ja-JP" sz="1000" b="1" dirty="0">
                <a:latin typeface="メイリオ" panose="020B0604030504040204" pitchFamily="50" charset="-128"/>
                <a:ea typeface="メイリオ" panose="020B0604030504040204" pitchFamily="50" charset="-128"/>
              </a:rPr>
              <a:t>3 </a:t>
            </a:r>
            <a:r>
              <a:rPr lang="ja-JP" altLang="en-US" sz="1000" b="1" dirty="0">
                <a:latin typeface="メイリオ" panose="020B0604030504040204" pitchFamily="50" charset="-128"/>
                <a:ea typeface="メイリオ" panose="020B0604030504040204" pitchFamily="50" charset="-128"/>
              </a:rPr>
              <a:t>ヶ月以下の懲役または</a:t>
            </a:r>
            <a:r>
              <a:rPr lang="en-US" altLang="ja-JP" sz="1000" b="1" dirty="0">
                <a:latin typeface="メイリオ" panose="020B0604030504040204" pitchFamily="50" charset="-128"/>
                <a:ea typeface="メイリオ" panose="020B0604030504040204" pitchFamily="50" charset="-128"/>
              </a:rPr>
              <a:t>5</a:t>
            </a:r>
            <a:r>
              <a:rPr lang="ja-JP" altLang="en-US" sz="1000" b="1" dirty="0">
                <a:latin typeface="メイリオ" panose="020B0604030504040204" pitchFamily="50" charset="-128"/>
                <a:ea typeface="メイリオ" panose="020B0604030504040204" pitchFamily="50" charset="-128"/>
              </a:rPr>
              <a:t>万円以下の罰金</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109BF217-2F3F-4D34-9CA6-28EDCC206D2F}" type="slidenum">
              <a:rPr kumimoji="1" lang="ja-JP" altLang="en-US" smtClean="0"/>
              <a:t>8</a:t>
            </a:fld>
            <a:endParaRPr kumimoji="1" lang="ja-JP" altLang="en-US"/>
          </a:p>
        </p:txBody>
      </p:sp>
    </p:spTree>
    <p:extLst>
      <p:ext uri="{BB962C8B-B14F-4D97-AF65-F5344CB8AC3E}">
        <p14:creationId xmlns:p14="http://schemas.microsoft.com/office/powerpoint/2010/main" val="370796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68DC5500-F3B2-4FE3-BD7F-7B43E17FCBD9}"/>
              </a:ext>
            </a:extLst>
          </p:cNvPr>
          <p:cNvGrpSpPr/>
          <p:nvPr userDrawn="1"/>
        </p:nvGrpSpPr>
        <p:grpSpPr>
          <a:xfrm>
            <a:off x="0" y="0"/>
            <a:ext cx="9144000" cy="6858000"/>
            <a:chOff x="0" y="0"/>
            <a:chExt cx="9144000" cy="6858000"/>
          </a:xfrm>
        </p:grpSpPr>
        <p:sp>
          <p:nvSpPr>
            <p:cNvPr id="8" name="object 2">
              <a:extLst>
                <a:ext uri="{FF2B5EF4-FFF2-40B4-BE49-F238E27FC236}">
                  <a16:creationId xmlns:a16="http://schemas.microsoft.com/office/drawing/2014/main" id="{9506A4B5-F1BE-46DA-A30F-EBA6EED35C7C}"/>
                </a:ext>
              </a:extLst>
            </p:cNvPr>
            <p:cNvSpPr/>
            <p:nvPr/>
          </p:nvSpPr>
          <p:spPr>
            <a:xfrm>
              <a:off x="0" y="0"/>
              <a:ext cx="9144000" cy="2398395"/>
            </a:xfrm>
            <a:custGeom>
              <a:avLst/>
              <a:gdLst/>
              <a:ahLst/>
              <a:cxnLst/>
              <a:rect l="l" t="t" r="r" b="b"/>
              <a:pathLst>
                <a:path w="9144000" h="2398395">
                  <a:moveTo>
                    <a:pt x="0" y="2397874"/>
                  </a:moveTo>
                  <a:lnTo>
                    <a:pt x="9144000" y="2397874"/>
                  </a:lnTo>
                  <a:lnTo>
                    <a:pt x="9144000" y="0"/>
                  </a:lnTo>
                  <a:lnTo>
                    <a:pt x="0" y="0"/>
                  </a:lnTo>
                  <a:lnTo>
                    <a:pt x="0" y="2397874"/>
                  </a:lnTo>
                  <a:close/>
                </a:path>
              </a:pathLst>
            </a:custGeom>
            <a:solidFill>
              <a:srgbClr val="FFFF00"/>
            </a:solidFill>
          </p:spPr>
          <p:txBody>
            <a:bodyPr wrap="square" lIns="0" tIns="0" rIns="0" bIns="0" rtlCol="0"/>
            <a:lstStyle/>
            <a:p>
              <a:endParaRPr/>
            </a:p>
          </p:txBody>
        </p:sp>
        <p:sp>
          <p:nvSpPr>
            <p:cNvPr id="9" name="object 3">
              <a:extLst>
                <a:ext uri="{FF2B5EF4-FFF2-40B4-BE49-F238E27FC236}">
                  <a16:creationId xmlns:a16="http://schemas.microsoft.com/office/drawing/2014/main" id="{2B0A3CAC-ED47-4B47-9324-772F679166A5}"/>
                </a:ext>
              </a:extLst>
            </p:cNvPr>
            <p:cNvSpPr/>
            <p:nvPr/>
          </p:nvSpPr>
          <p:spPr>
            <a:xfrm>
              <a:off x="0" y="2457754"/>
              <a:ext cx="9144000" cy="187325"/>
            </a:xfrm>
            <a:custGeom>
              <a:avLst/>
              <a:gdLst/>
              <a:ahLst/>
              <a:cxnLst/>
              <a:rect l="l" t="t" r="r" b="b"/>
              <a:pathLst>
                <a:path w="9144000" h="187325">
                  <a:moveTo>
                    <a:pt x="0" y="187172"/>
                  </a:moveTo>
                  <a:lnTo>
                    <a:pt x="9144000" y="187172"/>
                  </a:lnTo>
                  <a:lnTo>
                    <a:pt x="9144000" y="0"/>
                  </a:lnTo>
                  <a:lnTo>
                    <a:pt x="0" y="0"/>
                  </a:lnTo>
                  <a:lnTo>
                    <a:pt x="0" y="187172"/>
                  </a:lnTo>
                  <a:close/>
                </a:path>
              </a:pathLst>
            </a:custGeom>
            <a:solidFill>
              <a:srgbClr val="FFFF00"/>
            </a:solidFill>
          </p:spPr>
          <p:txBody>
            <a:bodyPr wrap="square" lIns="0" tIns="0" rIns="0" bIns="0" rtlCol="0"/>
            <a:lstStyle/>
            <a:p>
              <a:endParaRPr/>
            </a:p>
          </p:txBody>
        </p:sp>
        <p:sp>
          <p:nvSpPr>
            <p:cNvPr id="10" name="object 4">
              <a:extLst>
                <a:ext uri="{FF2B5EF4-FFF2-40B4-BE49-F238E27FC236}">
                  <a16:creationId xmlns:a16="http://schemas.microsoft.com/office/drawing/2014/main" id="{37E169CA-B053-47BD-90B4-787B15B389E1}"/>
                </a:ext>
              </a:extLst>
            </p:cNvPr>
            <p:cNvSpPr/>
            <p:nvPr/>
          </p:nvSpPr>
          <p:spPr>
            <a:xfrm>
              <a:off x="0" y="2716593"/>
              <a:ext cx="9144000" cy="175895"/>
            </a:xfrm>
            <a:custGeom>
              <a:avLst/>
              <a:gdLst/>
              <a:ahLst/>
              <a:cxnLst/>
              <a:rect l="l" t="t" r="r" b="b"/>
              <a:pathLst>
                <a:path w="9144000" h="175894">
                  <a:moveTo>
                    <a:pt x="0" y="175374"/>
                  </a:moveTo>
                  <a:lnTo>
                    <a:pt x="9144000" y="175374"/>
                  </a:lnTo>
                  <a:lnTo>
                    <a:pt x="9144000" y="0"/>
                  </a:lnTo>
                  <a:lnTo>
                    <a:pt x="0" y="0"/>
                  </a:lnTo>
                  <a:lnTo>
                    <a:pt x="0" y="175374"/>
                  </a:lnTo>
                  <a:close/>
                </a:path>
              </a:pathLst>
            </a:custGeom>
            <a:solidFill>
              <a:srgbClr val="FFFF00"/>
            </a:solidFill>
          </p:spPr>
          <p:txBody>
            <a:bodyPr wrap="square" lIns="0" tIns="0" rIns="0" bIns="0" rtlCol="0"/>
            <a:lstStyle/>
            <a:p>
              <a:endParaRPr/>
            </a:p>
          </p:txBody>
        </p:sp>
        <p:sp>
          <p:nvSpPr>
            <p:cNvPr id="11" name="object 5">
              <a:extLst>
                <a:ext uri="{FF2B5EF4-FFF2-40B4-BE49-F238E27FC236}">
                  <a16:creationId xmlns:a16="http://schemas.microsoft.com/office/drawing/2014/main" id="{7DFBBAC7-D278-4E4D-A542-4AFB94AAD976}"/>
                </a:ext>
              </a:extLst>
            </p:cNvPr>
            <p:cNvSpPr/>
            <p:nvPr/>
          </p:nvSpPr>
          <p:spPr>
            <a:xfrm>
              <a:off x="0" y="2975419"/>
              <a:ext cx="9144000" cy="163830"/>
            </a:xfrm>
            <a:custGeom>
              <a:avLst/>
              <a:gdLst/>
              <a:ahLst/>
              <a:cxnLst/>
              <a:rect l="l" t="t" r="r" b="b"/>
              <a:pathLst>
                <a:path w="9144000" h="163830">
                  <a:moveTo>
                    <a:pt x="0" y="163588"/>
                  </a:moveTo>
                  <a:lnTo>
                    <a:pt x="9144000" y="163588"/>
                  </a:lnTo>
                  <a:lnTo>
                    <a:pt x="9144000" y="0"/>
                  </a:lnTo>
                  <a:lnTo>
                    <a:pt x="0" y="0"/>
                  </a:lnTo>
                  <a:lnTo>
                    <a:pt x="0" y="163588"/>
                  </a:lnTo>
                  <a:close/>
                </a:path>
              </a:pathLst>
            </a:custGeom>
            <a:solidFill>
              <a:srgbClr val="FFFF00"/>
            </a:solidFill>
          </p:spPr>
          <p:txBody>
            <a:bodyPr wrap="square" lIns="0" tIns="0" rIns="0" bIns="0" rtlCol="0"/>
            <a:lstStyle/>
            <a:p>
              <a:endParaRPr/>
            </a:p>
          </p:txBody>
        </p:sp>
        <p:sp>
          <p:nvSpPr>
            <p:cNvPr id="12" name="object 6">
              <a:extLst>
                <a:ext uri="{FF2B5EF4-FFF2-40B4-BE49-F238E27FC236}">
                  <a16:creationId xmlns:a16="http://schemas.microsoft.com/office/drawing/2014/main" id="{C51A4C87-9154-462F-AC55-035E0C8E1FAC}"/>
                </a:ext>
              </a:extLst>
            </p:cNvPr>
            <p:cNvSpPr/>
            <p:nvPr/>
          </p:nvSpPr>
          <p:spPr>
            <a:xfrm>
              <a:off x="0" y="3234270"/>
              <a:ext cx="9144000" cy="152400"/>
            </a:xfrm>
            <a:custGeom>
              <a:avLst/>
              <a:gdLst/>
              <a:ahLst/>
              <a:cxnLst/>
              <a:rect l="l" t="t" r="r" b="b"/>
              <a:pathLst>
                <a:path w="9144000" h="152400">
                  <a:moveTo>
                    <a:pt x="0" y="151790"/>
                  </a:moveTo>
                  <a:lnTo>
                    <a:pt x="9144000" y="151790"/>
                  </a:lnTo>
                  <a:lnTo>
                    <a:pt x="9144000" y="0"/>
                  </a:lnTo>
                  <a:lnTo>
                    <a:pt x="0" y="0"/>
                  </a:lnTo>
                  <a:lnTo>
                    <a:pt x="0" y="151790"/>
                  </a:lnTo>
                  <a:close/>
                </a:path>
              </a:pathLst>
            </a:custGeom>
            <a:solidFill>
              <a:srgbClr val="FFFF00"/>
            </a:solidFill>
          </p:spPr>
          <p:txBody>
            <a:bodyPr wrap="square" lIns="0" tIns="0" rIns="0" bIns="0" rtlCol="0"/>
            <a:lstStyle/>
            <a:p>
              <a:endParaRPr/>
            </a:p>
          </p:txBody>
        </p:sp>
        <p:sp>
          <p:nvSpPr>
            <p:cNvPr id="13" name="object 7">
              <a:extLst>
                <a:ext uri="{FF2B5EF4-FFF2-40B4-BE49-F238E27FC236}">
                  <a16:creationId xmlns:a16="http://schemas.microsoft.com/office/drawing/2014/main" id="{2BA7C264-7482-40C9-BD73-4ABBA24E54DE}"/>
                </a:ext>
              </a:extLst>
            </p:cNvPr>
            <p:cNvSpPr/>
            <p:nvPr/>
          </p:nvSpPr>
          <p:spPr>
            <a:xfrm>
              <a:off x="0" y="3493109"/>
              <a:ext cx="9144000" cy="140335"/>
            </a:xfrm>
            <a:custGeom>
              <a:avLst/>
              <a:gdLst/>
              <a:ahLst/>
              <a:cxnLst/>
              <a:rect l="l" t="t" r="r" b="b"/>
              <a:pathLst>
                <a:path w="9144000" h="140335">
                  <a:moveTo>
                    <a:pt x="0" y="140004"/>
                  </a:moveTo>
                  <a:lnTo>
                    <a:pt x="9144000" y="140004"/>
                  </a:lnTo>
                  <a:lnTo>
                    <a:pt x="9144000" y="0"/>
                  </a:lnTo>
                  <a:lnTo>
                    <a:pt x="0" y="0"/>
                  </a:lnTo>
                  <a:lnTo>
                    <a:pt x="0" y="140004"/>
                  </a:lnTo>
                  <a:close/>
                </a:path>
              </a:pathLst>
            </a:custGeom>
            <a:solidFill>
              <a:srgbClr val="FFFF00"/>
            </a:solidFill>
          </p:spPr>
          <p:txBody>
            <a:bodyPr wrap="square" lIns="0" tIns="0" rIns="0" bIns="0" rtlCol="0"/>
            <a:lstStyle/>
            <a:p>
              <a:endParaRPr/>
            </a:p>
          </p:txBody>
        </p:sp>
        <p:sp>
          <p:nvSpPr>
            <p:cNvPr id="14" name="object 8">
              <a:extLst>
                <a:ext uri="{FF2B5EF4-FFF2-40B4-BE49-F238E27FC236}">
                  <a16:creationId xmlns:a16="http://schemas.microsoft.com/office/drawing/2014/main" id="{6ACAB121-8BFC-4986-A973-BB59680ABC67}"/>
                </a:ext>
              </a:extLst>
            </p:cNvPr>
            <p:cNvSpPr/>
            <p:nvPr/>
          </p:nvSpPr>
          <p:spPr>
            <a:xfrm>
              <a:off x="0" y="3751948"/>
              <a:ext cx="9144000" cy="128270"/>
            </a:xfrm>
            <a:custGeom>
              <a:avLst/>
              <a:gdLst/>
              <a:ahLst/>
              <a:cxnLst/>
              <a:rect l="l" t="t" r="r" b="b"/>
              <a:pathLst>
                <a:path w="9144000" h="128270">
                  <a:moveTo>
                    <a:pt x="0" y="128193"/>
                  </a:moveTo>
                  <a:lnTo>
                    <a:pt x="9144000" y="128193"/>
                  </a:lnTo>
                  <a:lnTo>
                    <a:pt x="9144000" y="0"/>
                  </a:lnTo>
                  <a:lnTo>
                    <a:pt x="0" y="0"/>
                  </a:lnTo>
                  <a:lnTo>
                    <a:pt x="0" y="128193"/>
                  </a:lnTo>
                  <a:close/>
                </a:path>
              </a:pathLst>
            </a:custGeom>
            <a:solidFill>
              <a:srgbClr val="FFFF00"/>
            </a:solidFill>
          </p:spPr>
          <p:txBody>
            <a:bodyPr wrap="square" lIns="0" tIns="0" rIns="0" bIns="0" rtlCol="0"/>
            <a:lstStyle/>
            <a:p>
              <a:endParaRPr/>
            </a:p>
          </p:txBody>
        </p:sp>
        <p:sp>
          <p:nvSpPr>
            <p:cNvPr id="15" name="object 9">
              <a:extLst>
                <a:ext uri="{FF2B5EF4-FFF2-40B4-BE49-F238E27FC236}">
                  <a16:creationId xmlns:a16="http://schemas.microsoft.com/office/drawing/2014/main" id="{530C7A36-3869-4E4E-9CEF-722974FCEE20}"/>
                </a:ext>
              </a:extLst>
            </p:cNvPr>
            <p:cNvSpPr/>
            <p:nvPr/>
          </p:nvSpPr>
          <p:spPr>
            <a:xfrm>
              <a:off x="0" y="4010786"/>
              <a:ext cx="9144000" cy="116839"/>
            </a:xfrm>
            <a:custGeom>
              <a:avLst/>
              <a:gdLst/>
              <a:ahLst/>
              <a:cxnLst/>
              <a:rect l="l" t="t" r="r" b="b"/>
              <a:pathLst>
                <a:path w="9144000" h="116839">
                  <a:moveTo>
                    <a:pt x="0" y="116420"/>
                  </a:moveTo>
                  <a:lnTo>
                    <a:pt x="9144000" y="116420"/>
                  </a:lnTo>
                  <a:lnTo>
                    <a:pt x="9144000" y="0"/>
                  </a:lnTo>
                  <a:lnTo>
                    <a:pt x="0" y="0"/>
                  </a:lnTo>
                  <a:lnTo>
                    <a:pt x="0" y="116420"/>
                  </a:lnTo>
                  <a:close/>
                </a:path>
              </a:pathLst>
            </a:custGeom>
            <a:solidFill>
              <a:srgbClr val="FFFF00"/>
            </a:solidFill>
          </p:spPr>
          <p:txBody>
            <a:bodyPr wrap="square" lIns="0" tIns="0" rIns="0" bIns="0" rtlCol="0"/>
            <a:lstStyle/>
            <a:p>
              <a:endParaRPr/>
            </a:p>
          </p:txBody>
        </p:sp>
        <p:sp>
          <p:nvSpPr>
            <p:cNvPr id="16" name="object 10">
              <a:extLst>
                <a:ext uri="{FF2B5EF4-FFF2-40B4-BE49-F238E27FC236}">
                  <a16:creationId xmlns:a16="http://schemas.microsoft.com/office/drawing/2014/main" id="{F3C19188-1C31-41BE-B8B6-86D50B1B4C2A}"/>
                </a:ext>
              </a:extLst>
            </p:cNvPr>
            <p:cNvSpPr/>
            <p:nvPr/>
          </p:nvSpPr>
          <p:spPr>
            <a:xfrm>
              <a:off x="0" y="4269625"/>
              <a:ext cx="9144000" cy="104775"/>
            </a:xfrm>
            <a:custGeom>
              <a:avLst/>
              <a:gdLst/>
              <a:ahLst/>
              <a:cxnLst/>
              <a:rect l="l" t="t" r="r" b="b"/>
              <a:pathLst>
                <a:path w="9144000" h="104775">
                  <a:moveTo>
                    <a:pt x="0" y="104622"/>
                  </a:moveTo>
                  <a:lnTo>
                    <a:pt x="9144000" y="104622"/>
                  </a:lnTo>
                  <a:lnTo>
                    <a:pt x="9144000" y="0"/>
                  </a:lnTo>
                  <a:lnTo>
                    <a:pt x="0" y="0"/>
                  </a:lnTo>
                  <a:lnTo>
                    <a:pt x="0" y="104622"/>
                  </a:lnTo>
                  <a:close/>
                </a:path>
              </a:pathLst>
            </a:custGeom>
            <a:solidFill>
              <a:srgbClr val="FFFF00"/>
            </a:solidFill>
          </p:spPr>
          <p:txBody>
            <a:bodyPr wrap="square" lIns="0" tIns="0" rIns="0" bIns="0" rtlCol="0"/>
            <a:lstStyle/>
            <a:p>
              <a:endParaRPr/>
            </a:p>
          </p:txBody>
        </p:sp>
        <p:sp>
          <p:nvSpPr>
            <p:cNvPr id="17" name="object 11">
              <a:extLst>
                <a:ext uri="{FF2B5EF4-FFF2-40B4-BE49-F238E27FC236}">
                  <a16:creationId xmlns:a16="http://schemas.microsoft.com/office/drawing/2014/main" id="{5E8A3BD6-B1ED-44FA-A6ED-5A92BB449A43}"/>
                </a:ext>
              </a:extLst>
            </p:cNvPr>
            <p:cNvSpPr/>
            <p:nvPr/>
          </p:nvSpPr>
          <p:spPr>
            <a:xfrm>
              <a:off x="0" y="4528451"/>
              <a:ext cx="9144000" cy="93345"/>
            </a:xfrm>
            <a:custGeom>
              <a:avLst/>
              <a:gdLst/>
              <a:ahLst/>
              <a:cxnLst/>
              <a:rect l="l" t="t" r="r" b="b"/>
              <a:pathLst>
                <a:path w="9144000" h="93345">
                  <a:moveTo>
                    <a:pt x="0" y="92824"/>
                  </a:moveTo>
                  <a:lnTo>
                    <a:pt x="9144000" y="92824"/>
                  </a:lnTo>
                  <a:lnTo>
                    <a:pt x="9144000" y="0"/>
                  </a:lnTo>
                  <a:lnTo>
                    <a:pt x="0" y="0"/>
                  </a:lnTo>
                  <a:lnTo>
                    <a:pt x="0" y="92824"/>
                  </a:lnTo>
                  <a:close/>
                </a:path>
              </a:pathLst>
            </a:custGeom>
            <a:solidFill>
              <a:srgbClr val="FFFF00"/>
            </a:solidFill>
          </p:spPr>
          <p:txBody>
            <a:bodyPr wrap="square" lIns="0" tIns="0" rIns="0" bIns="0" rtlCol="0"/>
            <a:lstStyle/>
            <a:p>
              <a:endParaRPr/>
            </a:p>
          </p:txBody>
        </p:sp>
        <p:sp>
          <p:nvSpPr>
            <p:cNvPr id="18" name="object 12">
              <a:extLst>
                <a:ext uri="{FF2B5EF4-FFF2-40B4-BE49-F238E27FC236}">
                  <a16:creationId xmlns:a16="http://schemas.microsoft.com/office/drawing/2014/main" id="{49839BA7-43EB-4E8C-99DC-D44592BC7D0C}"/>
                </a:ext>
              </a:extLst>
            </p:cNvPr>
            <p:cNvSpPr/>
            <p:nvPr/>
          </p:nvSpPr>
          <p:spPr>
            <a:xfrm>
              <a:off x="0" y="4787290"/>
              <a:ext cx="9144000" cy="81280"/>
            </a:xfrm>
            <a:custGeom>
              <a:avLst/>
              <a:gdLst/>
              <a:ahLst/>
              <a:cxnLst/>
              <a:rect l="l" t="t" r="r" b="b"/>
              <a:pathLst>
                <a:path w="9144000" h="81279">
                  <a:moveTo>
                    <a:pt x="0" y="81051"/>
                  </a:moveTo>
                  <a:lnTo>
                    <a:pt x="9144000" y="81051"/>
                  </a:lnTo>
                  <a:lnTo>
                    <a:pt x="9144000" y="0"/>
                  </a:lnTo>
                  <a:lnTo>
                    <a:pt x="0" y="0"/>
                  </a:lnTo>
                  <a:lnTo>
                    <a:pt x="0" y="81051"/>
                  </a:lnTo>
                  <a:close/>
                </a:path>
              </a:pathLst>
            </a:custGeom>
            <a:solidFill>
              <a:srgbClr val="FFFF00"/>
            </a:solidFill>
          </p:spPr>
          <p:txBody>
            <a:bodyPr wrap="square" lIns="0" tIns="0" rIns="0" bIns="0" rtlCol="0"/>
            <a:lstStyle/>
            <a:p>
              <a:endParaRPr/>
            </a:p>
          </p:txBody>
        </p:sp>
        <p:sp>
          <p:nvSpPr>
            <p:cNvPr id="19" name="object 13">
              <a:extLst>
                <a:ext uri="{FF2B5EF4-FFF2-40B4-BE49-F238E27FC236}">
                  <a16:creationId xmlns:a16="http://schemas.microsoft.com/office/drawing/2014/main" id="{4815FB70-F74E-42C2-8BDC-F67668E1BE44}"/>
                </a:ext>
              </a:extLst>
            </p:cNvPr>
            <p:cNvSpPr/>
            <p:nvPr/>
          </p:nvSpPr>
          <p:spPr>
            <a:xfrm>
              <a:off x="0" y="5046129"/>
              <a:ext cx="9144000" cy="69850"/>
            </a:xfrm>
            <a:custGeom>
              <a:avLst/>
              <a:gdLst/>
              <a:ahLst/>
              <a:cxnLst/>
              <a:rect l="l" t="t" r="r" b="b"/>
              <a:pathLst>
                <a:path w="9144000" h="69850">
                  <a:moveTo>
                    <a:pt x="0" y="69253"/>
                  </a:moveTo>
                  <a:lnTo>
                    <a:pt x="9144000" y="69253"/>
                  </a:lnTo>
                  <a:lnTo>
                    <a:pt x="9144000" y="0"/>
                  </a:lnTo>
                  <a:lnTo>
                    <a:pt x="0" y="0"/>
                  </a:lnTo>
                  <a:lnTo>
                    <a:pt x="0" y="69253"/>
                  </a:lnTo>
                  <a:close/>
                </a:path>
              </a:pathLst>
            </a:custGeom>
            <a:solidFill>
              <a:srgbClr val="FFFF00"/>
            </a:solidFill>
          </p:spPr>
          <p:txBody>
            <a:bodyPr wrap="square" lIns="0" tIns="0" rIns="0" bIns="0" rtlCol="0"/>
            <a:lstStyle/>
            <a:p>
              <a:endParaRPr/>
            </a:p>
          </p:txBody>
        </p:sp>
        <p:sp>
          <p:nvSpPr>
            <p:cNvPr id="20" name="object 14">
              <a:extLst>
                <a:ext uri="{FF2B5EF4-FFF2-40B4-BE49-F238E27FC236}">
                  <a16:creationId xmlns:a16="http://schemas.microsoft.com/office/drawing/2014/main" id="{56D72157-D666-4AAB-B1A7-822AABEE9624}"/>
                </a:ext>
              </a:extLst>
            </p:cNvPr>
            <p:cNvSpPr/>
            <p:nvPr/>
          </p:nvSpPr>
          <p:spPr>
            <a:xfrm>
              <a:off x="0" y="5304967"/>
              <a:ext cx="9144000" cy="57785"/>
            </a:xfrm>
            <a:custGeom>
              <a:avLst/>
              <a:gdLst/>
              <a:ahLst/>
              <a:cxnLst/>
              <a:rect l="l" t="t" r="r" b="b"/>
              <a:pathLst>
                <a:path w="9144000" h="57785">
                  <a:moveTo>
                    <a:pt x="0" y="57467"/>
                  </a:moveTo>
                  <a:lnTo>
                    <a:pt x="9144000" y="57467"/>
                  </a:lnTo>
                  <a:lnTo>
                    <a:pt x="9144000" y="0"/>
                  </a:lnTo>
                  <a:lnTo>
                    <a:pt x="0" y="0"/>
                  </a:lnTo>
                  <a:lnTo>
                    <a:pt x="0" y="57467"/>
                  </a:lnTo>
                  <a:close/>
                </a:path>
              </a:pathLst>
            </a:custGeom>
            <a:solidFill>
              <a:srgbClr val="FFFF00"/>
            </a:solidFill>
          </p:spPr>
          <p:txBody>
            <a:bodyPr wrap="square" lIns="0" tIns="0" rIns="0" bIns="0" rtlCol="0"/>
            <a:lstStyle/>
            <a:p>
              <a:endParaRPr/>
            </a:p>
          </p:txBody>
        </p:sp>
        <p:sp>
          <p:nvSpPr>
            <p:cNvPr id="21" name="object 15">
              <a:extLst>
                <a:ext uri="{FF2B5EF4-FFF2-40B4-BE49-F238E27FC236}">
                  <a16:creationId xmlns:a16="http://schemas.microsoft.com/office/drawing/2014/main" id="{DACED19A-0522-43B9-8615-591FBEE34A74}"/>
                </a:ext>
              </a:extLst>
            </p:cNvPr>
            <p:cNvSpPr/>
            <p:nvPr/>
          </p:nvSpPr>
          <p:spPr>
            <a:xfrm>
              <a:off x="0" y="5563819"/>
              <a:ext cx="9144000" cy="45720"/>
            </a:xfrm>
            <a:custGeom>
              <a:avLst/>
              <a:gdLst/>
              <a:ahLst/>
              <a:cxnLst/>
              <a:rect l="l" t="t" r="r" b="b"/>
              <a:pathLst>
                <a:path w="9144000" h="45720">
                  <a:moveTo>
                    <a:pt x="0" y="45643"/>
                  </a:moveTo>
                  <a:lnTo>
                    <a:pt x="9144000" y="45643"/>
                  </a:lnTo>
                  <a:lnTo>
                    <a:pt x="9144000" y="0"/>
                  </a:lnTo>
                  <a:lnTo>
                    <a:pt x="0" y="0"/>
                  </a:lnTo>
                  <a:lnTo>
                    <a:pt x="0" y="45643"/>
                  </a:lnTo>
                  <a:close/>
                </a:path>
              </a:pathLst>
            </a:custGeom>
            <a:solidFill>
              <a:srgbClr val="FFFF00"/>
            </a:solidFill>
          </p:spPr>
          <p:txBody>
            <a:bodyPr wrap="square" lIns="0" tIns="0" rIns="0" bIns="0" rtlCol="0"/>
            <a:lstStyle/>
            <a:p>
              <a:endParaRPr/>
            </a:p>
          </p:txBody>
        </p:sp>
        <p:sp>
          <p:nvSpPr>
            <p:cNvPr id="22" name="object 16">
              <a:extLst>
                <a:ext uri="{FF2B5EF4-FFF2-40B4-BE49-F238E27FC236}">
                  <a16:creationId xmlns:a16="http://schemas.microsoft.com/office/drawing/2014/main" id="{4B2EA5A8-53F0-4180-9346-479B37EAA806}"/>
                </a:ext>
              </a:extLst>
            </p:cNvPr>
            <p:cNvSpPr/>
            <p:nvPr/>
          </p:nvSpPr>
          <p:spPr>
            <a:xfrm>
              <a:off x="0" y="5822645"/>
              <a:ext cx="9144000" cy="34290"/>
            </a:xfrm>
            <a:custGeom>
              <a:avLst/>
              <a:gdLst/>
              <a:ahLst/>
              <a:cxnLst/>
              <a:rect l="l" t="t" r="r" b="b"/>
              <a:pathLst>
                <a:path w="9144000" h="34289">
                  <a:moveTo>
                    <a:pt x="0" y="33870"/>
                  </a:moveTo>
                  <a:lnTo>
                    <a:pt x="9144000" y="33870"/>
                  </a:lnTo>
                  <a:lnTo>
                    <a:pt x="9144000" y="0"/>
                  </a:lnTo>
                  <a:lnTo>
                    <a:pt x="0" y="0"/>
                  </a:lnTo>
                  <a:lnTo>
                    <a:pt x="0" y="33870"/>
                  </a:lnTo>
                  <a:close/>
                </a:path>
              </a:pathLst>
            </a:custGeom>
            <a:solidFill>
              <a:srgbClr val="FFFF00"/>
            </a:solidFill>
          </p:spPr>
          <p:txBody>
            <a:bodyPr wrap="square" lIns="0" tIns="0" rIns="0" bIns="0" rtlCol="0"/>
            <a:lstStyle/>
            <a:p>
              <a:endParaRPr/>
            </a:p>
          </p:txBody>
        </p:sp>
        <p:sp>
          <p:nvSpPr>
            <p:cNvPr id="23" name="object 17">
              <a:extLst>
                <a:ext uri="{FF2B5EF4-FFF2-40B4-BE49-F238E27FC236}">
                  <a16:creationId xmlns:a16="http://schemas.microsoft.com/office/drawing/2014/main" id="{C3B1966A-FCD1-4095-8886-25D2883884C3}"/>
                </a:ext>
              </a:extLst>
            </p:cNvPr>
            <p:cNvSpPr/>
            <p:nvPr/>
          </p:nvSpPr>
          <p:spPr>
            <a:xfrm>
              <a:off x="0" y="6081496"/>
              <a:ext cx="9144000" cy="22225"/>
            </a:xfrm>
            <a:custGeom>
              <a:avLst/>
              <a:gdLst/>
              <a:ahLst/>
              <a:cxnLst/>
              <a:rect l="l" t="t" r="r" b="b"/>
              <a:pathLst>
                <a:path w="9144000" h="22225">
                  <a:moveTo>
                    <a:pt x="0" y="22059"/>
                  </a:moveTo>
                  <a:lnTo>
                    <a:pt x="9144000" y="22059"/>
                  </a:lnTo>
                  <a:lnTo>
                    <a:pt x="9144000" y="0"/>
                  </a:lnTo>
                  <a:lnTo>
                    <a:pt x="0" y="0"/>
                  </a:lnTo>
                  <a:lnTo>
                    <a:pt x="0" y="22059"/>
                  </a:lnTo>
                  <a:close/>
                </a:path>
              </a:pathLst>
            </a:custGeom>
            <a:solidFill>
              <a:srgbClr val="FFFF00"/>
            </a:solidFill>
          </p:spPr>
          <p:txBody>
            <a:bodyPr wrap="square" lIns="0" tIns="0" rIns="0" bIns="0" rtlCol="0"/>
            <a:lstStyle/>
            <a:p>
              <a:endParaRPr/>
            </a:p>
          </p:txBody>
        </p:sp>
        <p:sp>
          <p:nvSpPr>
            <p:cNvPr id="24" name="object 18">
              <a:extLst>
                <a:ext uri="{FF2B5EF4-FFF2-40B4-BE49-F238E27FC236}">
                  <a16:creationId xmlns:a16="http://schemas.microsoft.com/office/drawing/2014/main" id="{82C7BF20-77A7-44E2-8727-7C33A2673381}"/>
                </a:ext>
              </a:extLst>
            </p:cNvPr>
            <p:cNvSpPr/>
            <p:nvPr/>
          </p:nvSpPr>
          <p:spPr>
            <a:xfrm>
              <a:off x="0" y="6340322"/>
              <a:ext cx="9144000" cy="10795"/>
            </a:xfrm>
            <a:custGeom>
              <a:avLst/>
              <a:gdLst/>
              <a:ahLst/>
              <a:cxnLst/>
              <a:rect l="l" t="t" r="r" b="b"/>
              <a:pathLst>
                <a:path w="9144000" h="10795">
                  <a:moveTo>
                    <a:pt x="0" y="10299"/>
                  </a:moveTo>
                  <a:lnTo>
                    <a:pt x="9144000" y="10299"/>
                  </a:lnTo>
                  <a:lnTo>
                    <a:pt x="9144000" y="0"/>
                  </a:lnTo>
                  <a:lnTo>
                    <a:pt x="0" y="0"/>
                  </a:lnTo>
                  <a:lnTo>
                    <a:pt x="0" y="10299"/>
                  </a:lnTo>
                  <a:close/>
                </a:path>
              </a:pathLst>
            </a:custGeom>
            <a:solidFill>
              <a:srgbClr val="FFFF00"/>
            </a:solidFill>
          </p:spPr>
          <p:txBody>
            <a:bodyPr wrap="square" lIns="0" tIns="0" rIns="0" bIns="0" rtlCol="0"/>
            <a:lstStyle/>
            <a:p>
              <a:endParaRPr/>
            </a:p>
          </p:txBody>
        </p:sp>
        <p:sp>
          <p:nvSpPr>
            <p:cNvPr id="25" name="object 19">
              <a:extLst>
                <a:ext uri="{FF2B5EF4-FFF2-40B4-BE49-F238E27FC236}">
                  <a16:creationId xmlns:a16="http://schemas.microsoft.com/office/drawing/2014/main" id="{CD02E369-74DD-4A08-BB12-0FA1E7CAE335}"/>
                </a:ext>
              </a:extLst>
            </p:cNvPr>
            <p:cNvSpPr/>
            <p:nvPr/>
          </p:nvSpPr>
          <p:spPr>
            <a:xfrm>
              <a:off x="0" y="6597650"/>
              <a:ext cx="9144000" cy="260350"/>
            </a:xfrm>
            <a:custGeom>
              <a:avLst/>
              <a:gdLst/>
              <a:ahLst/>
              <a:cxnLst/>
              <a:rect l="l" t="t" r="r" b="b"/>
              <a:pathLst>
                <a:path w="9144000" h="260350">
                  <a:moveTo>
                    <a:pt x="0" y="260350"/>
                  </a:moveTo>
                  <a:lnTo>
                    <a:pt x="9144000" y="260350"/>
                  </a:lnTo>
                  <a:lnTo>
                    <a:pt x="9144000" y="0"/>
                  </a:lnTo>
                  <a:lnTo>
                    <a:pt x="0" y="0"/>
                  </a:lnTo>
                  <a:lnTo>
                    <a:pt x="0" y="260350"/>
                  </a:lnTo>
                  <a:close/>
                </a:path>
              </a:pathLst>
            </a:custGeom>
            <a:solidFill>
              <a:srgbClr val="FFFFFF"/>
            </a:solidFill>
          </p:spPr>
          <p:txBody>
            <a:bodyPr wrap="square" lIns="0" tIns="0" rIns="0" bIns="0" rtlCol="0"/>
            <a:lstStyle/>
            <a:p>
              <a:endParaRPr/>
            </a:p>
          </p:txBody>
        </p:sp>
        <p:sp>
          <p:nvSpPr>
            <p:cNvPr id="26" name="object 20">
              <a:extLst>
                <a:ext uri="{FF2B5EF4-FFF2-40B4-BE49-F238E27FC236}">
                  <a16:creationId xmlns:a16="http://schemas.microsoft.com/office/drawing/2014/main" id="{9338E8E7-505C-45FC-9D4F-417CAFDE8A6C}"/>
                </a:ext>
              </a:extLst>
            </p:cNvPr>
            <p:cNvSpPr/>
            <p:nvPr/>
          </p:nvSpPr>
          <p:spPr>
            <a:xfrm>
              <a:off x="0" y="6350622"/>
              <a:ext cx="9144000" cy="248920"/>
            </a:xfrm>
            <a:custGeom>
              <a:avLst/>
              <a:gdLst/>
              <a:ahLst/>
              <a:cxnLst/>
              <a:rect l="l" t="t" r="r" b="b"/>
              <a:pathLst>
                <a:path w="9144000" h="248920">
                  <a:moveTo>
                    <a:pt x="0" y="248551"/>
                  </a:moveTo>
                  <a:lnTo>
                    <a:pt x="9144000" y="248551"/>
                  </a:lnTo>
                  <a:lnTo>
                    <a:pt x="9144000" y="0"/>
                  </a:lnTo>
                  <a:lnTo>
                    <a:pt x="0" y="0"/>
                  </a:lnTo>
                  <a:lnTo>
                    <a:pt x="0" y="248551"/>
                  </a:lnTo>
                  <a:close/>
                </a:path>
              </a:pathLst>
            </a:custGeom>
            <a:solidFill>
              <a:srgbClr val="FFFFFF"/>
            </a:solidFill>
          </p:spPr>
          <p:txBody>
            <a:bodyPr wrap="square" lIns="0" tIns="0" rIns="0" bIns="0" rtlCol="0"/>
            <a:lstStyle/>
            <a:p>
              <a:endParaRPr/>
            </a:p>
          </p:txBody>
        </p:sp>
        <p:sp>
          <p:nvSpPr>
            <p:cNvPr id="27" name="object 21">
              <a:extLst>
                <a:ext uri="{FF2B5EF4-FFF2-40B4-BE49-F238E27FC236}">
                  <a16:creationId xmlns:a16="http://schemas.microsoft.com/office/drawing/2014/main" id="{DE47F2B2-B54E-4AE5-B2C6-56C1B342548D}"/>
                </a:ext>
              </a:extLst>
            </p:cNvPr>
            <p:cNvSpPr/>
            <p:nvPr/>
          </p:nvSpPr>
          <p:spPr>
            <a:xfrm>
              <a:off x="0" y="6103556"/>
              <a:ext cx="9144000" cy="236854"/>
            </a:xfrm>
            <a:custGeom>
              <a:avLst/>
              <a:gdLst/>
              <a:ahLst/>
              <a:cxnLst/>
              <a:rect l="l" t="t" r="r" b="b"/>
              <a:pathLst>
                <a:path w="9144000" h="236854">
                  <a:moveTo>
                    <a:pt x="0" y="236766"/>
                  </a:moveTo>
                  <a:lnTo>
                    <a:pt x="9144000" y="236766"/>
                  </a:lnTo>
                  <a:lnTo>
                    <a:pt x="9144000" y="0"/>
                  </a:lnTo>
                  <a:lnTo>
                    <a:pt x="0" y="0"/>
                  </a:lnTo>
                  <a:lnTo>
                    <a:pt x="0" y="236766"/>
                  </a:lnTo>
                  <a:close/>
                </a:path>
              </a:pathLst>
            </a:custGeom>
            <a:solidFill>
              <a:srgbClr val="FFFFFF"/>
            </a:solidFill>
          </p:spPr>
          <p:txBody>
            <a:bodyPr wrap="square" lIns="0" tIns="0" rIns="0" bIns="0" rtlCol="0"/>
            <a:lstStyle/>
            <a:p>
              <a:endParaRPr/>
            </a:p>
          </p:txBody>
        </p:sp>
        <p:sp>
          <p:nvSpPr>
            <p:cNvPr id="28" name="object 22">
              <a:extLst>
                <a:ext uri="{FF2B5EF4-FFF2-40B4-BE49-F238E27FC236}">
                  <a16:creationId xmlns:a16="http://schemas.microsoft.com/office/drawing/2014/main" id="{CD8E80F7-1F06-48BD-9303-817F6FFEE298}"/>
                </a:ext>
              </a:extLst>
            </p:cNvPr>
            <p:cNvSpPr/>
            <p:nvPr/>
          </p:nvSpPr>
          <p:spPr>
            <a:xfrm>
              <a:off x="0" y="5856516"/>
              <a:ext cx="9144000" cy="225425"/>
            </a:xfrm>
            <a:custGeom>
              <a:avLst/>
              <a:gdLst/>
              <a:ahLst/>
              <a:cxnLst/>
              <a:rect l="l" t="t" r="r" b="b"/>
              <a:pathLst>
                <a:path w="9144000" h="225425">
                  <a:moveTo>
                    <a:pt x="0" y="224980"/>
                  </a:moveTo>
                  <a:lnTo>
                    <a:pt x="9144000" y="224980"/>
                  </a:lnTo>
                  <a:lnTo>
                    <a:pt x="9144000" y="0"/>
                  </a:lnTo>
                  <a:lnTo>
                    <a:pt x="0" y="0"/>
                  </a:lnTo>
                  <a:lnTo>
                    <a:pt x="0" y="224980"/>
                  </a:lnTo>
                  <a:close/>
                </a:path>
              </a:pathLst>
            </a:custGeom>
            <a:solidFill>
              <a:srgbClr val="FFFFFF"/>
            </a:solidFill>
          </p:spPr>
          <p:txBody>
            <a:bodyPr wrap="square" lIns="0" tIns="0" rIns="0" bIns="0" rtlCol="0"/>
            <a:lstStyle/>
            <a:p>
              <a:endParaRPr/>
            </a:p>
          </p:txBody>
        </p:sp>
        <p:sp>
          <p:nvSpPr>
            <p:cNvPr id="29" name="object 23">
              <a:extLst>
                <a:ext uri="{FF2B5EF4-FFF2-40B4-BE49-F238E27FC236}">
                  <a16:creationId xmlns:a16="http://schemas.microsoft.com/office/drawing/2014/main" id="{66827F86-8BBB-4BA3-8629-106DE3053103}"/>
                </a:ext>
              </a:extLst>
            </p:cNvPr>
            <p:cNvSpPr/>
            <p:nvPr/>
          </p:nvSpPr>
          <p:spPr>
            <a:xfrm>
              <a:off x="0" y="5609463"/>
              <a:ext cx="9144000" cy="213360"/>
            </a:xfrm>
            <a:custGeom>
              <a:avLst/>
              <a:gdLst/>
              <a:ahLst/>
              <a:cxnLst/>
              <a:rect l="l" t="t" r="r" b="b"/>
              <a:pathLst>
                <a:path w="9144000" h="213360">
                  <a:moveTo>
                    <a:pt x="0" y="213182"/>
                  </a:moveTo>
                  <a:lnTo>
                    <a:pt x="9144000" y="213182"/>
                  </a:lnTo>
                  <a:lnTo>
                    <a:pt x="9144000" y="0"/>
                  </a:lnTo>
                  <a:lnTo>
                    <a:pt x="0" y="0"/>
                  </a:lnTo>
                  <a:lnTo>
                    <a:pt x="0" y="213182"/>
                  </a:lnTo>
                  <a:close/>
                </a:path>
              </a:pathLst>
            </a:custGeom>
            <a:solidFill>
              <a:srgbClr val="FFFFFF"/>
            </a:solidFill>
          </p:spPr>
          <p:txBody>
            <a:bodyPr wrap="square" lIns="0" tIns="0" rIns="0" bIns="0" rtlCol="0"/>
            <a:lstStyle/>
            <a:p>
              <a:endParaRPr/>
            </a:p>
          </p:txBody>
        </p:sp>
        <p:sp>
          <p:nvSpPr>
            <p:cNvPr id="30" name="object 24">
              <a:extLst>
                <a:ext uri="{FF2B5EF4-FFF2-40B4-BE49-F238E27FC236}">
                  <a16:creationId xmlns:a16="http://schemas.microsoft.com/office/drawing/2014/main" id="{FBDA29B5-1471-4A28-9484-DECCA29501E9}"/>
                </a:ext>
              </a:extLst>
            </p:cNvPr>
            <p:cNvSpPr/>
            <p:nvPr/>
          </p:nvSpPr>
          <p:spPr>
            <a:xfrm>
              <a:off x="0" y="5362435"/>
              <a:ext cx="9144000" cy="201930"/>
            </a:xfrm>
            <a:custGeom>
              <a:avLst/>
              <a:gdLst/>
              <a:ahLst/>
              <a:cxnLst/>
              <a:rect l="l" t="t" r="r" b="b"/>
              <a:pathLst>
                <a:path w="9144000" h="201929">
                  <a:moveTo>
                    <a:pt x="0" y="201383"/>
                  </a:moveTo>
                  <a:lnTo>
                    <a:pt x="9144000" y="201383"/>
                  </a:lnTo>
                  <a:lnTo>
                    <a:pt x="9144000" y="0"/>
                  </a:lnTo>
                  <a:lnTo>
                    <a:pt x="0" y="0"/>
                  </a:lnTo>
                  <a:lnTo>
                    <a:pt x="0" y="201383"/>
                  </a:lnTo>
                  <a:close/>
                </a:path>
              </a:pathLst>
            </a:custGeom>
            <a:solidFill>
              <a:srgbClr val="FFFFFF"/>
            </a:solidFill>
          </p:spPr>
          <p:txBody>
            <a:bodyPr wrap="square" lIns="0" tIns="0" rIns="0" bIns="0" rtlCol="0"/>
            <a:lstStyle/>
            <a:p>
              <a:endParaRPr/>
            </a:p>
          </p:txBody>
        </p:sp>
        <p:sp>
          <p:nvSpPr>
            <p:cNvPr id="31" name="object 25">
              <a:extLst>
                <a:ext uri="{FF2B5EF4-FFF2-40B4-BE49-F238E27FC236}">
                  <a16:creationId xmlns:a16="http://schemas.microsoft.com/office/drawing/2014/main" id="{30DB83D7-78AC-4734-AF9F-46C47D8EBC93}"/>
                </a:ext>
              </a:extLst>
            </p:cNvPr>
            <p:cNvSpPr/>
            <p:nvPr/>
          </p:nvSpPr>
          <p:spPr>
            <a:xfrm>
              <a:off x="0" y="5115382"/>
              <a:ext cx="9144000" cy="189865"/>
            </a:xfrm>
            <a:custGeom>
              <a:avLst/>
              <a:gdLst/>
              <a:ahLst/>
              <a:cxnLst/>
              <a:rect l="l" t="t" r="r" b="b"/>
              <a:pathLst>
                <a:path w="9144000" h="189864">
                  <a:moveTo>
                    <a:pt x="0" y="189585"/>
                  </a:moveTo>
                  <a:lnTo>
                    <a:pt x="9144000" y="189585"/>
                  </a:lnTo>
                  <a:lnTo>
                    <a:pt x="9144000" y="0"/>
                  </a:lnTo>
                  <a:lnTo>
                    <a:pt x="0" y="0"/>
                  </a:lnTo>
                  <a:lnTo>
                    <a:pt x="0" y="189585"/>
                  </a:lnTo>
                  <a:close/>
                </a:path>
              </a:pathLst>
            </a:custGeom>
            <a:solidFill>
              <a:srgbClr val="FFFFFF"/>
            </a:solidFill>
          </p:spPr>
          <p:txBody>
            <a:bodyPr wrap="square" lIns="0" tIns="0" rIns="0" bIns="0" rtlCol="0"/>
            <a:lstStyle/>
            <a:p>
              <a:endParaRPr/>
            </a:p>
          </p:txBody>
        </p:sp>
        <p:sp>
          <p:nvSpPr>
            <p:cNvPr id="32" name="object 26">
              <a:extLst>
                <a:ext uri="{FF2B5EF4-FFF2-40B4-BE49-F238E27FC236}">
                  <a16:creationId xmlns:a16="http://schemas.microsoft.com/office/drawing/2014/main" id="{B98E6EA8-FDCE-4E65-8563-27A93B377A13}"/>
                </a:ext>
              </a:extLst>
            </p:cNvPr>
            <p:cNvSpPr/>
            <p:nvPr/>
          </p:nvSpPr>
          <p:spPr>
            <a:xfrm>
              <a:off x="0" y="4868341"/>
              <a:ext cx="9144000" cy="177800"/>
            </a:xfrm>
            <a:custGeom>
              <a:avLst/>
              <a:gdLst/>
              <a:ahLst/>
              <a:cxnLst/>
              <a:rect l="l" t="t" r="r" b="b"/>
              <a:pathLst>
                <a:path w="9144000" h="177800">
                  <a:moveTo>
                    <a:pt x="0" y="177787"/>
                  </a:moveTo>
                  <a:lnTo>
                    <a:pt x="9144000" y="177787"/>
                  </a:lnTo>
                  <a:lnTo>
                    <a:pt x="9144000" y="0"/>
                  </a:lnTo>
                  <a:lnTo>
                    <a:pt x="0" y="0"/>
                  </a:lnTo>
                  <a:lnTo>
                    <a:pt x="0" y="177787"/>
                  </a:lnTo>
                  <a:close/>
                </a:path>
              </a:pathLst>
            </a:custGeom>
            <a:solidFill>
              <a:srgbClr val="FFFFFF"/>
            </a:solidFill>
          </p:spPr>
          <p:txBody>
            <a:bodyPr wrap="square" lIns="0" tIns="0" rIns="0" bIns="0" rtlCol="0"/>
            <a:lstStyle/>
            <a:p>
              <a:endParaRPr/>
            </a:p>
          </p:txBody>
        </p:sp>
        <p:sp>
          <p:nvSpPr>
            <p:cNvPr id="33" name="object 27">
              <a:extLst>
                <a:ext uri="{FF2B5EF4-FFF2-40B4-BE49-F238E27FC236}">
                  <a16:creationId xmlns:a16="http://schemas.microsoft.com/office/drawing/2014/main" id="{887B7BA9-A3AD-4711-AE2B-630109618538}"/>
                </a:ext>
              </a:extLst>
            </p:cNvPr>
            <p:cNvSpPr/>
            <p:nvPr/>
          </p:nvSpPr>
          <p:spPr>
            <a:xfrm>
              <a:off x="0" y="4621276"/>
              <a:ext cx="9144000" cy="166370"/>
            </a:xfrm>
            <a:custGeom>
              <a:avLst/>
              <a:gdLst/>
              <a:ahLst/>
              <a:cxnLst/>
              <a:rect l="l" t="t" r="r" b="b"/>
              <a:pathLst>
                <a:path w="9144000" h="166370">
                  <a:moveTo>
                    <a:pt x="0" y="166014"/>
                  </a:moveTo>
                  <a:lnTo>
                    <a:pt x="9144000" y="166014"/>
                  </a:lnTo>
                  <a:lnTo>
                    <a:pt x="9144000" y="0"/>
                  </a:lnTo>
                  <a:lnTo>
                    <a:pt x="0" y="0"/>
                  </a:lnTo>
                  <a:lnTo>
                    <a:pt x="0" y="166014"/>
                  </a:lnTo>
                  <a:close/>
                </a:path>
              </a:pathLst>
            </a:custGeom>
            <a:solidFill>
              <a:srgbClr val="FFFFFF"/>
            </a:solidFill>
          </p:spPr>
          <p:txBody>
            <a:bodyPr wrap="square" lIns="0" tIns="0" rIns="0" bIns="0" rtlCol="0"/>
            <a:lstStyle/>
            <a:p>
              <a:endParaRPr/>
            </a:p>
          </p:txBody>
        </p:sp>
        <p:sp>
          <p:nvSpPr>
            <p:cNvPr id="34" name="object 28">
              <a:extLst>
                <a:ext uri="{FF2B5EF4-FFF2-40B4-BE49-F238E27FC236}">
                  <a16:creationId xmlns:a16="http://schemas.microsoft.com/office/drawing/2014/main" id="{FC69A494-3E1A-4E52-9363-95EA70310C88}"/>
                </a:ext>
              </a:extLst>
            </p:cNvPr>
            <p:cNvSpPr/>
            <p:nvPr/>
          </p:nvSpPr>
          <p:spPr>
            <a:xfrm>
              <a:off x="0" y="4374248"/>
              <a:ext cx="9144000" cy="154305"/>
            </a:xfrm>
            <a:custGeom>
              <a:avLst/>
              <a:gdLst/>
              <a:ahLst/>
              <a:cxnLst/>
              <a:rect l="l" t="t" r="r" b="b"/>
              <a:pathLst>
                <a:path w="9144000" h="154304">
                  <a:moveTo>
                    <a:pt x="0" y="154203"/>
                  </a:moveTo>
                  <a:lnTo>
                    <a:pt x="9144000" y="154203"/>
                  </a:lnTo>
                  <a:lnTo>
                    <a:pt x="9144000" y="0"/>
                  </a:lnTo>
                  <a:lnTo>
                    <a:pt x="0" y="0"/>
                  </a:lnTo>
                  <a:lnTo>
                    <a:pt x="0" y="154203"/>
                  </a:lnTo>
                  <a:close/>
                </a:path>
              </a:pathLst>
            </a:custGeom>
            <a:solidFill>
              <a:srgbClr val="FFFFFF"/>
            </a:solidFill>
          </p:spPr>
          <p:txBody>
            <a:bodyPr wrap="square" lIns="0" tIns="0" rIns="0" bIns="0" rtlCol="0"/>
            <a:lstStyle/>
            <a:p>
              <a:endParaRPr/>
            </a:p>
          </p:txBody>
        </p:sp>
        <p:sp>
          <p:nvSpPr>
            <p:cNvPr id="35" name="object 29">
              <a:extLst>
                <a:ext uri="{FF2B5EF4-FFF2-40B4-BE49-F238E27FC236}">
                  <a16:creationId xmlns:a16="http://schemas.microsoft.com/office/drawing/2014/main" id="{1E248F45-933B-46E6-9B39-8315D3104DEC}"/>
                </a:ext>
              </a:extLst>
            </p:cNvPr>
            <p:cNvSpPr/>
            <p:nvPr/>
          </p:nvSpPr>
          <p:spPr>
            <a:xfrm>
              <a:off x="0" y="4127207"/>
              <a:ext cx="9144000" cy="142875"/>
            </a:xfrm>
            <a:custGeom>
              <a:avLst/>
              <a:gdLst/>
              <a:ahLst/>
              <a:cxnLst/>
              <a:rect l="l" t="t" r="r" b="b"/>
              <a:pathLst>
                <a:path w="9144000" h="142875">
                  <a:moveTo>
                    <a:pt x="0" y="142417"/>
                  </a:moveTo>
                  <a:lnTo>
                    <a:pt x="9144000" y="142417"/>
                  </a:lnTo>
                  <a:lnTo>
                    <a:pt x="9144000" y="0"/>
                  </a:lnTo>
                  <a:lnTo>
                    <a:pt x="0" y="0"/>
                  </a:lnTo>
                  <a:lnTo>
                    <a:pt x="0" y="142417"/>
                  </a:lnTo>
                  <a:close/>
                </a:path>
              </a:pathLst>
            </a:custGeom>
            <a:solidFill>
              <a:srgbClr val="FFFFFF"/>
            </a:solidFill>
          </p:spPr>
          <p:txBody>
            <a:bodyPr wrap="square" lIns="0" tIns="0" rIns="0" bIns="0" rtlCol="0"/>
            <a:lstStyle/>
            <a:p>
              <a:endParaRPr/>
            </a:p>
          </p:txBody>
        </p:sp>
        <p:sp>
          <p:nvSpPr>
            <p:cNvPr id="36" name="object 30">
              <a:extLst>
                <a:ext uri="{FF2B5EF4-FFF2-40B4-BE49-F238E27FC236}">
                  <a16:creationId xmlns:a16="http://schemas.microsoft.com/office/drawing/2014/main" id="{4F95C9E2-D4A7-40C6-8B3A-69934D6FC983}"/>
                </a:ext>
              </a:extLst>
            </p:cNvPr>
            <p:cNvSpPr/>
            <p:nvPr/>
          </p:nvSpPr>
          <p:spPr>
            <a:xfrm>
              <a:off x="0" y="3880142"/>
              <a:ext cx="9144000" cy="130810"/>
            </a:xfrm>
            <a:custGeom>
              <a:avLst/>
              <a:gdLst/>
              <a:ahLst/>
              <a:cxnLst/>
              <a:rect l="l" t="t" r="r" b="b"/>
              <a:pathLst>
                <a:path w="9144000" h="130810">
                  <a:moveTo>
                    <a:pt x="0" y="130644"/>
                  </a:moveTo>
                  <a:lnTo>
                    <a:pt x="9144000" y="130644"/>
                  </a:lnTo>
                  <a:lnTo>
                    <a:pt x="9144000" y="0"/>
                  </a:lnTo>
                  <a:lnTo>
                    <a:pt x="0" y="0"/>
                  </a:lnTo>
                  <a:lnTo>
                    <a:pt x="0" y="130644"/>
                  </a:lnTo>
                  <a:close/>
                </a:path>
              </a:pathLst>
            </a:custGeom>
            <a:solidFill>
              <a:srgbClr val="FFFFFF"/>
            </a:solidFill>
          </p:spPr>
          <p:txBody>
            <a:bodyPr wrap="square" lIns="0" tIns="0" rIns="0" bIns="0" rtlCol="0"/>
            <a:lstStyle/>
            <a:p>
              <a:endParaRPr/>
            </a:p>
          </p:txBody>
        </p:sp>
        <p:sp>
          <p:nvSpPr>
            <p:cNvPr id="37" name="object 31">
              <a:extLst>
                <a:ext uri="{FF2B5EF4-FFF2-40B4-BE49-F238E27FC236}">
                  <a16:creationId xmlns:a16="http://schemas.microsoft.com/office/drawing/2014/main" id="{B57257FA-35F7-4FAF-B9AA-33A703B93521}"/>
                </a:ext>
              </a:extLst>
            </p:cNvPr>
            <p:cNvSpPr/>
            <p:nvPr/>
          </p:nvSpPr>
          <p:spPr>
            <a:xfrm>
              <a:off x="0" y="3633114"/>
              <a:ext cx="9144000" cy="119380"/>
            </a:xfrm>
            <a:custGeom>
              <a:avLst/>
              <a:gdLst/>
              <a:ahLst/>
              <a:cxnLst/>
              <a:rect l="l" t="t" r="r" b="b"/>
              <a:pathLst>
                <a:path w="9144000" h="119379">
                  <a:moveTo>
                    <a:pt x="0" y="118833"/>
                  </a:moveTo>
                  <a:lnTo>
                    <a:pt x="9144000" y="118833"/>
                  </a:lnTo>
                  <a:lnTo>
                    <a:pt x="9144000" y="0"/>
                  </a:lnTo>
                  <a:lnTo>
                    <a:pt x="0" y="0"/>
                  </a:lnTo>
                  <a:lnTo>
                    <a:pt x="0" y="118833"/>
                  </a:lnTo>
                  <a:close/>
                </a:path>
              </a:pathLst>
            </a:custGeom>
            <a:solidFill>
              <a:srgbClr val="FFFFFF"/>
            </a:solidFill>
          </p:spPr>
          <p:txBody>
            <a:bodyPr wrap="square" lIns="0" tIns="0" rIns="0" bIns="0" rtlCol="0"/>
            <a:lstStyle/>
            <a:p>
              <a:endParaRPr/>
            </a:p>
          </p:txBody>
        </p:sp>
        <p:sp>
          <p:nvSpPr>
            <p:cNvPr id="38" name="object 32">
              <a:extLst>
                <a:ext uri="{FF2B5EF4-FFF2-40B4-BE49-F238E27FC236}">
                  <a16:creationId xmlns:a16="http://schemas.microsoft.com/office/drawing/2014/main" id="{9AEE3A91-2C1C-4E05-B50D-238A38F7912D}"/>
                </a:ext>
              </a:extLst>
            </p:cNvPr>
            <p:cNvSpPr/>
            <p:nvPr/>
          </p:nvSpPr>
          <p:spPr>
            <a:xfrm>
              <a:off x="0" y="3386061"/>
              <a:ext cx="9144000" cy="107314"/>
            </a:xfrm>
            <a:custGeom>
              <a:avLst/>
              <a:gdLst/>
              <a:ahLst/>
              <a:cxnLst/>
              <a:rect l="l" t="t" r="r" b="b"/>
              <a:pathLst>
                <a:path w="9144000" h="107314">
                  <a:moveTo>
                    <a:pt x="0" y="107048"/>
                  </a:moveTo>
                  <a:lnTo>
                    <a:pt x="9144000" y="107048"/>
                  </a:lnTo>
                  <a:lnTo>
                    <a:pt x="9144000" y="0"/>
                  </a:lnTo>
                  <a:lnTo>
                    <a:pt x="0" y="0"/>
                  </a:lnTo>
                  <a:lnTo>
                    <a:pt x="0" y="107048"/>
                  </a:lnTo>
                  <a:close/>
                </a:path>
              </a:pathLst>
            </a:custGeom>
            <a:solidFill>
              <a:srgbClr val="FFFFFF"/>
            </a:solidFill>
          </p:spPr>
          <p:txBody>
            <a:bodyPr wrap="square" lIns="0" tIns="0" rIns="0" bIns="0" rtlCol="0"/>
            <a:lstStyle/>
            <a:p>
              <a:endParaRPr/>
            </a:p>
          </p:txBody>
        </p:sp>
        <p:sp>
          <p:nvSpPr>
            <p:cNvPr id="39" name="object 33">
              <a:extLst>
                <a:ext uri="{FF2B5EF4-FFF2-40B4-BE49-F238E27FC236}">
                  <a16:creationId xmlns:a16="http://schemas.microsoft.com/office/drawing/2014/main" id="{BDCD3F4E-5B8D-472B-95F9-67BAD0A8D80A}"/>
                </a:ext>
              </a:extLst>
            </p:cNvPr>
            <p:cNvSpPr/>
            <p:nvPr/>
          </p:nvSpPr>
          <p:spPr>
            <a:xfrm>
              <a:off x="0" y="3139008"/>
              <a:ext cx="9144000" cy="95885"/>
            </a:xfrm>
            <a:custGeom>
              <a:avLst/>
              <a:gdLst/>
              <a:ahLst/>
              <a:cxnLst/>
              <a:rect l="l" t="t" r="r" b="b"/>
              <a:pathLst>
                <a:path w="9144000" h="95885">
                  <a:moveTo>
                    <a:pt x="0" y="95262"/>
                  </a:moveTo>
                  <a:lnTo>
                    <a:pt x="9144000" y="95262"/>
                  </a:lnTo>
                  <a:lnTo>
                    <a:pt x="9144000" y="0"/>
                  </a:lnTo>
                  <a:lnTo>
                    <a:pt x="0" y="0"/>
                  </a:lnTo>
                  <a:lnTo>
                    <a:pt x="0" y="95262"/>
                  </a:lnTo>
                  <a:close/>
                </a:path>
              </a:pathLst>
            </a:custGeom>
            <a:solidFill>
              <a:srgbClr val="FFFFFF"/>
            </a:solidFill>
          </p:spPr>
          <p:txBody>
            <a:bodyPr wrap="square" lIns="0" tIns="0" rIns="0" bIns="0" rtlCol="0"/>
            <a:lstStyle/>
            <a:p>
              <a:endParaRPr/>
            </a:p>
          </p:txBody>
        </p:sp>
        <p:sp>
          <p:nvSpPr>
            <p:cNvPr id="40" name="object 34">
              <a:extLst>
                <a:ext uri="{FF2B5EF4-FFF2-40B4-BE49-F238E27FC236}">
                  <a16:creationId xmlns:a16="http://schemas.microsoft.com/office/drawing/2014/main" id="{E0602E15-A4B0-4F4A-9A3B-0FCCA974F1ED}"/>
                </a:ext>
              </a:extLst>
            </p:cNvPr>
            <p:cNvSpPr/>
            <p:nvPr/>
          </p:nvSpPr>
          <p:spPr>
            <a:xfrm>
              <a:off x="0" y="2891967"/>
              <a:ext cx="9144000" cy="83820"/>
            </a:xfrm>
            <a:custGeom>
              <a:avLst/>
              <a:gdLst/>
              <a:ahLst/>
              <a:cxnLst/>
              <a:rect l="l" t="t" r="r" b="b"/>
              <a:pathLst>
                <a:path w="9144000" h="83819">
                  <a:moveTo>
                    <a:pt x="0" y="83451"/>
                  </a:moveTo>
                  <a:lnTo>
                    <a:pt x="9144000" y="83451"/>
                  </a:lnTo>
                  <a:lnTo>
                    <a:pt x="9144000" y="0"/>
                  </a:lnTo>
                  <a:lnTo>
                    <a:pt x="0" y="0"/>
                  </a:lnTo>
                  <a:lnTo>
                    <a:pt x="0" y="83451"/>
                  </a:lnTo>
                  <a:close/>
                </a:path>
              </a:pathLst>
            </a:custGeom>
            <a:solidFill>
              <a:srgbClr val="FFFFFF"/>
            </a:solidFill>
          </p:spPr>
          <p:txBody>
            <a:bodyPr wrap="square" lIns="0" tIns="0" rIns="0" bIns="0" rtlCol="0"/>
            <a:lstStyle/>
            <a:p>
              <a:endParaRPr/>
            </a:p>
          </p:txBody>
        </p:sp>
        <p:sp>
          <p:nvSpPr>
            <p:cNvPr id="41" name="object 35">
              <a:extLst>
                <a:ext uri="{FF2B5EF4-FFF2-40B4-BE49-F238E27FC236}">
                  <a16:creationId xmlns:a16="http://schemas.microsoft.com/office/drawing/2014/main" id="{CCAB9201-A7BA-4D4F-8121-B6C5F3932A2B}"/>
                </a:ext>
              </a:extLst>
            </p:cNvPr>
            <p:cNvSpPr/>
            <p:nvPr/>
          </p:nvSpPr>
          <p:spPr>
            <a:xfrm>
              <a:off x="0" y="2644927"/>
              <a:ext cx="9144000" cy="71755"/>
            </a:xfrm>
            <a:custGeom>
              <a:avLst/>
              <a:gdLst/>
              <a:ahLst/>
              <a:cxnLst/>
              <a:rect l="l" t="t" r="r" b="b"/>
              <a:pathLst>
                <a:path w="9144000" h="71755">
                  <a:moveTo>
                    <a:pt x="0" y="71666"/>
                  </a:moveTo>
                  <a:lnTo>
                    <a:pt x="9144000" y="71666"/>
                  </a:lnTo>
                  <a:lnTo>
                    <a:pt x="9144000" y="0"/>
                  </a:lnTo>
                  <a:lnTo>
                    <a:pt x="0" y="0"/>
                  </a:lnTo>
                  <a:lnTo>
                    <a:pt x="0" y="71666"/>
                  </a:lnTo>
                  <a:close/>
                </a:path>
              </a:pathLst>
            </a:custGeom>
            <a:solidFill>
              <a:srgbClr val="FFFFFF"/>
            </a:solidFill>
          </p:spPr>
          <p:txBody>
            <a:bodyPr wrap="square" lIns="0" tIns="0" rIns="0" bIns="0" rtlCol="0"/>
            <a:lstStyle/>
            <a:p>
              <a:endParaRPr/>
            </a:p>
          </p:txBody>
        </p:sp>
        <p:sp>
          <p:nvSpPr>
            <p:cNvPr id="42" name="object 36">
              <a:extLst>
                <a:ext uri="{FF2B5EF4-FFF2-40B4-BE49-F238E27FC236}">
                  <a16:creationId xmlns:a16="http://schemas.microsoft.com/office/drawing/2014/main" id="{FACD8656-9DE3-423A-BE71-BDBB0E19893C}"/>
                </a:ext>
              </a:extLst>
            </p:cNvPr>
            <p:cNvSpPr/>
            <p:nvPr/>
          </p:nvSpPr>
          <p:spPr>
            <a:xfrm>
              <a:off x="0" y="2397874"/>
              <a:ext cx="9144000" cy="60325"/>
            </a:xfrm>
            <a:custGeom>
              <a:avLst/>
              <a:gdLst/>
              <a:ahLst/>
              <a:cxnLst/>
              <a:rect l="l" t="t" r="r" b="b"/>
              <a:pathLst>
                <a:path w="9144000" h="60325">
                  <a:moveTo>
                    <a:pt x="0" y="59880"/>
                  </a:moveTo>
                  <a:lnTo>
                    <a:pt x="9144000" y="59880"/>
                  </a:lnTo>
                  <a:lnTo>
                    <a:pt x="9144000" y="0"/>
                  </a:lnTo>
                  <a:lnTo>
                    <a:pt x="0" y="0"/>
                  </a:lnTo>
                  <a:lnTo>
                    <a:pt x="0" y="59880"/>
                  </a:lnTo>
                  <a:close/>
                </a:path>
              </a:pathLst>
            </a:custGeom>
            <a:solidFill>
              <a:srgbClr val="FFFFFF"/>
            </a:solidFill>
          </p:spPr>
          <p:txBody>
            <a:bodyPr wrap="square" lIns="0" tIns="0" rIns="0" bIns="0" rtlCol="0"/>
            <a:lstStyle/>
            <a:p>
              <a:endParaRPr/>
            </a:p>
          </p:txBody>
        </p:sp>
        <p:sp>
          <p:nvSpPr>
            <p:cNvPr id="43" name="object 37">
              <a:extLst>
                <a:ext uri="{FF2B5EF4-FFF2-40B4-BE49-F238E27FC236}">
                  <a16:creationId xmlns:a16="http://schemas.microsoft.com/office/drawing/2014/main" id="{65D99FD4-0D7F-461E-AB5E-0F7590F67573}"/>
                </a:ext>
              </a:extLst>
            </p:cNvPr>
            <p:cNvSpPr/>
            <p:nvPr/>
          </p:nvSpPr>
          <p:spPr>
            <a:xfrm>
              <a:off x="0" y="2174875"/>
              <a:ext cx="9144000" cy="0"/>
            </a:xfrm>
            <a:custGeom>
              <a:avLst/>
              <a:gdLst/>
              <a:ahLst/>
              <a:cxnLst/>
              <a:rect l="l" t="t" r="r" b="b"/>
              <a:pathLst>
                <a:path w="9144000">
                  <a:moveTo>
                    <a:pt x="0" y="0"/>
                  </a:moveTo>
                  <a:lnTo>
                    <a:pt x="9144000" y="0"/>
                  </a:lnTo>
                </a:path>
              </a:pathLst>
            </a:custGeom>
            <a:ln w="48082">
              <a:solidFill>
                <a:srgbClr val="FFFFFF"/>
              </a:solidFill>
            </a:ln>
          </p:spPr>
          <p:txBody>
            <a:bodyPr wrap="square" lIns="0" tIns="0" rIns="0" bIns="0" rtlCol="0"/>
            <a:lstStyle/>
            <a:p>
              <a:endParaRPr/>
            </a:p>
          </p:txBody>
        </p:sp>
        <p:sp>
          <p:nvSpPr>
            <p:cNvPr id="44" name="object 38">
              <a:extLst>
                <a:ext uri="{FF2B5EF4-FFF2-40B4-BE49-F238E27FC236}">
                  <a16:creationId xmlns:a16="http://schemas.microsoft.com/office/drawing/2014/main" id="{4BE512A5-0D8D-4F2C-93F8-7873C0FE9E29}"/>
                </a:ext>
              </a:extLst>
            </p:cNvPr>
            <p:cNvSpPr/>
            <p:nvPr/>
          </p:nvSpPr>
          <p:spPr>
            <a:xfrm>
              <a:off x="0" y="1921935"/>
              <a:ext cx="9144000" cy="0"/>
            </a:xfrm>
            <a:custGeom>
              <a:avLst/>
              <a:gdLst/>
              <a:ahLst/>
              <a:cxnLst/>
              <a:rect l="l" t="t" r="r" b="b"/>
              <a:pathLst>
                <a:path w="9144000">
                  <a:moveTo>
                    <a:pt x="0" y="0"/>
                  </a:moveTo>
                  <a:lnTo>
                    <a:pt x="9144000" y="0"/>
                  </a:lnTo>
                </a:path>
              </a:pathLst>
            </a:custGeom>
            <a:ln w="36283">
              <a:solidFill>
                <a:srgbClr val="FFFFFF"/>
              </a:solidFill>
            </a:ln>
          </p:spPr>
          <p:txBody>
            <a:bodyPr wrap="square" lIns="0" tIns="0" rIns="0" bIns="0" rtlCol="0"/>
            <a:lstStyle/>
            <a:p>
              <a:endParaRPr/>
            </a:p>
          </p:txBody>
        </p:sp>
        <p:sp>
          <p:nvSpPr>
            <p:cNvPr id="45" name="object 39">
              <a:extLst>
                <a:ext uri="{FF2B5EF4-FFF2-40B4-BE49-F238E27FC236}">
                  <a16:creationId xmlns:a16="http://schemas.microsoft.com/office/drawing/2014/main" id="{180F6412-5D30-45CD-B760-C45B4C0A332A}"/>
                </a:ext>
              </a:extLst>
            </p:cNvPr>
            <p:cNvSpPr/>
            <p:nvPr/>
          </p:nvSpPr>
          <p:spPr>
            <a:xfrm>
              <a:off x="0" y="1668989"/>
              <a:ext cx="9144000" cy="0"/>
            </a:xfrm>
            <a:custGeom>
              <a:avLst/>
              <a:gdLst/>
              <a:ahLst/>
              <a:cxnLst/>
              <a:rect l="l" t="t" r="r" b="b"/>
              <a:pathLst>
                <a:path w="9144000">
                  <a:moveTo>
                    <a:pt x="0" y="0"/>
                  </a:moveTo>
                  <a:lnTo>
                    <a:pt x="9144000" y="0"/>
                  </a:lnTo>
                </a:path>
              </a:pathLst>
            </a:custGeom>
            <a:ln w="24498">
              <a:solidFill>
                <a:srgbClr val="FFFFFF"/>
              </a:solidFill>
            </a:ln>
          </p:spPr>
          <p:txBody>
            <a:bodyPr wrap="square" lIns="0" tIns="0" rIns="0" bIns="0" rtlCol="0"/>
            <a:lstStyle/>
            <a:p>
              <a:endParaRPr/>
            </a:p>
          </p:txBody>
        </p:sp>
        <p:sp>
          <p:nvSpPr>
            <p:cNvPr id="46" name="object 40">
              <a:extLst>
                <a:ext uri="{FF2B5EF4-FFF2-40B4-BE49-F238E27FC236}">
                  <a16:creationId xmlns:a16="http://schemas.microsoft.com/office/drawing/2014/main" id="{DA7A2869-9588-413D-BBC7-401DC26BD9DB}"/>
                </a:ext>
              </a:extLst>
            </p:cNvPr>
            <p:cNvSpPr/>
            <p:nvPr/>
          </p:nvSpPr>
          <p:spPr>
            <a:xfrm>
              <a:off x="0" y="1416050"/>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68DC5500-F3B2-4FE3-BD7F-7B43E17FCBD9}"/>
              </a:ext>
            </a:extLst>
          </p:cNvPr>
          <p:cNvGrpSpPr/>
          <p:nvPr userDrawn="1"/>
        </p:nvGrpSpPr>
        <p:grpSpPr>
          <a:xfrm>
            <a:off x="0" y="0"/>
            <a:ext cx="9144000" cy="6858000"/>
            <a:chOff x="0" y="0"/>
            <a:chExt cx="9144000" cy="6858000"/>
          </a:xfrm>
        </p:grpSpPr>
        <p:sp>
          <p:nvSpPr>
            <p:cNvPr id="8" name="object 2">
              <a:extLst>
                <a:ext uri="{FF2B5EF4-FFF2-40B4-BE49-F238E27FC236}">
                  <a16:creationId xmlns:a16="http://schemas.microsoft.com/office/drawing/2014/main" id="{9506A4B5-F1BE-46DA-A30F-EBA6EED35C7C}"/>
                </a:ext>
              </a:extLst>
            </p:cNvPr>
            <p:cNvSpPr/>
            <p:nvPr/>
          </p:nvSpPr>
          <p:spPr>
            <a:xfrm>
              <a:off x="0" y="0"/>
              <a:ext cx="9144000" cy="2398395"/>
            </a:xfrm>
            <a:custGeom>
              <a:avLst/>
              <a:gdLst/>
              <a:ahLst/>
              <a:cxnLst/>
              <a:rect l="l" t="t" r="r" b="b"/>
              <a:pathLst>
                <a:path w="9144000" h="2398395">
                  <a:moveTo>
                    <a:pt x="0" y="2397874"/>
                  </a:moveTo>
                  <a:lnTo>
                    <a:pt x="9144000" y="2397874"/>
                  </a:lnTo>
                  <a:lnTo>
                    <a:pt x="9144000" y="0"/>
                  </a:lnTo>
                  <a:lnTo>
                    <a:pt x="0" y="0"/>
                  </a:lnTo>
                  <a:lnTo>
                    <a:pt x="0" y="2397874"/>
                  </a:lnTo>
                  <a:close/>
                </a:path>
              </a:pathLst>
            </a:custGeom>
            <a:solidFill>
              <a:srgbClr val="FFFF00"/>
            </a:solidFill>
          </p:spPr>
          <p:txBody>
            <a:bodyPr wrap="square" lIns="0" tIns="0" rIns="0" bIns="0" rtlCol="0"/>
            <a:lstStyle/>
            <a:p>
              <a:endParaRPr/>
            </a:p>
          </p:txBody>
        </p:sp>
        <p:sp>
          <p:nvSpPr>
            <p:cNvPr id="9" name="object 3">
              <a:extLst>
                <a:ext uri="{FF2B5EF4-FFF2-40B4-BE49-F238E27FC236}">
                  <a16:creationId xmlns:a16="http://schemas.microsoft.com/office/drawing/2014/main" id="{2B0A3CAC-ED47-4B47-9324-772F679166A5}"/>
                </a:ext>
              </a:extLst>
            </p:cNvPr>
            <p:cNvSpPr/>
            <p:nvPr/>
          </p:nvSpPr>
          <p:spPr>
            <a:xfrm>
              <a:off x="0" y="2457754"/>
              <a:ext cx="9144000" cy="187325"/>
            </a:xfrm>
            <a:custGeom>
              <a:avLst/>
              <a:gdLst/>
              <a:ahLst/>
              <a:cxnLst/>
              <a:rect l="l" t="t" r="r" b="b"/>
              <a:pathLst>
                <a:path w="9144000" h="187325">
                  <a:moveTo>
                    <a:pt x="0" y="187172"/>
                  </a:moveTo>
                  <a:lnTo>
                    <a:pt x="9144000" y="187172"/>
                  </a:lnTo>
                  <a:lnTo>
                    <a:pt x="9144000" y="0"/>
                  </a:lnTo>
                  <a:lnTo>
                    <a:pt x="0" y="0"/>
                  </a:lnTo>
                  <a:lnTo>
                    <a:pt x="0" y="187172"/>
                  </a:lnTo>
                  <a:close/>
                </a:path>
              </a:pathLst>
            </a:custGeom>
            <a:solidFill>
              <a:srgbClr val="FFFF00"/>
            </a:solidFill>
          </p:spPr>
          <p:txBody>
            <a:bodyPr wrap="square" lIns="0" tIns="0" rIns="0" bIns="0" rtlCol="0"/>
            <a:lstStyle/>
            <a:p>
              <a:endParaRPr/>
            </a:p>
          </p:txBody>
        </p:sp>
        <p:sp>
          <p:nvSpPr>
            <p:cNvPr id="10" name="object 4">
              <a:extLst>
                <a:ext uri="{FF2B5EF4-FFF2-40B4-BE49-F238E27FC236}">
                  <a16:creationId xmlns:a16="http://schemas.microsoft.com/office/drawing/2014/main" id="{37E169CA-B053-47BD-90B4-787B15B389E1}"/>
                </a:ext>
              </a:extLst>
            </p:cNvPr>
            <p:cNvSpPr/>
            <p:nvPr/>
          </p:nvSpPr>
          <p:spPr>
            <a:xfrm>
              <a:off x="0" y="2716593"/>
              <a:ext cx="9144000" cy="175895"/>
            </a:xfrm>
            <a:custGeom>
              <a:avLst/>
              <a:gdLst/>
              <a:ahLst/>
              <a:cxnLst/>
              <a:rect l="l" t="t" r="r" b="b"/>
              <a:pathLst>
                <a:path w="9144000" h="175894">
                  <a:moveTo>
                    <a:pt x="0" y="175374"/>
                  </a:moveTo>
                  <a:lnTo>
                    <a:pt x="9144000" y="175374"/>
                  </a:lnTo>
                  <a:lnTo>
                    <a:pt x="9144000" y="0"/>
                  </a:lnTo>
                  <a:lnTo>
                    <a:pt x="0" y="0"/>
                  </a:lnTo>
                  <a:lnTo>
                    <a:pt x="0" y="175374"/>
                  </a:lnTo>
                  <a:close/>
                </a:path>
              </a:pathLst>
            </a:custGeom>
            <a:solidFill>
              <a:srgbClr val="FFFF00"/>
            </a:solidFill>
          </p:spPr>
          <p:txBody>
            <a:bodyPr wrap="square" lIns="0" tIns="0" rIns="0" bIns="0" rtlCol="0"/>
            <a:lstStyle/>
            <a:p>
              <a:endParaRPr/>
            </a:p>
          </p:txBody>
        </p:sp>
        <p:sp>
          <p:nvSpPr>
            <p:cNvPr id="11" name="object 5">
              <a:extLst>
                <a:ext uri="{FF2B5EF4-FFF2-40B4-BE49-F238E27FC236}">
                  <a16:creationId xmlns:a16="http://schemas.microsoft.com/office/drawing/2014/main" id="{7DFBBAC7-D278-4E4D-A542-4AFB94AAD976}"/>
                </a:ext>
              </a:extLst>
            </p:cNvPr>
            <p:cNvSpPr/>
            <p:nvPr/>
          </p:nvSpPr>
          <p:spPr>
            <a:xfrm>
              <a:off x="0" y="2975419"/>
              <a:ext cx="9144000" cy="163830"/>
            </a:xfrm>
            <a:custGeom>
              <a:avLst/>
              <a:gdLst/>
              <a:ahLst/>
              <a:cxnLst/>
              <a:rect l="l" t="t" r="r" b="b"/>
              <a:pathLst>
                <a:path w="9144000" h="163830">
                  <a:moveTo>
                    <a:pt x="0" y="163588"/>
                  </a:moveTo>
                  <a:lnTo>
                    <a:pt x="9144000" y="163588"/>
                  </a:lnTo>
                  <a:lnTo>
                    <a:pt x="9144000" y="0"/>
                  </a:lnTo>
                  <a:lnTo>
                    <a:pt x="0" y="0"/>
                  </a:lnTo>
                  <a:lnTo>
                    <a:pt x="0" y="163588"/>
                  </a:lnTo>
                  <a:close/>
                </a:path>
              </a:pathLst>
            </a:custGeom>
            <a:solidFill>
              <a:srgbClr val="FFFF00"/>
            </a:solidFill>
          </p:spPr>
          <p:txBody>
            <a:bodyPr wrap="square" lIns="0" tIns="0" rIns="0" bIns="0" rtlCol="0"/>
            <a:lstStyle/>
            <a:p>
              <a:endParaRPr/>
            </a:p>
          </p:txBody>
        </p:sp>
        <p:sp>
          <p:nvSpPr>
            <p:cNvPr id="12" name="object 6">
              <a:extLst>
                <a:ext uri="{FF2B5EF4-FFF2-40B4-BE49-F238E27FC236}">
                  <a16:creationId xmlns:a16="http://schemas.microsoft.com/office/drawing/2014/main" id="{C51A4C87-9154-462F-AC55-035E0C8E1FAC}"/>
                </a:ext>
              </a:extLst>
            </p:cNvPr>
            <p:cNvSpPr/>
            <p:nvPr/>
          </p:nvSpPr>
          <p:spPr>
            <a:xfrm>
              <a:off x="0" y="3234270"/>
              <a:ext cx="9144000" cy="152400"/>
            </a:xfrm>
            <a:custGeom>
              <a:avLst/>
              <a:gdLst/>
              <a:ahLst/>
              <a:cxnLst/>
              <a:rect l="l" t="t" r="r" b="b"/>
              <a:pathLst>
                <a:path w="9144000" h="152400">
                  <a:moveTo>
                    <a:pt x="0" y="151790"/>
                  </a:moveTo>
                  <a:lnTo>
                    <a:pt x="9144000" y="151790"/>
                  </a:lnTo>
                  <a:lnTo>
                    <a:pt x="9144000" y="0"/>
                  </a:lnTo>
                  <a:lnTo>
                    <a:pt x="0" y="0"/>
                  </a:lnTo>
                  <a:lnTo>
                    <a:pt x="0" y="151790"/>
                  </a:lnTo>
                  <a:close/>
                </a:path>
              </a:pathLst>
            </a:custGeom>
            <a:solidFill>
              <a:srgbClr val="FFFF00"/>
            </a:solidFill>
          </p:spPr>
          <p:txBody>
            <a:bodyPr wrap="square" lIns="0" tIns="0" rIns="0" bIns="0" rtlCol="0"/>
            <a:lstStyle/>
            <a:p>
              <a:endParaRPr/>
            </a:p>
          </p:txBody>
        </p:sp>
        <p:sp>
          <p:nvSpPr>
            <p:cNvPr id="13" name="object 7">
              <a:extLst>
                <a:ext uri="{FF2B5EF4-FFF2-40B4-BE49-F238E27FC236}">
                  <a16:creationId xmlns:a16="http://schemas.microsoft.com/office/drawing/2014/main" id="{2BA7C264-7482-40C9-BD73-4ABBA24E54DE}"/>
                </a:ext>
              </a:extLst>
            </p:cNvPr>
            <p:cNvSpPr/>
            <p:nvPr/>
          </p:nvSpPr>
          <p:spPr>
            <a:xfrm>
              <a:off x="0" y="3493109"/>
              <a:ext cx="9144000" cy="140335"/>
            </a:xfrm>
            <a:custGeom>
              <a:avLst/>
              <a:gdLst/>
              <a:ahLst/>
              <a:cxnLst/>
              <a:rect l="l" t="t" r="r" b="b"/>
              <a:pathLst>
                <a:path w="9144000" h="140335">
                  <a:moveTo>
                    <a:pt x="0" y="140004"/>
                  </a:moveTo>
                  <a:lnTo>
                    <a:pt x="9144000" y="140004"/>
                  </a:lnTo>
                  <a:lnTo>
                    <a:pt x="9144000" y="0"/>
                  </a:lnTo>
                  <a:lnTo>
                    <a:pt x="0" y="0"/>
                  </a:lnTo>
                  <a:lnTo>
                    <a:pt x="0" y="140004"/>
                  </a:lnTo>
                  <a:close/>
                </a:path>
              </a:pathLst>
            </a:custGeom>
            <a:solidFill>
              <a:srgbClr val="FFFF00"/>
            </a:solidFill>
          </p:spPr>
          <p:txBody>
            <a:bodyPr wrap="square" lIns="0" tIns="0" rIns="0" bIns="0" rtlCol="0"/>
            <a:lstStyle/>
            <a:p>
              <a:endParaRPr/>
            </a:p>
          </p:txBody>
        </p:sp>
        <p:sp>
          <p:nvSpPr>
            <p:cNvPr id="14" name="object 8">
              <a:extLst>
                <a:ext uri="{FF2B5EF4-FFF2-40B4-BE49-F238E27FC236}">
                  <a16:creationId xmlns:a16="http://schemas.microsoft.com/office/drawing/2014/main" id="{6ACAB121-8BFC-4986-A973-BB59680ABC67}"/>
                </a:ext>
              </a:extLst>
            </p:cNvPr>
            <p:cNvSpPr/>
            <p:nvPr/>
          </p:nvSpPr>
          <p:spPr>
            <a:xfrm>
              <a:off x="0" y="3751948"/>
              <a:ext cx="9144000" cy="128270"/>
            </a:xfrm>
            <a:custGeom>
              <a:avLst/>
              <a:gdLst/>
              <a:ahLst/>
              <a:cxnLst/>
              <a:rect l="l" t="t" r="r" b="b"/>
              <a:pathLst>
                <a:path w="9144000" h="128270">
                  <a:moveTo>
                    <a:pt x="0" y="128193"/>
                  </a:moveTo>
                  <a:lnTo>
                    <a:pt x="9144000" y="128193"/>
                  </a:lnTo>
                  <a:lnTo>
                    <a:pt x="9144000" y="0"/>
                  </a:lnTo>
                  <a:lnTo>
                    <a:pt x="0" y="0"/>
                  </a:lnTo>
                  <a:lnTo>
                    <a:pt x="0" y="128193"/>
                  </a:lnTo>
                  <a:close/>
                </a:path>
              </a:pathLst>
            </a:custGeom>
            <a:solidFill>
              <a:srgbClr val="FFFF00"/>
            </a:solidFill>
          </p:spPr>
          <p:txBody>
            <a:bodyPr wrap="square" lIns="0" tIns="0" rIns="0" bIns="0" rtlCol="0"/>
            <a:lstStyle/>
            <a:p>
              <a:endParaRPr/>
            </a:p>
          </p:txBody>
        </p:sp>
        <p:sp>
          <p:nvSpPr>
            <p:cNvPr id="15" name="object 9">
              <a:extLst>
                <a:ext uri="{FF2B5EF4-FFF2-40B4-BE49-F238E27FC236}">
                  <a16:creationId xmlns:a16="http://schemas.microsoft.com/office/drawing/2014/main" id="{530C7A36-3869-4E4E-9CEF-722974FCEE20}"/>
                </a:ext>
              </a:extLst>
            </p:cNvPr>
            <p:cNvSpPr/>
            <p:nvPr/>
          </p:nvSpPr>
          <p:spPr>
            <a:xfrm>
              <a:off x="0" y="4010786"/>
              <a:ext cx="9144000" cy="116839"/>
            </a:xfrm>
            <a:custGeom>
              <a:avLst/>
              <a:gdLst/>
              <a:ahLst/>
              <a:cxnLst/>
              <a:rect l="l" t="t" r="r" b="b"/>
              <a:pathLst>
                <a:path w="9144000" h="116839">
                  <a:moveTo>
                    <a:pt x="0" y="116420"/>
                  </a:moveTo>
                  <a:lnTo>
                    <a:pt x="9144000" y="116420"/>
                  </a:lnTo>
                  <a:lnTo>
                    <a:pt x="9144000" y="0"/>
                  </a:lnTo>
                  <a:lnTo>
                    <a:pt x="0" y="0"/>
                  </a:lnTo>
                  <a:lnTo>
                    <a:pt x="0" y="116420"/>
                  </a:lnTo>
                  <a:close/>
                </a:path>
              </a:pathLst>
            </a:custGeom>
            <a:solidFill>
              <a:srgbClr val="FFFF00"/>
            </a:solidFill>
          </p:spPr>
          <p:txBody>
            <a:bodyPr wrap="square" lIns="0" tIns="0" rIns="0" bIns="0" rtlCol="0"/>
            <a:lstStyle/>
            <a:p>
              <a:endParaRPr/>
            </a:p>
          </p:txBody>
        </p:sp>
        <p:sp>
          <p:nvSpPr>
            <p:cNvPr id="16" name="object 10">
              <a:extLst>
                <a:ext uri="{FF2B5EF4-FFF2-40B4-BE49-F238E27FC236}">
                  <a16:creationId xmlns:a16="http://schemas.microsoft.com/office/drawing/2014/main" id="{F3C19188-1C31-41BE-B8B6-86D50B1B4C2A}"/>
                </a:ext>
              </a:extLst>
            </p:cNvPr>
            <p:cNvSpPr/>
            <p:nvPr/>
          </p:nvSpPr>
          <p:spPr>
            <a:xfrm>
              <a:off x="0" y="4269625"/>
              <a:ext cx="9144000" cy="104775"/>
            </a:xfrm>
            <a:custGeom>
              <a:avLst/>
              <a:gdLst/>
              <a:ahLst/>
              <a:cxnLst/>
              <a:rect l="l" t="t" r="r" b="b"/>
              <a:pathLst>
                <a:path w="9144000" h="104775">
                  <a:moveTo>
                    <a:pt x="0" y="104622"/>
                  </a:moveTo>
                  <a:lnTo>
                    <a:pt x="9144000" y="104622"/>
                  </a:lnTo>
                  <a:lnTo>
                    <a:pt x="9144000" y="0"/>
                  </a:lnTo>
                  <a:lnTo>
                    <a:pt x="0" y="0"/>
                  </a:lnTo>
                  <a:lnTo>
                    <a:pt x="0" y="104622"/>
                  </a:lnTo>
                  <a:close/>
                </a:path>
              </a:pathLst>
            </a:custGeom>
            <a:solidFill>
              <a:srgbClr val="FFFF00"/>
            </a:solidFill>
          </p:spPr>
          <p:txBody>
            <a:bodyPr wrap="square" lIns="0" tIns="0" rIns="0" bIns="0" rtlCol="0"/>
            <a:lstStyle/>
            <a:p>
              <a:endParaRPr/>
            </a:p>
          </p:txBody>
        </p:sp>
        <p:sp>
          <p:nvSpPr>
            <p:cNvPr id="17" name="object 11">
              <a:extLst>
                <a:ext uri="{FF2B5EF4-FFF2-40B4-BE49-F238E27FC236}">
                  <a16:creationId xmlns:a16="http://schemas.microsoft.com/office/drawing/2014/main" id="{5E8A3BD6-B1ED-44FA-A6ED-5A92BB449A43}"/>
                </a:ext>
              </a:extLst>
            </p:cNvPr>
            <p:cNvSpPr/>
            <p:nvPr/>
          </p:nvSpPr>
          <p:spPr>
            <a:xfrm>
              <a:off x="0" y="4528451"/>
              <a:ext cx="9144000" cy="93345"/>
            </a:xfrm>
            <a:custGeom>
              <a:avLst/>
              <a:gdLst/>
              <a:ahLst/>
              <a:cxnLst/>
              <a:rect l="l" t="t" r="r" b="b"/>
              <a:pathLst>
                <a:path w="9144000" h="93345">
                  <a:moveTo>
                    <a:pt x="0" y="92824"/>
                  </a:moveTo>
                  <a:lnTo>
                    <a:pt x="9144000" y="92824"/>
                  </a:lnTo>
                  <a:lnTo>
                    <a:pt x="9144000" y="0"/>
                  </a:lnTo>
                  <a:lnTo>
                    <a:pt x="0" y="0"/>
                  </a:lnTo>
                  <a:lnTo>
                    <a:pt x="0" y="92824"/>
                  </a:lnTo>
                  <a:close/>
                </a:path>
              </a:pathLst>
            </a:custGeom>
            <a:solidFill>
              <a:srgbClr val="FFFF00"/>
            </a:solidFill>
          </p:spPr>
          <p:txBody>
            <a:bodyPr wrap="square" lIns="0" tIns="0" rIns="0" bIns="0" rtlCol="0"/>
            <a:lstStyle/>
            <a:p>
              <a:endParaRPr/>
            </a:p>
          </p:txBody>
        </p:sp>
        <p:sp>
          <p:nvSpPr>
            <p:cNvPr id="18" name="object 12">
              <a:extLst>
                <a:ext uri="{FF2B5EF4-FFF2-40B4-BE49-F238E27FC236}">
                  <a16:creationId xmlns:a16="http://schemas.microsoft.com/office/drawing/2014/main" id="{49839BA7-43EB-4E8C-99DC-D44592BC7D0C}"/>
                </a:ext>
              </a:extLst>
            </p:cNvPr>
            <p:cNvSpPr/>
            <p:nvPr/>
          </p:nvSpPr>
          <p:spPr>
            <a:xfrm>
              <a:off x="0" y="4787290"/>
              <a:ext cx="9144000" cy="81280"/>
            </a:xfrm>
            <a:custGeom>
              <a:avLst/>
              <a:gdLst/>
              <a:ahLst/>
              <a:cxnLst/>
              <a:rect l="l" t="t" r="r" b="b"/>
              <a:pathLst>
                <a:path w="9144000" h="81279">
                  <a:moveTo>
                    <a:pt x="0" y="81051"/>
                  </a:moveTo>
                  <a:lnTo>
                    <a:pt x="9144000" y="81051"/>
                  </a:lnTo>
                  <a:lnTo>
                    <a:pt x="9144000" y="0"/>
                  </a:lnTo>
                  <a:lnTo>
                    <a:pt x="0" y="0"/>
                  </a:lnTo>
                  <a:lnTo>
                    <a:pt x="0" y="81051"/>
                  </a:lnTo>
                  <a:close/>
                </a:path>
              </a:pathLst>
            </a:custGeom>
            <a:solidFill>
              <a:srgbClr val="FFFF00"/>
            </a:solidFill>
          </p:spPr>
          <p:txBody>
            <a:bodyPr wrap="square" lIns="0" tIns="0" rIns="0" bIns="0" rtlCol="0"/>
            <a:lstStyle/>
            <a:p>
              <a:endParaRPr/>
            </a:p>
          </p:txBody>
        </p:sp>
        <p:sp>
          <p:nvSpPr>
            <p:cNvPr id="19" name="object 13">
              <a:extLst>
                <a:ext uri="{FF2B5EF4-FFF2-40B4-BE49-F238E27FC236}">
                  <a16:creationId xmlns:a16="http://schemas.microsoft.com/office/drawing/2014/main" id="{4815FB70-F74E-42C2-8BDC-F67668E1BE44}"/>
                </a:ext>
              </a:extLst>
            </p:cNvPr>
            <p:cNvSpPr/>
            <p:nvPr/>
          </p:nvSpPr>
          <p:spPr>
            <a:xfrm>
              <a:off x="0" y="5046129"/>
              <a:ext cx="9144000" cy="69850"/>
            </a:xfrm>
            <a:custGeom>
              <a:avLst/>
              <a:gdLst/>
              <a:ahLst/>
              <a:cxnLst/>
              <a:rect l="l" t="t" r="r" b="b"/>
              <a:pathLst>
                <a:path w="9144000" h="69850">
                  <a:moveTo>
                    <a:pt x="0" y="69253"/>
                  </a:moveTo>
                  <a:lnTo>
                    <a:pt x="9144000" y="69253"/>
                  </a:lnTo>
                  <a:lnTo>
                    <a:pt x="9144000" y="0"/>
                  </a:lnTo>
                  <a:lnTo>
                    <a:pt x="0" y="0"/>
                  </a:lnTo>
                  <a:lnTo>
                    <a:pt x="0" y="69253"/>
                  </a:lnTo>
                  <a:close/>
                </a:path>
              </a:pathLst>
            </a:custGeom>
            <a:solidFill>
              <a:srgbClr val="FFFF00"/>
            </a:solidFill>
          </p:spPr>
          <p:txBody>
            <a:bodyPr wrap="square" lIns="0" tIns="0" rIns="0" bIns="0" rtlCol="0"/>
            <a:lstStyle/>
            <a:p>
              <a:endParaRPr/>
            </a:p>
          </p:txBody>
        </p:sp>
        <p:sp>
          <p:nvSpPr>
            <p:cNvPr id="20" name="object 14">
              <a:extLst>
                <a:ext uri="{FF2B5EF4-FFF2-40B4-BE49-F238E27FC236}">
                  <a16:creationId xmlns:a16="http://schemas.microsoft.com/office/drawing/2014/main" id="{56D72157-D666-4AAB-B1A7-822AABEE9624}"/>
                </a:ext>
              </a:extLst>
            </p:cNvPr>
            <p:cNvSpPr/>
            <p:nvPr/>
          </p:nvSpPr>
          <p:spPr>
            <a:xfrm>
              <a:off x="0" y="5304967"/>
              <a:ext cx="9144000" cy="57785"/>
            </a:xfrm>
            <a:custGeom>
              <a:avLst/>
              <a:gdLst/>
              <a:ahLst/>
              <a:cxnLst/>
              <a:rect l="l" t="t" r="r" b="b"/>
              <a:pathLst>
                <a:path w="9144000" h="57785">
                  <a:moveTo>
                    <a:pt x="0" y="57467"/>
                  </a:moveTo>
                  <a:lnTo>
                    <a:pt x="9144000" y="57467"/>
                  </a:lnTo>
                  <a:lnTo>
                    <a:pt x="9144000" y="0"/>
                  </a:lnTo>
                  <a:lnTo>
                    <a:pt x="0" y="0"/>
                  </a:lnTo>
                  <a:lnTo>
                    <a:pt x="0" y="57467"/>
                  </a:lnTo>
                  <a:close/>
                </a:path>
              </a:pathLst>
            </a:custGeom>
            <a:solidFill>
              <a:srgbClr val="FFFF00"/>
            </a:solidFill>
          </p:spPr>
          <p:txBody>
            <a:bodyPr wrap="square" lIns="0" tIns="0" rIns="0" bIns="0" rtlCol="0"/>
            <a:lstStyle/>
            <a:p>
              <a:endParaRPr/>
            </a:p>
          </p:txBody>
        </p:sp>
        <p:sp>
          <p:nvSpPr>
            <p:cNvPr id="21" name="object 15">
              <a:extLst>
                <a:ext uri="{FF2B5EF4-FFF2-40B4-BE49-F238E27FC236}">
                  <a16:creationId xmlns:a16="http://schemas.microsoft.com/office/drawing/2014/main" id="{DACED19A-0522-43B9-8615-591FBEE34A74}"/>
                </a:ext>
              </a:extLst>
            </p:cNvPr>
            <p:cNvSpPr/>
            <p:nvPr/>
          </p:nvSpPr>
          <p:spPr>
            <a:xfrm>
              <a:off x="0" y="5563819"/>
              <a:ext cx="9144000" cy="45720"/>
            </a:xfrm>
            <a:custGeom>
              <a:avLst/>
              <a:gdLst/>
              <a:ahLst/>
              <a:cxnLst/>
              <a:rect l="l" t="t" r="r" b="b"/>
              <a:pathLst>
                <a:path w="9144000" h="45720">
                  <a:moveTo>
                    <a:pt x="0" y="45643"/>
                  </a:moveTo>
                  <a:lnTo>
                    <a:pt x="9144000" y="45643"/>
                  </a:lnTo>
                  <a:lnTo>
                    <a:pt x="9144000" y="0"/>
                  </a:lnTo>
                  <a:lnTo>
                    <a:pt x="0" y="0"/>
                  </a:lnTo>
                  <a:lnTo>
                    <a:pt x="0" y="45643"/>
                  </a:lnTo>
                  <a:close/>
                </a:path>
              </a:pathLst>
            </a:custGeom>
            <a:solidFill>
              <a:srgbClr val="FFFF00"/>
            </a:solidFill>
          </p:spPr>
          <p:txBody>
            <a:bodyPr wrap="square" lIns="0" tIns="0" rIns="0" bIns="0" rtlCol="0"/>
            <a:lstStyle/>
            <a:p>
              <a:endParaRPr/>
            </a:p>
          </p:txBody>
        </p:sp>
        <p:sp>
          <p:nvSpPr>
            <p:cNvPr id="22" name="object 16">
              <a:extLst>
                <a:ext uri="{FF2B5EF4-FFF2-40B4-BE49-F238E27FC236}">
                  <a16:creationId xmlns:a16="http://schemas.microsoft.com/office/drawing/2014/main" id="{4B2EA5A8-53F0-4180-9346-479B37EAA806}"/>
                </a:ext>
              </a:extLst>
            </p:cNvPr>
            <p:cNvSpPr/>
            <p:nvPr/>
          </p:nvSpPr>
          <p:spPr>
            <a:xfrm>
              <a:off x="0" y="5822645"/>
              <a:ext cx="9144000" cy="34290"/>
            </a:xfrm>
            <a:custGeom>
              <a:avLst/>
              <a:gdLst/>
              <a:ahLst/>
              <a:cxnLst/>
              <a:rect l="l" t="t" r="r" b="b"/>
              <a:pathLst>
                <a:path w="9144000" h="34289">
                  <a:moveTo>
                    <a:pt x="0" y="33870"/>
                  </a:moveTo>
                  <a:lnTo>
                    <a:pt x="9144000" y="33870"/>
                  </a:lnTo>
                  <a:lnTo>
                    <a:pt x="9144000" y="0"/>
                  </a:lnTo>
                  <a:lnTo>
                    <a:pt x="0" y="0"/>
                  </a:lnTo>
                  <a:lnTo>
                    <a:pt x="0" y="33870"/>
                  </a:lnTo>
                  <a:close/>
                </a:path>
              </a:pathLst>
            </a:custGeom>
            <a:solidFill>
              <a:srgbClr val="FFFF00"/>
            </a:solidFill>
          </p:spPr>
          <p:txBody>
            <a:bodyPr wrap="square" lIns="0" tIns="0" rIns="0" bIns="0" rtlCol="0"/>
            <a:lstStyle/>
            <a:p>
              <a:endParaRPr/>
            </a:p>
          </p:txBody>
        </p:sp>
        <p:sp>
          <p:nvSpPr>
            <p:cNvPr id="23" name="object 17">
              <a:extLst>
                <a:ext uri="{FF2B5EF4-FFF2-40B4-BE49-F238E27FC236}">
                  <a16:creationId xmlns:a16="http://schemas.microsoft.com/office/drawing/2014/main" id="{C3B1966A-FCD1-4095-8886-25D2883884C3}"/>
                </a:ext>
              </a:extLst>
            </p:cNvPr>
            <p:cNvSpPr/>
            <p:nvPr/>
          </p:nvSpPr>
          <p:spPr>
            <a:xfrm>
              <a:off x="0" y="6081496"/>
              <a:ext cx="9144000" cy="22225"/>
            </a:xfrm>
            <a:custGeom>
              <a:avLst/>
              <a:gdLst/>
              <a:ahLst/>
              <a:cxnLst/>
              <a:rect l="l" t="t" r="r" b="b"/>
              <a:pathLst>
                <a:path w="9144000" h="22225">
                  <a:moveTo>
                    <a:pt x="0" y="22059"/>
                  </a:moveTo>
                  <a:lnTo>
                    <a:pt x="9144000" y="22059"/>
                  </a:lnTo>
                  <a:lnTo>
                    <a:pt x="9144000" y="0"/>
                  </a:lnTo>
                  <a:lnTo>
                    <a:pt x="0" y="0"/>
                  </a:lnTo>
                  <a:lnTo>
                    <a:pt x="0" y="22059"/>
                  </a:lnTo>
                  <a:close/>
                </a:path>
              </a:pathLst>
            </a:custGeom>
            <a:solidFill>
              <a:srgbClr val="FFFF00"/>
            </a:solidFill>
          </p:spPr>
          <p:txBody>
            <a:bodyPr wrap="square" lIns="0" tIns="0" rIns="0" bIns="0" rtlCol="0"/>
            <a:lstStyle/>
            <a:p>
              <a:endParaRPr/>
            </a:p>
          </p:txBody>
        </p:sp>
        <p:sp>
          <p:nvSpPr>
            <p:cNvPr id="24" name="object 18">
              <a:extLst>
                <a:ext uri="{FF2B5EF4-FFF2-40B4-BE49-F238E27FC236}">
                  <a16:creationId xmlns:a16="http://schemas.microsoft.com/office/drawing/2014/main" id="{82C7BF20-77A7-44E2-8727-7C33A2673381}"/>
                </a:ext>
              </a:extLst>
            </p:cNvPr>
            <p:cNvSpPr/>
            <p:nvPr/>
          </p:nvSpPr>
          <p:spPr>
            <a:xfrm>
              <a:off x="0" y="6340322"/>
              <a:ext cx="9144000" cy="10795"/>
            </a:xfrm>
            <a:custGeom>
              <a:avLst/>
              <a:gdLst/>
              <a:ahLst/>
              <a:cxnLst/>
              <a:rect l="l" t="t" r="r" b="b"/>
              <a:pathLst>
                <a:path w="9144000" h="10795">
                  <a:moveTo>
                    <a:pt x="0" y="10299"/>
                  </a:moveTo>
                  <a:lnTo>
                    <a:pt x="9144000" y="10299"/>
                  </a:lnTo>
                  <a:lnTo>
                    <a:pt x="9144000" y="0"/>
                  </a:lnTo>
                  <a:lnTo>
                    <a:pt x="0" y="0"/>
                  </a:lnTo>
                  <a:lnTo>
                    <a:pt x="0" y="10299"/>
                  </a:lnTo>
                  <a:close/>
                </a:path>
              </a:pathLst>
            </a:custGeom>
            <a:solidFill>
              <a:srgbClr val="FFFF00"/>
            </a:solidFill>
          </p:spPr>
          <p:txBody>
            <a:bodyPr wrap="square" lIns="0" tIns="0" rIns="0" bIns="0" rtlCol="0"/>
            <a:lstStyle/>
            <a:p>
              <a:endParaRPr/>
            </a:p>
          </p:txBody>
        </p:sp>
        <p:sp>
          <p:nvSpPr>
            <p:cNvPr id="25" name="object 19">
              <a:extLst>
                <a:ext uri="{FF2B5EF4-FFF2-40B4-BE49-F238E27FC236}">
                  <a16:creationId xmlns:a16="http://schemas.microsoft.com/office/drawing/2014/main" id="{CD02E369-74DD-4A08-BB12-0FA1E7CAE335}"/>
                </a:ext>
              </a:extLst>
            </p:cNvPr>
            <p:cNvSpPr/>
            <p:nvPr/>
          </p:nvSpPr>
          <p:spPr>
            <a:xfrm>
              <a:off x="0" y="6597650"/>
              <a:ext cx="9144000" cy="260350"/>
            </a:xfrm>
            <a:custGeom>
              <a:avLst/>
              <a:gdLst/>
              <a:ahLst/>
              <a:cxnLst/>
              <a:rect l="l" t="t" r="r" b="b"/>
              <a:pathLst>
                <a:path w="9144000" h="260350">
                  <a:moveTo>
                    <a:pt x="0" y="260350"/>
                  </a:moveTo>
                  <a:lnTo>
                    <a:pt x="9144000" y="260350"/>
                  </a:lnTo>
                  <a:lnTo>
                    <a:pt x="9144000" y="0"/>
                  </a:lnTo>
                  <a:lnTo>
                    <a:pt x="0" y="0"/>
                  </a:lnTo>
                  <a:lnTo>
                    <a:pt x="0" y="260350"/>
                  </a:lnTo>
                  <a:close/>
                </a:path>
              </a:pathLst>
            </a:custGeom>
            <a:solidFill>
              <a:srgbClr val="FFFFFF"/>
            </a:solidFill>
          </p:spPr>
          <p:txBody>
            <a:bodyPr wrap="square" lIns="0" tIns="0" rIns="0" bIns="0" rtlCol="0"/>
            <a:lstStyle/>
            <a:p>
              <a:endParaRPr/>
            </a:p>
          </p:txBody>
        </p:sp>
        <p:sp>
          <p:nvSpPr>
            <p:cNvPr id="26" name="object 20">
              <a:extLst>
                <a:ext uri="{FF2B5EF4-FFF2-40B4-BE49-F238E27FC236}">
                  <a16:creationId xmlns:a16="http://schemas.microsoft.com/office/drawing/2014/main" id="{9338E8E7-505C-45FC-9D4F-417CAFDE8A6C}"/>
                </a:ext>
              </a:extLst>
            </p:cNvPr>
            <p:cNvSpPr/>
            <p:nvPr/>
          </p:nvSpPr>
          <p:spPr>
            <a:xfrm>
              <a:off x="0" y="6350622"/>
              <a:ext cx="9144000" cy="248920"/>
            </a:xfrm>
            <a:custGeom>
              <a:avLst/>
              <a:gdLst/>
              <a:ahLst/>
              <a:cxnLst/>
              <a:rect l="l" t="t" r="r" b="b"/>
              <a:pathLst>
                <a:path w="9144000" h="248920">
                  <a:moveTo>
                    <a:pt x="0" y="248551"/>
                  </a:moveTo>
                  <a:lnTo>
                    <a:pt x="9144000" y="248551"/>
                  </a:lnTo>
                  <a:lnTo>
                    <a:pt x="9144000" y="0"/>
                  </a:lnTo>
                  <a:lnTo>
                    <a:pt x="0" y="0"/>
                  </a:lnTo>
                  <a:lnTo>
                    <a:pt x="0" y="248551"/>
                  </a:lnTo>
                  <a:close/>
                </a:path>
              </a:pathLst>
            </a:custGeom>
            <a:solidFill>
              <a:srgbClr val="FFFFFF"/>
            </a:solidFill>
          </p:spPr>
          <p:txBody>
            <a:bodyPr wrap="square" lIns="0" tIns="0" rIns="0" bIns="0" rtlCol="0"/>
            <a:lstStyle/>
            <a:p>
              <a:endParaRPr/>
            </a:p>
          </p:txBody>
        </p:sp>
        <p:sp>
          <p:nvSpPr>
            <p:cNvPr id="27" name="object 21">
              <a:extLst>
                <a:ext uri="{FF2B5EF4-FFF2-40B4-BE49-F238E27FC236}">
                  <a16:creationId xmlns:a16="http://schemas.microsoft.com/office/drawing/2014/main" id="{DE47F2B2-B54E-4AE5-B2C6-56C1B342548D}"/>
                </a:ext>
              </a:extLst>
            </p:cNvPr>
            <p:cNvSpPr/>
            <p:nvPr/>
          </p:nvSpPr>
          <p:spPr>
            <a:xfrm>
              <a:off x="0" y="6103556"/>
              <a:ext cx="9144000" cy="236854"/>
            </a:xfrm>
            <a:custGeom>
              <a:avLst/>
              <a:gdLst/>
              <a:ahLst/>
              <a:cxnLst/>
              <a:rect l="l" t="t" r="r" b="b"/>
              <a:pathLst>
                <a:path w="9144000" h="236854">
                  <a:moveTo>
                    <a:pt x="0" y="236766"/>
                  </a:moveTo>
                  <a:lnTo>
                    <a:pt x="9144000" y="236766"/>
                  </a:lnTo>
                  <a:lnTo>
                    <a:pt x="9144000" y="0"/>
                  </a:lnTo>
                  <a:lnTo>
                    <a:pt x="0" y="0"/>
                  </a:lnTo>
                  <a:lnTo>
                    <a:pt x="0" y="236766"/>
                  </a:lnTo>
                  <a:close/>
                </a:path>
              </a:pathLst>
            </a:custGeom>
            <a:solidFill>
              <a:srgbClr val="FFFFFF"/>
            </a:solidFill>
          </p:spPr>
          <p:txBody>
            <a:bodyPr wrap="square" lIns="0" tIns="0" rIns="0" bIns="0" rtlCol="0"/>
            <a:lstStyle/>
            <a:p>
              <a:endParaRPr/>
            </a:p>
          </p:txBody>
        </p:sp>
        <p:sp>
          <p:nvSpPr>
            <p:cNvPr id="28" name="object 22">
              <a:extLst>
                <a:ext uri="{FF2B5EF4-FFF2-40B4-BE49-F238E27FC236}">
                  <a16:creationId xmlns:a16="http://schemas.microsoft.com/office/drawing/2014/main" id="{CD8E80F7-1F06-48BD-9303-817F6FFEE298}"/>
                </a:ext>
              </a:extLst>
            </p:cNvPr>
            <p:cNvSpPr/>
            <p:nvPr/>
          </p:nvSpPr>
          <p:spPr>
            <a:xfrm>
              <a:off x="0" y="5856516"/>
              <a:ext cx="9144000" cy="225425"/>
            </a:xfrm>
            <a:custGeom>
              <a:avLst/>
              <a:gdLst/>
              <a:ahLst/>
              <a:cxnLst/>
              <a:rect l="l" t="t" r="r" b="b"/>
              <a:pathLst>
                <a:path w="9144000" h="225425">
                  <a:moveTo>
                    <a:pt x="0" y="224980"/>
                  </a:moveTo>
                  <a:lnTo>
                    <a:pt x="9144000" y="224980"/>
                  </a:lnTo>
                  <a:lnTo>
                    <a:pt x="9144000" y="0"/>
                  </a:lnTo>
                  <a:lnTo>
                    <a:pt x="0" y="0"/>
                  </a:lnTo>
                  <a:lnTo>
                    <a:pt x="0" y="224980"/>
                  </a:lnTo>
                  <a:close/>
                </a:path>
              </a:pathLst>
            </a:custGeom>
            <a:solidFill>
              <a:srgbClr val="FFFFFF"/>
            </a:solidFill>
          </p:spPr>
          <p:txBody>
            <a:bodyPr wrap="square" lIns="0" tIns="0" rIns="0" bIns="0" rtlCol="0"/>
            <a:lstStyle/>
            <a:p>
              <a:endParaRPr/>
            </a:p>
          </p:txBody>
        </p:sp>
        <p:sp>
          <p:nvSpPr>
            <p:cNvPr id="29" name="object 23">
              <a:extLst>
                <a:ext uri="{FF2B5EF4-FFF2-40B4-BE49-F238E27FC236}">
                  <a16:creationId xmlns:a16="http://schemas.microsoft.com/office/drawing/2014/main" id="{66827F86-8BBB-4BA3-8629-106DE3053103}"/>
                </a:ext>
              </a:extLst>
            </p:cNvPr>
            <p:cNvSpPr/>
            <p:nvPr/>
          </p:nvSpPr>
          <p:spPr>
            <a:xfrm>
              <a:off x="0" y="5609463"/>
              <a:ext cx="9144000" cy="213360"/>
            </a:xfrm>
            <a:custGeom>
              <a:avLst/>
              <a:gdLst/>
              <a:ahLst/>
              <a:cxnLst/>
              <a:rect l="l" t="t" r="r" b="b"/>
              <a:pathLst>
                <a:path w="9144000" h="213360">
                  <a:moveTo>
                    <a:pt x="0" y="213182"/>
                  </a:moveTo>
                  <a:lnTo>
                    <a:pt x="9144000" y="213182"/>
                  </a:lnTo>
                  <a:lnTo>
                    <a:pt x="9144000" y="0"/>
                  </a:lnTo>
                  <a:lnTo>
                    <a:pt x="0" y="0"/>
                  </a:lnTo>
                  <a:lnTo>
                    <a:pt x="0" y="213182"/>
                  </a:lnTo>
                  <a:close/>
                </a:path>
              </a:pathLst>
            </a:custGeom>
            <a:solidFill>
              <a:srgbClr val="FFFFFF"/>
            </a:solidFill>
          </p:spPr>
          <p:txBody>
            <a:bodyPr wrap="square" lIns="0" tIns="0" rIns="0" bIns="0" rtlCol="0"/>
            <a:lstStyle/>
            <a:p>
              <a:endParaRPr/>
            </a:p>
          </p:txBody>
        </p:sp>
        <p:sp>
          <p:nvSpPr>
            <p:cNvPr id="30" name="object 24">
              <a:extLst>
                <a:ext uri="{FF2B5EF4-FFF2-40B4-BE49-F238E27FC236}">
                  <a16:creationId xmlns:a16="http://schemas.microsoft.com/office/drawing/2014/main" id="{FBDA29B5-1471-4A28-9484-DECCA29501E9}"/>
                </a:ext>
              </a:extLst>
            </p:cNvPr>
            <p:cNvSpPr/>
            <p:nvPr/>
          </p:nvSpPr>
          <p:spPr>
            <a:xfrm>
              <a:off x="0" y="5362435"/>
              <a:ext cx="9144000" cy="201930"/>
            </a:xfrm>
            <a:custGeom>
              <a:avLst/>
              <a:gdLst/>
              <a:ahLst/>
              <a:cxnLst/>
              <a:rect l="l" t="t" r="r" b="b"/>
              <a:pathLst>
                <a:path w="9144000" h="201929">
                  <a:moveTo>
                    <a:pt x="0" y="201383"/>
                  </a:moveTo>
                  <a:lnTo>
                    <a:pt x="9144000" y="201383"/>
                  </a:lnTo>
                  <a:lnTo>
                    <a:pt x="9144000" y="0"/>
                  </a:lnTo>
                  <a:lnTo>
                    <a:pt x="0" y="0"/>
                  </a:lnTo>
                  <a:lnTo>
                    <a:pt x="0" y="201383"/>
                  </a:lnTo>
                  <a:close/>
                </a:path>
              </a:pathLst>
            </a:custGeom>
            <a:solidFill>
              <a:srgbClr val="FFFFFF"/>
            </a:solidFill>
          </p:spPr>
          <p:txBody>
            <a:bodyPr wrap="square" lIns="0" tIns="0" rIns="0" bIns="0" rtlCol="0"/>
            <a:lstStyle/>
            <a:p>
              <a:endParaRPr/>
            </a:p>
          </p:txBody>
        </p:sp>
        <p:sp>
          <p:nvSpPr>
            <p:cNvPr id="31" name="object 25">
              <a:extLst>
                <a:ext uri="{FF2B5EF4-FFF2-40B4-BE49-F238E27FC236}">
                  <a16:creationId xmlns:a16="http://schemas.microsoft.com/office/drawing/2014/main" id="{30DB83D7-78AC-4734-AF9F-46C47D8EBC93}"/>
                </a:ext>
              </a:extLst>
            </p:cNvPr>
            <p:cNvSpPr/>
            <p:nvPr/>
          </p:nvSpPr>
          <p:spPr>
            <a:xfrm>
              <a:off x="0" y="5115382"/>
              <a:ext cx="9144000" cy="189865"/>
            </a:xfrm>
            <a:custGeom>
              <a:avLst/>
              <a:gdLst/>
              <a:ahLst/>
              <a:cxnLst/>
              <a:rect l="l" t="t" r="r" b="b"/>
              <a:pathLst>
                <a:path w="9144000" h="189864">
                  <a:moveTo>
                    <a:pt x="0" y="189585"/>
                  </a:moveTo>
                  <a:lnTo>
                    <a:pt x="9144000" y="189585"/>
                  </a:lnTo>
                  <a:lnTo>
                    <a:pt x="9144000" y="0"/>
                  </a:lnTo>
                  <a:lnTo>
                    <a:pt x="0" y="0"/>
                  </a:lnTo>
                  <a:lnTo>
                    <a:pt x="0" y="189585"/>
                  </a:lnTo>
                  <a:close/>
                </a:path>
              </a:pathLst>
            </a:custGeom>
            <a:solidFill>
              <a:srgbClr val="FFFFFF"/>
            </a:solidFill>
          </p:spPr>
          <p:txBody>
            <a:bodyPr wrap="square" lIns="0" tIns="0" rIns="0" bIns="0" rtlCol="0"/>
            <a:lstStyle/>
            <a:p>
              <a:endParaRPr/>
            </a:p>
          </p:txBody>
        </p:sp>
        <p:sp>
          <p:nvSpPr>
            <p:cNvPr id="32" name="object 26">
              <a:extLst>
                <a:ext uri="{FF2B5EF4-FFF2-40B4-BE49-F238E27FC236}">
                  <a16:creationId xmlns:a16="http://schemas.microsoft.com/office/drawing/2014/main" id="{B98E6EA8-FDCE-4E65-8563-27A93B377A13}"/>
                </a:ext>
              </a:extLst>
            </p:cNvPr>
            <p:cNvSpPr/>
            <p:nvPr/>
          </p:nvSpPr>
          <p:spPr>
            <a:xfrm>
              <a:off x="0" y="4868341"/>
              <a:ext cx="9144000" cy="177800"/>
            </a:xfrm>
            <a:custGeom>
              <a:avLst/>
              <a:gdLst/>
              <a:ahLst/>
              <a:cxnLst/>
              <a:rect l="l" t="t" r="r" b="b"/>
              <a:pathLst>
                <a:path w="9144000" h="177800">
                  <a:moveTo>
                    <a:pt x="0" y="177787"/>
                  </a:moveTo>
                  <a:lnTo>
                    <a:pt x="9144000" y="177787"/>
                  </a:lnTo>
                  <a:lnTo>
                    <a:pt x="9144000" y="0"/>
                  </a:lnTo>
                  <a:lnTo>
                    <a:pt x="0" y="0"/>
                  </a:lnTo>
                  <a:lnTo>
                    <a:pt x="0" y="177787"/>
                  </a:lnTo>
                  <a:close/>
                </a:path>
              </a:pathLst>
            </a:custGeom>
            <a:solidFill>
              <a:srgbClr val="FFFFFF"/>
            </a:solidFill>
          </p:spPr>
          <p:txBody>
            <a:bodyPr wrap="square" lIns="0" tIns="0" rIns="0" bIns="0" rtlCol="0"/>
            <a:lstStyle/>
            <a:p>
              <a:endParaRPr/>
            </a:p>
          </p:txBody>
        </p:sp>
        <p:sp>
          <p:nvSpPr>
            <p:cNvPr id="33" name="object 27">
              <a:extLst>
                <a:ext uri="{FF2B5EF4-FFF2-40B4-BE49-F238E27FC236}">
                  <a16:creationId xmlns:a16="http://schemas.microsoft.com/office/drawing/2014/main" id="{887B7BA9-A3AD-4711-AE2B-630109618538}"/>
                </a:ext>
              </a:extLst>
            </p:cNvPr>
            <p:cNvSpPr/>
            <p:nvPr/>
          </p:nvSpPr>
          <p:spPr>
            <a:xfrm>
              <a:off x="0" y="4621276"/>
              <a:ext cx="9144000" cy="166370"/>
            </a:xfrm>
            <a:custGeom>
              <a:avLst/>
              <a:gdLst/>
              <a:ahLst/>
              <a:cxnLst/>
              <a:rect l="l" t="t" r="r" b="b"/>
              <a:pathLst>
                <a:path w="9144000" h="166370">
                  <a:moveTo>
                    <a:pt x="0" y="166014"/>
                  </a:moveTo>
                  <a:lnTo>
                    <a:pt x="9144000" y="166014"/>
                  </a:lnTo>
                  <a:lnTo>
                    <a:pt x="9144000" y="0"/>
                  </a:lnTo>
                  <a:lnTo>
                    <a:pt x="0" y="0"/>
                  </a:lnTo>
                  <a:lnTo>
                    <a:pt x="0" y="166014"/>
                  </a:lnTo>
                  <a:close/>
                </a:path>
              </a:pathLst>
            </a:custGeom>
            <a:solidFill>
              <a:srgbClr val="FFFFFF"/>
            </a:solidFill>
          </p:spPr>
          <p:txBody>
            <a:bodyPr wrap="square" lIns="0" tIns="0" rIns="0" bIns="0" rtlCol="0"/>
            <a:lstStyle/>
            <a:p>
              <a:endParaRPr/>
            </a:p>
          </p:txBody>
        </p:sp>
        <p:sp>
          <p:nvSpPr>
            <p:cNvPr id="34" name="object 28">
              <a:extLst>
                <a:ext uri="{FF2B5EF4-FFF2-40B4-BE49-F238E27FC236}">
                  <a16:creationId xmlns:a16="http://schemas.microsoft.com/office/drawing/2014/main" id="{FC69A494-3E1A-4E52-9363-95EA70310C88}"/>
                </a:ext>
              </a:extLst>
            </p:cNvPr>
            <p:cNvSpPr/>
            <p:nvPr/>
          </p:nvSpPr>
          <p:spPr>
            <a:xfrm>
              <a:off x="0" y="4374248"/>
              <a:ext cx="9144000" cy="154305"/>
            </a:xfrm>
            <a:custGeom>
              <a:avLst/>
              <a:gdLst/>
              <a:ahLst/>
              <a:cxnLst/>
              <a:rect l="l" t="t" r="r" b="b"/>
              <a:pathLst>
                <a:path w="9144000" h="154304">
                  <a:moveTo>
                    <a:pt x="0" y="154203"/>
                  </a:moveTo>
                  <a:lnTo>
                    <a:pt x="9144000" y="154203"/>
                  </a:lnTo>
                  <a:lnTo>
                    <a:pt x="9144000" y="0"/>
                  </a:lnTo>
                  <a:lnTo>
                    <a:pt x="0" y="0"/>
                  </a:lnTo>
                  <a:lnTo>
                    <a:pt x="0" y="154203"/>
                  </a:lnTo>
                  <a:close/>
                </a:path>
              </a:pathLst>
            </a:custGeom>
            <a:solidFill>
              <a:srgbClr val="FFFFFF"/>
            </a:solidFill>
          </p:spPr>
          <p:txBody>
            <a:bodyPr wrap="square" lIns="0" tIns="0" rIns="0" bIns="0" rtlCol="0"/>
            <a:lstStyle/>
            <a:p>
              <a:endParaRPr/>
            </a:p>
          </p:txBody>
        </p:sp>
        <p:sp>
          <p:nvSpPr>
            <p:cNvPr id="35" name="object 29">
              <a:extLst>
                <a:ext uri="{FF2B5EF4-FFF2-40B4-BE49-F238E27FC236}">
                  <a16:creationId xmlns:a16="http://schemas.microsoft.com/office/drawing/2014/main" id="{1E248F45-933B-46E6-9B39-8315D3104DEC}"/>
                </a:ext>
              </a:extLst>
            </p:cNvPr>
            <p:cNvSpPr/>
            <p:nvPr/>
          </p:nvSpPr>
          <p:spPr>
            <a:xfrm>
              <a:off x="0" y="4127207"/>
              <a:ext cx="9144000" cy="142875"/>
            </a:xfrm>
            <a:custGeom>
              <a:avLst/>
              <a:gdLst/>
              <a:ahLst/>
              <a:cxnLst/>
              <a:rect l="l" t="t" r="r" b="b"/>
              <a:pathLst>
                <a:path w="9144000" h="142875">
                  <a:moveTo>
                    <a:pt x="0" y="142417"/>
                  </a:moveTo>
                  <a:lnTo>
                    <a:pt x="9144000" y="142417"/>
                  </a:lnTo>
                  <a:lnTo>
                    <a:pt x="9144000" y="0"/>
                  </a:lnTo>
                  <a:lnTo>
                    <a:pt x="0" y="0"/>
                  </a:lnTo>
                  <a:lnTo>
                    <a:pt x="0" y="142417"/>
                  </a:lnTo>
                  <a:close/>
                </a:path>
              </a:pathLst>
            </a:custGeom>
            <a:solidFill>
              <a:srgbClr val="FFFFFF"/>
            </a:solidFill>
          </p:spPr>
          <p:txBody>
            <a:bodyPr wrap="square" lIns="0" tIns="0" rIns="0" bIns="0" rtlCol="0"/>
            <a:lstStyle/>
            <a:p>
              <a:endParaRPr/>
            </a:p>
          </p:txBody>
        </p:sp>
        <p:sp>
          <p:nvSpPr>
            <p:cNvPr id="36" name="object 30">
              <a:extLst>
                <a:ext uri="{FF2B5EF4-FFF2-40B4-BE49-F238E27FC236}">
                  <a16:creationId xmlns:a16="http://schemas.microsoft.com/office/drawing/2014/main" id="{4F95C9E2-D4A7-40C6-8B3A-69934D6FC983}"/>
                </a:ext>
              </a:extLst>
            </p:cNvPr>
            <p:cNvSpPr/>
            <p:nvPr/>
          </p:nvSpPr>
          <p:spPr>
            <a:xfrm>
              <a:off x="0" y="3880142"/>
              <a:ext cx="9144000" cy="130810"/>
            </a:xfrm>
            <a:custGeom>
              <a:avLst/>
              <a:gdLst/>
              <a:ahLst/>
              <a:cxnLst/>
              <a:rect l="l" t="t" r="r" b="b"/>
              <a:pathLst>
                <a:path w="9144000" h="130810">
                  <a:moveTo>
                    <a:pt x="0" y="130644"/>
                  </a:moveTo>
                  <a:lnTo>
                    <a:pt x="9144000" y="130644"/>
                  </a:lnTo>
                  <a:lnTo>
                    <a:pt x="9144000" y="0"/>
                  </a:lnTo>
                  <a:lnTo>
                    <a:pt x="0" y="0"/>
                  </a:lnTo>
                  <a:lnTo>
                    <a:pt x="0" y="130644"/>
                  </a:lnTo>
                  <a:close/>
                </a:path>
              </a:pathLst>
            </a:custGeom>
            <a:solidFill>
              <a:srgbClr val="FFFFFF"/>
            </a:solidFill>
          </p:spPr>
          <p:txBody>
            <a:bodyPr wrap="square" lIns="0" tIns="0" rIns="0" bIns="0" rtlCol="0"/>
            <a:lstStyle/>
            <a:p>
              <a:endParaRPr/>
            </a:p>
          </p:txBody>
        </p:sp>
        <p:sp>
          <p:nvSpPr>
            <p:cNvPr id="37" name="object 31">
              <a:extLst>
                <a:ext uri="{FF2B5EF4-FFF2-40B4-BE49-F238E27FC236}">
                  <a16:creationId xmlns:a16="http://schemas.microsoft.com/office/drawing/2014/main" id="{B57257FA-35F7-4FAF-B9AA-33A703B93521}"/>
                </a:ext>
              </a:extLst>
            </p:cNvPr>
            <p:cNvSpPr/>
            <p:nvPr/>
          </p:nvSpPr>
          <p:spPr>
            <a:xfrm>
              <a:off x="0" y="3633114"/>
              <a:ext cx="9144000" cy="119380"/>
            </a:xfrm>
            <a:custGeom>
              <a:avLst/>
              <a:gdLst/>
              <a:ahLst/>
              <a:cxnLst/>
              <a:rect l="l" t="t" r="r" b="b"/>
              <a:pathLst>
                <a:path w="9144000" h="119379">
                  <a:moveTo>
                    <a:pt x="0" y="118833"/>
                  </a:moveTo>
                  <a:lnTo>
                    <a:pt x="9144000" y="118833"/>
                  </a:lnTo>
                  <a:lnTo>
                    <a:pt x="9144000" y="0"/>
                  </a:lnTo>
                  <a:lnTo>
                    <a:pt x="0" y="0"/>
                  </a:lnTo>
                  <a:lnTo>
                    <a:pt x="0" y="118833"/>
                  </a:lnTo>
                  <a:close/>
                </a:path>
              </a:pathLst>
            </a:custGeom>
            <a:solidFill>
              <a:srgbClr val="FFFFFF"/>
            </a:solidFill>
          </p:spPr>
          <p:txBody>
            <a:bodyPr wrap="square" lIns="0" tIns="0" rIns="0" bIns="0" rtlCol="0"/>
            <a:lstStyle/>
            <a:p>
              <a:endParaRPr/>
            </a:p>
          </p:txBody>
        </p:sp>
        <p:sp>
          <p:nvSpPr>
            <p:cNvPr id="38" name="object 32">
              <a:extLst>
                <a:ext uri="{FF2B5EF4-FFF2-40B4-BE49-F238E27FC236}">
                  <a16:creationId xmlns:a16="http://schemas.microsoft.com/office/drawing/2014/main" id="{9AEE3A91-2C1C-4E05-B50D-238A38F7912D}"/>
                </a:ext>
              </a:extLst>
            </p:cNvPr>
            <p:cNvSpPr/>
            <p:nvPr/>
          </p:nvSpPr>
          <p:spPr>
            <a:xfrm>
              <a:off x="0" y="3386061"/>
              <a:ext cx="9144000" cy="107314"/>
            </a:xfrm>
            <a:custGeom>
              <a:avLst/>
              <a:gdLst/>
              <a:ahLst/>
              <a:cxnLst/>
              <a:rect l="l" t="t" r="r" b="b"/>
              <a:pathLst>
                <a:path w="9144000" h="107314">
                  <a:moveTo>
                    <a:pt x="0" y="107048"/>
                  </a:moveTo>
                  <a:lnTo>
                    <a:pt x="9144000" y="107048"/>
                  </a:lnTo>
                  <a:lnTo>
                    <a:pt x="9144000" y="0"/>
                  </a:lnTo>
                  <a:lnTo>
                    <a:pt x="0" y="0"/>
                  </a:lnTo>
                  <a:lnTo>
                    <a:pt x="0" y="107048"/>
                  </a:lnTo>
                  <a:close/>
                </a:path>
              </a:pathLst>
            </a:custGeom>
            <a:solidFill>
              <a:srgbClr val="FFFFFF"/>
            </a:solidFill>
          </p:spPr>
          <p:txBody>
            <a:bodyPr wrap="square" lIns="0" tIns="0" rIns="0" bIns="0" rtlCol="0"/>
            <a:lstStyle/>
            <a:p>
              <a:endParaRPr/>
            </a:p>
          </p:txBody>
        </p:sp>
        <p:sp>
          <p:nvSpPr>
            <p:cNvPr id="39" name="object 33">
              <a:extLst>
                <a:ext uri="{FF2B5EF4-FFF2-40B4-BE49-F238E27FC236}">
                  <a16:creationId xmlns:a16="http://schemas.microsoft.com/office/drawing/2014/main" id="{BDCD3F4E-5B8D-472B-95F9-67BAD0A8D80A}"/>
                </a:ext>
              </a:extLst>
            </p:cNvPr>
            <p:cNvSpPr/>
            <p:nvPr/>
          </p:nvSpPr>
          <p:spPr>
            <a:xfrm>
              <a:off x="0" y="3139008"/>
              <a:ext cx="9144000" cy="95885"/>
            </a:xfrm>
            <a:custGeom>
              <a:avLst/>
              <a:gdLst/>
              <a:ahLst/>
              <a:cxnLst/>
              <a:rect l="l" t="t" r="r" b="b"/>
              <a:pathLst>
                <a:path w="9144000" h="95885">
                  <a:moveTo>
                    <a:pt x="0" y="95262"/>
                  </a:moveTo>
                  <a:lnTo>
                    <a:pt x="9144000" y="95262"/>
                  </a:lnTo>
                  <a:lnTo>
                    <a:pt x="9144000" y="0"/>
                  </a:lnTo>
                  <a:lnTo>
                    <a:pt x="0" y="0"/>
                  </a:lnTo>
                  <a:lnTo>
                    <a:pt x="0" y="95262"/>
                  </a:lnTo>
                  <a:close/>
                </a:path>
              </a:pathLst>
            </a:custGeom>
            <a:solidFill>
              <a:srgbClr val="FFFFFF"/>
            </a:solidFill>
          </p:spPr>
          <p:txBody>
            <a:bodyPr wrap="square" lIns="0" tIns="0" rIns="0" bIns="0" rtlCol="0"/>
            <a:lstStyle/>
            <a:p>
              <a:endParaRPr/>
            </a:p>
          </p:txBody>
        </p:sp>
        <p:sp>
          <p:nvSpPr>
            <p:cNvPr id="40" name="object 34">
              <a:extLst>
                <a:ext uri="{FF2B5EF4-FFF2-40B4-BE49-F238E27FC236}">
                  <a16:creationId xmlns:a16="http://schemas.microsoft.com/office/drawing/2014/main" id="{E0602E15-A4B0-4F4A-9A3B-0FCCA974F1ED}"/>
                </a:ext>
              </a:extLst>
            </p:cNvPr>
            <p:cNvSpPr/>
            <p:nvPr/>
          </p:nvSpPr>
          <p:spPr>
            <a:xfrm>
              <a:off x="0" y="2891967"/>
              <a:ext cx="9144000" cy="83820"/>
            </a:xfrm>
            <a:custGeom>
              <a:avLst/>
              <a:gdLst/>
              <a:ahLst/>
              <a:cxnLst/>
              <a:rect l="l" t="t" r="r" b="b"/>
              <a:pathLst>
                <a:path w="9144000" h="83819">
                  <a:moveTo>
                    <a:pt x="0" y="83451"/>
                  </a:moveTo>
                  <a:lnTo>
                    <a:pt x="9144000" y="83451"/>
                  </a:lnTo>
                  <a:lnTo>
                    <a:pt x="9144000" y="0"/>
                  </a:lnTo>
                  <a:lnTo>
                    <a:pt x="0" y="0"/>
                  </a:lnTo>
                  <a:lnTo>
                    <a:pt x="0" y="83451"/>
                  </a:lnTo>
                  <a:close/>
                </a:path>
              </a:pathLst>
            </a:custGeom>
            <a:solidFill>
              <a:srgbClr val="FFFFFF"/>
            </a:solidFill>
          </p:spPr>
          <p:txBody>
            <a:bodyPr wrap="square" lIns="0" tIns="0" rIns="0" bIns="0" rtlCol="0"/>
            <a:lstStyle/>
            <a:p>
              <a:endParaRPr/>
            </a:p>
          </p:txBody>
        </p:sp>
        <p:sp>
          <p:nvSpPr>
            <p:cNvPr id="41" name="object 35">
              <a:extLst>
                <a:ext uri="{FF2B5EF4-FFF2-40B4-BE49-F238E27FC236}">
                  <a16:creationId xmlns:a16="http://schemas.microsoft.com/office/drawing/2014/main" id="{CCAB9201-A7BA-4D4F-8121-B6C5F3932A2B}"/>
                </a:ext>
              </a:extLst>
            </p:cNvPr>
            <p:cNvSpPr/>
            <p:nvPr/>
          </p:nvSpPr>
          <p:spPr>
            <a:xfrm>
              <a:off x="0" y="2644927"/>
              <a:ext cx="9144000" cy="71755"/>
            </a:xfrm>
            <a:custGeom>
              <a:avLst/>
              <a:gdLst/>
              <a:ahLst/>
              <a:cxnLst/>
              <a:rect l="l" t="t" r="r" b="b"/>
              <a:pathLst>
                <a:path w="9144000" h="71755">
                  <a:moveTo>
                    <a:pt x="0" y="71666"/>
                  </a:moveTo>
                  <a:lnTo>
                    <a:pt x="9144000" y="71666"/>
                  </a:lnTo>
                  <a:lnTo>
                    <a:pt x="9144000" y="0"/>
                  </a:lnTo>
                  <a:lnTo>
                    <a:pt x="0" y="0"/>
                  </a:lnTo>
                  <a:lnTo>
                    <a:pt x="0" y="71666"/>
                  </a:lnTo>
                  <a:close/>
                </a:path>
              </a:pathLst>
            </a:custGeom>
            <a:solidFill>
              <a:srgbClr val="FFFFFF"/>
            </a:solidFill>
          </p:spPr>
          <p:txBody>
            <a:bodyPr wrap="square" lIns="0" tIns="0" rIns="0" bIns="0" rtlCol="0"/>
            <a:lstStyle/>
            <a:p>
              <a:endParaRPr/>
            </a:p>
          </p:txBody>
        </p:sp>
        <p:sp>
          <p:nvSpPr>
            <p:cNvPr id="42" name="object 36">
              <a:extLst>
                <a:ext uri="{FF2B5EF4-FFF2-40B4-BE49-F238E27FC236}">
                  <a16:creationId xmlns:a16="http://schemas.microsoft.com/office/drawing/2014/main" id="{FACD8656-9DE3-423A-BE71-BDBB0E19893C}"/>
                </a:ext>
              </a:extLst>
            </p:cNvPr>
            <p:cNvSpPr/>
            <p:nvPr/>
          </p:nvSpPr>
          <p:spPr>
            <a:xfrm>
              <a:off x="0" y="2397874"/>
              <a:ext cx="9144000" cy="60325"/>
            </a:xfrm>
            <a:custGeom>
              <a:avLst/>
              <a:gdLst/>
              <a:ahLst/>
              <a:cxnLst/>
              <a:rect l="l" t="t" r="r" b="b"/>
              <a:pathLst>
                <a:path w="9144000" h="60325">
                  <a:moveTo>
                    <a:pt x="0" y="59880"/>
                  </a:moveTo>
                  <a:lnTo>
                    <a:pt x="9144000" y="59880"/>
                  </a:lnTo>
                  <a:lnTo>
                    <a:pt x="9144000" y="0"/>
                  </a:lnTo>
                  <a:lnTo>
                    <a:pt x="0" y="0"/>
                  </a:lnTo>
                  <a:lnTo>
                    <a:pt x="0" y="59880"/>
                  </a:lnTo>
                  <a:close/>
                </a:path>
              </a:pathLst>
            </a:custGeom>
            <a:solidFill>
              <a:srgbClr val="FFFFFF"/>
            </a:solidFill>
          </p:spPr>
          <p:txBody>
            <a:bodyPr wrap="square" lIns="0" tIns="0" rIns="0" bIns="0" rtlCol="0"/>
            <a:lstStyle/>
            <a:p>
              <a:endParaRPr/>
            </a:p>
          </p:txBody>
        </p:sp>
        <p:sp>
          <p:nvSpPr>
            <p:cNvPr id="43" name="object 37">
              <a:extLst>
                <a:ext uri="{FF2B5EF4-FFF2-40B4-BE49-F238E27FC236}">
                  <a16:creationId xmlns:a16="http://schemas.microsoft.com/office/drawing/2014/main" id="{65D99FD4-0D7F-461E-AB5E-0F7590F67573}"/>
                </a:ext>
              </a:extLst>
            </p:cNvPr>
            <p:cNvSpPr/>
            <p:nvPr/>
          </p:nvSpPr>
          <p:spPr>
            <a:xfrm>
              <a:off x="0" y="2174875"/>
              <a:ext cx="9144000" cy="0"/>
            </a:xfrm>
            <a:custGeom>
              <a:avLst/>
              <a:gdLst/>
              <a:ahLst/>
              <a:cxnLst/>
              <a:rect l="l" t="t" r="r" b="b"/>
              <a:pathLst>
                <a:path w="9144000">
                  <a:moveTo>
                    <a:pt x="0" y="0"/>
                  </a:moveTo>
                  <a:lnTo>
                    <a:pt x="9144000" y="0"/>
                  </a:lnTo>
                </a:path>
              </a:pathLst>
            </a:custGeom>
            <a:ln w="48082">
              <a:solidFill>
                <a:srgbClr val="FFFFFF"/>
              </a:solidFill>
            </a:ln>
          </p:spPr>
          <p:txBody>
            <a:bodyPr wrap="square" lIns="0" tIns="0" rIns="0" bIns="0" rtlCol="0"/>
            <a:lstStyle/>
            <a:p>
              <a:endParaRPr/>
            </a:p>
          </p:txBody>
        </p:sp>
        <p:sp>
          <p:nvSpPr>
            <p:cNvPr id="44" name="object 38">
              <a:extLst>
                <a:ext uri="{FF2B5EF4-FFF2-40B4-BE49-F238E27FC236}">
                  <a16:creationId xmlns:a16="http://schemas.microsoft.com/office/drawing/2014/main" id="{4BE512A5-0D8D-4F2C-93F8-7873C0FE9E29}"/>
                </a:ext>
              </a:extLst>
            </p:cNvPr>
            <p:cNvSpPr/>
            <p:nvPr/>
          </p:nvSpPr>
          <p:spPr>
            <a:xfrm>
              <a:off x="0" y="1921935"/>
              <a:ext cx="9144000" cy="0"/>
            </a:xfrm>
            <a:custGeom>
              <a:avLst/>
              <a:gdLst/>
              <a:ahLst/>
              <a:cxnLst/>
              <a:rect l="l" t="t" r="r" b="b"/>
              <a:pathLst>
                <a:path w="9144000">
                  <a:moveTo>
                    <a:pt x="0" y="0"/>
                  </a:moveTo>
                  <a:lnTo>
                    <a:pt x="9144000" y="0"/>
                  </a:lnTo>
                </a:path>
              </a:pathLst>
            </a:custGeom>
            <a:ln w="36283">
              <a:solidFill>
                <a:srgbClr val="FFFFFF"/>
              </a:solidFill>
            </a:ln>
          </p:spPr>
          <p:txBody>
            <a:bodyPr wrap="square" lIns="0" tIns="0" rIns="0" bIns="0" rtlCol="0"/>
            <a:lstStyle/>
            <a:p>
              <a:endParaRPr/>
            </a:p>
          </p:txBody>
        </p:sp>
        <p:sp>
          <p:nvSpPr>
            <p:cNvPr id="45" name="object 39">
              <a:extLst>
                <a:ext uri="{FF2B5EF4-FFF2-40B4-BE49-F238E27FC236}">
                  <a16:creationId xmlns:a16="http://schemas.microsoft.com/office/drawing/2014/main" id="{180F6412-5D30-45CD-B760-C45B4C0A332A}"/>
                </a:ext>
              </a:extLst>
            </p:cNvPr>
            <p:cNvSpPr/>
            <p:nvPr/>
          </p:nvSpPr>
          <p:spPr>
            <a:xfrm>
              <a:off x="0" y="1668989"/>
              <a:ext cx="9144000" cy="0"/>
            </a:xfrm>
            <a:custGeom>
              <a:avLst/>
              <a:gdLst/>
              <a:ahLst/>
              <a:cxnLst/>
              <a:rect l="l" t="t" r="r" b="b"/>
              <a:pathLst>
                <a:path w="9144000">
                  <a:moveTo>
                    <a:pt x="0" y="0"/>
                  </a:moveTo>
                  <a:lnTo>
                    <a:pt x="9144000" y="0"/>
                  </a:lnTo>
                </a:path>
              </a:pathLst>
            </a:custGeom>
            <a:ln w="24498">
              <a:solidFill>
                <a:srgbClr val="FFFFFF"/>
              </a:solidFill>
            </a:ln>
          </p:spPr>
          <p:txBody>
            <a:bodyPr wrap="square" lIns="0" tIns="0" rIns="0" bIns="0" rtlCol="0"/>
            <a:lstStyle/>
            <a:p>
              <a:endParaRPr/>
            </a:p>
          </p:txBody>
        </p:sp>
        <p:sp>
          <p:nvSpPr>
            <p:cNvPr id="46" name="object 40">
              <a:extLst>
                <a:ext uri="{FF2B5EF4-FFF2-40B4-BE49-F238E27FC236}">
                  <a16:creationId xmlns:a16="http://schemas.microsoft.com/office/drawing/2014/main" id="{DA7A2869-9588-413D-BBC7-401DC26BD9DB}"/>
                </a:ext>
              </a:extLst>
            </p:cNvPr>
            <p:cNvSpPr/>
            <p:nvPr/>
          </p:nvSpPr>
          <p:spPr>
            <a:xfrm>
              <a:off x="0" y="1416050"/>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p>
          </p:txBody>
        </p:sp>
      </p:grpSp>
      <p:sp>
        <p:nvSpPr>
          <p:cNvPr id="2" name="テキスト ボックス 1">
            <a:extLst>
              <a:ext uri="{FF2B5EF4-FFF2-40B4-BE49-F238E27FC236}">
                <a16:creationId xmlns:a16="http://schemas.microsoft.com/office/drawing/2014/main" id="{F8AC1B25-5E8F-47B1-84B0-418CD6444786}"/>
              </a:ext>
            </a:extLst>
          </p:cNvPr>
          <p:cNvSpPr txBox="1"/>
          <p:nvPr userDrawn="1"/>
        </p:nvSpPr>
        <p:spPr>
          <a:xfrm>
            <a:off x="8534400" y="6549832"/>
            <a:ext cx="609600" cy="307777"/>
          </a:xfrm>
          <a:prstGeom prst="rect">
            <a:avLst/>
          </a:prstGeom>
          <a:noFill/>
        </p:spPr>
        <p:txBody>
          <a:bodyPr wrap="square" rtlCol="0">
            <a:spAutoFit/>
          </a:bodyPr>
          <a:lstStyle/>
          <a:p>
            <a:pPr algn="ctr"/>
            <a:fld id="{A5D2C2E1-FF6E-48B2-B312-423913D723C5}" type="slidenum">
              <a:rPr kumimoji="1" lang="ja-JP" altLang="en-US" sz="1400" b="1" smtClean="0">
                <a:solidFill>
                  <a:schemeClr val="tx1">
                    <a:lumMod val="65000"/>
                    <a:lumOff val="35000"/>
                  </a:schemeClr>
                </a:solidFill>
                <a:latin typeface="メイリオ" panose="020B0604030504040204" pitchFamily="50" charset="-128"/>
                <a:ea typeface="メイリオ" panose="020B0604030504040204" pitchFamily="50" charset="-128"/>
              </a:rPr>
              <a:pPr algn="ctr"/>
              <a:t>‹#›</a:t>
            </a:fld>
            <a:endParaRPr kumimoji="1"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8114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6" r:id="rId2"/>
    <p:sldLayoutId id="2147483665"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3.xml"/><Relationship Id="rId7" Type="http://schemas.openxmlformats.org/officeDocument/2006/relationships/slide" Target="slide2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7.xml"/><Relationship Id="rId4" Type="http://schemas.openxmlformats.org/officeDocument/2006/relationships/slide" Target="slide4.xml"/><Relationship Id="rId9"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9E310D8-0B88-4624-B0CB-34C8AD0463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1191" y="3527999"/>
            <a:ext cx="3800506" cy="2730488"/>
          </a:xfrm>
          <a:prstGeom prst="rect">
            <a:avLst/>
          </a:prstGeom>
        </p:spPr>
      </p:pic>
      <p:sp>
        <p:nvSpPr>
          <p:cNvPr id="3" name="object 3"/>
          <p:cNvSpPr/>
          <p:nvPr/>
        </p:nvSpPr>
        <p:spPr>
          <a:xfrm>
            <a:off x="0" y="663581"/>
            <a:ext cx="9144000" cy="0"/>
          </a:xfrm>
          <a:custGeom>
            <a:avLst/>
            <a:gdLst/>
            <a:ahLst/>
            <a:cxnLst/>
            <a:rect l="l" t="t" r="r" b="b"/>
            <a:pathLst>
              <a:path w="9144000">
                <a:moveTo>
                  <a:pt x="0" y="0"/>
                </a:moveTo>
                <a:lnTo>
                  <a:pt x="9144000" y="0"/>
                </a:lnTo>
              </a:path>
            </a:pathLst>
          </a:custGeom>
          <a:ln w="63487">
            <a:solidFill>
              <a:srgbClr val="0070BB"/>
            </a:solidFill>
          </a:ln>
        </p:spPr>
        <p:txBody>
          <a:bodyPr wrap="square" lIns="0" tIns="0" rIns="0" bIns="0" rtlCol="0"/>
          <a:lstStyle/>
          <a:p>
            <a:endParaRPr/>
          </a:p>
        </p:txBody>
      </p:sp>
      <p:sp>
        <p:nvSpPr>
          <p:cNvPr id="4" name="object 4"/>
          <p:cNvSpPr/>
          <p:nvPr/>
        </p:nvSpPr>
        <p:spPr>
          <a:xfrm>
            <a:off x="2482850" y="406342"/>
            <a:ext cx="4356100" cy="557309"/>
          </a:xfrm>
          <a:custGeom>
            <a:avLst/>
            <a:gdLst/>
            <a:ahLst/>
            <a:cxnLst/>
            <a:rect l="l" t="t" r="r" b="b"/>
            <a:pathLst>
              <a:path w="4445000" h="508000">
                <a:moveTo>
                  <a:pt x="4216400" y="0"/>
                </a:moveTo>
                <a:lnTo>
                  <a:pt x="228600" y="0"/>
                </a:lnTo>
                <a:lnTo>
                  <a:pt x="182529" y="4644"/>
                </a:lnTo>
                <a:lnTo>
                  <a:pt x="139619" y="17964"/>
                </a:lnTo>
                <a:lnTo>
                  <a:pt x="100788" y="39041"/>
                </a:lnTo>
                <a:lnTo>
                  <a:pt x="66955" y="66955"/>
                </a:lnTo>
                <a:lnTo>
                  <a:pt x="39041" y="100788"/>
                </a:lnTo>
                <a:lnTo>
                  <a:pt x="17964" y="139619"/>
                </a:lnTo>
                <a:lnTo>
                  <a:pt x="4644" y="182529"/>
                </a:lnTo>
                <a:lnTo>
                  <a:pt x="0" y="228600"/>
                </a:lnTo>
                <a:lnTo>
                  <a:pt x="0" y="279400"/>
                </a:lnTo>
                <a:lnTo>
                  <a:pt x="4644" y="325470"/>
                </a:lnTo>
                <a:lnTo>
                  <a:pt x="17964" y="368380"/>
                </a:lnTo>
                <a:lnTo>
                  <a:pt x="39041" y="407211"/>
                </a:lnTo>
                <a:lnTo>
                  <a:pt x="66955" y="441044"/>
                </a:lnTo>
                <a:lnTo>
                  <a:pt x="100788" y="468958"/>
                </a:lnTo>
                <a:lnTo>
                  <a:pt x="139619" y="490035"/>
                </a:lnTo>
                <a:lnTo>
                  <a:pt x="182529" y="503355"/>
                </a:lnTo>
                <a:lnTo>
                  <a:pt x="228600" y="508000"/>
                </a:lnTo>
                <a:lnTo>
                  <a:pt x="4216400" y="508000"/>
                </a:lnTo>
                <a:lnTo>
                  <a:pt x="4262470" y="503355"/>
                </a:lnTo>
                <a:lnTo>
                  <a:pt x="4305380" y="490035"/>
                </a:lnTo>
                <a:lnTo>
                  <a:pt x="4344211" y="468958"/>
                </a:lnTo>
                <a:lnTo>
                  <a:pt x="4378044" y="441044"/>
                </a:lnTo>
                <a:lnTo>
                  <a:pt x="4405958" y="407211"/>
                </a:lnTo>
                <a:lnTo>
                  <a:pt x="4427035" y="368380"/>
                </a:lnTo>
                <a:lnTo>
                  <a:pt x="4440355" y="325470"/>
                </a:lnTo>
                <a:lnTo>
                  <a:pt x="4445000" y="279400"/>
                </a:lnTo>
                <a:lnTo>
                  <a:pt x="4445000" y="228600"/>
                </a:lnTo>
                <a:lnTo>
                  <a:pt x="4440355" y="182529"/>
                </a:lnTo>
                <a:lnTo>
                  <a:pt x="4427035" y="139619"/>
                </a:lnTo>
                <a:lnTo>
                  <a:pt x="4405958" y="100788"/>
                </a:lnTo>
                <a:lnTo>
                  <a:pt x="4378044" y="66955"/>
                </a:lnTo>
                <a:lnTo>
                  <a:pt x="4344211" y="39041"/>
                </a:lnTo>
                <a:lnTo>
                  <a:pt x="4305380" y="17964"/>
                </a:lnTo>
                <a:lnTo>
                  <a:pt x="4262470" y="4644"/>
                </a:lnTo>
                <a:lnTo>
                  <a:pt x="4216400" y="0"/>
                </a:lnTo>
                <a:close/>
              </a:path>
            </a:pathLst>
          </a:custGeom>
          <a:solidFill>
            <a:srgbClr val="0070BB"/>
          </a:solidFill>
        </p:spPr>
        <p:txBody>
          <a:bodyPr wrap="square" lIns="0" tIns="0" rIns="0" bIns="0" rtlCol="0"/>
          <a:lstStyle/>
          <a:p>
            <a:endParaRPr/>
          </a:p>
        </p:txBody>
      </p:sp>
      <p:sp>
        <p:nvSpPr>
          <p:cNvPr id="5" name="object 5"/>
          <p:cNvSpPr txBox="1"/>
          <p:nvPr/>
        </p:nvSpPr>
        <p:spPr>
          <a:xfrm>
            <a:off x="2590800" y="530759"/>
            <a:ext cx="4445000" cy="351378"/>
          </a:xfrm>
          <a:prstGeom prst="rect">
            <a:avLst/>
          </a:prstGeom>
        </p:spPr>
        <p:txBody>
          <a:bodyPr vert="horz" wrap="square" lIns="0" tIns="12700" rIns="0" bIns="0" rtlCol="0">
            <a:spAutoFit/>
          </a:bodyPr>
          <a:lstStyle/>
          <a:p>
            <a:pPr marL="12700">
              <a:lnSpc>
                <a:spcPct val="100000"/>
              </a:lnSpc>
              <a:spcBef>
                <a:spcPts val="100"/>
              </a:spcBef>
            </a:pPr>
            <a:r>
              <a:rPr sz="2200" b="1" spc="55" dirty="0" err="1">
                <a:solidFill>
                  <a:srgbClr val="FFFFFF"/>
                </a:solidFill>
                <a:latin typeface="メイリオ"/>
                <a:cs typeface="メイリオ"/>
              </a:rPr>
              <a:t>リスク教育</a:t>
            </a:r>
            <a:r>
              <a:rPr lang="ja-JP" altLang="en-US" sz="2200" b="1" spc="55" dirty="0">
                <a:solidFill>
                  <a:srgbClr val="FFFFFF"/>
                </a:solidFill>
                <a:latin typeface="メイリオ"/>
                <a:cs typeface="メイリオ"/>
              </a:rPr>
              <a:t>副</a:t>
            </a:r>
            <a:r>
              <a:rPr sz="2200" b="1" spc="55" dirty="0" err="1">
                <a:solidFill>
                  <a:srgbClr val="FFFFFF"/>
                </a:solidFill>
                <a:latin typeface="メイリオ"/>
                <a:cs typeface="メイリオ"/>
              </a:rPr>
              <a:t>教材（中学生向け</a:t>
            </a:r>
            <a:r>
              <a:rPr sz="2200" b="1" spc="55" dirty="0">
                <a:solidFill>
                  <a:srgbClr val="FFFFFF"/>
                </a:solidFill>
                <a:latin typeface="メイリオ"/>
                <a:cs typeface="メイリオ"/>
              </a:rPr>
              <a:t>）</a:t>
            </a:r>
            <a:endParaRPr sz="2200" dirty="0">
              <a:latin typeface="メイリオ"/>
              <a:cs typeface="メイリオ"/>
            </a:endParaRPr>
          </a:p>
        </p:txBody>
      </p:sp>
      <p:sp>
        <p:nvSpPr>
          <p:cNvPr id="6" name="object 6"/>
          <p:cNvSpPr txBox="1">
            <a:spLocks noGrp="1"/>
          </p:cNvSpPr>
          <p:nvPr>
            <p:ph type="title" idx="4294967295"/>
          </p:nvPr>
        </p:nvSpPr>
        <p:spPr>
          <a:xfrm>
            <a:off x="0" y="1152000"/>
            <a:ext cx="9144000" cy="1859483"/>
          </a:xfrm>
          <a:prstGeom prst="rect">
            <a:avLst/>
          </a:prstGeom>
        </p:spPr>
        <p:txBody>
          <a:bodyPr vert="horz" wrap="square" lIns="0" tIns="12700" rIns="0" bIns="0" rtlCol="0">
            <a:spAutoFit/>
          </a:bodyPr>
          <a:lstStyle/>
          <a:p>
            <a:pPr marL="12700" algn="ctr">
              <a:lnSpc>
                <a:spcPct val="100000"/>
              </a:lnSpc>
              <a:spcBef>
                <a:spcPts val="100"/>
              </a:spcBef>
            </a:pPr>
            <a:r>
              <a:rPr lang="en-US" altLang="ja-JP" sz="6000" b="1" dirty="0">
                <a:ln w="19050">
                  <a:noFill/>
                </a:ln>
                <a:solidFill>
                  <a:srgbClr val="EA6400"/>
                </a:solidFill>
                <a:effectLst>
                  <a:glow rad="63500">
                    <a:schemeClr val="bg1"/>
                  </a:glow>
                </a:effectLst>
                <a:latin typeface="メイリオ" panose="020B0604030504040204" pitchFamily="50" charset="-128"/>
                <a:ea typeface="メイリオ" panose="020B0604030504040204" pitchFamily="50" charset="-128"/>
              </a:rPr>
              <a:t>SDGs</a:t>
            </a:r>
            <a:r>
              <a:rPr lang="ja-JP" altLang="en-US" sz="6000" b="1" dirty="0">
                <a:ln w="19050">
                  <a:noFill/>
                </a:ln>
                <a:solidFill>
                  <a:srgbClr val="EA6400"/>
                </a:solidFill>
                <a:effectLst>
                  <a:glow rad="63500">
                    <a:schemeClr val="bg1"/>
                  </a:glow>
                </a:effectLst>
                <a:latin typeface="メイリオ" panose="020B0604030504040204" pitchFamily="50" charset="-128"/>
                <a:ea typeface="メイリオ" panose="020B0604030504040204" pitchFamily="50" charset="-128"/>
              </a:rPr>
              <a:t>と</a:t>
            </a:r>
            <a:br>
              <a:rPr lang="ja-JP" altLang="en-US" sz="6000" b="1" dirty="0">
                <a:ln w="19050">
                  <a:noFill/>
                </a:ln>
                <a:solidFill>
                  <a:srgbClr val="EA6400"/>
                </a:solidFill>
                <a:effectLst>
                  <a:glow rad="63500">
                    <a:schemeClr val="bg1"/>
                  </a:glow>
                </a:effectLst>
                <a:latin typeface="メイリオ" panose="020B0604030504040204" pitchFamily="50" charset="-128"/>
                <a:ea typeface="メイリオ" panose="020B0604030504040204" pitchFamily="50" charset="-128"/>
              </a:rPr>
            </a:br>
            <a:r>
              <a:rPr lang="ja-JP" altLang="en-US" sz="6000" b="1" dirty="0">
                <a:ln w="19050">
                  <a:noFill/>
                </a:ln>
                <a:solidFill>
                  <a:srgbClr val="EA6400"/>
                </a:solidFill>
                <a:effectLst>
                  <a:glow rad="63500">
                    <a:schemeClr val="bg1"/>
                  </a:glow>
                </a:effectLst>
                <a:latin typeface="メイリオ" panose="020B0604030504040204" pitchFamily="50" charset="-128"/>
                <a:ea typeface="メイリオ" panose="020B0604030504040204" pitchFamily="50" charset="-128"/>
              </a:rPr>
              <a:t>身のまわりのリスク</a:t>
            </a:r>
            <a:endParaRPr sz="6000" b="1" dirty="0">
              <a:ln w="19050">
                <a:noFill/>
              </a:ln>
              <a:solidFill>
                <a:srgbClr val="EA6400"/>
              </a:solidFill>
              <a:effectLst>
                <a:glow rad="63500">
                  <a:schemeClr val="bg1"/>
                </a:glow>
              </a:effectLst>
              <a:latin typeface="メイリオ" panose="020B0604030504040204" pitchFamily="50" charset="-128"/>
              <a:ea typeface="メイリオ" panose="020B0604030504040204" pitchFamily="50" charset="-128"/>
            </a:endParaRPr>
          </a:p>
        </p:txBody>
      </p:sp>
      <p:sp>
        <p:nvSpPr>
          <p:cNvPr id="7" name="object 7"/>
          <p:cNvSpPr txBox="1">
            <a:spLocks noGrp="1"/>
          </p:cNvSpPr>
          <p:nvPr>
            <p:ph type="body" idx="4294967295"/>
          </p:nvPr>
        </p:nvSpPr>
        <p:spPr>
          <a:xfrm>
            <a:off x="0" y="2880000"/>
            <a:ext cx="9144000" cy="538609"/>
          </a:xfrm>
          <a:prstGeom prst="rect">
            <a:avLst/>
          </a:prstGeom>
        </p:spPr>
        <p:txBody>
          <a:bodyPr vert="horz" wrap="square" lIns="0" tIns="137160" rIns="0" bIns="0" rtlCol="0">
            <a:spAutoFit/>
          </a:bodyPr>
          <a:lstStyle/>
          <a:p>
            <a:pPr marR="11430" algn="ctr">
              <a:lnSpc>
                <a:spcPct val="100000"/>
              </a:lnSpc>
              <a:spcBef>
                <a:spcPts val="459"/>
              </a:spcBef>
            </a:pPr>
            <a:r>
              <a:rPr lang="ja-JP" altLang="en-US" sz="2600" b="1" dirty="0" err="1">
                <a:solidFill>
                  <a:schemeClr val="tx1">
                    <a:lumMod val="75000"/>
                    <a:lumOff val="25000"/>
                  </a:schemeClr>
                </a:solidFill>
                <a:latin typeface="メイリオ" panose="020B0604030504040204" pitchFamily="50" charset="-128"/>
                <a:ea typeface="メイリオ" panose="020B0604030504040204" pitchFamily="50" charset="-128"/>
              </a:rPr>
              <a:t>ー</a:t>
            </a:r>
            <a:r>
              <a:rPr lang="ja-JP" altLang="en-US" sz="2600" b="1" dirty="0">
                <a:solidFill>
                  <a:schemeClr val="tx1">
                    <a:lumMod val="75000"/>
                    <a:lumOff val="25000"/>
                  </a:schemeClr>
                </a:solidFill>
                <a:latin typeface="メイリオ" panose="020B0604030504040204" pitchFamily="50" charset="-128"/>
                <a:ea typeface="メイリオ" panose="020B0604030504040204" pitchFamily="50" charset="-128"/>
              </a:rPr>
              <a:t> </a:t>
            </a:r>
            <a:r>
              <a:rPr sz="2600" b="1" dirty="0">
                <a:solidFill>
                  <a:schemeClr val="tx1">
                    <a:lumMod val="75000"/>
                    <a:lumOff val="25000"/>
                  </a:schemeClr>
                </a:solidFill>
                <a:latin typeface="メイリオ" panose="020B0604030504040204" pitchFamily="50" charset="-128"/>
                <a:ea typeface="メイリオ" panose="020B0604030504040204" pitchFamily="50" charset="-128"/>
              </a:rPr>
              <a:t>自転車事故とその責任</a:t>
            </a:r>
            <a:r>
              <a:rPr lang="en-US" sz="26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600" b="1" dirty="0" err="1">
                <a:solidFill>
                  <a:schemeClr val="tx1">
                    <a:lumMod val="75000"/>
                    <a:lumOff val="25000"/>
                  </a:schemeClr>
                </a:solidFill>
                <a:latin typeface="メイリオ" panose="020B0604030504040204" pitchFamily="50" charset="-128"/>
                <a:ea typeface="メイリオ" panose="020B0604030504040204" pitchFamily="50" charset="-128"/>
              </a:rPr>
              <a:t>ー</a:t>
            </a:r>
            <a:endParaRPr sz="2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object 8"/>
          <p:cNvSpPr txBox="1"/>
          <p:nvPr/>
        </p:nvSpPr>
        <p:spPr>
          <a:xfrm>
            <a:off x="2781300" y="6400800"/>
            <a:ext cx="3581400" cy="320601"/>
          </a:xfrm>
          <a:prstGeom prst="rect">
            <a:avLst/>
          </a:prstGeom>
        </p:spPr>
        <p:txBody>
          <a:bodyPr vert="horz" wrap="square" lIns="0" tIns="12700" rIns="0" bIns="0" rtlCol="0">
            <a:spAutoFit/>
          </a:bodyPr>
          <a:lstStyle/>
          <a:p>
            <a:pPr marL="12700">
              <a:lnSpc>
                <a:spcPct val="100000"/>
              </a:lnSpc>
              <a:spcBef>
                <a:spcPts val="100"/>
              </a:spcBef>
            </a:pPr>
            <a:r>
              <a:rPr sz="20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一般社団法人日本損害保険協会</a:t>
            </a:r>
            <a:endParaRPr sz="2000" dirty="0">
              <a:solidFill>
                <a:schemeClr val="tx1">
                  <a:lumMod val="75000"/>
                  <a:lumOff val="25000"/>
                </a:schemeClr>
              </a:solidFill>
              <a:latin typeface="メイリオ" panose="020B0604030504040204" pitchFamily="50" charset="-128"/>
              <a:ea typeface="メイリオ" panose="020B0604030504040204" pitchFamily="50" charset="-128"/>
              <a:cs typeface="游ゴシック"/>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6"/>
                                        </p:tgtEl>
                                        <p:attrNameLst>
                                          <p:attrName>style.visibility</p:attrName>
                                        </p:attrNameLst>
                                      </p:cBhvr>
                                      <p:to>
                                        <p:strVal val="visible"/>
                                      </p:to>
                                    </p:set>
                                    <p:animEffect transition="in" filter="wipe(up)">
                                      <p:cBhvr>
                                        <p:cTn id="7" dur="100"/>
                                        <p:tgtEl>
                                          <p:spTgt spid="6"/>
                                        </p:tgtEl>
                                      </p:cBhvr>
                                    </p:animEffect>
                                  </p:childTnLst>
                                </p:cTn>
                              </p:par>
                            </p:childTnLst>
                          </p:cTn>
                        </p:par>
                        <p:par>
                          <p:cTn id="8" fill="hold">
                            <p:stCondLst>
                              <p:cond delay="1400"/>
                            </p:stCondLst>
                            <p:childTnLst>
                              <p:par>
                                <p:cTn id="9" presetID="10" presetClass="entr" presetSubtype="0" fill="hold" grpId="0" nodeType="afterEffect">
                                  <p:stCondLst>
                                    <p:cond delay="5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62F664FD-765B-4E0A-8E73-426B0ACC5F34}"/>
              </a:ext>
            </a:extLst>
          </p:cNvPr>
          <p:cNvSpPr/>
          <p:nvPr/>
        </p:nvSpPr>
        <p:spPr>
          <a:xfrm>
            <a:off x="0" y="232651"/>
            <a:ext cx="88265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19" name="bk object 16">
            <a:extLst>
              <a:ext uri="{FF2B5EF4-FFF2-40B4-BE49-F238E27FC236}">
                <a16:creationId xmlns:a16="http://schemas.microsoft.com/office/drawing/2014/main" id="{E9CBA0B4-E3D6-4B85-B7C0-A0FEFB760D27}"/>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sp>
        <p:nvSpPr>
          <p:cNvPr id="21" name="object 3">
            <a:extLst>
              <a:ext uri="{FF2B5EF4-FFF2-40B4-BE49-F238E27FC236}">
                <a16:creationId xmlns:a16="http://schemas.microsoft.com/office/drawing/2014/main" id="{B2066AF0-534A-48EE-BB8A-859A3F6277EF}"/>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③</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B7EFA04B-F7DF-47BC-960B-5DF0F830874F}"/>
              </a:ext>
            </a:extLst>
          </p:cNvPr>
          <p:cNvGrpSpPr/>
          <p:nvPr/>
        </p:nvGrpSpPr>
        <p:grpSpPr>
          <a:xfrm>
            <a:off x="573982" y="1447800"/>
            <a:ext cx="4421491" cy="360000"/>
            <a:chOff x="573982" y="2088810"/>
            <a:chExt cx="4421491" cy="360000"/>
          </a:xfrm>
        </p:grpSpPr>
        <p:sp>
          <p:nvSpPr>
            <p:cNvPr id="6" name="正方形/長方形 5">
              <a:extLst>
                <a:ext uri="{FF2B5EF4-FFF2-40B4-BE49-F238E27FC236}">
                  <a16:creationId xmlns:a16="http://schemas.microsoft.com/office/drawing/2014/main" id="{F499B01E-F0E4-4412-9705-2AA783EADB78}"/>
                </a:ext>
              </a:extLst>
            </p:cNvPr>
            <p:cNvSpPr/>
            <p:nvPr/>
          </p:nvSpPr>
          <p:spPr>
            <a:xfrm>
              <a:off x="573982" y="2088810"/>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j-lt"/>
                </a:rPr>
                <a:t>３</a:t>
              </a:r>
            </a:p>
          </p:txBody>
        </p:sp>
        <p:sp>
          <p:nvSpPr>
            <p:cNvPr id="45" name="正方形/長方形 44">
              <a:extLst>
                <a:ext uri="{FF2B5EF4-FFF2-40B4-BE49-F238E27FC236}">
                  <a16:creationId xmlns:a16="http://schemas.microsoft.com/office/drawing/2014/main" id="{388D5D20-985F-4BE6-B3EB-469DD2976E1D}"/>
                </a:ext>
              </a:extLst>
            </p:cNvPr>
            <p:cNvSpPr/>
            <p:nvPr/>
          </p:nvSpPr>
          <p:spPr>
            <a:xfrm>
              <a:off x="930820" y="2088810"/>
              <a:ext cx="4064653" cy="360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object 3">
              <a:extLst>
                <a:ext uri="{FF2B5EF4-FFF2-40B4-BE49-F238E27FC236}">
                  <a16:creationId xmlns:a16="http://schemas.microsoft.com/office/drawing/2014/main" id="{8CBEC79F-2390-4D4C-B34E-7F8ED320A734}"/>
                </a:ext>
              </a:extLst>
            </p:cNvPr>
            <p:cNvSpPr txBox="1"/>
            <p:nvPr/>
          </p:nvSpPr>
          <p:spPr>
            <a:xfrm>
              <a:off x="930820" y="2132223"/>
              <a:ext cx="4064653" cy="281487"/>
            </a:xfrm>
            <a:prstGeom prst="rect">
              <a:avLst/>
            </a:prstGeom>
            <a:noFill/>
          </p:spPr>
          <p:txBody>
            <a:bodyPr vert="horz" wrap="square" lIns="0" tIns="65405" rIns="0" bIns="0" rtlCol="0">
              <a:spAutoFit/>
            </a:bodyPr>
            <a:lstStyle/>
            <a:p>
              <a:pPr marL="143510">
                <a:lnSpc>
                  <a:spcPct val="100000"/>
                </a:lnSpc>
                <a:spcBef>
                  <a:spcPts val="515"/>
                </a:spcBef>
              </a:pP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歩道は歩行者優先で、車道寄りを徐行</a:t>
              </a:r>
            </a:p>
          </p:txBody>
        </p:sp>
      </p:grpSp>
      <p:grpSp>
        <p:nvGrpSpPr>
          <p:cNvPr id="26" name="グループ化 25">
            <a:extLst>
              <a:ext uri="{FF2B5EF4-FFF2-40B4-BE49-F238E27FC236}">
                <a16:creationId xmlns:a16="http://schemas.microsoft.com/office/drawing/2014/main" id="{4E3C087B-0533-4E70-B369-374CD1145388}"/>
              </a:ext>
            </a:extLst>
          </p:cNvPr>
          <p:cNvGrpSpPr/>
          <p:nvPr/>
        </p:nvGrpSpPr>
        <p:grpSpPr>
          <a:xfrm>
            <a:off x="573982" y="1893242"/>
            <a:ext cx="7761346" cy="2284372"/>
            <a:chOff x="573982" y="2655242"/>
            <a:chExt cx="7761346" cy="2284372"/>
          </a:xfrm>
        </p:grpSpPr>
        <p:pic>
          <p:nvPicPr>
            <p:cNvPr id="23" name="図 22">
              <a:extLst>
                <a:ext uri="{FF2B5EF4-FFF2-40B4-BE49-F238E27FC236}">
                  <a16:creationId xmlns:a16="http://schemas.microsoft.com/office/drawing/2014/main" id="{380B3A5F-59F3-44EA-80E1-AF8E95A2C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320" y="2698800"/>
              <a:ext cx="2575008" cy="2240814"/>
            </a:xfrm>
            <a:prstGeom prst="rect">
              <a:avLst/>
            </a:prstGeom>
          </p:spPr>
        </p:pic>
        <p:sp>
          <p:nvSpPr>
            <p:cNvPr id="46" name="object 64">
              <a:extLst>
                <a:ext uri="{FF2B5EF4-FFF2-40B4-BE49-F238E27FC236}">
                  <a16:creationId xmlns:a16="http://schemas.microsoft.com/office/drawing/2014/main" id="{E26CE96F-22FB-491B-B19D-9263ACC52738}"/>
                </a:ext>
              </a:extLst>
            </p:cNvPr>
            <p:cNvSpPr txBox="1"/>
            <p:nvPr/>
          </p:nvSpPr>
          <p:spPr>
            <a:xfrm>
              <a:off x="573982" y="2655242"/>
              <a:ext cx="4760018" cy="1714637"/>
            </a:xfrm>
            <a:prstGeom prst="rect">
              <a:avLst/>
            </a:prstGeom>
          </p:spPr>
          <p:txBody>
            <a:bodyPr vert="horz" wrap="square" lIns="0" tIns="12700" rIns="0" bIns="0" rtlCol="0">
              <a:spAutoFit/>
            </a:bodyPr>
            <a:lstStyle/>
            <a:p>
              <a:pPr marR="5080" indent="180000" algn="just">
                <a:lnSpc>
                  <a:spcPts val="2700"/>
                </a:lnSpc>
                <a:spcBef>
                  <a:spcPts val="100"/>
                </a:spcBef>
              </a:pPr>
              <a:r>
                <a:rPr lang="ja-JP" altLang="en-US" sz="14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自転車は車両ですが、例外的に歩道を通行することができる場合があります。しかし、歩道はあくまで歩行者が優先です。歩道を通行するときは、歩道の車道寄りまたは指定された部分をすぐに停止できる速度で走り、歩行者の妨げとなる場合は一時停止しなければなりません。</a:t>
              </a:r>
              <a:endParaRPr sz="14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p:txBody>
        </p:sp>
      </p:grpSp>
      <p:sp>
        <p:nvSpPr>
          <p:cNvPr id="17" name="四角形: 角を丸くする 16">
            <a:extLst>
              <a:ext uri="{FF2B5EF4-FFF2-40B4-BE49-F238E27FC236}">
                <a16:creationId xmlns:a16="http://schemas.microsoft.com/office/drawing/2014/main" id="{5D7BBF4B-DE70-435F-82ED-3A20965D4E25}"/>
              </a:ext>
            </a:extLst>
          </p:cNvPr>
          <p:cNvSpPr/>
          <p:nvPr/>
        </p:nvSpPr>
        <p:spPr>
          <a:xfrm>
            <a:off x="572400" y="3886199"/>
            <a:ext cx="4804623" cy="928800"/>
          </a:xfrm>
          <a:prstGeom prst="roundRect">
            <a:avLst/>
          </a:prstGeom>
          <a:solidFill>
            <a:srgbClr val="FFD2D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0" rtlCol="0" anchor="ctr"/>
          <a:lstStyle/>
          <a:p>
            <a:pPr marR="387985" algn="ctr">
              <a:lnSpc>
                <a:spcPts val="2500"/>
              </a:lnSpc>
              <a:spcBef>
                <a:spcPts val="215"/>
              </a:spcBef>
            </a:pPr>
            <a:r>
              <a:rPr lang="ja-JP" altLang="en-US" b="1" dirty="0">
                <a:solidFill>
                  <a:srgbClr val="FF0000"/>
                </a:solidFill>
                <a:latin typeface="メイリオ"/>
                <a:ea typeface="メイリオ" panose="020B0604030504040204" pitchFamily="50" charset="-128"/>
                <a:cs typeface="メイリオ"/>
              </a:rPr>
              <a:t>違反した場合、</a:t>
            </a:r>
            <a:r>
              <a:rPr lang="en-US" altLang="ja-JP" b="1" dirty="0">
                <a:solidFill>
                  <a:srgbClr val="FF0000"/>
                </a:solidFill>
                <a:latin typeface="メイリオ"/>
                <a:ea typeface="メイリオ" panose="020B0604030504040204" pitchFamily="50" charset="-128"/>
                <a:cs typeface="メイリオ"/>
              </a:rPr>
              <a:t>2</a:t>
            </a:r>
            <a:r>
              <a:rPr lang="ja-JP" altLang="en-US" b="1" dirty="0">
                <a:solidFill>
                  <a:srgbClr val="FF0000"/>
                </a:solidFill>
                <a:latin typeface="メイリオ"/>
                <a:ea typeface="メイリオ" panose="020B0604030504040204" pitchFamily="50" charset="-128"/>
                <a:cs typeface="メイリオ"/>
              </a:rPr>
              <a:t>万円以下の罰金</a:t>
            </a:r>
            <a:endParaRPr lang="en-US" altLang="ja-JP" b="1" dirty="0">
              <a:solidFill>
                <a:srgbClr val="FF0000"/>
              </a:solidFill>
              <a:latin typeface="メイリオ"/>
              <a:ea typeface="メイリオ" panose="020B0604030504040204" pitchFamily="50" charset="-128"/>
              <a:cs typeface="メイリオ"/>
            </a:endParaRPr>
          </a:p>
          <a:p>
            <a:pPr marR="387985" algn="ctr">
              <a:lnSpc>
                <a:spcPts val="2500"/>
              </a:lnSpc>
              <a:spcBef>
                <a:spcPts val="215"/>
              </a:spcBef>
            </a:pPr>
            <a:r>
              <a:rPr lang="ja-JP" altLang="en-US" b="1" dirty="0">
                <a:solidFill>
                  <a:srgbClr val="FF0000"/>
                </a:solidFill>
                <a:latin typeface="メイリオ"/>
                <a:ea typeface="メイリオ" panose="020B0604030504040204" pitchFamily="50" charset="-128"/>
                <a:cs typeface="メイリオ"/>
              </a:rPr>
              <a:t>または科料</a:t>
            </a:r>
            <a:endParaRPr lang="ja-JP" altLang="en-US" dirty="0">
              <a:latin typeface="メイリオ"/>
              <a:ea typeface="メイリオ" panose="020B0604030504040204" pitchFamily="50" charset="-128"/>
              <a:cs typeface="メイリオ"/>
            </a:endParaRPr>
          </a:p>
        </p:txBody>
      </p:sp>
      <p:grpSp>
        <p:nvGrpSpPr>
          <p:cNvPr id="3" name="グループ化 2">
            <a:extLst>
              <a:ext uri="{FF2B5EF4-FFF2-40B4-BE49-F238E27FC236}">
                <a16:creationId xmlns:a16="http://schemas.microsoft.com/office/drawing/2014/main" id="{4DF2A74A-AB8D-4615-A8DD-6E8A803B6CD8}"/>
              </a:ext>
            </a:extLst>
          </p:cNvPr>
          <p:cNvGrpSpPr/>
          <p:nvPr/>
        </p:nvGrpSpPr>
        <p:grpSpPr>
          <a:xfrm>
            <a:off x="721888" y="5130141"/>
            <a:ext cx="7700224" cy="1194459"/>
            <a:chOff x="529376" y="5150960"/>
            <a:chExt cx="7700224" cy="1194459"/>
          </a:xfrm>
        </p:grpSpPr>
        <p:sp>
          <p:nvSpPr>
            <p:cNvPr id="22" name="四角形: 角を丸くする 21">
              <a:extLst>
                <a:ext uri="{FF2B5EF4-FFF2-40B4-BE49-F238E27FC236}">
                  <a16:creationId xmlns:a16="http://schemas.microsoft.com/office/drawing/2014/main" id="{055C4825-B42E-4A52-AEB4-BCA322126E2F}"/>
                </a:ext>
              </a:extLst>
            </p:cNvPr>
            <p:cNvSpPr/>
            <p:nvPr/>
          </p:nvSpPr>
          <p:spPr>
            <a:xfrm>
              <a:off x="529376" y="5150960"/>
              <a:ext cx="7700224" cy="1194459"/>
            </a:xfrm>
            <a:prstGeom prst="roundRect">
              <a:avLst>
                <a:gd name="adj" fmla="val 4636"/>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object 10">
              <a:extLst>
                <a:ext uri="{FF2B5EF4-FFF2-40B4-BE49-F238E27FC236}">
                  <a16:creationId xmlns:a16="http://schemas.microsoft.com/office/drawing/2014/main" id="{58EE8D55-0B08-40DB-99EB-1EEB2A1DBA7A}"/>
                </a:ext>
              </a:extLst>
            </p:cNvPr>
            <p:cNvSpPr txBox="1"/>
            <p:nvPr/>
          </p:nvSpPr>
          <p:spPr>
            <a:xfrm>
              <a:off x="669556" y="5150961"/>
              <a:ext cx="7400687" cy="330860"/>
            </a:xfrm>
            <a:prstGeom prst="rect">
              <a:avLst/>
            </a:prstGeom>
            <a:noFill/>
          </p:spPr>
          <p:txBody>
            <a:bodyPr vert="horz" wrap="square" lIns="0" tIns="0" rIns="0" bIns="0" spcCol="360000" rtlCol="0">
              <a:spAutoFit/>
            </a:bodyPr>
            <a:lstStyle/>
            <a:p>
              <a:pPr>
                <a:lnSpc>
                  <a:spcPts val="2800"/>
                </a:lnSpc>
              </a:pPr>
              <a:r>
                <a:rPr lang="ja-JP" altLang="en-US" sz="1600" b="1" dirty="0">
                  <a:solidFill>
                    <a:schemeClr val="accent2">
                      <a:lumMod val="50000"/>
                    </a:schemeClr>
                  </a:solidFill>
                  <a:latin typeface="メイリオ" panose="020B0604030504040204" pitchFamily="50" charset="-128"/>
                  <a:ea typeface="メイリオ" panose="020B0604030504040204" pitchFamily="50" charset="-128"/>
                  <a:cs typeface="メイリオ"/>
                </a:rPr>
                <a:t>自転車が歩道を通行することができる場合</a:t>
              </a:r>
              <a:endParaRPr lang="ja-JP" altLang="en-US" sz="1400" b="1" dirty="0">
                <a:solidFill>
                  <a:schemeClr val="accent2">
                    <a:lumMod val="50000"/>
                  </a:schemeClr>
                </a:solidFill>
                <a:latin typeface="メイリオ" panose="020B0604030504040204" pitchFamily="50" charset="-128"/>
                <a:ea typeface="メイリオ" panose="020B0604030504040204" pitchFamily="50" charset="-128"/>
                <a:cs typeface="メイリオ"/>
              </a:endParaRPr>
            </a:p>
          </p:txBody>
        </p:sp>
        <p:sp>
          <p:nvSpPr>
            <p:cNvPr id="33" name="object 10">
              <a:extLst>
                <a:ext uri="{FF2B5EF4-FFF2-40B4-BE49-F238E27FC236}">
                  <a16:creationId xmlns:a16="http://schemas.microsoft.com/office/drawing/2014/main" id="{231779A2-7057-4A48-9859-E7F2F4C76FA1}"/>
                </a:ext>
              </a:extLst>
            </p:cNvPr>
            <p:cNvSpPr txBox="1"/>
            <p:nvPr/>
          </p:nvSpPr>
          <p:spPr>
            <a:xfrm>
              <a:off x="669556" y="5498942"/>
              <a:ext cx="7468692" cy="807913"/>
            </a:xfrm>
            <a:prstGeom prst="rect">
              <a:avLst/>
            </a:prstGeom>
            <a:noFill/>
          </p:spPr>
          <p:txBody>
            <a:bodyPr vert="horz" wrap="square" lIns="0" tIns="0" rIns="0" bIns="0" spcCol="360000" rtlCol="0">
              <a:spAutoFit/>
            </a:bodyPr>
            <a:lstStyle/>
            <a:p>
              <a:pPr>
                <a:lnSpc>
                  <a:spcPts val="2100"/>
                </a:lnSpc>
              </a:pPr>
              <a:r>
                <a:rPr lang="ja-JP" altLang="en-US" sz="1400" dirty="0">
                  <a:solidFill>
                    <a:schemeClr val="accent2">
                      <a:lumMod val="50000"/>
                    </a:schemeClr>
                  </a:solidFill>
                  <a:latin typeface="メイリオ" panose="020B0604030504040204" pitchFamily="50" charset="-128"/>
                  <a:ea typeface="メイリオ" panose="020B0604030504040204" pitchFamily="50" charset="-128"/>
                  <a:cs typeface="メイリオ"/>
                </a:rPr>
                <a:t>● 歩道に「自転車歩道通行可」の道路標識等がある場合</a:t>
              </a:r>
              <a:endParaRPr lang="en-US" altLang="ja-JP" sz="1400" dirty="0">
                <a:solidFill>
                  <a:schemeClr val="accent2">
                    <a:lumMod val="50000"/>
                  </a:schemeClr>
                </a:solidFill>
                <a:latin typeface="メイリオ" panose="020B0604030504040204" pitchFamily="50" charset="-128"/>
                <a:ea typeface="メイリオ" panose="020B0604030504040204" pitchFamily="50" charset="-128"/>
                <a:cs typeface="メイリオ"/>
              </a:endParaRPr>
            </a:p>
            <a:p>
              <a:pPr>
                <a:lnSpc>
                  <a:spcPts val="2100"/>
                </a:lnSpc>
              </a:pPr>
              <a:r>
                <a:rPr lang="ja-JP" altLang="en-US" sz="1400" dirty="0">
                  <a:solidFill>
                    <a:schemeClr val="accent2">
                      <a:lumMod val="50000"/>
                    </a:schemeClr>
                  </a:solidFill>
                  <a:latin typeface="メイリオ" panose="020B0604030504040204" pitchFamily="50" charset="-128"/>
                  <a:ea typeface="メイリオ" panose="020B0604030504040204" pitchFamily="50" charset="-128"/>
                  <a:cs typeface="メイリオ"/>
                </a:rPr>
                <a:t>● 幼児・児童（</a:t>
              </a:r>
              <a:r>
                <a:rPr lang="en-US" altLang="ja-JP" sz="1400" dirty="0">
                  <a:solidFill>
                    <a:schemeClr val="accent2">
                      <a:lumMod val="50000"/>
                    </a:schemeClr>
                  </a:solidFill>
                  <a:latin typeface="メイリオ" panose="020B0604030504040204" pitchFamily="50" charset="-128"/>
                  <a:ea typeface="メイリオ" panose="020B0604030504040204" pitchFamily="50" charset="-128"/>
                  <a:cs typeface="メイリオ"/>
                </a:rPr>
                <a:t>13</a:t>
              </a:r>
              <a:r>
                <a:rPr lang="ja-JP" altLang="en-US" sz="1400" dirty="0">
                  <a:solidFill>
                    <a:schemeClr val="accent2">
                      <a:lumMod val="50000"/>
                    </a:schemeClr>
                  </a:solidFill>
                  <a:latin typeface="メイリオ" panose="020B0604030504040204" pitchFamily="50" charset="-128"/>
                  <a:ea typeface="メイリオ" panose="020B0604030504040204" pitchFamily="50" charset="-128"/>
                  <a:cs typeface="メイリオ"/>
                </a:rPr>
                <a:t>歳未満）や高齢者（</a:t>
              </a:r>
              <a:r>
                <a:rPr lang="en-US" altLang="ja-JP" sz="1400" dirty="0">
                  <a:solidFill>
                    <a:schemeClr val="accent2">
                      <a:lumMod val="50000"/>
                    </a:schemeClr>
                  </a:solidFill>
                  <a:latin typeface="メイリオ" panose="020B0604030504040204" pitchFamily="50" charset="-128"/>
                  <a:ea typeface="メイリオ" panose="020B0604030504040204" pitchFamily="50" charset="-128"/>
                  <a:cs typeface="メイリオ"/>
                </a:rPr>
                <a:t>70</a:t>
              </a:r>
              <a:r>
                <a:rPr lang="ja-JP" altLang="en-US" sz="1400" dirty="0">
                  <a:solidFill>
                    <a:schemeClr val="accent2">
                      <a:lumMod val="50000"/>
                    </a:schemeClr>
                  </a:solidFill>
                  <a:latin typeface="メイリオ" panose="020B0604030504040204" pitchFamily="50" charset="-128"/>
                  <a:ea typeface="メイリオ" panose="020B0604030504040204" pitchFamily="50" charset="-128"/>
                  <a:cs typeface="メイリオ"/>
                </a:rPr>
                <a:t>歳以上）、身体の不自由な人が運転している場合</a:t>
              </a:r>
              <a:endParaRPr lang="en-US" altLang="ja-JP" sz="1400" dirty="0">
                <a:solidFill>
                  <a:schemeClr val="accent2">
                    <a:lumMod val="50000"/>
                  </a:schemeClr>
                </a:solidFill>
                <a:latin typeface="メイリオ" panose="020B0604030504040204" pitchFamily="50" charset="-128"/>
                <a:ea typeface="メイリオ" panose="020B0604030504040204" pitchFamily="50" charset="-128"/>
                <a:cs typeface="メイリオ"/>
              </a:endParaRPr>
            </a:p>
            <a:p>
              <a:pPr>
                <a:lnSpc>
                  <a:spcPts val="2100"/>
                </a:lnSpc>
              </a:pPr>
              <a:r>
                <a:rPr lang="ja-JP" altLang="en-US" sz="1400" dirty="0">
                  <a:solidFill>
                    <a:schemeClr val="accent2">
                      <a:lumMod val="50000"/>
                    </a:schemeClr>
                  </a:solidFill>
                  <a:latin typeface="メイリオ" panose="020B0604030504040204" pitchFamily="50" charset="-128"/>
                  <a:ea typeface="メイリオ" panose="020B0604030504040204" pitchFamily="50" charset="-128"/>
                  <a:cs typeface="メイリオ"/>
                </a:rPr>
                <a:t>● 道路工事や連続した駐車車両など交通の状況からみて、やむを得ない場合</a:t>
              </a:r>
            </a:p>
          </p:txBody>
        </p:sp>
      </p:grpSp>
      <p:sp>
        <p:nvSpPr>
          <p:cNvPr id="25" name="object 3">
            <a:extLst>
              <a:ext uri="{FF2B5EF4-FFF2-40B4-BE49-F238E27FC236}">
                <a16:creationId xmlns:a16="http://schemas.microsoft.com/office/drawing/2014/main" id="{81FC0C27-FBE2-4C44-B0B3-5458F4FE1E81}"/>
              </a:ext>
            </a:extLst>
          </p:cNvPr>
          <p:cNvSpPr txBox="1">
            <a:spLocks/>
          </p:cNvSpPr>
          <p:nvPr/>
        </p:nvSpPr>
        <p:spPr>
          <a:xfrm>
            <a:off x="838200" y="396000"/>
            <a:ext cx="4038033"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自転車の事故とその責任</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27" name="object 3">
            <a:extLst>
              <a:ext uri="{FF2B5EF4-FFF2-40B4-BE49-F238E27FC236}">
                <a16:creationId xmlns:a16="http://schemas.microsoft.com/office/drawing/2014/main" id="{0CABC9EF-5815-48C5-822F-FB5EA9B9EFA3}"/>
              </a:ext>
            </a:extLst>
          </p:cNvPr>
          <p:cNvSpPr txBox="1">
            <a:spLocks/>
          </p:cNvSpPr>
          <p:nvPr/>
        </p:nvSpPr>
        <p:spPr>
          <a:xfrm>
            <a:off x="4867895" y="457200"/>
            <a:ext cx="3941545"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spc="-150" dirty="0">
                <a:solidFill>
                  <a:srgbClr val="FFFFFF"/>
                </a:solidFill>
                <a:latin typeface="メイリオ" panose="020B0604030504040204" pitchFamily="50" charset="-128"/>
                <a:ea typeface="メイリオ" panose="020B0604030504040204" pitchFamily="50" charset="-128"/>
              </a:rPr>
              <a:t>交通ルール（自転車安全利用五則）</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27471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
                                        <p:tgtEl>
                                          <p:spTgt spid="11"/>
                                        </p:tgtEl>
                                      </p:cBhvr>
                                    </p:animEffect>
                                    <p:anim calcmode="lin" valueType="num">
                                      <p:cBhvr>
                                        <p:cTn id="8" dur="200" fill="hold"/>
                                        <p:tgtEl>
                                          <p:spTgt spid="11"/>
                                        </p:tgtEl>
                                        <p:attrNameLst>
                                          <p:attrName>ppt_x</p:attrName>
                                        </p:attrNameLst>
                                      </p:cBhvr>
                                      <p:tavLst>
                                        <p:tav tm="0">
                                          <p:val>
                                            <p:strVal val="#ppt_x"/>
                                          </p:val>
                                        </p:tav>
                                        <p:tav tm="100000">
                                          <p:val>
                                            <p:strVal val="#ppt_x"/>
                                          </p:val>
                                        </p:tav>
                                      </p:tavLst>
                                    </p:anim>
                                    <p:anim calcmode="lin" valueType="num">
                                      <p:cBhvr>
                                        <p:cTn id="9" dur="2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10" presetClass="entr" presetSubtype="0" fill="hold" nodeType="after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00"/>
                                        <p:tgtEl>
                                          <p:spTgt spid="26"/>
                                        </p:tgtEl>
                                      </p:cBhvr>
                                    </p:animEffect>
                                  </p:childTnLst>
                                </p:cTn>
                              </p:par>
                            </p:childTnLst>
                          </p:cTn>
                        </p:par>
                        <p:par>
                          <p:cTn id="14" fill="hold">
                            <p:stCondLst>
                              <p:cond delay="1400"/>
                            </p:stCondLst>
                            <p:childTnLst>
                              <p:par>
                                <p:cTn id="15" presetID="10" presetClass="entr" presetSubtype="0" fill="hold" grpId="0" nodeType="after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
                                        <p:tgtEl>
                                          <p:spTgt spid="17"/>
                                        </p:tgtEl>
                                      </p:cBhvr>
                                    </p:animEffect>
                                  </p:childTnLst>
                                </p:cTn>
                              </p:par>
                            </p:childTnLst>
                          </p:cTn>
                        </p:par>
                        <p:par>
                          <p:cTn id="18" fill="hold">
                            <p:stCondLst>
                              <p:cond delay="2500"/>
                            </p:stCondLst>
                            <p:childTnLst>
                              <p:par>
                                <p:cTn id="19" presetID="26" presetClass="emph" presetSubtype="0" fill="hold" grpId="1" nodeType="afterEffect">
                                  <p:stCondLst>
                                    <p:cond delay="0"/>
                                  </p:stCondLst>
                                  <p:childTnLst>
                                    <p:animEffect transition="out" filter="fade">
                                      <p:cBhvr>
                                        <p:cTn id="20" dur="300" tmFilter="0, 0; .2, .5; .8, .5; 1, 0"/>
                                        <p:tgtEl>
                                          <p:spTgt spid="17"/>
                                        </p:tgtEl>
                                      </p:cBhvr>
                                    </p:animEffect>
                                    <p:animScale>
                                      <p:cBhvr>
                                        <p:cTn id="21" dur="150" autoRev="1" fill="hold"/>
                                        <p:tgtEl>
                                          <p:spTgt spid="17"/>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bject 2">
            <a:extLst>
              <a:ext uri="{FF2B5EF4-FFF2-40B4-BE49-F238E27FC236}">
                <a16:creationId xmlns:a16="http://schemas.microsoft.com/office/drawing/2014/main" id="{46F5FDC7-E259-43BB-8692-4E5C70B39E46}"/>
              </a:ext>
            </a:extLst>
          </p:cNvPr>
          <p:cNvSpPr/>
          <p:nvPr/>
        </p:nvSpPr>
        <p:spPr>
          <a:xfrm>
            <a:off x="0" y="232651"/>
            <a:ext cx="88265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55" name="bk object 16">
            <a:extLst>
              <a:ext uri="{FF2B5EF4-FFF2-40B4-BE49-F238E27FC236}">
                <a16:creationId xmlns:a16="http://schemas.microsoft.com/office/drawing/2014/main" id="{D59724E2-9600-4883-BB97-BA5DAF96CCD4}"/>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sp>
        <p:nvSpPr>
          <p:cNvPr id="61" name="object 3">
            <a:extLst>
              <a:ext uri="{FF2B5EF4-FFF2-40B4-BE49-F238E27FC236}">
                <a16:creationId xmlns:a16="http://schemas.microsoft.com/office/drawing/2014/main" id="{5B5D4236-2E09-47C5-BA38-E403D6B7836B}"/>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③</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B7EFA04B-F7DF-47BC-960B-5DF0F830874F}"/>
              </a:ext>
            </a:extLst>
          </p:cNvPr>
          <p:cNvGrpSpPr/>
          <p:nvPr/>
        </p:nvGrpSpPr>
        <p:grpSpPr>
          <a:xfrm>
            <a:off x="573982" y="1447800"/>
            <a:ext cx="4421491" cy="360000"/>
            <a:chOff x="573982" y="2088810"/>
            <a:chExt cx="4421491" cy="360000"/>
          </a:xfrm>
        </p:grpSpPr>
        <p:sp>
          <p:nvSpPr>
            <p:cNvPr id="6" name="正方形/長方形 5">
              <a:extLst>
                <a:ext uri="{FF2B5EF4-FFF2-40B4-BE49-F238E27FC236}">
                  <a16:creationId xmlns:a16="http://schemas.microsoft.com/office/drawing/2014/main" id="{F499B01E-F0E4-4412-9705-2AA783EADB78}"/>
                </a:ext>
              </a:extLst>
            </p:cNvPr>
            <p:cNvSpPr/>
            <p:nvPr/>
          </p:nvSpPr>
          <p:spPr>
            <a:xfrm>
              <a:off x="573982" y="2088810"/>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j-lt"/>
                </a:rPr>
                <a:t>４</a:t>
              </a:r>
            </a:p>
          </p:txBody>
        </p:sp>
        <p:sp>
          <p:nvSpPr>
            <p:cNvPr id="45" name="正方形/長方形 44">
              <a:extLst>
                <a:ext uri="{FF2B5EF4-FFF2-40B4-BE49-F238E27FC236}">
                  <a16:creationId xmlns:a16="http://schemas.microsoft.com/office/drawing/2014/main" id="{388D5D20-985F-4BE6-B3EB-469DD2976E1D}"/>
                </a:ext>
              </a:extLst>
            </p:cNvPr>
            <p:cNvSpPr/>
            <p:nvPr/>
          </p:nvSpPr>
          <p:spPr>
            <a:xfrm>
              <a:off x="930820" y="2088810"/>
              <a:ext cx="4064653" cy="360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object 3">
              <a:extLst>
                <a:ext uri="{FF2B5EF4-FFF2-40B4-BE49-F238E27FC236}">
                  <a16:creationId xmlns:a16="http://schemas.microsoft.com/office/drawing/2014/main" id="{8CBEC79F-2390-4D4C-B34E-7F8ED320A734}"/>
                </a:ext>
              </a:extLst>
            </p:cNvPr>
            <p:cNvSpPr txBox="1"/>
            <p:nvPr/>
          </p:nvSpPr>
          <p:spPr>
            <a:xfrm>
              <a:off x="930820" y="2132223"/>
              <a:ext cx="4064653" cy="281487"/>
            </a:xfrm>
            <a:prstGeom prst="rect">
              <a:avLst/>
            </a:prstGeom>
            <a:noFill/>
          </p:spPr>
          <p:txBody>
            <a:bodyPr vert="horz" wrap="square" lIns="0" tIns="65405" rIns="0" bIns="0" rtlCol="0">
              <a:spAutoFit/>
            </a:bodyPr>
            <a:lstStyle/>
            <a:p>
              <a:pPr marL="143510">
                <a:lnSpc>
                  <a:spcPct val="100000"/>
                </a:lnSpc>
                <a:spcBef>
                  <a:spcPts val="515"/>
                </a:spcBef>
              </a:pP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安全ルールを守る</a:t>
              </a:r>
            </a:p>
          </p:txBody>
        </p:sp>
      </p:grpSp>
      <p:sp>
        <p:nvSpPr>
          <p:cNvPr id="46" name="object 64">
            <a:extLst>
              <a:ext uri="{FF2B5EF4-FFF2-40B4-BE49-F238E27FC236}">
                <a16:creationId xmlns:a16="http://schemas.microsoft.com/office/drawing/2014/main" id="{E26CE96F-22FB-491B-B19D-9263ACC52738}"/>
              </a:ext>
            </a:extLst>
          </p:cNvPr>
          <p:cNvSpPr txBox="1"/>
          <p:nvPr/>
        </p:nvSpPr>
        <p:spPr>
          <a:xfrm>
            <a:off x="609600" y="2092419"/>
            <a:ext cx="4051594" cy="3295774"/>
          </a:xfrm>
          <a:prstGeom prst="rect">
            <a:avLst/>
          </a:prstGeom>
        </p:spPr>
        <p:txBody>
          <a:bodyPr vert="horz" wrap="square" lIns="0" tIns="12700" rIns="0" bIns="0" rtlCol="0">
            <a:spAutoFit/>
          </a:bodyPr>
          <a:lstStyle/>
          <a:p>
            <a:pPr marL="12700" marR="5080" algn="just">
              <a:lnSpc>
                <a:spcPts val="2400"/>
              </a:lnSpc>
              <a:spcBef>
                <a:spcPts val="100"/>
              </a:spcBef>
            </a:pPr>
            <a:r>
              <a:rPr lang="ja-JP" altLang="en-US" sz="1400" b="1" spc="1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●二人乗りはしない</a:t>
            </a:r>
            <a:endParaRPr lang="en-US" altLang="ja-JP" sz="1400" b="1" spc="130"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L="12700" marR="5080" algn="just">
              <a:lnSpc>
                <a:spcPts val="2400"/>
              </a:lnSpc>
              <a:spcBef>
                <a:spcPts val="100"/>
              </a:spcBef>
            </a:pPr>
            <a:r>
              <a:rPr lang="ja-JP" altLang="en-US" sz="1400" b="1" spc="1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●夜間は必ずライトを点灯する</a:t>
            </a:r>
            <a:endParaRPr lang="en-US" altLang="ja-JP" sz="1400" b="1" spc="130"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L="12700" marR="5080" algn="just">
              <a:lnSpc>
                <a:spcPts val="2400"/>
              </a:lnSpc>
              <a:spcBef>
                <a:spcPts val="100"/>
              </a:spcBef>
            </a:pPr>
            <a:r>
              <a:rPr lang="ja-JP" altLang="en-US" sz="1400" b="1" spc="1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●道路は並んで走らない</a:t>
            </a:r>
            <a:endParaRPr lang="en-US" altLang="ja-JP" sz="1400" b="1" spc="130"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L="12700" marR="5080" algn="just">
              <a:lnSpc>
                <a:spcPts val="2400"/>
              </a:lnSpc>
              <a:spcBef>
                <a:spcPts val="100"/>
              </a:spcBef>
            </a:pPr>
            <a:r>
              <a:rPr lang="ja-JP" altLang="en-US" sz="1400" b="1" spc="1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●信号を正しく守る</a:t>
            </a:r>
            <a:endParaRPr lang="en-US" altLang="ja-JP" sz="1400" b="1" spc="130"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L="12700" marR="5080" algn="just">
              <a:lnSpc>
                <a:spcPts val="2400"/>
              </a:lnSpc>
              <a:spcBef>
                <a:spcPts val="100"/>
              </a:spcBef>
            </a:pPr>
            <a:r>
              <a:rPr lang="ja-JP" altLang="en-US" sz="1400" b="1" spc="1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●一時停止と安全確認をしっかり行う</a:t>
            </a:r>
            <a:endParaRPr lang="en-US" altLang="ja-JP" sz="1400" b="1" spc="130"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L="12700" marR="5080" algn="just">
              <a:lnSpc>
                <a:spcPts val="2400"/>
              </a:lnSpc>
              <a:spcBef>
                <a:spcPts val="100"/>
              </a:spcBef>
            </a:pPr>
            <a:r>
              <a:rPr lang="ja-JP" altLang="en-US" sz="1400" b="1" spc="1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●飲酒運転はしない</a:t>
            </a:r>
            <a:endParaRPr lang="en-US" altLang="ja-JP" sz="1400" b="1" spc="130"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L="12700" marR="5080" algn="just">
              <a:lnSpc>
                <a:spcPts val="2400"/>
              </a:lnSpc>
              <a:spcBef>
                <a:spcPts val="100"/>
              </a:spcBef>
            </a:pPr>
            <a:endParaRPr lang="en-US" altLang="ja-JP" sz="1400" b="1" spc="130"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R="5080" indent="144000" algn="just">
              <a:lnSpc>
                <a:spcPts val="2700"/>
              </a:lnSpc>
              <a:spcBef>
                <a:spcPts val="100"/>
              </a:spcBef>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さらに、事故を起こさないためには、運転中の携帯電話やイヤホンの使用、傘差し運転などもしてはいけません。</a:t>
            </a:r>
          </a:p>
        </p:txBody>
      </p:sp>
      <p:sp>
        <p:nvSpPr>
          <p:cNvPr id="62" name="object 3">
            <a:extLst>
              <a:ext uri="{FF2B5EF4-FFF2-40B4-BE49-F238E27FC236}">
                <a16:creationId xmlns:a16="http://schemas.microsoft.com/office/drawing/2014/main" id="{524F8F86-55B7-4A9F-A8B6-0718DC6466C0}"/>
              </a:ext>
            </a:extLst>
          </p:cNvPr>
          <p:cNvSpPr txBox="1">
            <a:spLocks/>
          </p:cNvSpPr>
          <p:nvPr/>
        </p:nvSpPr>
        <p:spPr>
          <a:xfrm>
            <a:off x="838200" y="396000"/>
            <a:ext cx="4038033"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自転車の事故とその責任</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63" name="object 3">
            <a:extLst>
              <a:ext uri="{FF2B5EF4-FFF2-40B4-BE49-F238E27FC236}">
                <a16:creationId xmlns:a16="http://schemas.microsoft.com/office/drawing/2014/main" id="{AB1663AC-4CD6-440C-A7B3-3E73ABA29EB2}"/>
              </a:ext>
            </a:extLst>
          </p:cNvPr>
          <p:cNvSpPr txBox="1">
            <a:spLocks/>
          </p:cNvSpPr>
          <p:nvPr/>
        </p:nvSpPr>
        <p:spPr>
          <a:xfrm>
            <a:off x="4867895" y="457200"/>
            <a:ext cx="3941545"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spc="-150" dirty="0">
                <a:solidFill>
                  <a:srgbClr val="FFFFFF"/>
                </a:solidFill>
                <a:latin typeface="メイリオ" panose="020B0604030504040204" pitchFamily="50" charset="-128"/>
                <a:ea typeface="メイリオ" panose="020B0604030504040204" pitchFamily="50" charset="-128"/>
              </a:rPr>
              <a:t>交通ルール（自転車安全利用五則）</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0DAFB65E-6AF1-4C0C-BAB1-92F9BE2D8ABD}"/>
              </a:ext>
            </a:extLst>
          </p:cNvPr>
          <p:cNvGrpSpPr/>
          <p:nvPr/>
        </p:nvGrpSpPr>
        <p:grpSpPr>
          <a:xfrm>
            <a:off x="4952999" y="2085201"/>
            <a:ext cx="3773786" cy="3934599"/>
            <a:chOff x="4952999" y="2542401"/>
            <a:chExt cx="3773786" cy="3934599"/>
          </a:xfrm>
        </p:grpSpPr>
        <p:sp>
          <p:nvSpPr>
            <p:cNvPr id="7" name="テキスト ボックス 6">
              <a:extLst>
                <a:ext uri="{FF2B5EF4-FFF2-40B4-BE49-F238E27FC236}">
                  <a16:creationId xmlns:a16="http://schemas.microsoft.com/office/drawing/2014/main" id="{80025D48-FBAF-46F3-8782-B85713DAD562}"/>
                </a:ext>
              </a:extLst>
            </p:cNvPr>
            <p:cNvSpPr txBox="1"/>
            <p:nvPr/>
          </p:nvSpPr>
          <p:spPr>
            <a:xfrm>
              <a:off x="4952999" y="2542401"/>
              <a:ext cx="3714499" cy="307777"/>
            </a:xfrm>
            <a:prstGeom prst="rect">
              <a:avLst/>
            </a:prstGeom>
            <a:noFill/>
          </p:spPr>
          <p:txBody>
            <a:bodyPr wrap="square" rtlCol="0">
              <a:spAutoFit/>
            </a:bodyPr>
            <a:lstStyle/>
            <a:p>
              <a:pPr algn="ct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自転車走行における危険な行為の例 </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EB47FF96-1722-4DC9-91EC-C3EBB2BD5E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1703" y="2943461"/>
              <a:ext cx="1076216" cy="779673"/>
            </a:xfrm>
            <a:prstGeom prst="rect">
              <a:avLst/>
            </a:prstGeom>
          </p:spPr>
        </p:pic>
        <p:pic>
          <p:nvPicPr>
            <p:cNvPr id="34" name="図 33">
              <a:extLst>
                <a:ext uri="{FF2B5EF4-FFF2-40B4-BE49-F238E27FC236}">
                  <a16:creationId xmlns:a16="http://schemas.microsoft.com/office/drawing/2014/main" id="{4D7E0C8B-C290-4400-9A68-3B389B101C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405"/>
            <a:stretch/>
          </p:blipFill>
          <p:spPr>
            <a:xfrm>
              <a:off x="6227187" y="2919526"/>
              <a:ext cx="1174636" cy="839411"/>
            </a:xfrm>
            <a:prstGeom prst="rect">
              <a:avLst/>
            </a:prstGeom>
          </p:spPr>
        </p:pic>
        <p:pic>
          <p:nvPicPr>
            <p:cNvPr id="36" name="図 35">
              <a:extLst>
                <a:ext uri="{FF2B5EF4-FFF2-40B4-BE49-F238E27FC236}">
                  <a16:creationId xmlns:a16="http://schemas.microsoft.com/office/drawing/2014/main" id="{9830A80D-0431-49E2-87DA-21A247EA8E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0450" y="2928732"/>
              <a:ext cx="687534" cy="820606"/>
            </a:xfrm>
            <a:prstGeom prst="rect">
              <a:avLst/>
            </a:prstGeom>
          </p:spPr>
        </p:pic>
        <p:pic>
          <p:nvPicPr>
            <p:cNvPr id="37" name="図 36">
              <a:extLst>
                <a:ext uri="{FF2B5EF4-FFF2-40B4-BE49-F238E27FC236}">
                  <a16:creationId xmlns:a16="http://schemas.microsoft.com/office/drawing/2014/main" id="{7F339779-240F-400E-B57E-B4CC4C1EEAE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150758" y="4157276"/>
              <a:ext cx="783355" cy="823052"/>
            </a:xfrm>
            <a:prstGeom prst="rect">
              <a:avLst/>
            </a:prstGeom>
          </p:spPr>
        </p:pic>
        <p:pic>
          <p:nvPicPr>
            <p:cNvPr id="39" name="図 38">
              <a:extLst>
                <a:ext uri="{FF2B5EF4-FFF2-40B4-BE49-F238E27FC236}">
                  <a16:creationId xmlns:a16="http://schemas.microsoft.com/office/drawing/2014/main" id="{7D8AEFB3-688F-419C-8305-7372FCFE99F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417961" y="4147811"/>
              <a:ext cx="784572" cy="827070"/>
            </a:xfrm>
            <a:prstGeom prst="rect">
              <a:avLst/>
            </a:prstGeom>
          </p:spPr>
        </p:pic>
        <p:sp>
          <p:nvSpPr>
            <p:cNvPr id="8" name="テキスト ボックス 7">
              <a:extLst>
                <a:ext uri="{FF2B5EF4-FFF2-40B4-BE49-F238E27FC236}">
                  <a16:creationId xmlns:a16="http://schemas.microsoft.com/office/drawing/2014/main" id="{50865655-7DBD-4CF3-B3E7-EF33DAE77748}"/>
                </a:ext>
              </a:extLst>
            </p:cNvPr>
            <p:cNvSpPr txBox="1"/>
            <p:nvPr/>
          </p:nvSpPr>
          <p:spPr>
            <a:xfrm>
              <a:off x="4957936" y="3810000"/>
              <a:ext cx="1178049" cy="253916"/>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二人乗り</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CE55A70B-2613-4263-B381-03ED3BF8DB60}"/>
                </a:ext>
              </a:extLst>
            </p:cNvPr>
            <p:cNvSpPr txBox="1"/>
            <p:nvPr/>
          </p:nvSpPr>
          <p:spPr>
            <a:xfrm>
              <a:off x="6052661" y="3810001"/>
              <a:ext cx="1531124"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夜間の無灯火運転</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A30CDE08-F521-46D7-8FAE-9707F62D471E}"/>
                </a:ext>
              </a:extLst>
            </p:cNvPr>
            <p:cNvSpPr txBox="1"/>
            <p:nvPr/>
          </p:nvSpPr>
          <p:spPr>
            <a:xfrm>
              <a:off x="7507528" y="3810001"/>
              <a:ext cx="1219257"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並進（へいしん）</a:t>
              </a:r>
            </a:p>
          </p:txBody>
        </p:sp>
        <p:sp>
          <p:nvSpPr>
            <p:cNvPr id="29" name="テキスト ボックス 28">
              <a:extLst>
                <a:ext uri="{FF2B5EF4-FFF2-40B4-BE49-F238E27FC236}">
                  <a16:creationId xmlns:a16="http://schemas.microsoft.com/office/drawing/2014/main" id="{B16F50E7-8CE8-4A64-AF4E-2A99BBFE81CC}"/>
                </a:ext>
              </a:extLst>
            </p:cNvPr>
            <p:cNvSpPr txBox="1"/>
            <p:nvPr/>
          </p:nvSpPr>
          <p:spPr>
            <a:xfrm>
              <a:off x="4953000" y="5010090"/>
              <a:ext cx="1174636"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信号無視</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0B1A3204-F824-4629-B098-B5BEE54FB946}"/>
                </a:ext>
              </a:extLst>
            </p:cNvPr>
            <p:cNvSpPr txBox="1"/>
            <p:nvPr/>
          </p:nvSpPr>
          <p:spPr>
            <a:xfrm>
              <a:off x="6134717" y="5010090"/>
              <a:ext cx="1372868"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一時不停止</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C8B7A275-3859-4EC5-8FC7-2272F69F737C}"/>
                </a:ext>
              </a:extLst>
            </p:cNvPr>
            <p:cNvSpPr/>
            <p:nvPr/>
          </p:nvSpPr>
          <p:spPr>
            <a:xfrm>
              <a:off x="4959233" y="2919525"/>
              <a:ext cx="1174636" cy="842838"/>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3F53C030-46CF-4DF7-B669-BB91C9778EFF}"/>
                </a:ext>
              </a:extLst>
            </p:cNvPr>
            <p:cNvSpPr/>
            <p:nvPr/>
          </p:nvSpPr>
          <p:spPr>
            <a:xfrm>
              <a:off x="6232991" y="2919525"/>
              <a:ext cx="1174636" cy="842838"/>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103EA213-C955-4BFB-B187-ADB4F9AEA704}"/>
                </a:ext>
              </a:extLst>
            </p:cNvPr>
            <p:cNvSpPr/>
            <p:nvPr/>
          </p:nvSpPr>
          <p:spPr>
            <a:xfrm>
              <a:off x="7496705" y="2919525"/>
              <a:ext cx="1174636" cy="842838"/>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FB3DC9DD-DEF0-4DB2-8EE2-A2BAF717BC43}"/>
                </a:ext>
              </a:extLst>
            </p:cNvPr>
            <p:cNvSpPr/>
            <p:nvPr/>
          </p:nvSpPr>
          <p:spPr>
            <a:xfrm>
              <a:off x="4955118" y="4147811"/>
              <a:ext cx="1174636" cy="842838"/>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4F2E12D9-0B26-4971-89C0-EE63CF750E4B}"/>
                </a:ext>
              </a:extLst>
            </p:cNvPr>
            <p:cNvSpPr/>
            <p:nvPr/>
          </p:nvSpPr>
          <p:spPr>
            <a:xfrm>
              <a:off x="6228875" y="4147811"/>
              <a:ext cx="1174636" cy="842838"/>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EDA223E4-C95B-4128-98D8-375AE00808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5031" y="4178430"/>
              <a:ext cx="609403" cy="782529"/>
            </a:xfrm>
            <a:prstGeom prst="rect">
              <a:avLst/>
            </a:prstGeom>
          </p:spPr>
        </p:pic>
        <p:pic>
          <p:nvPicPr>
            <p:cNvPr id="47" name="図 46">
              <a:extLst>
                <a:ext uri="{FF2B5EF4-FFF2-40B4-BE49-F238E27FC236}">
                  <a16:creationId xmlns:a16="http://schemas.microsoft.com/office/drawing/2014/main" id="{710E5B89-0604-405F-A002-DFB3811CB4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45797" y="5362782"/>
              <a:ext cx="1038564" cy="800488"/>
            </a:xfrm>
            <a:prstGeom prst="rect">
              <a:avLst/>
            </a:prstGeom>
          </p:spPr>
        </p:pic>
        <p:pic>
          <p:nvPicPr>
            <p:cNvPr id="48" name="図 47">
              <a:extLst>
                <a:ext uri="{FF2B5EF4-FFF2-40B4-BE49-F238E27FC236}">
                  <a16:creationId xmlns:a16="http://schemas.microsoft.com/office/drawing/2014/main" id="{2F75D61E-D158-4DF2-A4BC-EE2AFBF80E9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6549" y="5371658"/>
              <a:ext cx="646904" cy="779602"/>
            </a:xfrm>
            <a:prstGeom prst="rect">
              <a:avLst/>
            </a:prstGeom>
          </p:spPr>
        </p:pic>
        <p:pic>
          <p:nvPicPr>
            <p:cNvPr id="49" name="図 48">
              <a:extLst>
                <a:ext uri="{FF2B5EF4-FFF2-40B4-BE49-F238E27FC236}">
                  <a16:creationId xmlns:a16="http://schemas.microsoft.com/office/drawing/2014/main" id="{4007CEF7-95BB-46DF-8E23-FBAAF779A69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60861" y="5359368"/>
              <a:ext cx="562567" cy="822434"/>
            </a:xfrm>
            <a:prstGeom prst="rect">
              <a:avLst/>
            </a:prstGeom>
          </p:spPr>
        </p:pic>
        <p:sp>
          <p:nvSpPr>
            <p:cNvPr id="51" name="テキスト ボックス 50">
              <a:extLst>
                <a:ext uri="{FF2B5EF4-FFF2-40B4-BE49-F238E27FC236}">
                  <a16:creationId xmlns:a16="http://schemas.microsoft.com/office/drawing/2014/main" id="{CCCE5325-6A8A-47A7-B618-A4231B8A13A5}"/>
                </a:ext>
              </a:extLst>
            </p:cNvPr>
            <p:cNvSpPr txBox="1"/>
            <p:nvPr/>
          </p:nvSpPr>
          <p:spPr>
            <a:xfrm>
              <a:off x="7491982" y="5013132"/>
              <a:ext cx="1178049" cy="253916"/>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飲酒運転</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C23EE3A6-8D43-4AA0-A4D3-9B4A4ECDE0DA}"/>
                </a:ext>
              </a:extLst>
            </p:cNvPr>
            <p:cNvSpPr txBox="1"/>
            <p:nvPr/>
          </p:nvSpPr>
          <p:spPr>
            <a:xfrm>
              <a:off x="4957919" y="6230779"/>
              <a:ext cx="1176345"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携帯電話の使用</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BB92E762-FB84-45C7-8ACE-CD35F7D3802A}"/>
                </a:ext>
              </a:extLst>
            </p:cNvPr>
            <p:cNvSpPr txBox="1"/>
            <p:nvPr/>
          </p:nvSpPr>
          <p:spPr>
            <a:xfrm>
              <a:off x="6234508" y="6230779"/>
              <a:ext cx="1196877"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イヤホンの使用</a:t>
              </a:r>
            </a:p>
          </p:txBody>
        </p:sp>
        <p:sp>
          <p:nvSpPr>
            <p:cNvPr id="54" name="テキスト ボックス 53">
              <a:extLst>
                <a:ext uri="{FF2B5EF4-FFF2-40B4-BE49-F238E27FC236}">
                  <a16:creationId xmlns:a16="http://schemas.microsoft.com/office/drawing/2014/main" id="{EAACC9D7-AE39-4101-B74D-50A32F09ACB1}"/>
                </a:ext>
              </a:extLst>
            </p:cNvPr>
            <p:cNvSpPr txBox="1"/>
            <p:nvPr/>
          </p:nvSpPr>
          <p:spPr>
            <a:xfrm>
              <a:off x="7492863" y="6230779"/>
              <a:ext cx="1174636"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傘差し運転</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2CFFCE45-EB5F-4568-BB0A-E6FBEC006592}"/>
                </a:ext>
              </a:extLst>
            </p:cNvPr>
            <p:cNvSpPr/>
            <p:nvPr/>
          </p:nvSpPr>
          <p:spPr>
            <a:xfrm>
              <a:off x="7493279" y="4150854"/>
              <a:ext cx="1174636" cy="842838"/>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585B49CF-660D-4604-BCB6-04733E80E220}"/>
                </a:ext>
              </a:extLst>
            </p:cNvPr>
            <p:cNvSpPr/>
            <p:nvPr/>
          </p:nvSpPr>
          <p:spPr>
            <a:xfrm>
              <a:off x="4957509" y="5349594"/>
              <a:ext cx="1174636" cy="842838"/>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03E3F816-672A-4AB5-B5CE-0BF7838E506F}"/>
                </a:ext>
              </a:extLst>
            </p:cNvPr>
            <p:cNvSpPr/>
            <p:nvPr/>
          </p:nvSpPr>
          <p:spPr>
            <a:xfrm>
              <a:off x="6231267" y="5349594"/>
              <a:ext cx="1174636" cy="842838"/>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74B37055-8BEE-48F3-A6B1-625F2C406FDE}"/>
                </a:ext>
              </a:extLst>
            </p:cNvPr>
            <p:cNvSpPr/>
            <p:nvPr/>
          </p:nvSpPr>
          <p:spPr>
            <a:xfrm>
              <a:off x="7494981" y="5349594"/>
              <a:ext cx="1174636" cy="842838"/>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00504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
                                        <p:tgtEl>
                                          <p:spTgt spid="11"/>
                                        </p:tgtEl>
                                      </p:cBhvr>
                                    </p:animEffect>
                                    <p:anim calcmode="lin" valueType="num">
                                      <p:cBhvr>
                                        <p:cTn id="8" dur="200" fill="hold"/>
                                        <p:tgtEl>
                                          <p:spTgt spid="11"/>
                                        </p:tgtEl>
                                        <p:attrNameLst>
                                          <p:attrName>ppt_x</p:attrName>
                                        </p:attrNameLst>
                                      </p:cBhvr>
                                      <p:tavLst>
                                        <p:tav tm="0">
                                          <p:val>
                                            <p:strVal val="#ppt_x"/>
                                          </p:val>
                                        </p:tav>
                                        <p:tav tm="100000">
                                          <p:val>
                                            <p:strVal val="#ppt_x"/>
                                          </p:val>
                                        </p:tav>
                                      </p:tavLst>
                                    </p:anim>
                                    <p:anim calcmode="lin" valueType="num">
                                      <p:cBhvr>
                                        <p:cTn id="9" dur="2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200"/>
                            </p:stCondLst>
                            <p:childTnLst>
                              <p:par>
                                <p:cTn id="11" presetID="10" presetClass="entr" presetSubtype="0" fill="hold" grpId="0" nodeType="afterEffect">
                                  <p:stCondLst>
                                    <p:cond delay="50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300"/>
                                        <p:tgtEl>
                                          <p:spTgt spid="46"/>
                                        </p:tgtEl>
                                      </p:cBhvr>
                                    </p:animEffect>
                                  </p:childTnLst>
                                </p:cTn>
                              </p:par>
                              <p:par>
                                <p:cTn id="14" presetID="10" presetClass="entr" presetSubtype="0" fill="hold" nodeType="with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7C8D66C7-B762-4B32-9A7F-01E9EA3E6F33}"/>
              </a:ext>
            </a:extLst>
          </p:cNvPr>
          <p:cNvSpPr/>
          <p:nvPr/>
        </p:nvSpPr>
        <p:spPr>
          <a:xfrm>
            <a:off x="-1" y="232651"/>
            <a:ext cx="8833686"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19" name="bk object 16">
            <a:extLst>
              <a:ext uri="{FF2B5EF4-FFF2-40B4-BE49-F238E27FC236}">
                <a16:creationId xmlns:a16="http://schemas.microsoft.com/office/drawing/2014/main" id="{97268197-1E11-465F-94EE-462E879FBBF2}"/>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sp>
        <p:nvSpPr>
          <p:cNvPr id="21" name="object 3">
            <a:extLst>
              <a:ext uri="{FF2B5EF4-FFF2-40B4-BE49-F238E27FC236}">
                <a16:creationId xmlns:a16="http://schemas.microsoft.com/office/drawing/2014/main" id="{454081AD-4B05-47B5-8995-BF3DE93F89AB}"/>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③</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B7EFA04B-F7DF-47BC-960B-5DF0F830874F}"/>
              </a:ext>
            </a:extLst>
          </p:cNvPr>
          <p:cNvGrpSpPr/>
          <p:nvPr/>
        </p:nvGrpSpPr>
        <p:grpSpPr>
          <a:xfrm>
            <a:off x="573982" y="1447800"/>
            <a:ext cx="4421491" cy="360000"/>
            <a:chOff x="573982" y="2088810"/>
            <a:chExt cx="4421491" cy="360000"/>
          </a:xfrm>
        </p:grpSpPr>
        <p:sp>
          <p:nvSpPr>
            <p:cNvPr id="6" name="正方形/長方形 5">
              <a:extLst>
                <a:ext uri="{FF2B5EF4-FFF2-40B4-BE49-F238E27FC236}">
                  <a16:creationId xmlns:a16="http://schemas.microsoft.com/office/drawing/2014/main" id="{F499B01E-F0E4-4412-9705-2AA783EADB78}"/>
                </a:ext>
              </a:extLst>
            </p:cNvPr>
            <p:cNvSpPr/>
            <p:nvPr/>
          </p:nvSpPr>
          <p:spPr>
            <a:xfrm>
              <a:off x="573982" y="2088810"/>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j-lt"/>
                </a:rPr>
                <a:t>５</a:t>
              </a:r>
            </a:p>
          </p:txBody>
        </p:sp>
        <p:sp>
          <p:nvSpPr>
            <p:cNvPr id="45" name="正方形/長方形 44">
              <a:extLst>
                <a:ext uri="{FF2B5EF4-FFF2-40B4-BE49-F238E27FC236}">
                  <a16:creationId xmlns:a16="http://schemas.microsoft.com/office/drawing/2014/main" id="{388D5D20-985F-4BE6-B3EB-469DD2976E1D}"/>
                </a:ext>
              </a:extLst>
            </p:cNvPr>
            <p:cNvSpPr/>
            <p:nvPr/>
          </p:nvSpPr>
          <p:spPr>
            <a:xfrm>
              <a:off x="930820" y="2088810"/>
              <a:ext cx="4064653" cy="360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object 3">
              <a:extLst>
                <a:ext uri="{FF2B5EF4-FFF2-40B4-BE49-F238E27FC236}">
                  <a16:creationId xmlns:a16="http://schemas.microsoft.com/office/drawing/2014/main" id="{8CBEC79F-2390-4D4C-B34E-7F8ED320A734}"/>
                </a:ext>
              </a:extLst>
            </p:cNvPr>
            <p:cNvSpPr txBox="1"/>
            <p:nvPr/>
          </p:nvSpPr>
          <p:spPr>
            <a:xfrm>
              <a:off x="930820" y="2132223"/>
              <a:ext cx="4064653" cy="281487"/>
            </a:xfrm>
            <a:prstGeom prst="rect">
              <a:avLst/>
            </a:prstGeom>
            <a:noFill/>
          </p:spPr>
          <p:txBody>
            <a:bodyPr vert="horz" wrap="square" lIns="0" tIns="65405" rIns="0" bIns="0" rtlCol="0">
              <a:spAutoFit/>
            </a:bodyPr>
            <a:lstStyle/>
            <a:p>
              <a:pPr marL="143510">
                <a:lnSpc>
                  <a:spcPct val="100000"/>
                </a:lnSpc>
                <a:spcBef>
                  <a:spcPts val="515"/>
                </a:spcBef>
              </a:pP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子どもはヘルメットを着用</a:t>
              </a:r>
            </a:p>
          </p:txBody>
        </p:sp>
      </p:grpSp>
      <p:sp>
        <p:nvSpPr>
          <p:cNvPr id="46" name="object 64">
            <a:extLst>
              <a:ext uri="{FF2B5EF4-FFF2-40B4-BE49-F238E27FC236}">
                <a16:creationId xmlns:a16="http://schemas.microsoft.com/office/drawing/2014/main" id="{E26CE96F-22FB-491B-B19D-9263ACC52738}"/>
              </a:ext>
            </a:extLst>
          </p:cNvPr>
          <p:cNvSpPr txBox="1"/>
          <p:nvPr/>
        </p:nvSpPr>
        <p:spPr>
          <a:xfrm>
            <a:off x="685800" y="2085776"/>
            <a:ext cx="8065201" cy="705321"/>
          </a:xfrm>
          <a:prstGeom prst="rect">
            <a:avLst/>
          </a:prstGeom>
        </p:spPr>
        <p:txBody>
          <a:bodyPr vert="horz" wrap="square" lIns="0" tIns="12700" rIns="0" bIns="0" rtlCol="0">
            <a:spAutoFit/>
          </a:bodyPr>
          <a:lstStyle/>
          <a:p>
            <a:pPr marR="5080" indent="144000" algn="just">
              <a:lnSpc>
                <a:spcPts val="2700"/>
              </a:lnSpc>
              <a:spcBef>
                <a:spcPts val="100"/>
              </a:spcBef>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自転車事故による被害を軽減させるため、幼児</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(6</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歳未満</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・児童</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(6</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歳以上</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13</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歳未満</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には、</a:t>
            </a:r>
          </a:p>
          <a:p>
            <a:pPr marR="5080" indent="144000" algn="just">
              <a:lnSpc>
                <a:spcPts val="2700"/>
              </a:lnSpc>
              <a:spcBef>
                <a:spcPts val="100"/>
              </a:spcBef>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乗車用ヘルメットを着用させましょう。</a:t>
            </a:r>
            <a:endPar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p:txBody>
      </p:sp>
      <p:sp>
        <p:nvSpPr>
          <p:cNvPr id="18" name="object 3">
            <a:extLst>
              <a:ext uri="{FF2B5EF4-FFF2-40B4-BE49-F238E27FC236}">
                <a16:creationId xmlns:a16="http://schemas.microsoft.com/office/drawing/2014/main" id="{F67A499B-F01C-4106-856B-C0E6EB49C7C8}"/>
              </a:ext>
            </a:extLst>
          </p:cNvPr>
          <p:cNvSpPr txBox="1">
            <a:spLocks/>
          </p:cNvSpPr>
          <p:nvPr/>
        </p:nvSpPr>
        <p:spPr>
          <a:xfrm>
            <a:off x="838200" y="396000"/>
            <a:ext cx="4038033"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自転車の事故とその責任</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22" name="object 3">
            <a:extLst>
              <a:ext uri="{FF2B5EF4-FFF2-40B4-BE49-F238E27FC236}">
                <a16:creationId xmlns:a16="http://schemas.microsoft.com/office/drawing/2014/main" id="{D1C561DB-B4F7-4210-BE48-A5901BBCC02C}"/>
              </a:ext>
            </a:extLst>
          </p:cNvPr>
          <p:cNvSpPr txBox="1">
            <a:spLocks/>
          </p:cNvSpPr>
          <p:nvPr/>
        </p:nvSpPr>
        <p:spPr>
          <a:xfrm>
            <a:off x="4867895" y="457200"/>
            <a:ext cx="3941545"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spc="-150" dirty="0">
                <a:solidFill>
                  <a:srgbClr val="FFFFFF"/>
                </a:solidFill>
                <a:latin typeface="メイリオ" panose="020B0604030504040204" pitchFamily="50" charset="-128"/>
                <a:ea typeface="メイリオ" panose="020B0604030504040204" pitchFamily="50" charset="-128"/>
              </a:rPr>
              <a:t>交通ルール（自転車安全利用五則）</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762000" y="3069073"/>
            <a:ext cx="7752403" cy="2885680"/>
          </a:xfrm>
          <a:prstGeom prst="rect">
            <a:avLst/>
          </a:prstGeom>
        </p:spPr>
      </p:pic>
    </p:spTree>
    <p:extLst>
      <p:ext uri="{BB962C8B-B14F-4D97-AF65-F5344CB8AC3E}">
        <p14:creationId xmlns:p14="http://schemas.microsoft.com/office/powerpoint/2010/main" val="1837079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
                                        <p:tgtEl>
                                          <p:spTgt spid="11"/>
                                        </p:tgtEl>
                                      </p:cBhvr>
                                    </p:animEffect>
                                    <p:anim calcmode="lin" valueType="num">
                                      <p:cBhvr>
                                        <p:cTn id="8" dur="200" fill="hold"/>
                                        <p:tgtEl>
                                          <p:spTgt spid="11"/>
                                        </p:tgtEl>
                                        <p:attrNameLst>
                                          <p:attrName>ppt_x</p:attrName>
                                        </p:attrNameLst>
                                      </p:cBhvr>
                                      <p:tavLst>
                                        <p:tav tm="0">
                                          <p:val>
                                            <p:strVal val="#ppt_x"/>
                                          </p:val>
                                        </p:tav>
                                        <p:tav tm="100000">
                                          <p:val>
                                            <p:strVal val="#ppt_x"/>
                                          </p:val>
                                        </p:tav>
                                      </p:tavLst>
                                    </p:anim>
                                    <p:anim calcmode="lin" valueType="num">
                                      <p:cBhvr>
                                        <p:cTn id="9" dur="2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10" presetClass="entr" presetSubtype="0" fill="hold" grpId="0" nodeType="afterEffect">
                                  <p:stCondLst>
                                    <p:cond delay="50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300"/>
                                        <p:tgtEl>
                                          <p:spTgt spid="46"/>
                                        </p:tgtEl>
                                      </p:cBhvr>
                                    </p:animEffect>
                                  </p:childTnLst>
                                </p:cTn>
                              </p:par>
                            </p:childTnLst>
                          </p:cTn>
                        </p:par>
                        <p:par>
                          <p:cTn id="14" fill="hold">
                            <p:stCondLst>
                              <p:cond delay="1500"/>
                            </p:stCondLst>
                            <p:childTnLst>
                              <p:par>
                                <p:cTn id="15" presetID="10" presetClass="entr" presetSubtype="0" fill="hold" nodeType="afterEffect">
                                  <p:stCondLst>
                                    <p:cond delay="2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bk object 16">
            <a:extLst>
              <a:ext uri="{FF2B5EF4-FFF2-40B4-BE49-F238E27FC236}">
                <a16:creationId xmlns:a16="http://schemas.microsoft.com/office/drawing/2014/main" id="{06F0BE15-81F1-4A8B-BB38-0DB897C6056A}"/>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grpSp>
        <p:nvGrpSpPr>
          <p:cNvPr id="21" name="グループ化 20">
            <a:extLst>
              <a:ext uri="{FF2B5EF4-FFF2-40B4-BE49-F238E27FC236}">
                <a16:creationId xmlns:a16="http://schemas.microsoft.com/office/drawing/2014/main" id="{E16AA2FA-91FF-40E4-849B-B589D1F15BCC}"/>
              </a:ext>
            </a:extLst>
          </p:cNvPr>
          <p:cNvGrpSpPr/>
          <p:nvPr/>
        </p:nvGrpSpPr>
        <p:grpSpPr>
          <a:xfrm>
            <a:off x="931377" y="4199249"/>
            <a:ext cx="7310923" cy="540000"/>
            <a:chOff x="936708" y="4191000"/>
            <a:chExt cx="7380000" cy="540000"/>
          </a:xfrm>
        </p:grpSpPr>
        <p:sp>
          <p:nvSpPr>
            <p:cNvPr id="11" name="四角形: 角を丸くする 10">
              <a:extLst>
                <a:ext uri="{FF2B5EF4-FFF2-40B4-BE49-F238E27FC236}">
                  <a16:creationId xmlns:a16="http://schemas.microsoft.com/office/drawing/2014/main" id="{BE8E480D-7860-44AB-AB2C-57A08ADF6580}"/>
                </a:ext>
              </a:extLst>
            </p:cNvPr>
            <p:cNvSpPr/>
            <p:nvPr/>
          </p:nvSpPr>
          <p:spPr>
            <a:xfrm>
              <a:off x="936708" y="4191000"/>
              <a:ext cx="7380000" cy="540000"/>
            </a:xfrm>
            <a:prstGeom prst="roundRect">
              <a:avLst>
                <a:gd name="adj" fmla="val 43371"/>
              </a:avLst>
            </a:prstGeom>
            <a:solidFill>
              <a:srgbClr val="003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object 9">
              <a:extLst>
                <a:ext uri="{FF2B5EF4-FFF2-40B4-BE49-F238E27FC236}">
                  <a16:creationId xmlns:a16="http://schemas.microsoft.com/office/drawing/2014/main" id="{00C83C7D-2D54-43D6-9BFC-6E7E7E1B052A}"/>
                </a:ext>
              </a:extLst>
            </p:cNvPr>
            <p:cNvSpPr txBox="1"/>
            <p:nvPr/>
          </p:nvSpPr>
          <p:spPr>
            <a:xfrm>
              <a:off x="1103854" y="4334040"/>
              <a:ext cx="7049546"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① 数十万円程度（家族で海外旅行に行くために必要な金額）</a:t>
              </a:r>
            </a:p>
          </p:txBody>
        </p:sp>
      </p:grpSp>
      <p:grpSp>
        <p:nvGrpSpPr>
          <p:cNvPr id="23" name="グループ化 22">
            <a:extLst>
              <a:ext uri="{FF2B5EF4-FFF2-40B4-BE49-F238E27FC236}">
                <a16:creationId xmlns:a16="http://schemas.microsoft.com/office/drawing/2014/main" id="{121C86F1-DC73-4FAA-AF81-D43AC279C928}"/>
              </a:ext>
            </a:extLst>
          </p:cNvPr>
          <p:cNvGrpSpPr/>
          <p:nvPr/>
        </p:nvGrpSpPr>
        <p:grpSpPr>
          <a:xfrm>
            <a:off x="936708" y="4882685"/>
            <a:ext cx="7305592" cy="540000"/>
            <a:chOff x="936708" y="4882685"/>
            <a:chExt cx="7380000" cy="540000"/>
          </a:xfrm>
        </p:grpSpPr>
        <p:sp>
          <p:nvSpPr>
            <p:cNvPr id="39" name="四角形: 角を丸くする 38">
              <a:extLst>
                <a:ext uri="{FF2B5EF4-FFF2-40B4-BE49-F238E27FC236}">
                  <a16:creationId xmlns:a16="http://schemas.microsoft.com/office/drawing/2014/main" id="{FE479C9B-0149-47F6-BAFC-A95163929986}"/>
                </a:ext>
              </a:extLst>
            </p:cNvPr>
            <p:cNvSpPr/>
            <p:nvPr/>
          </p:nvSpPr>
          <p:spPr>
            <a:xfrm>
              <a:off x="936708" y="4882685"/>
              <a:ext cx="7380000" cy="540000"/>
            </a:xfrm>
            <a:prstGeom prst="roundRect">
              <a:avLst>
                <a:gd name="adj" fmla="val 43371"/>
              </a:avLst>
            </a:prstGeom>
            <a:solidFill>
              <a:srgbClr val="003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object 9">
              <a:extLst>
                <a:ext uri="{FF2B5EF4-FFF2-40B4-BE49-F238E27FC236}">
                  <a16:creationId xmlns:a16="http://schemas.microsoft.com/office/drawing/2014/main" id="{ACFC7A03-8552-4924-8BF3-6EB44256EE4F}"/>
                </a:ext>
              </a:extLst>
            </p:cNvPr>
            <p:cNvSpPr txBox="1"/>
            <p:nvPr/>
          </p:nvSpPr>
          <p:spPr>
            <a:xfrm>
              <a:off x="1103854" y="5025725"/>
              <a:ext cx="7049546"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② 数百万円程度（自動車１台程度の金額）</a:t>
              </a:r>
            </a:p>
          </p:txBody>
        </p:sp>
      </p:grpSp>
      <p:grpSp>
        <p:nvGrpSpPr>
          <p:cNvPr id="25" name="グループ化 24">
            <a:extLst>
              <a:ext uri="{FF2B5EF4-FFF2-40B4-BE49-F238E27FC236}">
                <a16:creationId xmlns:a16="http://schemas.microsoft.com/office/drawing/2014/main" id="{F06A7832-F1AE-4EFD-8A6E-648E0BA6CBA9}"/>
              </a:ext>
            </a:extLst>
          </p:cNvPr>
          <p:cNvGrpSpPr/>
          <p:nvPr/>
        </p:nvGrpSpPr>
        <p:grpSpPr>
          <a:xfrm>
            <a:off x="936708" y="5552410"/>
            <a:ext cx="7341338" cy="540000"/>
            <a:chOff x="936708" y="5552410"/>
            <a:chExt cx="7380000" cy="540000"/>
          </a:xfrm>
        </p:grpSpPr>
        <p:sp>
          <p:nvSpPr>
            <p:cNvPr id="46" name="四角形: 角を丸くする 45">
              <a:extLst>
                <a:ext uri="{FF2B5EF4-FFF2-40B4-BE49-F238E27FC236}">
                  <a16:creationId xmlns:a16="http://schemas.microsoft.com/office/drawing/2014/main" id="{E2FBBE72-602A-46B3-937B-B98F5481B2FF}"/>
                </a:ext>
              </a:extLst>
            </p:cNvPr>
            <p:cNvSpPr/>
            <p:nvPr/>
          </p:nvSpPr>
          <p:spPr>
            <a:xfrm>
              <a:off x="936708" y="5552410"/>
              <a:ext cx="7380000" cy="540000"/>
            </a:xfrm>
            <a:prstGeom prst="roundRect">
              <a:avLst>
                <a:gd name="adj" fmla="val 43371"/>
              </a:avLst>
            </a:prstGeom>
            <a:solidFill>
              <a:srgbClr val="003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object 9">
              <a:extLst>
                <a:ext uri="{FF2B5EF4-FFF2-40B4-BE49-F238E27FC236}">
                  <a16:creationId xmlns:a16="http://schemas.microsoft.com/office/drawing/2014/main" id="{CC226FE5-F664-48FD-BBCA-9B24181EEC69}"/>
                </a:ext>
              </a:extLst>
            </p:cNvPr>
            <p:cNvSpPr txBox="1"/>
            <p:nvPr/>
          </p:nvSpPr>
          <p:spPr>
            <a:xfrm>
              <a:off x="1103854" y="5695450"/>
              <a:ext cx="7049546"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③ 数千万円程度（家１軒程度の金額）</a:t>
              </a:r>
            </a:p>
          </p:txBody>
        </p:sp>
      </p:grpSp>
      <p:grpSp>
        <p:nvGrpSpPr>
          <p:cNvPr id="10" name="グループ化 9">
            <a:extLst>
              <a:ext uri="{FF2B5EF4-FFF2-40B4-BE49-F238E27FC236}">
                <a16:creationId xmlns:a16="http://schemas.microsoft.com/office/drawing/2014/main" id="{0D64ACDF-1965-4E14-922A-1348D2DAD9BF}"/>
              </a:ext>
            </a:extLst>
          </p:cNvPr>
          <p:cNvGrpSpPr/>
          <p:nvPr/>
        </p:nvGrpSpPr>
        <p:grpSpPr>
          <a:xfrm>
            <a:off x="811580" y="3003416"/>
            <a:ext cx="7597943" cy="1035184"/>
            <a:chOff x="811580" y="2567484"/>
            <a:chExt cx="7597943" cy="1035184"/>
          </a:xfrm>
        </p:grpSpPr>
        <p:sp>
          <p:nvSpPr>
            <p:cNvPr id="29" name="object 4">
              <a:extLst>
                <a:ext uri="{FF2B5EF4-FFF2-40B4-BE49-F238E27FC236}">
                  <a16:creationId xmlns:a16="http://schemas.microsoft.com/office/drawing/2014/main" id="{9E05BE5F-AF02-45CD-B0AB-1BDECEBBCB29}"/>
                </a:ext>
              </a:extLst>
            </p:cNvPr>
            <p:cNvSpPr txBox="1"/>
            <p:nvPr/>
          </p:nvSpPr>
          <p:spPr>
            <a:xfrm>
              <a:off x="811580" y="2947745"/>
              <a:ext cx="7597943" cy="654923"/>
            </a:xfrm>
            <a:prstGeom prst="rect">
              <a:avLst/>
            </a:prstGeom>
          </p:spPr>
          <p:txBody>
            <a:bodyPr vert="horz" wrap="square" lIns="0" tIns="12700" rIns="0" bIns="0" rtlCol="0">
              <a:spAutoFit/>
            </a:bodyPr>
            <a:lstStyle/>
            <a:p>
              <a:pPr marL="12700" marR="5080" indent="208279" algn="just">
                <a:lnSpc>
                  <a:spcPct val="156300"/>
                </a:lnSpc>
                <a:spcBef>
                  <a:spcPts val="100"/>
                </a:spcBef>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夜間、小学生が帰宅途中に自転車で走行していました。歩道と車道の区別のない道路で、歩行中の女性と正面衝突をして、女性は大ケガをし、意識が戻らない状態となりました。</a:t>
              </a:r>
            </a:p>
          </p:txBody>
        </p:sp>
        <p:sp>
          <p:nvSpPr>
            <p:cNvPr id="6" name="四角形: 角を丸くする 5">
              <a:extLst>
                <a:ext uri="{FF2B5EF4-FFF2-40B4-BE49-F238E27FC236}">
                  <a16:creationId xmlns:a16="http://schemas.microsoft.com/office/drawing/2014/main" id="{0FE5A5B1-0D5F-4EBF-B9EF-06C651F38B79}"/>
                </a:ext>
              </a:extLst>
            </p:cNvPr>
            <p:cNvSpPr/>
            <p:nvPr/>
          </p:nvSpPr>
          <p:spPr>
            <a:xfrm>
              <a:off x="811580" y="2567484"/>
              <a:ext cx="1093420" cy="356210"/>
            </a:xfrm>
            <a:prstGeom prst="roundRect">
              <a:avLst/>
            </a:prstGeom>
            <a:solidFill>
              <a:srgbClr val="FF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事 例</a:t>
              </a:r>
            </a:p>
          </p:txBody>
        </p:sp>
      </p:grpSp>
      <p:grpSp>
        <p:nvGrpSpPr>
          <p:cNvPr id="54" name="グループ化 53">
            <a:extLst>
              <a:ext uri="{FF2B5EF4-FFF2-40B4-BE49-F238E27FC236}">
                <a16:creationId xmlns:a16="http://schemas.microsoft.com/office/drawing/2014/main" id="{F41770A1-208F-4415-A0AE-A9CBA3043B73}"/>
              </a:ext>
            </a:extLst>
          </p:cNvPr>
          <p:cNvGrpSpPr/>
          <p:nvPr/>
        </p:nvGrpSpPr>
        <p:grpSpPr>
          <a:xfrm>
            <a:off x="923757" y="5553655"/>
            <a:ext cx="7349511" cy="540000"/>
            <a:chOff x="933444" y="5157650"/>
            <a:chExt cx="7423647" cy="540000"/>
          </a:xfrm>
        </p:grpSpPr>
        <p:sp>
          <p:nvSpPr>
            <p:cNvPr id="55" name="四角形: 角を丸くする 54">
              <a:extLst>
                <a:ext uri="{FF2B5EF4-FFF2-40B4-BE49-F238E27FC236}">
                  <a16:creationId xmlns:a16="http://schemas.microsoft.com/office/drawing/2014/main" id="{97BB4732-78C5-44ED-8334-1811874D234B}"/>
                </a:ext>
              </a:extLst>
            </p:cNvPr>
            <p:cNvSpPr/>
            <p:nvPr/>
          </p:nvSpPr>
          <p:spPr>
            <a:xfrm>
              <a:off x="933444" y="5157650"/>
              <a:ext cx="7423647" cy="540000"/>
            </a:xfrm>
            <a:prstGeom prst="roundRect">
              <a:avLst>
                <a:gd name="adj" fmla="val 43371"/>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object 9">
              <a:extLst>
                <a:ext uri="{FF2B5EF4-FFF2-40B4-BE49-F238E27FC236}">
                  <a16:creationId xmlns:a16="http://schemas.microsoft.com/office/drawing/2014/main" id="{426151E1-4D56-4156-B31A-FA560198DD6C}"/>
                </a:ext>
              </a:extLst>
            </p:cNvPr>
            <p:cNvSpPr txBox="1"/>
            <p:nvPr/>
          </p:nvSpPr>
          <p:spPr>
            <a:xfrm>
              <a:off x="1112854" y="5303254"/>
              <a:ext cx="7049546"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③ 数千万円程度（家１軒程度の金額）</a:t>
              </a:r>
            </a:p>
          </p:txBody>
        </p:sp>
      </p:grpSp>
      <p:sp>
        <p:nvSpPr>
          <p:cNvPr id="57" name="object 13">
            <a:extLst>
              <a:ext uri="{FF2B5EF4-FFF2-40B4-BE49-F238E27FC236}">
                <a16:creationId xmlns:a16="http://schemas.microsoft.com/office/drawing/2014/main" id="{FF6A5E97-0210-44A5-AE9C-887201AD9E8E}"/>
              </a:ext>
            </a:extLst>
          </p:cNvPr>
          <p:cNvSpPr/>
          <p:nvPr/>
        </p:nvSpPr>
        <p:spPr>
          <a:xfrm>
            <a:off x="697526" y="5291913"/>
            <a:ext cx="1165669" cy="1165669"/>
          </a:xfrm>
          <a:custGeom>
            <a:avLst/>
            <a:gdLst/>
            <a:ahLst/>
            <a:cxnLst/>
            <a:rect l="l" t="t" r="r" b="b"/>
            <a:pathLst>
              <a:path w="1724025" h="1724025">
                <a:moveTo>
                  <a:pt x="1723644" y="861809"/>
                </a:moveTo>
                <a:lnTo>
                  <a:pt x="1722279" y="910713"/>
                </a:lnTo>
                <a:lnTo>
                  <a:pt x="1718235" y="958902"/>
                </a:lnTo>
                <a:lnTo>
                  <a:pt x="1711583" y="1006303"/>
                </a:lnTo>
                <a:lnTo>
                  <a:pt x="1702397" y="1052842"/>
                </a:lnTo>
                <a:lnTo>
                  <a:pt x="1690749" y="1098447"/>
                </a:lnTo>
                <a:lnTo>
                  <a:pt x="1676712" y="1143045"/>
                </a:lnTo>
                <a:lnTo>
                  <a:pt x="1660359" y="1186564"/>
                </a:lnTo>
                <a:lnTo>
                  <a:pt x="1641762" y="1228931"/>
                </a:lnTo>
                <a:lnTo>
                  <a:pt x="1620995" y="1270072"/>
                </a:lnTo>
                <a:lnTo>
                  <a:pt x="1598129" y="1309916"/>
                </a:lnTo>
                <a:lnTo>
                  <a:pt x="1573238" y="1348389"/>
                </a:lnTo>
                <a:lnTo>
                  <a:pt x="1546395" y="1385419"/>
                </a:lnTo>
                <a:lnTo>
                  <a:pt x="1517672" y="1420933"/>
                </a:lnTo>
                <a:lnTo>
                  <a:pt x="1487141" y="1454858"/>
                </a:lnTo>
                <a:lnTo>
                  <a:pt x="1454877" y="1487122"/>
                </a:lnTo>
                <a:lnTo>
                  <a:pt x="1420951" y="1517652"/>
                </a:lnTo>
                <a:lnTo>
                  <a:pt x="1385437" y="1546374"/>
                </a:lnTo>
                <a:lnTo>
                  <a:pt x="1348406" y="1573217"/>
                </a:lnTo>
                <a:lnTo>
                  <a:pt x="1309932" y="1598107"/>
                </a:lnTo>
                <a:lnTo>
                  <a:pt x="1270088" y="1620972"/>
                </a:lnTo>
                <a:lnTo>
                  <a:pt x="1228946" y="1641739"/>
                </a:lnTo>
                <a:lnTo>
                  <a:pt x="1186579" y="1660335"/>
                </a:lnTo>
                <a:lnTo>
                  <a:pt x="1143059" y="1676688"/>
                </a:lnTo>
                <a:lnTo>
                  <a:pt x="1098461" y="1690725"/>
                </a:lnTo>
                <a:lnTo>
                  <a:pt x="1052855" y="1702372"/>
                </a:lnTo>
                <a:lnTo>
                  <a:pt x="1006316" y="1711558"/>
                </a:lnTo>
                <a:lnTo>
                  <a:pt x="958915" y="1718210"/>
                </a:lnTo>
                <a:lnTo>
                  <a:pt x="910726" y="1722254"/>
                </a:lnTo>
                <a:lnTo>
                  <a:pt x="861822" y="1723618"/>
                </a:lnTo>
                <a:lnTo>
                  <a:pt x="812917" y="1722254"/>
                </a:lnTo>
                <a:lnTo>
                  <a:pt x="764728" y="1718210"/>
                </a:lnTo>
                <a:lnTo>
                  <a:pt x="717327" y="1711558"/>
                </a:lnTo>
                <a:lnTo>
                  <a:pt x="670788" y="1702372"/>
                </a:lnTo>
                <a:lnTo>
                  <a:pt x="625182" y="1690725"/>
                </a:lnTo>
                <a:lnTo>
                  <a:pt x="580584" y="1676688"/>
                </a:lnTo>
                <a:lnTo>
                  <a:pt x="537064" y="1660335"/>
                </a:lnTo>
                <a:lnTo>
                  <a:pt x="494697" y="1641739"/>
                </a:lnTo>
                <a:lnTo>
                  <a:pt x="453555" y="1620972"/>
                </a:lnTo>
                <a:lnTo>
                  <a:pt x="413711" y="1598107"/>
                </a:lnTo>
                <a:lnTo>
                  <a:pt x="375237" y="1573217"/>
                </a:lnTo>
                <a:lnTo>
                  <a:pt x="338206" y="1546374"/>
                </a:lnTo>
                <a:lnTo>
                  <a:pt x="302692" y="1517652"/>
                </a:lnTo>
                <a:lnTo>
                  <a:pt x="268766" y="1487122"/>
                </a:lnTo>
                <a:lnTo>
                  <a:pt x="236502" y="1454858"/>
                </a:lnTo>
                <a:lnTo>
                  <a:pt x="205971" y="1420933"/>
                </a:lnTo>
                <a:lnTo>
                  <a:pt x="177248" y="1385419"/>
                </a:lnTo>
                <a:lnTo>
                  <a:pt x="150405" y="1348389"/>
                </a:lnTo>
                <a:lnTo>
                  <a:pt x="125514" y="1309916"/>
                </a:lnTo>
                <a:lnTo>
                  <a:pt x="102648" y="1270072"/>
                </a:lnTo>
                <a:lnTo>
                  <a:pt x="81881" y="1228931"/>
                </a:lnTo>
                <a:lnTo>
                  <a:pt x="63284" y="1186564"/>
                </a:lnTo>
                <a:lnTo>
                  <a:pt x="46931" y="1143045"/>
                </a:lnTo>
                <a:lnTo>
                  <a:pt x="32894" y="1098447"/>
                </a:lnTo>
                <a:lnTo>
                  <a:pt x="21246" y="1052842"/>
                </a:lnTo>
                <a:lnTo>
                  <a:pt x="12060" y="1006303"/>
                </a:lnTo>
                <a:lnTo>
                  <a:pt x="5408" y="958902"/>
                </a:lnTo>
                <a:lnTo>
                  <a:pt x="1364" y="910713"/>
                </a:lnTo>
                <a:lnTo>
                  <a:pt x="0" y="861809"/>
                </a:lnTo>
                <a:lnTo>
                  <a:pt x="1364" y="812904"/>
                </a:lnTo>
                <a:lnTo>
                  <a:pt x="5408" y="764715"/>
                </a:lnTo>
                <a:lnTo>
                  <a:pt x="12060" y="717315"/>
                </a:lnTo>
                <a:lnTo>
                  <a:pt x="21246" y="670776"/>
                </a:lnTo>
                <a:lnTo>
                  <a:pt x="32894" y="625171"/>
                </a:lnTo>
                <a:lnTo>
                  <a:pt x="46931" y="580572"/>
                </a:lnTo>
                <a:lnTo>
                  <a:pt x="63284" y="537053"/>
                </a:lnTo>
                <a:lnTo>
                  <a:pt x="81881" y="494687"/>
                </a:lnTo>
                <a:lnTo>
                  <a:pt x="102648" y="453545"/>
                </a:lnTo>
                <a:lnTo>
                  <a:pt x="125514" y="413702"/>
                </a:lnTo>
                <a:lnTo>
                  <a:pt x="150405" y="375228"/>
                </a:lnTo>
                <a:lnTo>
                  <a:pt x="177248" y="338198"/>
                </a:lnTo>
                <a:lnTo>
                  <a:pt x="205971" y="302685"/>
                </a:lnTo>
                <a:lnTo>
                  <a:pt x="236502" y="268759"/>
                </a:lnTo>
                <a:lnTo>
                  <a:pt x="268766" y="236496"/>
                </a:lnTo>
                <a:lnTo>
                  <a:pt x="302692" y="205966"/>
                </a:lnTo>
                <a:lnTo>
                  <a:pt x="338206" y="177244"/>
                </a:lnTo>
                <a:lnTo>
                  <a:pt x="375237" y="150401"/>
                </a:lnTo>
                <a:lnTo>
                  <a:pt x="413711" y="125511"/>
                </a:lnTo>
                <a:lnTo>
                  <a:pt x="453555" y="102646"/>
                </a:lnTo>
                <a:lnTo>
                  <a:pt x="494697" y="81879"/>
                </a:lnTo>
                <a:lnTo>
                  <a:pt x="537064" y="63282"/>
                </a:lnTo>
                <a:lnTo>
                  <a:pt x="580584" y="46929"/>
                </a:lnTo>
                <a:lnTo>
                  <a:pt x="625182" y="32893"/>
                </a:lnTo>
                <a:lnTo>
                  <a:pt x="670788" y="21245"/>
                </a:lnTo>
                <a:lnTo>
                  <a:pt x="717327" y="12059"/>
                </a:lnTo>
                <a:lnTo>
                  <a:pt x="764728" y="5408"/>
                </a:lnTo>
                <a:lnTo>
                  <a:pt x="812917" y="1364"/>
                </a:lnTo>
                <a:lnTo>
                  <a:pt x="861822" y="0"/>
                </a:lnTo>
                <a:lnTo>
                  <a:pt x="910726" y="1364"/>
                </a:lnTo>
                <a:lnTo>
                  <a:pt x="958915" y="5408"/>
                </a:lnTo>
                <a:lnTo>
                  <a:pt x="1006316" y="12059"/>
                </a:lnTo>
                <a:lnTo>
                  <a:pt x="1052855" y="21245"/>
                </a:lnTo>
                <a:lnTo>
                  <a:pt x="1098461" y="32893"/>
                </a:lnTo>
                <a:lnTo>
                  <a:pt x="1143059" y="46929"/>
                </a:lnTo>
                <a:lnTo>
                  <a:pt x="1186579" y="63282"/>
                </a:lnTo>
                <a:lnTo>
                  <a:pt x="1228946" y="81879"/>
                </a:lnTo>
                <a:lnTo>
                  <a:pt x="1270088" y="102646"/>
                </a:lnTo>
                <a:lnTo>
                  <a:pt x="1309932" y="125511"/>
                </a:lnTo>
                <a:lnTo>
                  <a:pt x="1348406" y="150401"/>
                </a:lnTo>
                <a:lnTo>
                  <a:pt x="1385437" y="177244"/>
                </a:lnTo>
                <a:lnTo>
                  <a:pt x="1420951" y="205966"/>
                </a:lnTo>
                <a:lnTo>
                  <a:pt x="1454877" y="236496"/>
                </a:lnTo>
                <a:lnTo>
                  <a:pt x="1487141" y="268759"/>
                </a:lnTo>
                <a:lnTo>
                  <a:pt x="1517672" y="302685"/>
                </a:lnTo>
                <a:lnTo>
                  <a:pt x="1546395" y="338198"/>
                </a:lnTo>
                <a:lnTo>
                  <a:pt x="1573238" y="375228"/>
                </a:lnTo>
                <a:lnTo>
                  <a:pt x="1598129" y="413702"/>
                </a:lnTo>
                <a:lnTo>
                  <a:pt x="1620995" y="453545"/>
                </a:lnTo>
                <a:lnTo>
                  <a:pt x="1641762" y="494687"/>
                </a:lnTo>
                <a:lnTo>
                  <a:pt x="1660359" y="537053"/>
                </a:lnTo>
                <a:lnTo>
                  <a:pt x="1676712" y="580572"/>
                </a:lnTo>
                <a:lnTo>
                  <a:pt x="1690749" y="625171"/>
                </a:lnTo>
                <a:lnTo>
                  <a:pt x="1702397" y="670776"/>
                </a:lnTo>
                <a:lnTo>
                  <a:pt x="1711583" y="717315"/>
                </a:lnTo>
                <a:lnTo>
                  <a:pt x="1718235" y="764715"/>
                </a:lnTo>
                <a:lnTo>
                  <a:pt x="1722279" y="812904"/>
                </a:lnTo>
                <a:lnTo>
                  <a:pt x="1723644" y="861809"/>
                </a:lnTo>
                <a:close/>
              </a:path>
            </a:pathLst>
          </a:custGeom>
          <a:ln w="76200">
            <a:solidFill>
              <a:srgbClr val="FF1D24"/>
            </a:solidFill>
          </a:ln>
        </p:spPr>
        <p:txBody>
          <a:bodyPr wrap="square" lIns="0" tIns="0" rIns="0" bIns="0" rtlCol="0"/>
          <a:lstStyle/>
          <a:p>
            <a:endParaRPr/>
          </a:p>
        </p:txBody>
      </p:sp>
      <p:sp>
        <p:nvSpPr>
          <p:cNvPr id="40" name="object 2">
            <a:extLst>
              <a:ext uri="{FF2B5EF4-FFF2-40B4-BE49-F238E27FC236}">
                <a16:creationId xmlns:a16="http://schemas.microsoft.com/office/drawing/2014/main" id="{2A04C2D3-8ABD-441C-BA5E-F4369B71B24C}"/>
              </a:ext>
            </a:extLst>
          </p:cNvPr>
          <p:cNvSpPr/>
          <p:nvPr/>
        </p:nvSpPr>
        <p:spPr>
          <a:xfrm>
            <a:off x="-1" y="232651"/>
            <a:ext cx="8833686"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42" name="object 3">
            <a:extLst>
              <a:ext uri="{FF2B5EF4-FFF2-40B4-BE49-F238E27FC236}">
                <a16:creationId xmlns:a16="http://schemas.microsoft.com/office/drawing/2014/main" id="{B28CCAAA-683F-4318-ACA6-8E1A3A8CC03A}"/>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③</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43" name="object 3">
            <a:extLst>
              <a:ext uri="{FF2B5EF4-FFF2-40B4-BE49-F238E27FC236}">
                <a16:creationId xmlns:a16="http://schemas.microsoft.com/office/drawing/2014/main" id="{C8125C42-3BF3-45A0-995C-071AF97F50CA}"/>
              </a:ext>
            </a:extLst>
          </p:cNvPr>
          <p:cNvSpPr txBox="1">
            <a:spLocks/>
          </p:cNvSpPr>
          <p:nvPr/>
        </p:nvSpPr>
        <p:spPr>
          <a:xfrm>
            <a:off x="838200" y="396000"/>
            <a:ext cx="4038033"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自転車の事故とその責任</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44" name="object 3">
            <a:extLst>
              <a:ext uri="{FF2B5EF4-FFF2-40B4-BE49-F238E27FC236}">
                <a16:creationId xmlns:a16="http://schemas.microsoft.com/office/drawing/2014/main" id="{38DDCD31-6F2B-4D5E-A6BD-D6F59DEA99FF}"/>
              </a:ext>
            </a:extLst>
          </p:cNvPr>
          <p:cNvSpPr txBox="1">
            <a:spLocks/>
          </p:cNvSpPr>
          <p:nvPr/>
        </p:nvSpPr>
        <p:spPr>
          <a:xfrm>
            <a:off x="4867895" y="457200"/>
            <a:ext cx="3941545"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spc="-150" dirty="0">
                <a:solidFill>
                  <a:srgbClr val="FFFFFF"/>
                </a:solidFill>
                <a:latin typeface="メイリオ" panose="020B0604030504040204" pitchFamily="50" charset="-128"/>
                <a:ea typeface="メイリオ" panose="020B0604030504040204" pitchFamily="50" charset="-128"/>
              </a:rPr>
              <a:t>交通ルール（自転車安全利用五則）</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grpSp>
        <p:nvGrpSpPr>
          <p:cNvPr id="13" name="グループ化 12">
            <a:extLst>
              <a:ext uri="{FF2B5EF4-FFF2-40B4-BE49-F238E27FC236}">
                <a16:creationId xmlns:a16="http://schemas.microsoft.com/office/drawing/2014/main" id="{C90E91B5-EB79-442A-9779-C05F0D986A99}"/>
              </a:ext>
            </a:extLst>
          </p:cNvPr>
          <p:cNvGrpSpPr/>
          <p:nvPr/>
        </p:nvGrpSpPr>
        <p:grpSpPr>
          <a:xfrm>
            <a:off x="556461" y="1300612"/>
            <a:ext cx="7949999" cy="1143742"/>
            <a:chOff x="556461" y="1600200"/>
            <a:chExt cx="7949999" cy="1204531"/>
          </a:xfrm>
        </p:grpSpPr>
        <p:pic>
          <p:nvPicPr>
            <p:cNvPr id="12" name="グラフィックス 11">
              <a:extLst>
                <a:ext uri="{FF2B5EF4-FFF2-40B4-BE49-F238E27FC236}">
                  <a16:creationId xmlns:a16="http://schemas.microsoft.com/office/drawing/2014/main" id="{CF8F28F8-9F73-4726-820F-A1AADC654A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517" y="2003839"/>
              <a:ext cx="7597943" cy="794876"/>
            </a:xfrm>
            <a:prstGeom prst="rect">
              <a:avLst/>
            </a:prstGeom>
          </p:spPr>
        </p:pic>
        <p:sp>
          <p:nvSpPr>
            <p:cNvPr id="14" name="object 14"/>
            <p:cNvSpPr/>
            <p:nvPr/>
          </p:nvSpPr>
          <p:spPr>
            <a:xfrm>
              <a:off x="556461" y="16002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15" name="object 15"/>
            <p:cNvSpPr/>
            <p:nvPr/>
          </p:nvSpPr>
          <p:spPr>
            <a:xfrm>
              <a:off x="556461" y="16002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16" name="object 16"/>
            <p:cNvSpPr txBox="1"/>
            <p:nvPr/>
          </p:nvSpPr>
          <p:spPr>
            <a:xfrm rot="21540000">
              <a:off x="630000" y="17202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17" name="object 17"/>
            <p:cNvSpPr txBox="1"/>
            <p:nvPr/>
          </p:nvSpPr>
          <p:spPr>
            <a:xfrm>
              <a:off x="1218816" y="2156462"/>
              <a:ext cx="7023484" cy="648269"/>
            </a:xfrm>
            <a:prstGeom prst="rect">
              <a:avLst/>
            </a:prstGeom>
          </p:spPr>
          <p:txBody>
            <a:bodyPr vert="horz" wrap="square" lIns="0" tIns="0" rIns="0" bIns="0" rtlCol="0">
              <a:spAutoFit/>
            </a:bodyPr>
            <a:lstStyle/>
            <a:p>
              <a:pPr>
                <a:lnSpc>
                  <a:spcPts val="2400"/>
                </a:lnSpc>
                <a:tabLst>
                  <a:tab pos="469265" algn="l"/>
                </a:tabLst>
              </a:pPr>
              <a:r>
                <a:rPr lang="ja-JP" altLang="en-US" sz="2000" b="1" spc="150" dirty="0">
                  <a:solidFill>
                    <a:schemeClr val="bg1"/>
                  </a:solidFill>
                  <a:latin typeface="メイリオ" panose="020B0604030504040204" pitchFamily="50" charset="-128"/>
                  <a:ea typeface="メイリオ" panose="020B0604030504040204" pitchFamily="50" charset="-128"/>
                  <a:cs typeface="メイリオ"/>
                </a:rPr>
                <a:t>　次の事例で裁判所が加害者に言い渡した判決額はどの程度でしょうか。</a:t>
              </a:r>
              <a:r>
                <a:rPr lang="ja-JP" altLang="en-US" sz="2000" b="1" spc="50" dirty="0">
                  <a:solidFill>
                    <a:srgbClr val="FFFFFF"/>
                  </a:solidFill>
                  <a:latin typeface="メイリオ" panose="020B0604030504040204" pitchFamily="50" charset="-128"/>
                  <a:ea typeface="メイリオ" panose="020B0604030504040204" pitchFamily="50" charset="-128"/>
                  <a:cs typeface="メイリオ"/>
                </a:rPr>
                <a:t>当てはまる番号を選びましょう。</a:t>
              </a:r>
              <a:endParaRPr sz="2000" b="1" spc="150" dirty="0">
                <a:solidFill>
                  <a:schemeClr val="bg1"/>
                </a:solidFill>
                <a:latin typeface="メイリオ" panose="020B0604030504040204" pitchFamily="50" charset="-128"/>
                <a:ea typeface="メイリオ" panose="020B0604030504040204" pitchFamily="50" charset="-128"/>
                <a:cs typeface="メイリオ"/>
              </a:endParaRPr>
            </a:p>
          </p:txBody>
        </p:sp>
        <p:sp>
          <p:nvSpPr>
            <p:cNvPr id="19" name="object 16">
              <a:extLst>
                <a:ext uri="{FF2B5EF4-FFF2-40B4-BE49-F238E27FC236}">
                  <a16:creationId xmlns:a16="http://schemas.microsoft.com/office/drawing/2014/main" id="{73C042A5-FEB7-4709-87EC-2CF6A801BE49}"/>
                </a:ext>
              </a:extLst>
            </p:cNvPr>
            <p:cNvSpPr txBox="1"/>
            <p:nvPr/>
          </p:nvSpPr>
          <p:spPr>
            <a:xfrm rot="21540000">
              <a:off x="912299" y="1819825"/>
              <a:ext cx="303119" cy="459191"/>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4</a:t>
              </a:r>
              <a:endParaRPr sz="2800" i="1" dirty="0">
                <a:latin typeface="メイリオ" panose="020B0604030504040204" pitchFamily="50" charset="-128"/>
                <a:ea typeface="メイリオ" panose="020B0604030504040204" pitchFamily="50" charset="-128"/>
                <a:cs typeface="Franklin Gothic Demi"/>
              </a:endParaRPr>
            </a:p>
          </p:txBody>
        </p:sp>
      </p:grpSp>
      <p:grpSp>
        <p:nvGrpSpPr>
          <p:cNvPr id="7" name="グループ化 6">
            <a:extLst>
              <a:ext uri="{FF2B5EF4-FFF2-40B4-BE49-F238E27FC236}">
                <a16:creationId xmlns:a16="http://schemas.microsoft.com/office/drawing/2014/main" id="{31C57A7F-E8BB-4A07-9CA1-833DFD0E845B}"/>
              </a:ext>
            </a:extLst>
          </p:cNvPr>
          <p:cNvGrpSpPr/>
          <p:nvPr/>
        </p:nvGrpSpPr>
        <p:grpSpPr>
          <a:xfrm>
            <a:off x="457200" y="2583562"/>
            <a:ext cx="8229600" cy="3942000"/>
            <a:chOff x="468000" y="2520000"/>
            <a:chExt cx="8229600" cy="3942000"/>
          </a:xfrm>
        </p:grpSpPr>
        <p:sp>
          <p:nvSpPr>
            <p:cNvPr id="35" name="正方形/長方形 34">
              <a:extLst>
                <a:ext uri="{FF2B5EF4-FFF2-40B4-BE49-F238E27FC236}">
                  <a16:creationId xmlns:a16="http://schemas.microsoft.com/office/drawing/2014/main" id="{E0D28DC9-F624-421D-BBB1-F9093FCB47FB}"/>
                </a:ext>
              </a:extLst>
            </p:cNvPr>
            <p:cNvSpPr/>
            <p:nvPr/>
          </p:nvSpPr>
          <p:spPr>
            <a:xfrm>
              <a:off x="468000" y="2520000"/>
              <a:ext cx="8229600" cy="3942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9FB0C272-97F6-48B7-879B-E3DCF50F8F2C}"/>
                </a:ext>
              </a:extLst>
            </p:cNvPr>
            <p:cNvSpPr/>
            <p:nvPr/>
          </p:nvSpPr>
          <p:spPr>
            <a:xfrm>
              <a:off x="1143000" y="2683027"/>
              <a:ext cx="6988877" cy="3644197"/>
            </a:xfrm>
            <a:prstGeom prst="roundRect">
              <a:avLst>
                <a:gd name="adj" fmla="val 10126"/>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object 10">
              <a:extLst>
                <a:ext uri="{FF2B5EF4-FFF2-40B4-BE49-F238E27FC236}">
                  <a16:creationId xmlns:a16="http://schemas.microsoft.com/office/drawing/2014/main" id="{7FD4D61B-F778-428D-9448-DB7C9095813E}"/>
                </a:ext>
              </a:extLst>
            </p:cNvPr>
            <p:cNvSpPr txBox="1"/>
            <p:nvPr/>
          </p:nvSpPr>
          <p:spPr>
            <a:xfrm>
              <a:off x="1168063" y="2667000"/>
              <a:ext cx="6909137" cy="3723410"/>
            </a:xfrm>
            <a:prstGeom prst="rect">
              <a:avLst/>
            </a:prstGeom>
            <a:noFill/>
          </p:spPr>
          <p:txBody>
            <a:bodyPr vert="horz" wrap="square" lIns="360000" tIns="180000" rIns="360000" bIns="180000" spcCol="360000" rtlCol="0">
              <a:spAutoFit/>
            </a:bodyPr>
            <a:lstStyle/>
            <a:p>
              <a:pPr>
                <a:lnSpc>
                  <a:spcPts val="2800"/>
                </a:lnSpc>
              </a:pP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　自転車利用者は、法律違反をして事故を起こすと罰せられます。また、他人にケガをさせたり、他人のモノを壊したりした場合には、その損害を賠償しなければなりません。この責任のことを、法律上、</a:t>
              </a:r>
              <a:r>
                <a:rPr lang="ja-JP" altLang="en-US" b="1" dirty="0">
                  <a:solidFill>
                    <a:srgbClr val="FF0000"/>
                  </a:solidFill>
                  <a:latin typeface="メイリオ" panose="020B0604030504040204" pitchFamily="50" charset="-128"/>
                  <a:ea typeface="メイリオ" panose="020B0604030504040204" pitchFamily="50" charset="-128"/>
                  <a:cs typeface="メイリオ"/>
                </a:rPr>
                <a:t>「損害賠償責任」</a:t>
              </a: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といいます。</a:t>
              </a:r>
              <a:endParaRPr lang="en-US" altLang="ja-JP" b="1" dirty="0">
                <a:solidFill>
                  <a:schemeClr val="accent2">
                    <a:lumMod val="50000"/>
                  </a:schemeClr>
                </a:solidFill>
                <a:latin typeface="メイリオ" panose="020B0604030504040204" pitchFamily="50" charset="-128"/>
                <a:ea typeface="メイリオ" panose="020B0604030504040204" pitchFamily="50" charset="-128"/>
                <a:cs typeface="メイリオ"/>
              </a:endParaRPr>
            </a:p>
            <a:p>
              <a:pPr>
                <a:lnSpc>
                  <a:spcPts val="3000"/>
                </a:lnSpc>
              </a:pP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　例えば、「お店で代金を支払う前に商品を落として壊してしまった」、「飼い犬が散歩中に他人に噛みついてケガをさせてしまった」、「野球のバットを振っていたらそばにいた人にケガをさせてしまった」といった場合には、一般的に損害賠償責任が発生すると考えられます。</a:t>
              </a:r>
            </a:p>
          </p:txBody>
        </p:sp>
        <p:sp>
          <p:nvSpPr>
            <p:cNvPr id="5" name="テキスト ボックス 4">
              <a:extLst>
                <a:ext uri="{FF2B5EF4-FFF2-40B4-BE49-F238E27FC236}">
                  <a16:creationId xmlns:a16="http://schemas.microsoft.com/office/drawing/2014/main" id="{754BC952-7CEA-427E-8D60-49D2CA44994F}"/>
                </a:ext>
              </a:extLst>
            </p:cNvPr>
            <p:cNvSpPr txBox="1"/>
            <p:nvPr/>
          </p:nvSpPr>
          <p:spPr>
            <a:xfrm>
              <a:off x="4152900" y="3803701"/>
              <a:ext cx="1905000" cy="230832"/>
            </a:xfrm>
            <a:prstGeom prst="rect">
              <a:avLst/>
            </a:prstGeom>
            <a:noFill/>
          </p:spPr>
          <p:txBody>
            <a:bodyPr wrap="square" rtlCol="0">
              <a:spAutoFit/>
            </a:bodyPr>
            <a:lstStyle/>
            <a:p>
              <a:r>
                <a:rPr kumimoji="1" lang="ja-JP" altLang="en-US" sz="900" dirty="0">
                  <a:solidFill>
                    <a:srgbClr val="FF0000"/>
                  </a:solidFill>
                  <a:latin typeface="メイリオ" panose="020B0604030504040204" pitchFamily="50" charset="-128"/>
                  <a:ea typeface="メイリオ" panose="020B0604030504040204" pitchFamily="50" charset="-128"/>
                </a:rPr>
                <a:t>そんがいばいしょうせきにん</a:t>
              </a:r>
            </a:p>
          </p:txBody>
        </p:sp>
      </p:grpSp>
      <p:sp>
        <p:nvSpPr>
          <p:cNvPr id="38" name="テキスト ボックス 37">
            <a:extLst>
              <a:ext uri="{FF2B5EF4-FFF2-40B4-BE49-F238E27FC236}">
                <a16:creationId xmlns:a16="http://schemas.microsoft.com/office/drawing/2014/main" id="{754BC952-7CEA-427E-8D60-49D2CA44994F}"/>
              </a:ext>
            </a:extLst>
          </p:cNvPr>
          <p:cNvSpPr txBox="1"/>
          <p:nvPr/>
        </p:nvSpPr>
        <p:spPr>
          <a:xfrm>
            <a:off x="4148688" y="3521861"/>
            <a:ext cx="876300" cy="230832"/>
          </a:xfrm>
          <a:prstGeom prst="rect">
            <a:avLst/>
          </a:prstGeom>
          <a:noFill/>
        </p:spPr>
        <p:txBody>
          <a:bodyPr wrap="square" rtlCol="0">
            <a:spAutoFit/>
          </a:bodyPr>
          <a:lstStyle/>
          <a:p>
            <a:r>
              <a:rPr kumimoji="1" lang="ja-JP" altLang="en-US" sz="900" dirty="0">
                <a:solidFill>
                  <a:srgbClr val="FF0000"/>
                </a:solidFill>
                <a:latin typeface="メイリオ" panose="020B0604030504040204" pitchFamily="50" charset="-128"/>
                <a:ea typeface="メイリオ" panose="020B0604030504040204" pitchFamily="50" charset="-128"/>
              </a:rPr>
              <a:t>ばいしょう</a:t>
            </a:r>
          </a:p>
        </p:txBody>
      </p:sp>
    </p:spTree>
    <p:extLst>
      <p:ext uri="{BB962C8B-B14F-4D97-AF65-F5344CB8AC3E}">
        <p14:creationId xmlns:p14="http://schemas.microsoft.com/office/powerpoint/2010/main" val="272653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par>
                          <p:cTn id="8" fill="hold">
                            <p:stCondLst>
                              <p:cond delay="800"/>
                            </p:stCondLst>
                            <p:childTnLst>
                              <p:par>
                                <p:cTn id="9" presetID="10" presetClass="entr" presetSubtype="0" fill="hold" nodeType="afterEffect">
                                  <p:stCondLst>
                                    <p:cond delay="5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
                                        <p:tgtEl>
                                          <p:spTgt spid="21"/>
                                        </p:tgtEl>
                                      </p:cBhvr>
                                    </p:animEffect>
                                  </p:childTnLst>
                                </p:cTn>
                              </p:par>
                            </p:childTnLst>
                          </p:cTn>
                        </p:par>
                        <p:par>
                          <p:cTn id="12" fill="hold">
                            <p:stCondLst>
                              <p:cond delay="14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
                                        <p:tgtEl>
                                          <p:spTgt spid="2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200"/>
                                        <p:tgtEl>
                                          <p:spTgt spid="54"/>
                                        </p:tgtEl>
                                      </p:cBhvr>
                                    </p:animEffect>
                                  </p:childTnLst>
                                </p:cTn>
                              </p:par>
                            </p:childTnLst>
                          </p:cTn>
                        </p:par>
                        <p:par>
                          <p:cTn id="25" fill="hold">
                            <p:stCondLst>
                              <p:cond delay="200"/>
                            </p:stCondLst>
                            <p:childTnLst>
                              <p:par>
                                <p:cTn id="26" presetID="10" presetClass="entr" presetSubtype="0" fill="hold" grpId="0" nodeType="afterEffect">
                                  <p:stCondLst>
                                    <p:cond delay="30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300"/>
                                        <p:tgtEl>
                                          <p:spTgt spid="57"/>
                                        </p:tgtEl>
                                      </p:cBhvr>
                                    </p:animEffec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3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3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bk object 16">
            <a:extLst>
              <a:ext uri="{FF2B5EF4-FFF2-40B4-BE49-F238E27FC236}">
                <a16:creationId xmlns:a16="http://schemas.microsoft.com/office/drawing/2014/main" id="{DBE13030-12DD-4BDD-A9B0-7053CC1034E7}"/>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grpSp>
        <p:nvGrpSpPr>
          <p:cNvPr id="13" name="グループ化 12">
            <a:extLst>
              <a:ext uri="{FF2B5EF4-FFF2-40B4-BE49-F238E27FC236}">
                <a16:creationId xmlns:a16="http://schemas.microsoft.com/office/drawing/2014/main" id="{C90E91B5-EB79-442A-9779-C05F0D986A99}"/>
              </a:ext>
            </a:extLst>
          </p:cNvPr>
          <p:cNvGrpSpPr/>
          <p:nvPr/>
        </p:nvGrpSpPr>
        <p:grpSpPr>
          <a:xfrm>
            <a:off x="556461" y="1300612"/>
            <a:ext cx="7727590" cy="912469"/>
            <a:chOff x="556461" y="1600200"/>
            <a:chExt cx="7727590" cy="960966"/>
          </a:xfrm>
        </p:grpSpPr>
        <p:pic>
          <p:nvPicPr>
            <p:cNvPr id="12" name="グラフィックス 11">
              <a:extLst>
                <a:ext uri="{FF2B5EF4-FFF2-40B4-BE49-F238E27FC236}">
                  <a16:creationId xmlns:a16="http://schemas.microsoft.com/office/drawing/2014/main" id="{CF8F28F8-9F73-4726-820F-A1AADC654A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517" y="2003839"/>
              <a:ext cx="7375534" cy="557327"/>
            </a:xfrm>
            <a:prstGeom prst="rect">
              <a:avLst/>
            </a:prstGeom>
          </p:spPr>
        </p:pic>
        <p:sp>
          <p:nvSpPr>
            <p:cNvPr id="14" name="object 14"/>
            <p:cNvSpPr/>
            <p:nvPr/>
          </p:nvSpPr>
          <p:spPr>
            <a:xfrm>
              <a:off x="556461" y="16002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15" name="object 15"/>
            <p:cNvSpPr/>
            <p:nvPr/>
          </p:nvSpPr>
          <p:spPr>
            <a:xfrm>
              <a:off x="556461" y="16002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16" name="object 16"/>
            <p:cNvSpPr txBox="1"/>
            <p:nvPr/>
          </p:nvSpPr>
          <p:spPr>
            <a:xfrm rot="21540000">
              <a:off x="630000" y="17202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17" name="object 17"/>
            <p:cNvSpPr txBox="1"/>
            <p:nvPr/>
          </p:nvSpPr>
          <p:spPr>
            <a:xfrm>
              <a:off x="1494682" y="2153326"/>
              <a:ext cx="6747617" cy="324135"/>
            </a:xfrm>
            <a:prstGeom prst="rect">
              <a:avLst/>
            </a:prstGeom>
          </p:spPr>
          <p:txBody>
            <a:bodyPr vert="horz" wrap="square" lIns="0" tIns="0" rIns="0" bIns="0" rtlCol="0">
              <a:spAutoFit/>
            </a:bodyPr>
            <a:lstStyle/>
            <a:p>
              <a:pPr>
                <a:lnSpc>
                  <a:spcPts val="2400"/>
                </a:lnSpc>
                <a:tabLst>
                  <a:tab pos="469265" algn="l"/>
                </a:tabLst>
              </a:pPr>
              <a:r>
                <a:rPr lang="ja-JP" altLang="en-US" sz="2000" b="1" spc="150" dirty="0">
                  <a:solidFill>
                    <a:schemeClr val="bg1"/>
                  </a:solidFill>
                  <a:latin typeface="メイリオ" panose="020B0604030504040204" pitchFamily="50" charset="-128"/>
                  <a:ea typeface="メイリオ" panose="020B0604030504040204" pitchFamily="50" charset="-128"/>
                  <a:cs typeface="メイリオ"/>
                </a:rPr>
                <a:t>次の事例の問題点を考えましょう。</a:t>
              </a:r>
              <a:endParaRPr sz="2000" b="1" spc="150" dirty="0">
                <a:solidFill>
                  <a:schemeClr val="bg1"/>
                </a:solidFill>
                <a:latin typeface="メイリオ" panose="020B0604030504040204" pitchFamily="50" charset="-128"/>
                <a:ea typeface="メイリオ" panose="020B0604030504040204" pitchFamily="50" charset="-128"/>
                <a:cs typeface="メイリオ"/>
              </a:endParaRPr>
            </a:p>
          </p:txBody>
        </p:sp>
        <p:sp>
          <p:nvSpPr>
            <p:cNvPr id="19" name="object 16">
              <a:extLst>
                <a:ext uri="{FF2B5EF4-FFF2-40B4-BE49-F238E27FC236}">
                  <a16:creationId xmlns:a16="http://schemas.microsoft.com/office/drawing/2014/main" id="{73C042A5-FEB7-4709-87EC-2CF6A801BE49}"/>
                </a:ext>
              </a:extLst>
            </p:cNvPr>
            <p:cNvSpPr txBox="1"/>
            <p:nvPr/>
          </p:nvSpPr>
          <p:spPr>
            <a:xfrm rot="21540000">
              <a:off x="912299" y="1819825"/>
              <a:ext cx="303119" cy="459191"/>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5</a:t>
              </a:r>
              <a:endParaRPr sz="2800" i="1" dirty="0">
                <a:latin typeface="メイリオ" panose="020B0604030504040204" pitchFamily="50" charset="-128"/>
                <a:ea typeface="メイリオ" panose="020B0604030504040204" pitchFamily="50" charset="-128"/>
                <a:cs typeface="Franklin Gothic Demi"/>
              </a:endParaRPr>
            </a:p>
          </p:txBody>
        </p:sp>
      </p:grpSp>
      <p:grpSp>
        <p:nvGrpSpPr>
          <p:cNvPr id="10" name="グループ化 9">
            <a:extLst>
              <a:ext uri="{FF2B5EF4-FFF2-40B4-BE49-F238E27FC236}">
                <a16:creationId xmlns:a16="http://schemas.microsoft.com/office/drawing/2014/main" id="{0D64ACDF-1965-4E14-922A-1348D2DAD9BF}"/>
              </a:ext>
            </a:extLst>
          </p:cNvPr>
          <p:cNvGrpSpPr/>
          <p:nvPr/>
        </p:nvGrpSpPr>
        <p:grpSpPr>
          <a:xfrm>
            <a:off x="811580" y="2519309"/>
            <a:ext cx="7341821" cy="1790904"/>
            <a:chOff x="811580" y="2567484"/>
            <a:chExt cx="7341821" cy="1790904"/>
          </a:xfrm>
        </p:grpSpPr>
        <p:sp>
          <p:nvSpPr>
            <p:cNvPr id="29" name="object 4">
              <a:extLst>
                <a:ext uri="{FF2B5EF4-FFF2-40B4-BE49-F238E27FC236}">
                  <a16:creationId xmlns:a16="http://schemas.microsoft.com/office/drawing/2014/main" id="{9E05BE5F-AF02-45CD-B0AB-1BDECEBBCB29}"/>
                </a:ext>
              </a:extLst>
            </p:cNvPr>
            <p:cNvSpPr txBox="1"/>
            <p:nvPr/>
          </p:nvSpPr>
          <p:spPr>
            <a:xfrm>
              <a:off x="1006465" y="2947745"/>
              <a:ext cx="7146936" cy="1410643"/>
            </a:xfrm>
            <a:prstGeom prst="rect">
              <a:avLst/>
            </a:prstGeom>
          </p:spPr>
          <p:txBody>
            <a:bodyPr vert="horz" wrap="square" lIns="0" tIns="12700" rIns="0" bIns="0" rtlCol="0">
              <a:spAutoFit/>
            </a:bodyPr>
            <a:lstStyle/>
            <a:p>
              <a:pPr marR="5080" indent="180000" algn="just">
                <a:lnSpc>
                  <a:spcPts val="2700"/>
                </a:lnSpc>
                <a:spcBef>
                  <a:spcPts val="100"/>
                </a:spcBef>
              </a:pPr>
              <a:r>
                <a:rPr lang="ja-JP" altLang="en-US" sz="1400" b="1" spc="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夜間、中学生が無灯火で自転車を走行中、歩行中の女性（</a:t>
              </a:r>
              <a:r>
                <a:rPr lang="en-US" altLang="ja-JP" sz="1400" b="1" spc="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75</a:t>
              </a:r>
              <a:r>
                <a:rPr lang="ja-JP" altLang="en-US" sz="1400" b="1" spc="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歳）と衝突し、女性には頭部外傷による重大な障害が残りました。</a:t>
              </a:r>
              <a:endParaRPr lang="en-US" altLang="ja-JP" sz="1400" b="1" spc="30"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R="5080" indent="180000" algn="just">
                <a:lnSpc>
                  <a:spcPts val="2700"/>
                </a:lnSpc>
                <a:spcBef>
                  <a:spcPts val="100"/>
                </a:spcBef>
              </a:pPr>
              <a:r>
                <a:rPr lang="ja-JP" altLang="en-US" sz="1400" b="1" spc="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中学生には、名古屋地方裁判所の判決（平成</a:t>
              </a:r>
              <a:r>
                <a:rPr lang="en-US" altLang="ja-JP" sz="1400" b="1" spc="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14</a:t>
              </a:r>
              <a:r>
                <a:rPr lang="ja-JP" altLang="en-US" sz="1400" b="1" spc="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年</a:t>
              </a:r>
              <a:r>
                <a:rPr lang="en-US" altLang="ja-JP" sz="1400" b="1" spc="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9</a:t>
              </a:r>
              <a:r>
                <a:rPr lang="ja-JP" altLang="en-US" sz="1400" b="1" spc="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月）において、</a:t>
              </a:r>
              <a:r>
                <a:rPr lang="en-US" altLang="ja-JP" sz="1400" b="1" spc="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3,124</a:t>
              </a:r>
              <a:r>
                <a:rPr lang="ja-JP" altLang="en-US" sz="1400" b="1" spc="3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万円の支払が命じられました。</a:t>
              </a:r>
            </a:p>
          </p:txBody>
        </p:sp>
        <p:sp>
          <p:nvSpPr>
            <p:cNvPr id="6" name="四角形: 角を丸くする 5">
              <a:extLst>
                <a:ext uri="{FF2B5EF4-FFF2-40B4-BE49-F238E27FC236}">
                  <a16:creationId xmlns:a16="http://schemas.microsoft.com/office/drawing/2014/main" id="{0FE5A5B1-0D5F-4EBF-B9EF-06C651F38B79}"/>
                </a:ext>
              </a:extLst>
            </p:cNvPr>
            <p:cNvSpPr/>
            <p:nvPr/>
          </p:nvSpPr>
          <p:spPr>
            <a:xfrm>
              <a:off x="811580" y="2567484"/>
              <a:ext cx="1093420" cy="356210"/>
            </a:xfrm>
            <a:prstGeom prst="roundRect">
              <a:avLst/>
            </a:prstGeom>
            <a:solidFill>
              <a:srgbClr val="FF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rgbClr val="FF0000"/>
                  </a:solidFill>
                  <a:latin typeface="メイリオ" panose="020B0604030504040204" pitchFamily="50" charset="-128"/>
                  <a:ea typeface="メイリオ" panose="020B0604030504040204" pitchFamily="50" charset="-128"/>
                </a:rPr>
                <a:t>事 例</a:t>
              </a:r>
            </a:p>
          </p:txBody>
        </p:sp>
      </p:grpSp>
      <p:sp>
        <p:nvSpPr>
          <p:cNvPr id="50" name="object 10">
            <a:extLst>
              <a:ext uri="{FF2B5EF4-FFF2-40B4-BE49-F238E27FC236}">
                <a16:creationId xmlns:a16="http://schemas.microsoft.com/office/drawing/2014/main" id="{0E6985D6-93D6-41B8-9C75-63377A7BE260}"/>
              </a:ext>
            </a:extLst>
          </p:cNvPr>
          <p:cNvSpPr txBox="1"/>
          <p:nvPr/>
        </p:nvSpPr>
        <p:spPr>
          <a:xfrm>
            <a:off x="1280361" y="5119728"/>
            <a:ext cx="6845594" cy="961802"/>
          </a:xfrm>
          <a:prstGeom prst="rect">
            <a:avLst/>
          </a:prstGeom>
        </p:spPr>
        <p:txBody>
          <a:bodyPr vert="horz" wrap="square" lIns="0" tIns="12700" rIns="0" bIns="0" spcCol="144000" rtlCol="0">
            <a:spAutoFit/>
          </a:bodyPr>
          <a:lstStyle/>
          <a:p>
            <a:pPr marL="12700">
              <a:lnSpc>
                <a:spcPts val="2400"/>
              </a:lnSpc>
              <a:spcBef>
                <a:spcPts val="100"/>
              </a:spcBef>
            </a:pPr>
            <a:r>
              <a:rPr lang="ja-JP" altLang="en-US" sz="1400" b="1" spc="150" dirty="0">
                <a:solidFill>
                  <a:srgbClr val="FF0000"/>
                </a:solidFill>
                <a:latin typeface="メイリオ" panose="020B0604030504040204" pitchFamily="50" charset="-128"/>
                <a:ea typeface="メイリオ" panose="020B0604030504040204" pitchFamily="50" charset="-128"/>
                <a:cs typeface="メイリオ"/>
              </a:rPr>
              <a:t>夜間は灯火して、相手に自分の存在を知らしめる必要がある。</a:t>
            </a:r>
            <a:endParaRPr lang="en-US" altLang="ja-JP" sz="1400" b="1" spc="150" dirty="0">
              <a:solidFill>
                <a:srgbClr val="FF0000"/>
              </a:solidFill>
              <a:latin typeface="メイリオ" panose="020B0604030504040204" pitchFamily="50" charset="-128"/>
              <a:ea typeface="メイリオ" panose="020B0604030504040204" pitchFamily="50" charset="-128"/>
              <a:cs typeface="メイリオ"/>
            </a:endParaRPr>
          </a:p>
          <a:p>
            <a:pPr marL="12700">
              <a:lnSpc>
                <a:spcPts val="2400"/>
              </a:lnSpc>
              <a:spcBef>
                <a:spcPts val="100"/>
              </a:spcBef>
            </a:pPr>
            <a:r>
              <a:rPr lang="ja-JP" altLang="en-US" sz="1400" b="1" spc="150" dirty="0">
                <a:solidFill>
                  <a:srgbClr val="FF0000"/>
                </a:solidFill>
                <a:latin typeface="メイリオ" panose="020B0604030504040204" pitchFamily="50" charset="-128"/>
                <a:ea typeface="メイリオ" panose="020B0604030504040204" pitchFamily="50" charset="-128"/>
                <a:cs typeface="メイリオ"/>
              </a:rPr>
              <a:t>また、とっさにブレーキを掛けられるよう、昼間以上に注意する。</a:t>
            </a:r>
            <a:endParaRPr lang="en-US" altLang="ja-JP" sz="1400" b="1" spc="150" dirty="0">
              <a:solidFill>
                <a:srgbClr val="FF0000"/>
              </a:solidFill>
              <a:latin typeface="メイリオ" panose="020B0604030504040204" pitchFamily="50" charset="-128"/>
              <a:ea typeface="メイリオ" panose="020B0604030504040204" pitchFamily="50" charset="-128"/>
              <a:cs typeface="メイリオ"/>
            </a:endParaRPr>
          </a:p>
          <a:p>
            <a:pPr marL="12700">
              <a:lnSpc>
                <a:spcPts val="2400"/>
              </a:lnSpc>
              <a:spcBef>
                <a:spcPts val="100"/>
              </a:spcBef>
            </a:pPr>
            <a:r>
              <a:rPr lang="ja-JP" altLang="en-US" sz="1400" b="1" spc="150" dirty="0">
                <a:solidFill>
                  <a:srgbClr val="FF0000"/>
                </a:solidFill>
                <a:latin typeface="メイリオ" panose="020B0604030504040204" pitchFamily="50" charset="-128"/>
                <a:ea typeface="メイリオ" panose="020B0604030504040204" pitchFamily="50" charset="-128"/>
                <a:cs typeface="メイリオ"/>
              </a:rPr>
              <a:t>相手が避けると思って走らない。</a:t>
            </a:r>
          </a:p>
        </p:txBody>
      </p:sp>
      <p:grpSp>
        <p:nvGrpSpPr>
          <p:cNvPr id="51" name="グループ化 50">
            <a:extLst>
              <a:ext uri="{FF2B5EF4-FFF2-40B4-BE49-F238E27FC236}">
                <a16:creationId xmlns:a16="http://schemas.microsoft.com/office/drawing/2014/main" id="{88E301FE-5C81-4DCB-9445-C75D5E297605}"/>
              </a:ext>
            </a:extLst>
          </p:cNvPr>
          <p:cNvGrpSpPr/>
          <p:nvPr/>
        </p:nvGrpSpPr>
        <p:grpSpPr>
          <a:xfrm>
            <a:off x="1066799" y="4481305"/>
            <a:ext cx="6840000" cy="543111"/>
            <a:chOff x="4742984" y="3271863"/>
            <a:chExt cx="6840000" cy="543111"/>
          </a:xfrm>
        </p:grpSpPr>
        <p:sp>
          <p:nvSpPr>
            <p:cNvPr id="52" name="四角形: 角を丸くする 51">
              <a:extLst>
                <a:ext uri="{FF2B5EF4-FFF2-40B4-BE49-F238E27FC236}">
                  <a16:creationId xmlns:a16="http://schemas.microsoft.com/office/drawing/2014/main" id="{BACCEBB1-0EE3-46FD-8153-8FF8895F1E4E}"/>
                </a:ext>
              </a:extLst>
            </p:cNvPr>
            <p:cNvSpPr/>
            <p:nvPr/>
          </p:nvSpPr>
          <p:spPr>
            <a:xfrm>
              <a:off x="4742984" y="3271863"/>
              <a:ext cx="6840000" cy="543111"/>
            </a:xfrm>
            <a:prstGeom prst="roundRect">
              <a:avLst/>
            </a:prstGeom>
            <a:solidFill>
              <a:srgbClr val="003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object 10">
              <a:extLst>
                <a:ext uri="{FF2B5EF4-FFF2-40B4-BE49-F238E27FC236}">
                  <a16:creationId xmlns:a16="http://schemas.microsoft.com/office/drawing/2014/main" id="{116B88B9-792C-4D49-B8A0-0CB716B496B3}"/>
                </a:ext>
              </a:extLst>
            </p:cNvPr>
            <p:cNvSpPr txBox="1"/>
            <p:nvPr/>
          </p:nvSpPr>
          <p:spPr>
            <a:xfrm>
              <a:off x="4876800" y="3429000"/>
              <a:ext cx="6512017" cy="289823"/>
            </a:xfrm>
            <a:prstGeom prst="rect">
              <a:avLst/>
            </a:prstGeom>
          </p:spPr>
          <p:txBody>
            <a:bodyPr vert="horz" wrap="square" lIns="0" tIns="12700" rIns="0" bIns="0" rtlCol="0">
              <a:spAutoFit/>
            </a:bodyPr>
            <a:lstStyle/>
            <a:p>
              <a:pPr marL="12700" algn="ctr">
                <a:lnSpc>
                  <a:spcPct val="100000"/>
                </a:lnSpc>
                <a:spcBef>
                  <a:spcPts val="100"/>
                </a:spcBef>
              </a:pPr>
              <a:r>
                <a:rPr lang="ja-JP" altLang="en-US" b="1" dirty="0">
                  <a:solidFill>
                    <a:srgbClr val="FFFFFF"/>
                  </a:solidFill>
                  <a:latin typeface="メイリオ" panose="020B0604030504040204" pitchFamily="50" charset="-128"/>
                  <a:ea typeface="メイリオ" panose="020B0604030504040204" pitchFamily="50" charset="-128"/>
                  <a:cs typeface="メイリオ"/>
                </a:rPr>
                <a:t>どのようなことに注意して走行すればよかったと思いますか？</a:t>
              </a:r>
            </a:p>
          </p:txBody>
        </p:sp>
      </p:grpSp>
      <p:sp>
        <p:nvSpPr>
          <p:cNvPr id="24" name="object 2">
            <a:extLst>
              <a:ext uri="{FF2B5EF4-FFF2-40B4-BE49-F238E27FC236}">
                <a16:creationId xmlns:a16="http://schemas.microsoft.com/office/drawing/2014/main" id="{18185EEA-5399-4DF2-BB21-4E36616BF6AD}"/>
              </a:ext>
            </a:extLst>
          </p:cNvPr>
          <p:cNvSpPr/>
          <p:nvPr/>
        </p:nvSpPr>
        <p:spPr>
          <a:xfrm>
            <a:off x="-1" y="232651"/>
            <a:ext cx="8833686"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25" name="object 3">
            <a:extLst>
              <a:ext uri="{FF2B5EF4-FFF2-40B4-BE49-F238E27FC236}">
                <a16:creationId xmlns:a16="http://schemas.microsoft.com/office/drawing/2014/main" id="{A30FC450-97B6-45BA-A1C3-E395822FAE00}"/>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③</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6" name="object 3">
            <a:extLst>
              <a:ext uri="{FF2B5EF4-FFF2-40B4-BE49-F238E27FC236}">
                <a16:creationId xmlns:a16="http://schemas.microsoft.com/office/drawing/2014/main" id="{33565754-893F-4708-AF71-D381DD5D9187}"/>
              </a:ext>
            </a:extLst>
          </p:cNvPr>
          <p:cNvSpPr txBox="1">
            <a:spLocks/>
          </p:cNvSpPr>
          <p:nvPr/>
        </p:nvSpPr>
        <p:spPr>
          <a:xfrm>
            <a:off x="838200" y="396000"/>
            <a:ext cx="4038033"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自転車の事故とその責任</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27" name="object 3">
            <a:extLst>
              <a:ext uri="{FF2B5EF4-FFF2-40B4-BE49-F238E27FC236}">
                <a16:creationId xmlns:a16="http://schemas.microsoft.com/office/drawing/2014/main" id="{CF15D129-088F-428E-95C8-0ADE68E324D0}"/>
              </a:ext>
            </a:extLst>
          </p:cNvPr>
          <p:cNvSpPr txBox="1">
            <a:spLocks/>
          </p:cNvSpPr>
          <p:nvPr/>
        </p:nvSpPr>
        <p:spPr>
          <a:xfrm>
            <a:off x="4867895" y="457200"/>
            <a:ext cx="3941545"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spc="-150" dirty="0">
                <a:solidFill>
                  <a:srgbClr val="FFFFFF"/>
                </a:solidFill>
                <a:latin typeface="メイリオ" panose="020B0604030504040204" pitchFamily="50" charset="-128"/>
                <a:ea typeface="メイリオ" panose="020B0604030504040204" pitchFamily="50" charset="-128"/>
              </a:rPr>
              <a:t>交通ルール（自転車安全利用五則）</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9569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
                                        <p:tgtEl>
                                          <p:spTgt spid="13"/>
                                        </p:tgtEl>
                                      </p:cBhvr>
                                    </p:animEffect>
                                    <p:anim calcmode="lin" valueType="num">
                                      <p:cBhvr>
                                        <p:cTn id="8" dur="200" fill="hold"/>
                                        <p:tgtEl>
                                          <p:spTgt spid="13"/>
                                        </p:tgtEl>
                                        <p:attrNameLst>
                                          <p:attrName>ppt_x</p:attrName>
                                        </p:attrNameLst>
                                      </p:cBhvr>
                                      <p:tavLst>
                                        <p:tav tm="0">
                                          <p:val>
                                            <p:strVal val="#ppt_x"/>
                                          </p:val>
                                        </p:tav>
                                        <p:tav tm="100000">
                                          <p:val>
                                            <p:strVal val="#ppt_x"/>
                                          </p:val>
                                        </p:tav>
                                      </p:tavLst>
                                    </p:anim>
                                    <p:anim calcmode="lin" valueType="num">
                                      <p:cBhvr>
                                        <p:cTn id="9" dur="2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10"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3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200" fill="hold"/>
                                        <p:tgtEl>
                                          <p:spTgt spid="51"/>
                                        </p:tgtEl>
                                        <p:attrNameLst>
                                          <p:attrName>ppt_w</p:attrName>
                                        </p:attrNameLst>
                                      </p:cBhvr>
                                      <p:tavLst>
                                        <p:tav tm="0">
                                          <p:val>
                                            <p:fltVal val="0"/>
                                          </p:val>
                                        </p:tav>
                                        <p:tav tm="100000">
                                          <p:val>
                                            <p:strVal val="#ppt_w"/>
                                          </p:val>
                                        </p:tav>
                                      </p:tavLst>
                                    </p:anim>
                                    <p:anim calcmode="lin" valueType="num">
                                      <p:cBhvr>
                                        <p:cTn id="19" dur="200" fill="hold"/>
                                        <p:tgtEl>
                                          <p:spTgt spid="51"/>
                                        </p:tgtEl>
                                        <p:attrNameLst>
                                          <p:attrName>ppt_h</p:attrName>
                                        </p:attrNameLst>
                                      </p:cBhvr>
                                      <p:tavLst>
                                        <p:tav tm="0">
                                          <p:val>
                                            <p:fltVal val="0"/>
                                          </p:val>
                                        </p:tav>
                                        <p:tav tm="100000">
                                          <p:val>
                                            <p:strVal val="#ppt_h"/>
                                          </p:val>
                                        </p:tav>
                                      </p:tavLst>
                                    </p:anim>
                                    <p:animEffect transition="in" filter="fade">
                                      <p:cBhvr>
                                        <p:cTn id="20" dur="2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repeatCount="200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2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k object 16">
            <a:extLst>
              <a:ext uri="{FF2B5EF4-FFF2-40B4-BE49-F238E27FC236}">
                <a16:creationId xmlns:a16="http://schemas.microsoft.com/office/drawing/2014/main" id="{5628CDAB-3B47-4DCC-BF9C-978E8682CFD1}"/>
              </a:ext>
            </a:extLst>
          </p:cNvPr>
          <p:cNvSpPr/>
          <p:nvPr/>
        </p:nvSpPr>
        <p:spPr>
          <a:xfrm>
            <a:off x="231280" y="10795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grpSp>
        <p:nvGrpSpPr>
          <p:cNvPr id="11" name="グループ化 10">
            <a:extLst>
              <a:ext uri="{FF2B5EF4-FFF2-40B4-BE49-F238E27FC236}">
                <a16:creationId xmlns:a16="http://schemas.microsoft.com/office/drawing/2014/main" id="{B7EFA04B-F7DF-47BC-960B-5DF0F830874F}"/>
              </a:ext>
            </a:extLst>
          </p:cNvPr>
          <p:cNvGrpSpPr/>
          <p:nvPr/>
        </p:nvGrpSpPr>
        <p:grpSpPr>
          <a:xfrm>
            <a:off x="573982" y="1289656"/>
            <a:ext cx="4421491" cy="360000"/>
            <a:chOff x="573982" y="2088810"/>
            <a:chExt cx="4421491" cy="360000"/>
          </a:xfrm>
        </p:grpSpPr>
        <p:sp>
          <p:nvSpPr>
            <p:cNvPr id="6" name="正方形/長方形 5">
              <a:extLst>
                <a:ext uri="{FF2B5EF4-FFF2-40B4-BE49-F238E27FC236}">
                  <a16:creationId xmlns:a16="http://schemas.microsoft.com/office/drawing/2014/main" id="{F499B01E-F0E4-4412-9705-2AA783EADB78}"/>
                </a:ext>
              </a:extLst>
            </p:cNvPr>
            <p:cNvSpPr/>
            <p:nvPr/>
          </p:nvSpPr>
          <p:spPr>
            <a:xfrm>
              <a:off x="573982" y="2088810"/>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j-lt"/>
                </a:rPr>
                <a:t>１</a:t>
              </a:r>
            </a:p>
          </p:txBody>
        </p:sp>
        <p:sp>
          <p:nvSpPr>
            <p:cNvPr id="45" name="正方形/長方形 44">
              <a:extLst>
                <a:ext uri="{FF2B5EF4-FFF2-40B4-BE49-F238E27FC236}">
                  <a16:creationId xmlns:a16="http://schemas.microsoft.com/office/drawing/2014/main" id="{388D5D20-985F-4BE6-B3EB-469DD2976E1D}"/>
                </a:ext>
              </a:extLst>
            </p:cNvPr>
            <p:cNvSpPr/>
            <p:nvPr/>
          </p:nvSpPr>
          <p:spPr>
            <a:xfrm>
              <a:off x="930820" y="2088810"/>
              <a:ext cx="4064653" cy="360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object 3">
              <a:extLst>
                <a:ext uri="{FF2B5EF4-FFF2-40B4-BE49-F238E27FC236}">
                  <a16:creationId xmlns:a16="http://schemas.microsoft.com/office/drawing/2014/main" id="{8CBEC79F-2390-4D4C-B34E-7F8ED320A734}"/>
                </a:ext>
              </a:extLst>
            </p:cNvPr>
            <p:cNvSpPr txBox="1"/>
            <p:nvPr/>
          </p:nvSpPr>
          <p:spPr>
            <a:xfrm>
              <a:off x="930820" y="2132223"/>
              <a:ext cx="4064653" cy="281487"/>
            </a:xfrm>
            <a:prstGeom prst="rect">
              <a:avLst/>
            </a:prstGeom>
            <a:noFill/>
          </p:spPr>
          <p:txBody>
            <a:bodyPr vert="horz" wrap="square" lIns="0" tIns="65405" rIns="0" bIns="0" rtlCol="0">
              <a:spAutoFit/>
            </a:bodyPr>
            <a:lstStyle/>
            <a:p>
              <a:pPr marL="143510">
                <a:lnSpc>
                  <a:spcPct val="100000"/>
                </a:lnSpc>
                <a:spcBef>
                  <a:spcPts val="515"/>
                </a:spcBef>
              </a:pP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自転車をとりまくリスク</a:t>
              </a:r>
            </a:p>
          </p:txBody>
        </p:sp>
      </p:grpSp>
      <p:grpSp>
        <p:nvGrpSpPr>
          <p:cNvPr id="26" name="グループ化 25">
            <a:extLst>
              <a:ext uri="{FF2B5EF4-FFF2-40B4-BE49-F238E27FC236}">
                <a16:creationId xmlns:a16="http://schemas.microsoft.com/office/drawing/2014/main" id="{4E3C087B-0533-4E70-B369-374CD1145388}"/>
              </a:ext>
            </a:extLst>
          </p:cNvPr>
          <p:cNvGrpSpPr/>
          <p:nvPr/>
        </p:nvGrpSpPr>
        <p:grpSpPr>
          <a:xfrm>
            <a:off x="529974" y="1701979"/>
            <a:ext cx="2526838" cy="2446795"/>
            <a:chOff x="287640" y="2655242"/>
            <a:chExt cx="2741901" cy="2655045"/>
          </a:xfrm>
        </p:grpSpPr>
        <p:pic>
          <p:nvPicPr>
            <p:cNvPr id="23" name="図 22">
              <a:extLst>
                <a:ext uri="{FF2B5EF4-FFF2-40B4-BE49-F238E27FC236}">
                  <a16:creationId xmlns:a16="http://schemas.microsoft.com/office/drawing/2014/main" id="{380B3A5F-59F3-44EA-80E1-AF8E95A2C0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640" y="3040913"/>
              <a:ext cx="2741901" cy="2269374"/>
            </a:xfrm>
            <a:prstGeom prst="rect">
              <a:avLst/>
            </a:prstGeom>
          </p:spPr>
        </p:pic>
        <p:sp>
          <p:nvSpPr>
            <p:cNvPr id="46" name="object 64">
              <a:extLst>
                <a:ext uri="{FF2B5EF4-FFF2-40B4-BE49-F238E27FC236}">
                  <a16:creationId xmlns:a16="http://schemas.microsoft.com/office/drawing/2014/main" id="{E26CE96F-22FB-491B-B19D-9263ACC52738}"/>
                </a:ext>
              </a:extLst>
            </p:cNvPr>
            <p:cNvSpPr txBox="1"/>
            <p:nvPr/>
          </p:nvSpPr>
          <p:spPr>
            <a:xfrm>
              <a:off x="573982" y="2655242"/>
              <a:ext cx="2032570" cy="345939"/>
            </a:xfrm>
            <a:prstGeom prst="rect">
              <a:avLst/>
            </a:prstGeom>
          </p:spPr>
          <p:txBody>
            <a:bodyPr vert="horz" wrap="square" lIns="0" tIns="12700" rIns="0" bIns="0" rtlCol="0">
              <a:spAutoFit/>
            </a:bodyPr>
            <a:lstStyle/>
            <a:p>
              <a:pPr marL="12700" marR="5080" indent="208279" algn="ctr">
                <a:lnSpc>
                  <a:spcPct val="156300"/>
                </a:lnSpc>
                <a:spcBef>
                  <a:spcPts val="100"/>
                </a:spcBef>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自分がケガをする</a:t>
              </a:r>
              <a:endParaRPr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p:txBody>
        </p:sp>
      </p:grpSp>
      <p:sp>
        <p:nvSpPr>
          <p:cNvPr id="55" name="object 64">
            <a:extLst>
              <a:ext uri="{FF2B5EF4-FFF2-40B4-BE49-F238E27FC236}">
                <a16:creationId xmlns:a16="http://schemas.microsoft.com/office/drawing/2014/main" id="{42B256D5-A8CE-4916-B4E0-08E054E1E194}"/>
              </a:ext>
            </a:extLst>
          </p:cNvPr>
          <p:cNvSpPr txBox="1"/>
          <p:nvPr/>
        </p:nvSpPr>
        <p:spPr>
          <a:xfrm>
            <a:off x="723900" y="6053807"/>
            <a:ext cx="7696200" cy="423193"/>
          </a:xfrm>
          <a:prstGeom prst="rect">
            <a:avLst/>
          </a:prstGeom>
        </p:spPr>
        <p:txBody>
          <a:bodyPr vert="horz" wrap="square" lIns="0" tIns="12700" rIns="0" bIns="0" rtlCol="0">
            <a:spAutoFit/>
          </a:bodyPr>
          <a:lstStyle/>
          <a:p>
            <a:pPr marL="216000" marR="5080" indent="-216000">
              <a:lnSpc>
                <a:spcPts val="1600"/>
              </a:lnSpc>
              <a:spcBef>
                <a:spcPts val="100"/>
              </a:spcBef>
            </a:pP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cs typeface="メイリオ"/>
              </a:rPr>
              <a:t>※ </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cs typeface="メイリオ"/>
              </a:rPr>
              <a:t>交通事故を起こした場合、上記</a:t>
            </a:r>
            <a:r>
              <a:rPr lang="en-US" altLang="ja-JP" sz="1200" dirty="0">
                <a:solidFill>
                  <a:schemeClr val="tx1">
                    <a:lumMod val="95000"/>
                    <a:lumOff val="5000"/>
                  </a:schemeClr>
                </a:solidFill>
                <a:latin typeface="メイリオ" panose="020B0604030504040204" pitchFamily="50" charset="-128"/>
                <a:ea typeface="メイリオ" panose="020B0604030504040204" pitchFamily="50" charset="-128"/>
                <a:cs typeface="メイリオ"/>
              </a:rPr>
              <a:t>2</a:t>
            </a:r>
            <a:r>
              <a:rPr lang="ja-JP" altLang="en-US" sz="1200" dirty="0">
                <a:solidFill>
                  <a:schemeClr val="tx1">
                    <a:lumMod val="95000"/>
                    <a:lumOff val="5000"/>
                  </a:schemeClr>
                </a:solidFill>
                <a:latin typeface="メイリオ" panose="020B0604030504040204" pitchFamily="50" charset="-128"/>
                <a:ea typeface="メイリオ" panose="020B0604030504040204" pitchFamily="50" charset="-128"/>
                <a:cs typeface="メイリオ"/>
              </a:rPr>
              <a:t>つの責任のほか、被害者を見舞い、誠実に謝罪するという「道義的な責任」を果たすことが重要です。</a:t>
            </a:r>
            <a:endParaRPr sz="1200" dirty="0">
              <a:solidFill>
                <a:schemeClr val="tx1">
                  <a:lumMod val="95000"/>
                  <a:lumOff val="5000"/>
                </a:schemeClr>
              </a:solidFill>
              <a:latin typeface="メイリオ" panose="020B0604030504040204" pitchFamily="50" charset="-128"/>
              <a:ea typeface="メイリオ" panose="020B0604030504040204" pitchFamily="50" charset="-128"/>
              <a:cs typeface="メイリオ"/>
            </a:endParaRPr>
          </a:p>
        </p:txBody>
      </p:sp>
      <p:grpSp>
        <p:nvGrpSpPr>
          <p:cNvPr id="21" name="グループ化 20">
            <a:extLst>
              <a:ext uri="{FF2B5EF4-FFF2-40B4-BE49-F238E27FC236}">
                <a16:creationId xmlns:a16="http://schemas.microsoft.com/office/drawing/2014/main" id="{0F4E6027-DDEE-44B2-92AB-D8F10FF0EB02}"/>
              </a:ext>
            </a:extLst>
          </p:cNvPr>
          <p:cNvGrpSpPr/>
          <p:nvPr/>
        </p:nvGrpSpPr>
        <p:grpSpPr>
          <a:xfrm>
            <a:off x="3206268" y="1701979"/>
            <a:ext cx="2526838" cy="2446795"/>
            <a:chOff x="287640" y="2655242"/>
            <a:chExt cx="2741901" cy="2655045"/>
          </a:xfrm>
        </p:grpSpPr>
        <p:pic>
          <p:nvPicPr>
            <p:cNvPr id="22" name="図 21">
              <a:extLst>
                <a:ext uri="{FF2B5EF4-FFF2-40B4-BE49-F238E27FC236}">
                  <a16:creationId xmlns:a16="http://schemas.microsoft.com/office/drawing/2014/main" id="{21E9E4A8-8EDB-4EDA-A7A8-A4DEDEBE8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640" y="3040913"/>
              <a:ext cx="2741901" cy="2269374"/>
            </a:xfrm>
            <a:prstGeom prst="rect">
              <a:avLst/>
            </a:prstGeom>
          </p:spPr>
        </p:pic>
        <p:sp>
          <p:nvSpPr>
            <p:cNvPr id="24" name="object 64">
              <a:extLst>
                <a:ext uri="{FF2B5EF4-FFF2-40B4-BE49-F238E27FC236}">
                  <a16:creationId xmlns:a16="http://schemas.microsoft.com/office/drawing/2014/main" id="{1674DB26-D6EC-4639-8FD3-0F2D06E323DC}"/>
                </a:ext>
              </a:extLst>
            </p:cNvPr>
            <p:cNvSpPr txBox="1"/>
            <p:nvPr/>
          </p:nvSpPr>
          <p:spPr>
            <a:xfrm>
              <a:off x="446642" y="2655242"/>
              <a:ext cx="2169218" cy="345939"/>
            </a:xfrm>
            <a:prstGeom prst="rect">
              <a:avLst/>
            </a:prstGeom>
          </p:spPr>
          <p:txBody>
            <a:bodyPr vert="horz" wrap="square" lIns="0" tIns="12700" rIns="0" bIns="0" rtlCol="0">
              <a:spAutoFit/>
            </a:bodyPr>
            <a:lstStyle/>
            <a:p>
              <a:pPr marL="12700" marR="5080" indent="208279" algn="ctr">
                <a:lnSpc>
                  <a:spcPct val="156300"/>
                </a:lnSpc>
                <a:spcBef>
                  <a:spcPts val="100"/>
                </a:spcBef>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他人にケガをさせる</a:t>
              </a:r>
              <a:endParaRPr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p:txBody>
        </p:sp>
      </p:grpSp>
      <p:grpSp>
        <p:nvGrpSpPr>
          <p:cNvPr id="29" name="グループ化 28">
            <a:extLst>
              <a:ext uri="{FF2B5EF4-FFF2-40B4-BE49-F238E27FC236}">
                <a16:creationId xmlns:a16="http://schemas.microsoft.com/office/drawing/2014/main" id="{A6057FB0-1260-4B1B-8DFA-49B5E4B3ACA0}"/>
              </a:ext>
            </a:extLst>
          </p:cNvPr>
          <p:cNvGrpSpPr/>
          <p:nvPr/>
        </p:nvGrpSpPr>
        <p:grpSpPr>
          <a:xfrm>
            <a:off x="5848508" y="1701979"/>
            <a:ext cx="2685892" cy="2489021"/>
            <a:chOff x="286991" y="2655242"/>
            <a:chExt cx="2914492" cy="2700865"/>
          </a:xfrm>
        </p:grpSpPr>
        <p:pic>
          <p:nvPicPr>
            <p:cNvPr id="30" name="図 29">
              <a:extLst>
                <a:ext uri="{FF2B5EF4-FFF2-40B4-BE49-F238E27FC236}">
                  <a16:creationId xmlns:a16="http://schemas.microsoft.com/office/drawing/2014/main" id="{C37E4753-DA94-4E7E-BDAC-D28D3BDB1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640" y="3086733"/>
              <a:ext cx="2741901" cy="2269374"/>
            </a:xfrm>
            <a:prstGeom prst="rect">
              <a:avLst/>
            </a:prstGeom>
          </p:spPr>
        </p:pic>
        <p:sp>
          <p:nvSpPr>
            <p:cNvPr id="31" name="object 64">
              <a:extLst>
                <a:ext uri="{FF2B5EF4-FFF2-40B4-BE49-F238E27FC236}">
                  <a16:creationId xmlns:a16="http://schemas.microsoft.com/office/drawing/2014/main" id="{FFEC3541-396D-4B41-9CBB-A70DB3D3C559}"/>
                </a:ext>
              </a:extLst>
            </p:cNvPr>
            <p:cNvSpPr txBox="1"/>
            <p:nvPr/>
          </p:nvSpPr>
          <p:spPr>
            <a:xfrm>
              <a:off x="286991" y="2655242"/>
              <a:ext cx="2914492" cy="345939"/>
            </a:xfrm>
            <a:prstGeom prst="rect">
              <a:avLst/>
            </a:prstGeom>
          </p:spPr>
          <p:txBody>
            <a:bodyPr vert="horz" wrap="square" lIns="0" tIns="12700" rIns="0" bIns="0" rtlCol="0">
              <a:spAutoFit/>
            </a:bodyPr>
            <a:lstStyle/>
            <a:p>
              <a:pPr marL="12700" marR="5080" indent="208279" algn="just">
                <a:lnSpc>
                  <a:spcPct val="156300"/>
                </a:lnSpc>
                <a:spcBef>
                  <a:spcPts val="100"/>
                </a:spcBef>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財物を壊す（損害を与える）</a:t>
              </a:r>
              <a:endParaRPr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p:txBody>
        </p:sp>
      </p:grpSp>
      <p:grpSp>
        <p:nvGrpSpPr>
          <p:cNvPr id="32" name="グループ化 31">
            <a:extLst>
              <a:ext uri="{FF2B5EF4-FFF2-40B4-BE49-F238E27FC236}">
                <a16:creationId xmlns:a16="http://schemas.microsoft.com/office/drawing/2014/main" id="{C9D1886F-40E0-434E-97AC-1A62FBA1A144}"/>
              </a:ext>
            </a:extLst>
          </p:cNvPr>
          <p:cNvGrpSpPr/>
          <p:nvPr/>
        </p:nvGrpSpPr>
        <p:grpSpPr>
          <a:xfrm>
            <a:off x="573982" y="4343400"/>
            <a:ext cx="4421491" cy="360000"/>
            <a:chOff x="573982" y="2088810"/>
            <a:chExt cx="4421491" cy="360000"/>
          </a:xfrm>
        </p:grpSpPr>
        <p:sp>
          <p:nvSpPr>
            <p:cNvPr id="33" name="正方形/長方形 32">
              <a:extLst>
                <a:ext uri="{FF2B5EF4-FFF2-40B4-BE49-F238E27FC236}">
                  <a16:creationId xmlns:a16="http://schemas.microsoft.com/office/drawing/2014/main" id="{4A7B94E8-3733-412B-A306-4CAD37A04709}"/>
                </a:ext>
              </a:extLst>
            </p:cNvPr>
            <p:cNvSpPr/>
            <p:nvPr/>
          </p:nvSpPr>
          <p:spPr>
            <a:xfrm>
              <a:off x="573982" y="2088810"/>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j-lt"/>
                </a:rPr>
                <a:t>２</a:t>
              </a:r>
            </a:p>
          </p:txBody>
        </p:sp>
        <p:sp>
          <p:nvSpPr>
            <p:cNvPr id="34" name="正方形/長方形 33">
              <a:extLst>
                <a:ext uri="{FF2B5EF4-FFF2-40B4-BE49-F238E27FC236}">
                  <a16:creationId xmlns:a16="http://schemas.microsoft.com/office/drawing/2014/main" id="{EAA9E138-5713-40CC-9869-7FA9A60287C1}"/>
                </a:ext>
              </a:extLst>
            </p:cNvPr>
            <p:cNvSpPr/>
            <p:nvPr/>
          </p:nvSpPr>
          <p:spPr>
            <a:xfrm>
              <a:off x="930820" y="2088810"/>
              <a:ext cx="4064653" cy="360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object 3">
              <a:extLst>
                <a:ext uri="{FF2B5EF4-FFF2-40B4-BE49-F238E27FC236}">
                  <a16:creationId xmlns:a16="http://schemas.microsoft.com/office/drawing/2014/main" id="{5058984B-02A9-47BB-BA7E-E123628DB9B6}"/>
                </a:ext>
              </a:extLst>
            </p:cNvPr>
            <p:cNvSpPr txBox="1"/>
            <p:nvPr/>
          </p:nvSpPr>
          <p:spPr>
            <a:xfrm>
              <a:off x="930820" y="2132223"/>
              <a:ext cx="4064653" cy="281487"/>
            </a:xfrm>
            <a:prstGeom prst="rect">
              <a:avLst/>
            </a:prstGeom>
            <a:noFill/>
          </p:spPr>
          <p:txBody>
            <a:bodyPr vert="horz" wrap="square" lIns="0" tIns="65405" rIns="0" bIns="0" rtlCol="0">
              <a:spAutoFit/>
            </a:bodyPr>
            <a:lstStyle/>
            <a:p>
              <a:pPr marL="143510">
                <a:lnSpc>
                  <a:spcPct val="100000"/>
                </a:lnSpc>
                <a:spcBef>
                  <a:spcPts val="515"/>
                </a:spcBef>
              </a:pP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自転車事故で問われる責任</a:t>
              </a:r>
            </a:p>
          </p:txBody>
        </p:sp>
      </p:grpSp>
      <p:grpSp>
        <p:nvGrpSpPr>
          <p:cNvPr id="8" name="グループ化 7">
            <a:extLst>
              <a:ext uri="{FF2B5EF4-FFF2-40B4-BE49-F238E27FC236}">
                <a16:creationId xmlns:a16="http://schemas.microsoft.com/office/drawing/2014/main" id="{9EEB5F7E-30DD-4E23-90D1-34DAA0DF3230}"/>
              </a:ext>
            </a:extLst>
          </p:cNvPr>
          <p:cNvGrpSpPr/>
          <p:nvPr/>
        </p:nvGrpSpPr>
        <p:grpSpPr>
          <a:xfrm>
            <a:off x="762001" y="4815542"/>
            <a:ext cx="3600000" cy="1105612"/>
            <a:chOff x="762001" y="5145597"/>
            <a:chExt cx="3600000" cy="1105612"/>
          </a:xfrm>
        </p:grpSpPr>
        <p:sp>
          <p:nvSpPr>
            <p:cNvPr id="56" name="四角形: 角を丸くする 55">
              <a:extLst>
                <a:ext uri="{FF2B5EF4-FFF2-40B4-BE49-F238E27FC236}">
                  <a16:creationId xmlns:a16="http://schemas.microsoft.com/office/drawing/2014/main" id="{B89B3263-1424-4C3B-8A60-565D3ED4C1DF}"/>
                </a:ext>
              </a:extLst>
            </p:cNvPr>
            <p:cNvSpPr/>
            <p:nvPr/>
          </p:nvSpPr>
          <p:spPr>
            <a:xfrm>
              <a:off x="762001" y="5145597"/>
              <a:ext cx="3600000" cy="463215"/>
            </a:xfrm>
            <a:prstGeom prst="roundRect">
              <a:avLst/>
            </a:prstGeom>
            <a:solidFill>
              <a:srgbClr val="FFD2D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0" rtlCol="0" anchor="ctr"/>
            <a:lstStyle/>
            <a:p>
              <a:pPr marR="387985" algn="ctr">
                <a:lnSpc>
                  <a:spcPts val="2500"/>
                </a:lnSpc>
                <a:spcBef>
                  <a:spcPts val="215"/>
                </a:spcBef>
              </a:pPr>
              <a:r>
                <a:rPr lang="ja-JP" altLang="en-US" b="1" dirty="0">
                  <a:solidFill>
                    <a:srgbClr val="FF0000"/>
                  </a:solidFill>
                  <a:latin typeface="メイリオ"/>
                  <a:ea typeface="メイリオ" panose="020B0604030504040204" pitchFamily="50" charset="-128"/>
                  <a:cs typeface="メイリオ"/>
                </a:rPr>
                <a:t>刑事上の責任</a:t>
              </a:r>
              <a:endParaRPr lang="en-US" altLang="ja-JP" b="1" dirty="0">
                <a:solidFill>
                  <a:srgbClr val="FF0000"/>
                </a:solidFill>
                <a:latin typeface="メイリオ"/>
                <a:ea typeface="メイリオ" panose="020B0604030504040204" pitchFamily="50" charset="-128"/>
                <a:cs typeface="メイリオ"/>
              </a:endParaRPr>
            </a:p>
          </p:txBody>
        </p:sp>
        <p:sp>
          <p:nvSpPr>
            <p:cNvPr id="7" name="正方形/長方形 6">
              <a:extLst>
                <a:ext uri="{FF2B5EF4-FFF2-40B4-BE49-F238E27FC236}">
                  <a16:creationId xmlns:a16="http://schemas.microsoft.com/office/drawing/2014/main" id="{FFBD45A9-724F-46A6-937B-8AAFC9F2ADC7}"/>
                </a:ext>
              </a:extLst>
            </p:cNvPr>
            <p:cNvSpPr/>
            <p:nvPr/>
          </p:nvSpPr>
          <p:spPr>
            <a:xfrm>
              <a:off x="762001" y="5531209"/>
              <a:ext cx="3600000" cy="720000"/>
            </a:xfrm>
            <a:prstGeom prst="rect">
              <a:avLst/>
            </a:prstGeom>
            <a:solidFill>
              <a:srgbClr val="FFD2D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lnSpc>
                  <a:spcPts val="2100"/>
                </a:lnSpc>
              </a:pPr>
              <a:r>
                <a:rPr lang="ja-JP" altLang="en-US" sz="1400" b="1" dirty="0">
                  <a:solidFill>
                    <a:schemeClr val="tx1">
                      <a:lumMod val="75000"/>
                      <a:lumOff val="25000"/>
                    </a:schemeClr>
                  </a:solidFill>
                  <a:latin typeface="メイリオ"/>
                  <a:ea typeface="メイリオ" panose="020B0604030504040204" pitchFamily="50" charset="-128"/>
                  <a:cs typeface="メイリオ"/>
                </a:rPr>
                <a:t>相手を死傷させた場合、</a:t>
              </a:r>
              <a:endParaRPr lang="en-US" altLang="ja-JP" sz="1400" b="1" dirty="0">
                <a:solidFill>
                  <a:schemeClr val="tx1">
                    <a:lumMod val="75000"/>
                    <a:lumOff val="25000"/>
                  </a:schemeClr>
                </a:solidFill>
                <a:latin typeface="メイリオ"/>
                <a:ea typeface="メイリオ" panose="020B0604030504040204" pitchFamily="50" charset="-128"/>
                <a:cs typeface="メイリオ"/>
              </a:endParaRPr>
            </a:p>
            <a:p>
              <a:pPr algn="ctr">
                <a:lnSpc>
                  <a:spcPts val="2100"/>
                </a:lnSpc>
              </a:pPr>
              <a:r>
                <a:rPr lang="ja-JP" altLang="en-US" sz="1400" b="1" dirty="0">
                  <a:solidFill>
                    <a:schemeClr val="tx1">
                      <a:lumMod val="75000"/>
                      <a:lumOff val="25000"/>
                    </a:schemeClr>
                  </a:solidFill>
                  <a:latin typeface="メイリオ"/>
                  <a:ea typeface="メイリオ" panose="020B0604030504040204" pitchFamily="50" charset="-128"/>
                  <a:cs typeface="メイリオ"/>
                </a:rPr>
                <a:t>「重過失致死傷罪」となります。</a:t>
              </a:r>
            </a:p>
          </p:txBody>
        </p:sp>
      </p:grpSp>
      <p:grpSp>
        <p:nvGrpSpPr>
          <p:cNvPr id="9" name="グループ化 8">
            <a:extLst>
              <a:ext uri="{FF2B5EF4-FFF2-40B4-BE49-F238E27FC236}">
                <a16:creationId xmlns:a16="http://schemas.microsoft.com/office/drawing/2014/main" id="{479AE2AC-C592-46DF-8B14-25D55D07FDE6}"/>
              </a:ext>
            </a:extLst>
          </p:cNvPr>
          <p:cNvGrpSpPr/>
          <p:nvPr/>
        </p:nvGrpSpPr>
        <p:grpSpPr>
          <a:xfrm>
            <a:off x="4625283" y="4815542"/>
            <a:ext cx="3606191" cy="1105612"/>
            <a:chOff x="4625283" y="5145597"/>
            <a:chExt cx="3606191" cy="1105612"/>
          </a:xfrm>
        </p:grpSpPr>
        <p:sp>
          <p:nvSpPr>
            <p:cNvPr id="37" name="四角形: 角を丸くする 36">
              <a:extLst>
                <a:ext uri="{FF2B5EF4-FFF2-40B4-BE49-F238E27FC236}">
                  <a16:creationId xmlns:a16="http://schemas.microsoft.com/office/drawing/2014/main" id="{0F87E175-2057-44F0-ACFE-34C608389E30}"/>
                </a:ext>
              </a:extLst>
            </p:cNvPr>
            <p:cNvSpPr/>
            <p:nvPr/>
          </p:nvSpPr>
          <p:spPr>
            <a:xfrm>
              <a:off x="4625283" y="5145597"/>
              <a:ext cx="3600000" cy="463215"/>
            </a:xfrm>
            <a:prstGeom prst="roundRect">
              <a:avLst/>
            </a:prstGeom>
            <a:solidFill>
              <a:srgbClr val="FFD2D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0" rtlCol="0" anchor="ctr"/>
            <a:lstStyle/>
            <a:p>
              <a:pPr marR="387985" algn="ctr">
                <a:lnSpc>
                  <a:spcPts val="2500"/>
                </a:lnSpc>
                <a:spcBef>
                  <a:spcPts val="215"/>
                </a:spcBef>
              </a:pPr>
              <a:r>
                <a:rPr lang="ja-JP" altLang="en-US" b="1" dirty="0">
                  <a:solidFill>
                    <a:srgbClr val="FF0000"/>
                  </a:solidFill>
                  <a:latin typeface="メイリオ"/>
                  <a:ea typeface="メイリオ" panose="020B0604030504040204" pitchFamily="50" charset="-128"/>
                  <a:cs typeface="メイリオ"/>
                </a:rPr>
                <a:t>民事上の責任</a:t>
              </a:r>
              <a:endParaRPr lang="ja-JP" altLang="en-US" dirty="0">
                <a:latin typeface="メイリオ"/>
                <a:ea typeface="メイリオ" panose="020B0604030504040204" pitchFamily="50" charset="-128"/>
                <a:cs typeface="メイリオ"/>
              </a:endParaRPr>
            </a:p>
          </p:txBody>
        </p:sp>
        <p:sp>
          <p:nvSpPr>
            <p:cNvPr id="39" name="正方形/長方形 38">
              <a:extLst>
                <a:ext uri="{FF2B5EF4-FFF2-40B4-BE49-F238E27FC236}">
                  <a16:creationId xmlns:a16="http://schemas.microsoft.com/office/drawing/2014/main" id="{5E366544-3D48-4EDC-9C1B-90DB8D7E1E0E}"/>
                </a:ext>
              </a:extLst>
            </p:cNvPr>
            <p:cNvSpPr/>
            <p:nvPr/>
          </p:nvSpPr>
          <p:spPr>
            <a:xfrm>
              <a:off x="4631474" y="5531209"/>
              <a:ext cx="3600000" cy="720000"/>
            </a:xfrm>
            <a:prstGeom prst="rect">
              <a:avLst/>
            </a:prstGeom>
            <a:solidFill>
              <a:srgbClr val="FFD2D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nchorCtr="1"/>
            <a:lstStyle/>
            <a:p>
              <a:pPr marR="387985" algn="ctr">
                <a:lnSpc>
                  <a:spcPts val="2100"/>
                </a:lnSpc>
                <a:spcBef>
                  <a:spcPts val="215"/>
                </a:spcBef>
              </a:pPr>
              <a:r>
                <a:rPr lang="ja-JP" altLang="en-US" sz="1400" b="1" dirty="0">
                  <a:solidFill>
                    <a:schemeClr val="tx1">
                      <a:lumMod val="75000"/>
                      <a:lumOff val="25000"/>
                    </a:schemeClr>
                  </a:solidFill>
                  <a:latin typeface="メイリオ"/>
                  <a:ea typeface="メイリオ" panose="020B0604030504040204" pitchFamily="50" charset="-128"/>
                  <a:cs typeface="メイリオ"/>
                </a:rPr>
                <a:t>被害者に対する損害賠償の</a:t>
              </a:r>
              <a:endParaRPr lang="en-US" altLang="ja-JP" sz="1400" b="1" dirty="0">
                <a:solidFill>
                  <a:schemeClr val="tx1">
                    <a:lumMod val="75000"/>
                    <a:lumOff val="25000"/>
                  </a:schemeClr>
                </a:solidFill>
                <a:latin typeface="メイリオ"/>
                <a:ea typeface="メイリオ" panose="020B0604030504040204" pitchFamily="50" charset="-128"/>
                <a:cs typeface="メイリオ"/>
              </a:endParaRPr>
            </a:p>
            <a:p>
              <a:pPr marR="387985" algn="ctr">
                <a:lnSpc>
                  <a:spcPts val="2100"/>
                </a:lnSpc>
                <a:spcBef>
                  <a:spcPts val="215"/>
                </a:spcBef>
              </a:pPr>
              <a:r>
                <a:rPr lang="ja-JP" altLang="en-US" sz="1400" b="1" dirty="0">
                  <a:solidFill>
                    <a:schemeClr val="tx1">
                      <a:lumMod val="75000"/>
                      <a:lumOff val="25000"/>
                    </a:schemeClr>
                  </a:solidFill>
                  <a:latin typeface="メイリオ"/>
                  <a:ea typeface="メイリオ" panose="020B0604030504040204" pitchFamily="50" charset="-128"/>
                  <a:cs typeface="メイリオ"/>
                </a:rPr>
                <a:t>責任を負います。</a:t>
              </a:r>
            </a:p>
          </p:txBody>
        </p:sp>
      </p:grpSp>
      <p:sp>
        <p:nvSpPr>
          <p:cNvPr id="50" name="object 2">
            <a:extLst>
              <a:ext uri="{FF2B5EF4-FFF2-40B4-BE49-F238E27FC236}">
                <a16:creationId xmlns:a16="http://schemas.microsoft.com/office/drawing/2014/main" id="{B914F931-1B4C-4F3F-8172-57A63C4866C2}"/>
              </a:ext>
            </a:extLst>
          </p:cNvPr>
          <p:cNvSpPr/>
          <p:nvPr/>
        </p:nvSpPr>
        <p:spPr>
          <a:xfrm>
            <a:off x="0" y="232651"/>
            <a:ext cx="88265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51" name="object 3">
            <a:extLst>
              <a:ext uri="{FF2B5EF4-FFF2-40B4-BE49-F238E27FC236}">
                <a16:creationId xmlns:a16="http://schemas.microsoft.com/office/drawing/2014/main" id="{A7935B78-787D-493E-A928-045D279D5801}"/>
              </a:ext>
            </a:extLst>
          </p:cNvPr>
          <p:cNvSpPr txBox="1">
            <a:spLocks/>
          </p:cNvSpPr>
          <p:nvPr/>
        </p:nvSpPr>
        <p:spPr>
          <a:xfrm>
            <a:off x="838200" y="396000"/>
            <a:ext cx="4038033"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自転車の事故とその責任</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52" name="object 3">
            <a:extLst>
              <a:ext uri="{FF2B5EF4-FFF2-40B4-BE49-F238E27FC236}">
                <a16:creationId xmlns:a16="http://schemas.microsoft.com/office/drawing/2014/main" id="{1CA99C3D-226C-4F0A-A82D-AC182867ECB0}"/>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③</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53" name="object 3">
            <a:extLst>
              <a:ext uri="{FF2B5EF4-FFF2-40B4-BE49-F238E27FC236}">
                <a16:creationId xmlns:a16="http://schemas.microsoft.com/office/drawing/2014/main" id="{30E55466-B9CF-4CA9-88FC-A191FB9F0654}"/>
              </a:ext>
            </a:extLst>
          </p:cNvPr>
          <p:cNvSpPr txBox="1">
            <a:spLocks/>
          </p:cNvSpPr>
          <p:nvPr/>
        </p:nvSpPr>
        <p:spPr>
          <a:xfrm>
            <a:off x="4867895" y="457200"/>
            <a:ext cx="3941545"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spc="-150" dirty="0">
                <a:solidFill>
                  <a:srgbClr val="FFFFFF"/>
                </a:solidFill>
                <a:latin typeface="メイリオ" panose="020B0604030504040204" pitchFamily="50" charset="-128"/>
                <a:ea typeface="メイリオ" panose="020B0604030504040204" pitchFamily="50" charset="-128"/>
              </a:rPr>
              <a:t>自転車をとりまくリスクとその責任</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22515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300"/>
                                        <p:tgtEl>
                                          <p:spTgt spid="18"/>
                                        </p:tgtEl>
                                      </p:cBhvr>
                                    </p:animEffect>
                                  </p:childTnLst>
                                </p:cTn>
                              </p:par>
                            </p:childTnLst>
                          </p:cTn>
                        </p:par>
                        <p:par>
                          <p:cTn id="24" fill="hold">
                            <p:stCondLst>
                              <p:cond delay="300"/>
                            </p:stCondLst>
                            <p:childTnLst>
                              <p:par>
                                <p:cTn id="25" presetID="47"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
                                        <p:tgtEl>
                                          <p:spTgt spid="11"/>
                                        </p:tgtEl>
                                      </p:cBhvr>
                                    </p:animEffect>
                                    <p:anim calcmode="lin" valueType="num">
                                      <p:cBhvr>
                                        <p:cTn id="28" dur="200" fill="hold"/>
                                        <p:tgtEl>
                                          <p:spTgt spid="11"/>
                                        </p:tgtEl>
                                        <p:attrNameLst>
                                          <p:attrName>ppt_x</p:attrName>
                                        </p:attrNameLst>
                                      </p:cBhvr>
                                      <p:tavLst>
                                        <p:tav tm="0">
                                          <p:val>
                                            <p:strVal val="#ppt_x"/>
                                          </p:val>
                                        </p:tav>
                                        <p:tav tm="100000">
                                          <p:val>
                                            <p:strVal val="#ppt_x"/>
                                          </p:val>
                                        </p:tav>
                                      </p:tavLst>
                                    </p:anim>
                                    <p:anim calcmode="lin" valueType="num">
                                      <p:cBhvr>
                                        <p:cTn id="29" dur="2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10" presetClass="entr" presetSubtype="0" fill="hold" nodeType="afterEffect">
                                  <p:stCondLst>
                                    <p:cond delay="30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200"/>
                                        <p:tgtEl>
                                          <p:spTgt spid="26"/>
                                        </p:tgtEl>
                                      </p:cBhvr>
                                    </p:animEffect>
                                  </p:childTnLst>
                                </p:cTn>
                              </p:par>
                            </p:childTnLst>
                          </p:cTn>
                        </p:par>
                        <p:par>
                          <p:cTn id="34" fill="hold">
                            <p:stCondLst>
                              <p:cond delay="1000"/>
                            </p:stCondLst>
                            <p:childTnLst>
                              <p:par>
                                <p:cTn id="35" presetID="10" presetClass="entr" presetSubtype="0" fill="hold" nodeType="afterEffect">
                                  <p:stCondLst>
                                    <p:cond delay="3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00"/>
                                        <p:tgtEl>
                                          <p:spTgt spid="21"/>
                                        </p:tgtEl>
                                      </p:cBhvr>
                                    </p:animEffect>
                                  </p:childTnLst>
                                </p:cTn>
                              </p:par>
                            </p:childTnLst>
                          </p:cTn>
                        </p:par>
                        <p:par>
                          <p:cTn id="38" fill="hold">
                            <p:stCondLst>
                              <p:cond delay="1500"/>
                            </p:stCondLst>
                            <p:childTnLst>
                              <p:par>
                                <p:cTn id="39" presetID="10" presetClass="entr" presetSubtype="0" fill="hold" nodeType="afterEffect">
                                  <p:stCondLst>
                                    <p:cond delay="3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2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200"/>
                                        <p:tgtEl>
                                          <p:spTgt spid="32"/>
                                        </p:tgtEl>
                                      </p:cBhvr>
                                    </p:animEffect>
                                    <p:anim calcmode="lin" valueType="num">
                                      <p:cBhvr>
                                        <p:cTn id="47" dur="200" fill="hold"/>
                                        <p:tgtEl>
                                          <p:spTgt spid="32"/>
                                        </p:tgtEl>
                                        <p:attrNameLst>
                                          <p:attrName>ppt_x</p:attrName>
                                        </p:attrNameLst>
                                      </p:cBhvr>
                                      <p:tavLst>
                                        <p:tav tm="0">
                                          <p:val>
                                            <p:strVal val="#ppt_x"/>
                                          </p:val>
                                        </p:tav>
                                        <p:tav tm="100000">
                                          <p:val>
                                            <p:strVal val="#ppt_x"/>
                                          </p:val>
                                        </p:tav>
                                      </p:tavLst>
                                    </p:anim>
                                    <p:anim calcmode="lin" valueType="num">
                                      <p:cBhvr>
                                        <p:cTn id="48" dur="20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200"/>
                            </p:stCondLst>
                            <p:childTnLst>
                              <p:par>
                                <p:cTn id="50" presetID="10" presetClass="entr" presetSubtype="0" fill="hold" nodeType="afterEffect">
                                  <p:stCondLst>
                                    <p:cond delay="50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300"/>
                                        <p:tgtEl>
                                          <p:spTgt spid="8"/>
                                        </p:tgtEl>
                                      </p:cBhvr>
                                    </p:animEffect>
                                  </p:childTnLst>
                                </p:cTn>
                              </p:par>
                              <p:par>
                                <p:cTn id="53" presetID="10" presetClass="entr" presetSubtype="0" fill="hold" nodeType="withEffect">
                                  <p:stCondLst>
                                    <p:cond delay="5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300"/>
                                        <p:tgtEl>
                                          <p:spTgt spid="9"/>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3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5" grpId="0"/>
      <p:bldP spid="50" grpId="0" animBg="1"/>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k object 16">
            <a:extLst>
              <a:ext uri="{FF2B5EF4-FFF2-40B4-BE49-F238E27FC236}">
                <a16:creationId xmlns:a16="http://schemas.microsoft.com/office/drawing/2014/main" id="{5628CDAB-3B47-4DCC-BF9C-978E8682CFD1}"/>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grpSp>
        <p:nvGrpSpPr>
          <p:cNvPr id="11" name="グループ化 10">
            <a:extLst>
              <a:ext uri="{FF2B5EF4-FFF2-40B4-BE49-F238E27FC236}">
                <a16:creationId xmlns:a16="http://schemas.microsoft.com/office/drawing/2014/main" id="{B7EFA04B-F7DF-47BC-960B-5DF0F830874F}"/>
              </a:ext>
            </a:extLst>
          </p:cNvPr>
          <p:cNvGrpSpPr/>
          <p:nvPr/>
        </p:nvGrpSpPr>
        <p:grpSpPr>
          <a:xfrm>
            <a:off x="573982" y="1289656"/>
            <a:ext cx="3236018" cy="360000"/>
            <a:chOff x="573982" y="2088810"/>
            <a:chExt cx="3236018" cy="360000"/>
          </a:xfrm>
        </p:grpSpPr>
        <p:sp>
          <p:nvSpPr>
            <p:cNvPr id="6" name="正方形/長方形 5">
              <a:extLst>
                <a:ext uri="{FF2B5EF4-FFF2-40B4-BE49-F238E27FC236}">
                  <a16:creationId xmlns:a16="http://schemas.microsoft.com/office/drawing/2014/main" id="{F499B01E-F0E4-4412-9705-2AA783EADB78}"/>
                </a:ext>
              </a:extLst>
            </p:cNvPr>
            <p:cNvSpPr/>
            <p:nvPr/>
          </p:nvSpPr>
          <p:spPr>
            <a:xfrm>
              <a:off x="573982" y="2088810"/>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j-lt"/>
                </a:rPr>
                <a:t>３</a:t>
              </a:r>
            </a:p>
          </p:txBody>
        </p:sp>
        <p:sp>
          <p:nvSpPr>
            <p:cNvPr id="45" name="正方形/長方形 44">
              <a:extLst>
                <a:ext uri="{FF2B5EF4-FFF2-40B4-BE49-F238E27FC236}">
                  <a16:creationId xmlns:a16="http://schemas.microsoft.com/office/drawing/2014/main" id="{388D5D20-985F-4BE6-B3EB-469DD2976E1D}"/>
                </a:ext>
              </a:extLst>
            </p:cNvPr>
            <p:cNvSpPr/>
            <p:nvPr/>
          </p:nvSpPr>
          <p:spPr>
            <a:xfrm>
              <a:off x="930821" y="2088810"/>
              <a:ext cx="2879179" cy="360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object 3">
              <a:extLst>
                <a:ext uri="{FF2B5EF4-FFF2-40B4-BE49-F238E27FC236}">
                  <a16:creationId xmlns:a16="http://schemas.microsoft.com/office/drawing/2014/main" id="{8CBEC79F-2390-4D4C-B34E-7F8ED320A734}"/>
                </a:ext>
              </a:extLst>
            </p:cNvPr>
            <p:cNvSpPr txBox="1"/>
            <p:nvPr/>
          </p:nvSpPr>
          <p:spPr>
            <a:xfrm>
              <a:off x="930821" y="2132223"/>
              <a:ext cx="2650580" cy="288985"/>
            </a:xfrm>
            <a:prstGeom prst="rect">
              <a:avLst/>
            </a:prstGeom>
            <a:noFill/>
          </p:spPr>
          <p:txBody>
            <a:bodyPr vert="horz" wrap="square" lIns="0" tIns="65405" rIns="0" bIns="0" rtlCol="0">
              <a:spAutoFit/>
            </a:bodyPr>
            <a:lstStyle/>
            <a:p>
              <a:pPr marL="143510">
                <a:lnSpc>
                  <a:spcPct val="100000"/>
                </a:lnSpc>
                <a:spcBef>
                  <a:spcPts val="515"/>
                </a:spcBef>
              </a:pP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自転車事故の高額賠償事例</a:t>
              </a:r>
            </a:p>
          </p:txBody>
        </p:sp>
      </p:grpSp>
      <p:grpSp>
        <p:nvGrpSpPr>
          <p:cNvPr id="13" name="グループ化 12">
            <a:extLst>
              <a:ext uri="{FF2B5EF4-FFF2-40B4-BE49-F238E27FC236}">
                <a16:creationId xmlns:a16="http://schemas.microsoft.com/office/drawing/2014/main" id="{09D3D7E3-731C-4F90-AE6D-8AFA3E397D17}"/>
              </a:ext>
            </a:extLst>
          </p:cNvPr>
          <p:cNvGrpSpPr/>
          <p:nvPr/>
        </p:nvGrpSpPr>
        <p:grpSpPr>
          <a:xfrm>
            <a:off x="650181" y="1795588"/>
            <a:ext cx="7960419" cy="4620601"/>
            <a:chOff x="650181" y="1728000"/>
            <a:chExt cx="7960419" cy="4620601"/>
          </a:xfrm>
        </p:grpSpPr>
        <p:grpSp>
          <p:nvGrpSpPr>
            <p:cNvPr id="12" name="グループ化 11">
              <a:extLst>
                <a:ext uri="{FF2B5EF4-FFF2-40B4-BE49-F238E27FC236}">
                  <a16:creationId xmlns:a16="http://schemas.microsoft.com/office/drawing/2014/main" id="{7B9686EC-3DA5-4059-8036-36D331C6D781}"/>
                </a:ext>
              </a:extLst>
            </p:cNvPr>
            <p:cNvGrpSpPr/>
            <p:nvPr/>
          </p:nvGrpSpPr>
          <p:grpSpPr>
            <a:xfrm>
              <a:off x="650181" y="1728000"/>
              <a:ext cx="7960419" cy="4025400"/>
              <a:chOff x="650181" y="1728000"/>
              <a:chExt cx="7960419" cy="4025400"/>
            </a:xfrm>
          </p:grpSpPr>
          <p:sp>
            <p:nvSpPr>
              <p:cNvPr id="4" name="正方形/長方形 3">
                <a:extLst>
                  <a:ext uri="{FF2B5EF4-FFF2-40B4-BE49-F238E27FC236}">
                    <a16:creationId xmlns:a16="http://schemas.microsoft.com/office/drawing/2014/main" id="{45C5210A-AB61-4E4B-95D8-9ACC6A2C5936}"/>
                  </a:ext>
                </a:extLst>
              </p:cNvPr>
              <p:cNvSpPr/>
              <p:nvPr/>
            </p:nvSpPr>
            <p:spPr>
              <a:xfrm>
                <a:off x="650181" y="1728000"/>
                <a:ext cx="2520000" cy="288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判決認容額</a:t>
                </a:r>
                <a:r>
                  <a:rPr lang="ja-JP" altLang="en-US" sz="1050" b="1" dirty="0">
                    <a:solidFill>
                      <a:schemeClr val="bg1"/>
                    </a:solidFill>
                    <a:latin typeface="メイリオ" panose="020B0604030504040204" pitchFamily="50" charset="-128"/>
                    <a:ea typeface="メイリオ" panose="020B0604030504040204" pitchFamily="50" charset="-128"/>
                  </a:rPr>
                  <a:t>（</a:t>
                </a:r>
                <a:r>
                  <a:rPr lang="en-US" altLang="ja-JP" sz="1050" b="1" dirty="0">
                    <a:solidFill>
                      <a:schemeClr val="bg1"/>
                    </a:solidFill>
                    <a:latin typeface="メイリオ" panose="020B0604030504040204" pitchFamily="50" charset="-128"/>
                    <a:ea typeface="メイリオ" panose="020B0604030504040204" pitchFamily="50" charset="-128"/>
                  </a:rPr>
                  <a:t>※</a:t>
                </a:r>
                <a:r>
                  <a:rPr lang="ja-JP" altLang="en-US" sz="1050" b="1" dirty="0">
                    <a:solidFill>
                      <a:schemeClr val="bg1"/>
                    </a:solidFill>
                    <a:latin typeface="メイリオ" panose="020B0604030504040204" pitchFamily="50" charset="-128"/>
                    <a:ea typeface="メイリオ" panose="020B0604030504040204" pitchFamily="50" charset="-128"/>
                  </a:rPr>
                  <a:t>）</a:t>
                </a:r>
                <a:endParaRPr kumimoji="1" lang="ja-JP" altLang="en-US" sz="1400" dirty="0"/>
              </a:p>
            </p:txBody>
          </p:sp>
          <p:sp>
            <p:nvSpPr>
              <p:cNvPr id="35" name="正方形/長方形 34">
                <a:extLst>
                  <a:ext uri="{FF2B5EF4-FFF2-40B4-BE49-F238E27FC236}">
                    <a16:creationId xmlns:a16="http://schemas.microsoft.com/office/drawing/2014/main" id="{65D0A335-2054-4C55-8A99-3D0B35F157AE}"/>
                  </a:ext>
                </a:extLst>
              </p:cNvPr>
              <p:cNvSpPr/>
              <p:nvPr/>
            </p:nvSpPr>
            <p:spPr>
              <a:xfrm>
                <a:off x="3210600" y="1728000"/>
                <a:ext cx="5400000" cy="288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事故の概要</a:t>
                </a:r>
              </a:p>
            </p:txBody>
          </p:sp>
          <p:sp>
            <p:nvSpPr>
              <p:cNvPr id="40" name="正方形/長方形 39">
                <a:extLst>
                  <a:ext uri="{FF2B5EF4-FFF2-40B4-BE49-F238E27FC236}">
                    <a16:creationId xmlns:a16="http://schemas.microsoft.com/office/drawing/2014/main" id="{6316EB27-C54B-4B6F-BBD4-B45136BA70B4}"/>
                  </a:ext>
                </a:extLst>
              </p:cNvPr>
              <p:cNvSpPr/>
              <p:nvPr/>
            </p:nvSpPr>
            <p:spPr>
              <a:xfrm>
                <a:off x="3210600" y="2063088"/>
                <a:ext cx="5400000" cy="82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男子小学生が夜間、帰宅途中に自転車で走行中、歩道と車道の区別のない道</a:t>
                </a: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路において歩行中の女性（</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62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歳）と正面衝突。女性は頭蓋骨骨折等の傷害</a:t>
                </a: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を負い、意識が戻らない状態になった。</a:t>
                </a:r>
              </a:p>
              <a:p>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神戸地方裁判所　平成</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25 </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7 </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月</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4 </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日判決</a:t>
                </a:r>
                <a:r>
                  <a:rPr lang="en-US" altLang="zh-TW" sz="1200" dirty="0">
                    <a:solidFill>
                      <a:schemeClr val="tx1">
                        <a:lumMod val="65000"/>
                        <a:lumOff val="35000"/>
                      </a:schemeClr>
                    </a:solidFill>
                    <a:latin typeface="メイリオ" panose="020B0604030504040204" pitchFamily="50" charset="-128"/>
                    <a:ea typeface="メイリオ" panose="020B0604030504040204" pitchFamily="50" charset="-128"/>
                  </a:rPr>
                  <a:t>〉</a:t>
                </a:r>
                <a:endParaRPr lang="ja-JP" altLang="en-US" sz="105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AD80013D-E955-4A15-91ED-F6F6560F6993}"/>
                  </a:ext>
                </a:extLst>
              </p:cNvPr>
              <p:cNvSpPr/>
              <p:nvPr/>
            </p:nvSpPr>
            <p:spPr>
              <a:xfrm>
                <a:off x="650181" y="2067600"/>
                <a:ext cx="2520000" cy="828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9,521 </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万円</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2C958969-79C5-42CC-A571-60A6F832AC3A}"/>
                  </a:ext>
                </a:extLst>
              </p:cNvPr>
              <p:cNvSpPr/>
              <p:nvPr/>
            </p:nvSpPr>
            <p:spPr>
              <a:xfrm>
                <a:off x="3210600" y="2922666"/>
                <a:ext cx="5400000" cy="792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男子高校生が昼間、自転車横断帯のかなり手前の歩道から車道を斜めに横断</a:t>
                </a: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し、対向車線を自転車で直進してきた男性会社員（</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24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歳）と衝突。男性会</a:t>
                </a: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社員に重大な障害（言語機能の喪失等）が残った。</a:t>
                </a:r>
              </a:p>
              <a:p>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東京地方裁判所　平成</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20 </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6 </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月</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5 </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日判決</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E6451131-1658-4E14-BF7F-864C89B42E00}"/>
                  </a:ext>
                </a:extLst>
              </p:cNvPr>
              <p:cNvSpPr/>
              <p:nvPr/>
            </p:nvSpPr>
            <p:spPr>
              <a:xfrm>
                <a:off x="650181" y="2926050"/>
                <a:ext cx="2520000" cy="792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9,266 </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万円</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C0B32FCF-9652-4BB1-AA23-51919A708681}"/>
                  </a:ext>
                </a:extLst>
              </p:cNvPr>
              <p:cNvSpPr/>
              <p:nvPr/>
            </p:nvSpPr>
            <p:spPr>
              <a:xfrm>
                <a:off x="3210600" y="3746244"/>
                <a:ext cx="5400000" cy="64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男性が夕方、ペットボトルを片手に下り坂をスピードを落とさず走行し交差</a:t>
                </a: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点に進入、横断歩道を横断中の女性（</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38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歳）と衝突。女性は脳挫傷等で</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3</a:t>
                </a: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日後に死亡した。</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東京地方裁判所　平成</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15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9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月</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30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日判決</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7" name="正方形/長方形 46">
                <a:extLst>
                  <a:ext uri="{FF2B5EF4-FFF2-40B4-BE49-F238E27FC236}">
                    <a16:creationId xmlns:a16="http://schemas.microsoft.com/office/drawing/2014/main" id="{0B39F251-3486-4D9D-8B7F-4D4361BC437A}"/>
                  </a:ext>
                </a:extLst>
              </p:cNvPr>
              <p:cNvSpPr/>
              <p:nvPr/>
            </p:nvSpPr>
            <p:spPr>
              <a:xfrm>
                <a:off x="650181" y="3748500"/>
                <a:ext cx="2520000" cy="648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6,779 </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万円</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4AD0A4FD-91AC-4E11-B76B-2B43439838C6}"/>
                  </a:ext>
                </a:extLst>
              </p:cNvPr>
              <p:cNvSpPr/>
              <p:nvPr/>
            </p:nvSpPr>
            <p:spPr>
              <a:xfrm>
                <a:off x="3210600" y="4425822"/>
                <a:ext cx="5400000" cy="64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男性が昼間、信号表示を無視して高速度で交差点に進入、青信号で横断歩道</a:t>
                </a: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を横断中の女性（</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55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歳）と衝突。女性は頭蓋内損傷等で</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11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日後に死亡した。</a:t>
                </a:r>
              </a:p>
              <a:p>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東京地方裁判所　平成</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19 </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4 </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月</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11 </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日判決</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a16="http://schemas.microsoft.com/office/drawing/2014/main" id="{9CC475FB-D14F-41CE-BD88-08CCB8B97B13}"/>
                  </a:ext>
                </a:extLst>
              </p:cNvPr>
              <p:cNvSpPr/>
              <p:nvPr/>
            </p:nvSpPr>
            <p:spPr>
              <a:xfrm>
                <a:off x="650181" y="4426950"/>
                <a:ext cx="2520000" cy="648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5,438 </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万円</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0" name="正方形/長方形 49">
                <a:extLst>
                  <a:ext uri="{FF2B5EF4-FFF2-40B4-BE49-F238E27FC236}">
                    <a16:creationId xmlns:a16="http://schemas.microsoft.com/office/drawing/2014/main" id="{9C2FA694-B13F-4920-B047-7334AAF4949E}"/>
                  </a:ext>
                </a:extLst>
              </p:cNvPr>
              <p:cNvSpPr/>
              <p:nvPr/>
            </p:nvSpPr>
            <p:spPr>
              <a:xfrm>
                <a:off x="3210600" y="5105400"/>
                <a:ext cx="5400000" cy="64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男性が昼間、赤信号を無視して交差点を直進し、青信号で横断歩道を歩行中</a:t>
                </a: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の女性（</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75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歳）に衝突。女性は脳挫傷等で</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5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日後に死亡した。</a:t>
                </a:r>
              </a:p>
              <a:p>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東京地方裁判所　平成</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26 </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1 </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月</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28 </a:t>
                </a:r>
                <a:r>
                  <a:rPr lang="zh-TW" altLang="en-US" sz="1200" dirty="0">
                    <a:solidFill>
                      <a:schemeClr val="tx1">
                        <a:lumMod val="75000"/>
                        <a:lumOff val="25000"/>
                      </a:schemeClr>
                    </a:solidFill>
                    <a:latin typeface="メイリオ" panose="020B0604030504040204" pitchFamily="50" charset="-128"/>
                    <a:ea typeface="メイリオ" panose="020B0604030504040204" pitchFamily="50" charset="-128"/>
                  </a:rPr>
                  <a:t>日判決</a:t>
                </a:r>
                <a:r>
                  <a:rPr lang="en-US" altLang="zh-TW" sz="120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0A299CA5-F450-43FB-B904-D3A962B60EDA}"/>
                  </a:ext>
                </a:extLst>
              </p:cNvPr>
              <p:cNvSpPr/>
              <p:nvPr/>
            </p:nvSpPr>
            <p:spPr>
              <a:xfrm>
                <a:off x="650181" y="5105400"/>
                <a:ext cx="2520000" cy="648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4,746 </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万円</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10" name="テキスト ボックス 9">
              <a:extLst>
                <a:ext uri="{FF2B5EF4-FFF2-40B4-BE49-F238E27FC236}">
                  <a16:creationId xmlns:a16="http://schemas.microsoft.com/office/drawing/2014/main" id="{DFD3E91D-48F6-43E1-A0E3-3612A9415880}"/>
                </a:ext>
              </a:extLst>
            </p:cNvPr>
            <p:cNvSpPr txBox="1"/>
            <p:nvPr/>
          </p:nvSpPr>
          <p:spPr>
            <a:xfrm>
              <a:off x="777240" y="5871547"/>
              <a:ext cx="7833360" cy="477054"/>
            </a:xfrm>
            <a:prstGeom prst="rect">
              <a:avLst/>
            </a:prstGeom>
            <a:noFill/>
          </p:spPr>
          <p:txBody>
            <a:bodyPr wrap="square" rtlCol="0">
              <a:spAutoFit/>
            </a:bodyPr>
            <a:lstStyle/>
            <a:p>
              <a:pPr>
                <a:lnSpc>
                  <a:spcPts val="1500"/>
                </a:lnSpc>
              </a:pPr>
              <a:r>
                <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rPr>
                <a:t>※ </a:t>
              </a: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判決認容額とは、上記裁判における判決文で加害者が支払いを命じられた金額です（上記金額は概算値）。</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a:p>
              <a:pPr>
                <a:lnSpc>
                  <a:spcPts val="1500"/>
                </a:lnSpc>
              </a:pP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　上記裁判後の上訴等により、加害者が実際に支払う金額とは異なる可能性があります。</a:t>
              </a:r>
              <a:endPar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grpSp>
        <p:nvGrpSpPr>
          <p:cNvPr id="2" name="グループ化 1">
            <a:extLst>
              <a:ext uri="{FF2B5EF4-FFF2-40B4-BE49-F238E27FC236}">
                <a16:creationId xmlns:a16="http://schemas.microsoft.com/office/drawing/2014/main" id="{AC835698-D0F2-431A-9F22-0B7F668985BC}"/>
              </a:ext>
            </a:extLst>
          </p:cNvPr>
          <p:cNvGrpSpPr/>
          <p:nvPr/>
        </p:nvGrpSpPr>
        <p:grpSpPr>
          <a:xfrm>
            <a:off x="468000" y="1657969"/>
            <a:ext cx="8229600" cy="4804031"/>
            <a:chOff x="468000" y="1657969"/>
            <a:chExt cx="8229600" cy="4804031"/>
          </a:xfrm>
        </p:grpSpPr>
        <p:sp>
          <p:nvSpPr>
            <p:cNvPr id="53" name="正方形/長方形 52">
              <a:extLst>
                <a:ext uri="{FF2B5EF4-FFF2-40B4-BE49-F238E27FC236}">
                  <a16:creationId xmlns:a16="http://schemas.microsoft.com/office/drawing/2014/main" id="{18A0A599-4D80-49E9-8E03-50D0E1DF20B6}"/>
                </a:ext>
              </a:extLst>
            </p:cNvPr>
            <p:cNvSpPr/>
            <p:nvPr/>
          </p:nvSpPr>
          <p:spPr>
            <a:xfrm>
              <a:off x="468000" y="1657969"/>
              <a:ext cx="8229600" cy="48040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四角形: 角を丸くする 53">
              <a:extLst>
                <a:ext uri="{FF2B5EF4-FFF2-40B4-BE49-F238E27FC236}">
                  <a16:creationId xmlns:a16="http://schemas.microsoft.com/office/drawing/2014/main" id="{34E8B49D-CD68-4643-9825-ED58005803A6}"/>
                </a:ext>
              </a:extLst>
            </p:cNvPr>
            <p:cNvSpPr/>
            <p:nvPr/>
          </p:nvSpPr>
          <p:spPr>
            <a:xfrm>
              <a:off x="930820" y="1805178"/>
              <a:ext cx="7495203" cy="4474562"/>
            </a:xfrm>
            <a:prstGeom prst="roundRect">
              <a:avLst>
                <a:gd name="adj" fmla="val 6869"/>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object 10">
              <a:extLst>
                <a:ext uri="{FF2B5EF4-FFF2-40B4-BE49-F238E27FC236}">
                  <a16:creationId xmlns:a16="http://schemas.microsoft.com/office/drawing/2014/main" id="{4B4572EA-831E-48D2-8DE0-7DE23543613C}"/>
                </a:ext>
              </a:extLst>
            </p:cNvPr>
            <p:cNvSpPr txBox="1"/>
            <p:nvPr/>
          </p:nvSpPr>
          <p:spPr>
            <a:xfrm>
              <a:off x="1295400" y="2579389"/>
              <a:ext cx="6736923" cy="697627"/>
            </a:xfrm>
            <a:prstGeom prst="rect">
              <a:avLst/>
            </a:prstGeom>
            <a:noFill/>
          </p:spPr>
          <p:txBody>
            <a:bodyPr vert="horz" wrap="square" lIns="0" tIns="0" rIns="0" bIns="0" spcCol="360000" rtlCol="0">
              <a:spAutoFit/>
            </a:bodyPr>
            <a:lstStyle/>
            <a:p>
              <a:pPr>
                <a:lnSpc>
                  <a:spcPts val="2800"/>
                </a:lnSpc>
              </a:pP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この損害賠償責任は、未成年（中学生）といえども責任を免れることはできませんので、注意が必要です。</a:t>
              </a:r>
            </a:p>
          </p:txBody>
        </p:sp>
        <p:sp>
          <p:nvSpPr>
            <p:cNvPr id="15" name="正方形/長方形 14">
              <a:extLst>
                <a:ext uri="{FF2B5EF4-FFF2-40B4-BE49-F238E27FC236}">
                  <a16:creationId xmlns:a16="http://schemas.microsoft.com/office/drawing/2014/main" id="{A44B02DF-DD1F-4904-A710-23E563088E72}"/>
                </a:ext>
              </a:extLst>
            </p:cNvPr>
            <p:cNvSpPr/>
            <p:nvPr/>
          </p:nvSpPr>
          <p:spPr>
            <a:xfrm>
              <a:off x="1111677" y="2133600"/>
              <a:ext cx="1440000" cy="360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b="1" dirty="0">
                  <a:latin typeface="メイリオ" panose="020B0604030504040204" pitchFamily="50" charset="-128"/>
                  <a:ea typeface="メイリオ" panose="020B0604030504040204" pitchFamily="50" charset="-128"/>
                </a:rPr>
                <a:t>注　意</a:t>
              </a:r>
            </a:p>
          </p:txBody>
        </p:sp>
        <p:sp>
          <p:nvSpPr>
            <p:cNvPr id="58" name="object 10">
              <a:extLst>
                <a:ext uri="{FF2B5EF4-FFF2-40B4-BE49-F238E27FC236}">
                  <a16:creationId xmlns:a16="http://schemas.microsoft.com/office/drawing/2014/main" id="{639EA408-945D-4285-8CF3-C5E3BDE3C4FF}"/>
                </a:ext>
              </a:extLst>
            </p:cNvPr>
            <p:cNvSpPr txBox="1"/>
            <p:nvPr/>
          </p:nvSpPr>
          <p:spPr>
            <a:xfrm>
              <a:off x="1295400" y="4106769"/>
              <a:ext cx="6917780" cy="2010807"/>
            </a:xfrm>
            <a:prstGeom prst="rect">
              <a:avLst/>
            </a:prstGeom>
            <a:noFill/>
          </p:spPr>
          <p:txBody>
            <a:bodyPr vert="horz" wrap="square" lIns="0" tIns="0" rIns="0" bIns="0" spcCol="360000" rtlCol="0">
              <a:spAutoFit/>
            </a:bodyPr>
            <a:lstStyle/>
            <a:p>
              <a:pPr>
                <a:lnSpc>
                  <a:spcPts val="3200"/>
                </a:lnSpc>
              </a:pP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自転車事故に備える保険</a:t>
              </a:r>
              <a:endParaRPr lang="en-US" altLang="ja-JP" b="1" dirty="0">
                <a:solidFill>
                  <a:schemeClr val="accent2">
                    <a:lumMod val="50000"/>
                  </a:schemeClr>
                </a:solidFill>
                <a:latin typeface="メイリオ" panose="020B0604030504040204" pitchFamily="50" charset="-128"/>
                <a:ea typeface="メイリオ" panose="020B0604030504040204" pitchFamily="50" charset="-128"/>
                <a:cs typeface="メイリオ"/>
              </a:endParaRPr>
            </a:p>
            <a:p>
              <a:pPr>
                <a:lnSpc>
                  <a:spcPts val="3200"/>
                </a:lnSpc>
              </a:pPr>
              <a:r>
                <a:rPr lang="ja-JP" altLang="en-US" sz="1600" b="1" dirty="0">
                  <a:solidFill>
                    <a:schemeClr val="accent2">
                      <a:lumMod val="50000"/>
                    </a:schemeClr>
                  </a:solidFill>
                  <a:latin typeface="メイリオ" panose="020B0604030504040204" pitchFamily="50" charset="-128"/>
                  <a:ea typeface="メイリオ" panose="020B0604030504040204" pitchFamily="50" charset="-128"/>
                  <a:cs typeface="メイリオ"/>
                </a:rPr>
                <a:t>自転車事故の損害賠償責任は「個人賠償責任保険」で、自分自身のケガは「傷害保険」でそれぞれ備えることができます。</a:t>
              </a:r>
            </a:p>
            <a:p>
              <a:pPr>
                <a:lnSpc>
                  <a:spcPts val="3200"/>
                </a:lnSpc>
              </a:pPr>
              <a:r>
                <a:rPr lang="ja-JP" altLang="en-US" sz="1600" b="1" dirty="0">
                  <a:solidFill>
                    <a:schemeClr val="accent2">
                      <a:lumMod val="50000"/>
                    </a:schemeClr>
                  </a:solidFill>
                  <a:latin typeface="メイリオ" panose="020B0604030504040204" pitchFamily="50" charset="-128"/>
                  <a:ea typeface="メイリオ" panose="020B0604030504040204" pitchFamily="50" charset="-128"/>
                  <a:cs typeface="メイリオ"/>
                </a:rPr>
                <a:t>なお、自動車事故と異なり、自転車事故には自賠責保険のような強制保険がありませんので、自分で備えておく必要があります。</a:t>
              </a:r>
            </a:p>
          </p:txBody>
        </p:sp>
        <p:sp>
          <p:nvSpPr>
            <p:cNvPr id="59" name="正方形/長方形 58">
              <a:extLst>
                <a:ext uri="{FF2B5EF4-FFF2-40B4-BE49-F238E27FC236}">
                  <a16:creationId xmlns:a16="http://schemas.microsoft.com/office/drawing/2014/main" id="{53733188-7CD0-43F5-91B8-D13F8F02AE06}"/>
                </a:ext>
              </a:extLst>
            </p:cNvPr>
            <p:cNvSpPr/>
            <p:nvPr/>
          </p:nvSpPr>
          <p:spPr>
            <a:xfrm>
              <a:off x="1111677" y="3681614"/>
              <a:ext cx="1440000" cy="360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b="1" dirty="0">
                  <a:latin typeface="メイリオ" panose="020B0604030504040204" pitchFamily="50" charset="-128"/>
                  <a:ea typeface="メイリオ" panose="020B0604030504040204" pitchFamily="50" charset="-128"/>
                </a:rPr>
                <a:t>参　考</a:t>
              </a:r>
            </a:p>
          </p:txBody>
        </p:sp>
      </p:grpSp>
      <p:sp>
        <p:nvSpPr>
          <p:cNvPr id="31" name="object 2">
            <a:extLst>
              <a:ext uri="{FF2B5EF4-FFF2-40B4-BE49-F238E27FC236}">
                <a16:creationId xmlns:a16="http://schemas.microsoft.com/office/drawing/2014/main" id="{6F0DAB85-63D8-44DC-A21A-CEE80FF35FF3}"/>
              </a:ext>
            </a:extLst>
          </p:cNvPr>
          <p:cNvSpPr/>
          <p:nvPr/>
        </p:nvSpPr>
        <p:spPr>
          <a:xfrm>
            <a:off x="0" y="232651"/>
            <a:ext cx="88265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33" name="object 3">
            <a:extLst>
              <a:ext uri="{FF2B5EF4-FFF2-40B4-BE49-F238E27FC236}">
                <a16:creationId xmlns:a16="http://schemas.microsoft.com/office/drawing/2014/main" id="{9F954ADC-6F9D-462E-9078-6792E2007461}"/>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③</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object 3">
            <a:extLst>
              <a:ext uri="{FF2B5EF4-FFF2-40B4-BE49-F238E27FC236}">
                <a16:creationId xmlns:a16="http://schemas.microsoft.com/office/drawing/2014/main" id="{0BD5A7A0-0D58-4858-B1B1-0B357D5EB637}"/>
              </a:ext>
            </a:extLst>
          </p:cNvPr>
          <p:cNvSpPr txBox="1">
            <a:spLocks/>
          </p:cNvSpPr>
          <p:nvPr/>
        </p:nvSpPr>
        <p:spPr>
          <a:xfrm>
            <a:off x="838200" y="396000"/>
            <a:ext cx="4038033"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自転車の事故とその責任</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36" name="object 3">
            <a:extLst>
              <a:ext uri="{FF2B5EF4-FFF2-40B4-BE49-F238E27FC236}">
                <a16:creationId xmlns:a16="http://schemas.microsoft.com/office/drawing/2014/main" id="{C50F6914-7C8F-4FA4-9348-1BE60C3CCE66}"/>
              </a:ext>
            </a:extLst>
          </p:cNvPr>
          <p:cNvSpPr txBox="1">
            <a:spLocks/>
          </p:cNvSpPr>
          <p:nvPr/>
        </p:nvSpPr>
        <p:spPr>
          <a:xfrm>
            <a:off x="4867895" y="457200"/>
            <a:ext cx="3941545"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spc="-150" dirty="0">
                <a:solidFill>
                  <a:srgbClr val="FFFFFF"/>
                </a:solidFill>
                <a:latin typeface="メイリオ" panose="020B0604030504040204" pitchFamily="50" charset="-128"/>
                <a:ea typeface="メイリオ" panose="020B0604030504040204" pitchFamily="50" charset="-128"/>
              </a:rPr>
              <a:t>自転車をとりまくリスクとその責任</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81888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
                                        <p:tgtEl>
                                          <p:spTgt spid="11"/>
                                        </p:tgtEl>
                                      </p:cBhvr>
                                    </p:animEffect>
                                    <p:anim calcmode="lin" valueType="num">
                                      <p:cBhvr>
                                        <p:cTn id="8" dur="200" fill="hold"/>
                                        <p:tgtEl>
                                          <p:spTgt spid="11"/>
                                        </p:tgtEl>
                                        <p:attrNameLst>
                                          <p:attrName>ppt_x</p:attrName>
                                        </p:attrNameLst>
                                      </p:cBhvr>
                                      <p:tavLst>
                                        <p:tav tm="0">
                                          <p:val>
                                            <p:strVal val="#ppt_x"/>
                                          </p:val>
                                        </p:tav>
                                        <p:tav tm="100000">
                                          <p:val>
                                            <p:strVal val="#ppt_x"/>
                                          </p:val>
                                        </p:tav>
                                      </p:tavLst>
                                    </p:anim>
                                    <p:anim calcmode="lin" valueType="num">
                                      <p:cBhvr>
                                        <p:cTn id="9" dur="2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3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k object 16">
            <a:extLst>
              <a:ext uri="{FF2B5EF4-FFF2-40B4-BE49-F238E27FC236}">
                <a16:creationId xmlns:a16="http://schemas.microsoft.com/office/drawing/2014/main" id="{5628CDAB-3B47-4DCC-BF9C-978E8682CFD1}"/>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pic>
        <p:nvPicPr>
          <p:cNvPr id="11" name="グラフィックス 10">
            <a:extLst>
              <a:ext uri="{FF2B5EF4-FFF2-40B4-BE49-F238E27FC236}">
                <a16:creationId xmlns:a16="http://schemas.microsoft.com/office/drawing/2014/main" id="{43BD476F-8B9D-4942-81B7-3D10770E7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946" y="2607877"/>
            <a:ext cx="2992195" cy="3792923"/>
          </a:xfrm>
          <a:prstGeom prst="rect">
            <a:avLst/>
          </a:prstGeom>
        </p:spPr>
      </p:pic>
      <p:grpSp>
        <p:nvGrpSpPr>
          <p:cNvPr id="13" name="グループ化 12">
            <a:extLst>
              <a:ext uri="{FF2B5EF4-FFF2-40B4-BE49-F238E27FC236}">
                <a16:creationId xmlns:a16="http://schemas.microsoft.com/office/drawing/2014/main" id="{C90E91B5-EB79-442A-9779-C05F0D986A99}"/>
              </a:ext>
            </a:extLst>
          </p:cNvPr>
          <p:cNvGrpSpPr/>
          <p:nvPr/>
        </p:nvGrpSpPr>
        <p:grpSpPr>
          <a:xfrm>
            <a:off x="556461" y="1300610"/>
            <a:ext cx="7949999" cy="1200390"/>
            <a:chOff x="556461" y="1600200"/>
            <a:chExt cx="7949999" cy="1264191"/>
          </a:xfrm>
        </p:grpSpPr>
        <p:pic>
          <p:nvPicPr>
            <p:cNvPr id="12" name="グラフィックス 11">
              <a:extLst>
                <a:ext uri="{FF2B5EF4-FFF2-40B4-BE49-F238E27FC236}">
                  <a16:creationId xmlns:a16="http://schemas.microsoft.com/office/drawing/2014/main" id="{CF8F28F8-9F73-4726-820F-A1AADC654A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517" y="2003838"/>
              <a:ext cx="7597943" cy="860553"/>
            </a:xfrm>
            <a:prstGeom prst="rect">
              <a:avLst/>
            </a:prstGeom>
          </p:spPr>
        </p:pic>
        <p:sp>
          <p:nvSpPr>
            <p:cNvPr id="14" name="object 14"/>
            <p:cNvSpPr/>
            <p:nvPr/>
          </p:nvSpPr>
          <p:spPr>
            <a:xfrm>
              <a:off x="556461" y="16002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15" name="object 15"/>
            <p:cNvSpPr/>
            <p:nvPr/>
          </p:nvSpPr>
          <p:spPr>
            <a:xfrm>
              <a:off x="556461" y="16002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16" name="object 16"/>
            <p:cNvSpPr txBox="1"/>
            <p:nvPr/>
          </p:nvSpPr>
          <p:spPr>
            <a:xfrm rot="21540000">
              <a:off x="630000" y="17202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17" name="object 17"/>
            <p:cNvSpPr txBox="1"/>
            <p:nvPr/>
          </p:nvSpPr>
          <p:spPr>
            <a:xfrm>
              <a:off x="1218816" y="2126133"/>
              <a:ext cx="7023483" cy="648270"/>
            </a:xfrm>
            <a:prstGeom prst="rect">
              <a:avLst/>
            </a:prstGeom>
          </p:spPr>
          <p:txBody>
            <a:bodyPr vert="horz" wrap="square" lIns="0" tIns="0" rIns="0" bIns="0" rtlCol="0">
              <a:spAutoFit/>
            </a:bodyPr>
            <a:lstStyle/>
            <a:p>
              <a:pPr>
                <a:lnSpc>
                  <a:spcPts val="2400"/>
                </a:lnSpc>
                <a:tabLst>
                  <a:tab pos="469265" algn="l"/>
                </a:tabLst>
              </a:pPr>
              <a:r>
                <a:rPr lang="ja-JP" altLang="en-US" sz="2000" b="1" spc="50" dirty="0">
                  <a:solidFill>
                    <a:schemeClr val="bg1"/>
                  </a:solidFill>
                  <a:latin typeface="メイリオ" panose="020B0604030504040204" pitchFamily="50" charset="-128"/>
                  <a:ea typeface="メイリオ" panose="020B0604030504040204" pitchFamily="50" charset="-128"/>
                  <a:cs typeface="メイリオ"/>
                </a:rPr>
                <a:t>　みなさんの身のまわりのリスクは、自転車事故だけではありません。</a:t>
              </a:r>
              <a:r>
                <a:rPr lang="ja-JP" altLang="en-US" sz="2000" b="1" dirty="0">
                  <a:solidFill>
                    <a:schemeClr val="bg1"/>
                  </a:solidFill>
                  <a:latin typeface="メイリオ" panose="020B0604030504040204" pitchFamily="50" charset="-128"/>
                  <a:ea typeface="メイリオ" panose="020B0604030504040204" pitchFamily="50" charset="-128"/>
                  <a:cs typeface="メイリオ"/>
                </a:rPr>
                <a:t>他にどのようなリスクがあるでしょうか。</a:t>
              </a:r>
              <a:endParaRPr sz="2000" b="1" dirty="0">
                <a:solidFill>
                  <a:schemeClr val="bg1"/>
                </a:solidFill>
                <a:latin typeface="メイリオ" panose="020B0604030504040204" pitchFamily="50" charset="-128"/>
                <a:ea typeface="メイリオ" panose="020B0604030504040204" pitchFamily="50" charset="-128"/>
                <a:cs typeface="メイリオ"/>
              </a:endParaRPr>
            </a:p>
          </p:txBody>
        </p:sp>
        <p:sp>
          <p:nvSpPr>
            <p:cNvPr id="19" name="object 16">
              <a:extLst>
                <a:ext uri="{FF2B5EF4-FFF2-40B4-BE49-F238E27FC236}">
                  <a16:creationId xmlns:a16="http://schemas.microsoft.com/office/drawing/2014/main" id="{73C042A5-FEB7-4709-87EC-2CF6A801BE49}"/>
                </a:ext>
              </a:extLst>
            </p:cNvPr>
            <p:cNvSpPr txBox="1"/>
            <p:nvPr/>
          </p:nvSpPr>
          <p:spPr>
            <a:xfrm rot="21540000">
              <a:off x="912299" y="1819825"/>
              <a:ext cx="303119" cy="459191"/>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6</a:t>
              </a:r>
              <a:endParaRPr sz="2800" i="1" dirty="0">
                <a:latin typeface="メイリオ" panose="020B0604030504040204" pitchFamily="50" charset="-128"/>
                <a:ea typeface="メイリオ" panose="020B0604030504040204" pitchFamily="50" charset="-128"/>
                <a:cs typeface="Franklin Gothic Demi"/>
              </a:endParaRPr>
            </a:p>
          </p:txBody>
        </p:sp>
      </p:grpSp>
      <p:sp>
        <p:nvSpPr>
          <p:cNvPr id="37" name="object 10">
            <a:extLst>
              <a:ext uri="{FF2B5EF4-FFF2-40B4-BE49-F238E27FC236}">
                <a16:creationId xmlns:a16="http://schemas.microsoft.com/office/drawing/2014/main" id="{6DA4628C-0134-4AD7-8312-1557478A5808}"/>
              </a:ext>
            </a:extLst>
          </p:cNvPr>
          <p:cNvSpPr txBox="1"/>
          <p:nvPr/>
        </p:nvSpPr>
        <p:spPr>
          <a:xfrm>
            <a:off x="4495801" y="3581400"/>
            <a:ext cx="3873500" cy="1895391"/>
          </a:xfrm>
          <a:prstGeom prst="rect">
            <a:avLst/>
          </a:prstGeom>
        </p:spPr>
        <p:txBody>
          <a:bodyPr vert="horz" wrap="square" lIns="0" tIns="12700" rIns="0" bIns="0" spcCol="144000" rtlCol="0">
            <a:spAutoFit/>
          </a:bodyPr>
          <a:lstStyle/>
          <a:p>
            <a:pPr>
              <a:lnSpc>
                <a:spcPts val="2400"/>
              </a:lnSpc>
              <a:spcBef>
                <a:spcPts val="100"/>
              </a:spcBef>
            </a:pPr>
            <a:r>
              <a:rPr lang="ja-JP" altLang="en-US" sz="1600" b="1" dirty="0">
                <a:solidFill>
                  <a:srgbClr val="FF0000"/>
                </a:solidFill>
                <a:latin typeface="メイリオ" panose="020B0604030504040204" pitchFamily="50" charset="-128"/>
                <a:ea typeface="メイリオ" panose="020B0604030504040204" pitchFamily="50" charset="-128"/>
                <a:cs typeface="メイリオ"/>
              </a:rPr>
              <a:t>台風や強風により家屋が壊れる。</a:t>
            </a:r>
            <a:endParaRPr lang="en-US" altLang="ja-JP" sz="1600" b="1" dirty="0">
              <a:solidFill>
                <a:srgbClr val="FF0000"/>
              </a:solidFill>
              <a:latin typeface="メイリオ" panose="020B0604030504040204" pitchFamily="50" charset="-128"/>
              <a:ea typeface="メイリオ" panose="020B0604030504040204" pitchFamily="50" charset="-128"/>
              <a:cs typeface="メイリオ"/>
            </a:endParaRPr>
          </a:p>
          <a:p>
            <a:pPr>
              <a:lnSpc>
                <a:spcPts val="2400"/>
              </a:lnSpc>
              <a:spcBef>
                <a:spcPts val="100"/>
              </a:spcBef>
            </a:pPr>
            <a:endParaRPr lang="en-US" altLang="ja-JP" sz="1600" b="1" dirty="0">
              <a:solidFill>
                <a:srgbClr val="FF0000"/>
              </a:solidFill>
              <a:latin typeface="メイリオ" panose="020B0604030504040204" pitchFamily="50" charset="-128"/>
              <a:ea typeface="メイリオ" panose="020B0604030504040204" pitchFamily="50" charset="-128"/>
              <a:cs typeface="メイリオ"/>
            </a:endParaRPr>
          </a:p>
          <a:p>
            <a:pPr>
              <a:lnSpc>
                <a:spcPts val="2400"/>
              </a:lnSpc>
              <a:spcBef>
                <a:spcPts val="100"/>
              </a:spcBef>
            </a:pPr>
            <a:r>
              <a:rPr lang="ja-JP" altLang="en-US" sz="1600" b="1" dirty="0">
                <a:solidFill>
                  <a:srgbClr val="FF0000"/>
                </a:solidFill>
                <a:latin typeface="メイリオ" panose="020B0604030504040204" pitchFamily="50" charset="-128"/>
                <a:ea typeface="メイリオ" panose="020B0604030504040204" pitchFamily="50" charset="-128"/>
                <a:cs typeface="メイリオ"/>
              </a:rPr>
              <a:t>車と車、または車と人との衝突により相手にケガをさせたり、物を壊してしまう。</a:t>
            </a:r>
            <a:endParaRPr lang="en-US" altLang="ja-JP" sz="1600" b="1" dirty="0">
              <a:solidFill>
                <a:srgbClr val="FF0000"/>
              </a:solidFill>
              <a:latin typeface="メイリオ" panose="020B0604030504040204" pitchFamily="50" charset="-128"/>
              <a:ea typeface="メイリオ" panose="020B0604030504040204" pitchFamily="50" charset="-128"/>
              <a:cs typeface="メイリオ"/>
            </a:endParaRPr>
          </a:p>
          <a:p>
            <a:pPr>
              <a:lnSpc>
                <a:spcPts val="2400"/>
              </a:lnSpc>
              <a:spcBef>
                <a:spcPts val="100"/>
              </a:spcBef>
            </a:pPr>
            <a:endParaRPr lang="en-US" altLang="ja-JP" sz="1600" b="1" dirty="0">
              <a:solidFill>
                <a:srgbClr val="FF0000"/>
              </a:solidFill>
              <a:latin typeface="メイリオ" panose="020B0604030504040204" pitchFamily="50" charset="-128"/>
              <a:ea typeface="メイリオ" panose="020B0604030504040204" pitchFamily="50" charset="-128"/>
              <a:cs typeface="メイリオ"/>
            </a:endParaRPr>
          </a:p>
          <a:p>
            <a:pPr>
              <a:lnSpc>
                <a:spcPts val="2400"/>
              </a:lnSpc>
              <a:spcBef>
                <a:spcPts val="100"/>
              </a:spcBef>
            </a:pPr>
            <a:r>
              <a:rPr lang="ja-JP" altLang="en-US" sz="1600" b="1" dirty="0">
                <a:solidFill>
                  <a:srgbClr val="FF0000"/>
                </a:solidFill>
                <a:latin typeface="メイリオ" panose="020B0604030504040204" pitchFamily="50" charset="-128"/>
                <a:ea typeface="メイリオ" panose="020B0604030504040204" pitchFamily="50" charset="-128"/>
                <a:cs typeface="メイリオ"/>
              </a:rPr>
              <a:t>転んでケガを負う。</a:t>
            </a:r>
          </a:p>
        </p:txBody>
      </p:sp>
      <p:grpSp>
        <p:nvGrpSpPr>
          <p:cNvPr id="29" name="グループ化 28">
            <a:extLst>
              <a:ext uri="{FF2B5EF4-FFF2-40B4-BE49-F238E27FC236}">
                <a16:creationId xmlns:a16="http://schemas.microsoft.com/office/drawing/2014/main" id="{DC8E421A-E229-455F-B2AF-4AA3968D6400}"/>
              </a:ext>
            </a:extLst>
          </p:cNvPr>
          <p:cNvGrpSpPr/>
          <p:nvPr/>
        </p:nvGrpSpPr>
        <p:grpSpPr>
          <a:xfrm>
            <a:off x="468000" y="2520000"/>
            <a:ext cx="8229600" cy="3942000"/>
            <a:chOff x="457200" y="2080279"/>
            <a:chExt cx="8229600" cy="3942000"/>
          </a:xfrm>
        </p:grpSpPr>
        <p:sp>
          <p:nvSpPr>
            <p:cNvPr id="30" name="正方形/長方形 29">
              <a:extLst>
                <a:ext uri="{FF2B5EF4-FFF2-40B4-BE49-F238E27FC236}">
                  <a16:creationId xmlns:a16="http://schemas.microsoft.com/office/drawing/2014/main" id="{98D8C80C-81DA-45B8-A6ED-2D1DE6C442C8}"/>
                </a:ext>
              </a:extLst>
            </p:cNvPr>
            <p:cNvSpPr/>
            <p:nvPr/>
          </p:nvSpPr>
          <p:spPr>
            <a:xfrm>
              <a:off x="457200" y="2080279"/>
              <a:ext cx="8229600" cy="3942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1004418E-E6FA-4862-8CC8-606590AC885A}"/>
                </a:ext>
              </a:extLst>
            </p:cNvPr>
            <p:cNvSpPr/>
            <p:nvPr/>
          </p:nvSpPr>
          <p:spPr>
            <a:xfrm>
              <a:off x="1051268" y="2516557"/>
              <a:ext cx="7363955" cy="2395184"/>
            </a:xfrm>
            <a:prstGeom prst="roundRect">
              <a:avLst>
                <a:gd name="adj" fmla="val 10858"/>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object 10">
              <a:extLst>
                <a:ext uri="{FF2B5EF4-FFF2-40B4-BE49-F238E27FC236}">
                  <a16:creationId xmlns:a16="http://schemas.microsoft.com/office/drawing/2014/main" id="{D1C2D789-14F6-4F59-BAB8-9431D672160E}"/>
                </a:ext>
              </a:extLst>
            </p:cNvPr>
            <p:cNvSpPr txBox="1"/>
            <p:nvPr/>
          </p:nvSpPr>
          <p:spPr>
            <a:xfrm>
              <a:off x="1518186" y="2897492"/>
              <a:ext cx="6430118" cy="1615827"/>
            </a:xfrm>
            <a:prstGeom prst="rect">
              <a:avLst/>
            </a:prstGeom>
            <a:noFill/>
          </p:spPr>
          <p:txBody>
            <a:bodyPr vert="horz" wrap="square" lIns="0" tIns="0" rIns="0" bIns="0" spcCol="360000" rtlCol="0">
              <a:spAutoFit/>
            </a:bodyPr>
            <a:lstStyle/>
            <a:p>
              <a:pPr>
                <a:lnSpc>
                  <a:spcPts val="3200"/>
                </a:lnSpc>
              </a:pPr>
              <a:r>
                <a:rPr lang="ja-JP" altLang="en-US" sz="2000" b="1" spc="100" dirty="0">
                  <a:solidFill>
                    <a:schemeClr val="accent2">
                      <a:lumMod val="50000"/>
                    </a:schemeClr>
                  </a:solidFill>
                  <a:latin typeface="メイリオ" panose="020B0604030504040204" pitchFamily="50" charset="-128"/>
                  <a:ea typeface="メイリオ" panose="020B0604030504040204" pitchFamily="50" charset="-128"/>
                  <a:cs typeface="メイリオ"/>
                </a:rPr>
                <a:t>事故や災害が実際に発生すると、その損害によって日々の生活を一瞬にして失ってしまうこともあります。</a:t>
              </a:r>
              <a:endParaRPr lang="en-US" altLang="ja-JP" sz="2000" b="1" spc="100" dirty="0">
                <a:solidFill>
                  <a:schemeClr val="accent2">
                    <a:lumMod val="50000"/>
                  </a:schemeClr>
                </a:solidFill>
                <a:latin typeface="メイリオ" panose="020B0604030504040204" pitchFamily="50" charset="-128"/>
                <a:ea typeface="メイリオ" panose="020B0604030504040204" pitchFamily="50" charset="-128"/>
                <a:cs typeface="メイリオ"/>
              </a:endParaRPr>
            </a:p>
            <a:p>
              <a:pPr>
                <a:lnSpc>
                  <a:spcPts val="3200"/>
                </a:lnSpc>
              </a:pPr>
              <a:r>
                <a:rPr lang="ja-JP" altLang="en-US" sz="2000" b="1" spc="100" dirty="0">
                  <a:solidFill>
                    <a:schemeClr val="accent2">
                      <a:lumMod val="50000"/>
                    </a:schemeClr>
                  </a:solidFill>
                  <a:latin typeface="メイリオ" panose="020B0604030504040204" pitchFamily="50" charset="-128"/>
                  <a:ea typeface="メイリオ" panose="020B0604030504040204" pitchFamily="50" charset="-128"/>
                  <a:cs typeface="メイリオ"/>
                </a:rPr>
                <a:t>みなさんの生活の安全と安心を維持するために、日ごろからの備えが必要です。</a:t>
              </a:r>
            </a:p>
          </p:txBody>
        </p:sp>
      </p:grpSp>
      <p:sp>
        <p:nvSpPr>
          <p:cNvPr id="22" name="object 2">
            <a:extLst>
              <a:ext uri="{FF2B5EF4-FFF2-40B4-BE49-F238E27FC236}">
                <a16:creationId xmlns:a16="http://schemas.microsoft.com/office/drawing/2014/main" id="{01BAD9DF-C452-4E1F-95AD-ECF974074F60}"/>
              </a:ext>
            </a:extLst>
          </p:cNvPr>
          <p:cNvSpPr/>
          <p:nvPr/>
        </p:nvSpPr>
        <p:spPr>
          <a:xfrm>
            <a:off x="0" y="232651"/>
            <a:ext cx="74676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23" name="object 3">
            <a:extLst>
              <a:ext uri="{FF2B5EF4-FFF2-40B4-BE49-F238E27FC236}">
                <a16:creationId xmlns:a16="http://schemas.microsoft.com/office/drawing/2014/main" id="{824A2F69-6F88-47D9-B86E-D1C55561FD7A}"/>
              </a:ext>
            </a:extLst>
          </p:cNvPr>
          <p:cNvSpPr txBox="1">
            <a:spLocks/>
          </p:cNvSpPr>
          <p:nvPr/>
        </p:nvSpPr>
        <p:spPr>
          <a:xfrm>
            <a:off x="838200" y="381600"/>
            <a:ext cx="66294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spc="-150" dirty="0">
                <a:solidFill>
                  <a:srgbClr val="FFFFFF"/>
                </a:solidFill>
                <a:latin typeface="メイリオ" panose="020B0604030504040204" pitchFamily="50" charset="-128"/>
                <a:ea typeface="メイリオ" panose="020B0604030504040204" pitchFamily="50" charset="-128"/>
              </a:rPr>
              <a:t>身のまわりのリスクについて考えよう</a:t>
            </a:r>
            <a:endParaRPr kumimoji="0" lang="ja-JP" altLang="en-US" sz="3000"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25" name="object 3">
            <a:extLst>
              <a:ext uri="{FF2B5EF4-FFF2-40B4-BE49-F238E27FC236}">
                <a16:creationId xmlns:a16="http://schemas.microsoft.com/office/drawing/2014/main" id="{5ECDF563-2CD4-442F-B0B3-BF126EED5573}"/>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④</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67425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
                                        <p:tgtEl>
                                          <p:spTgt spid="18"/>
                                        </p:tgtEl>
                                      </p:cBhvr>
                                    </p:animEffect>
                                  </p:childTnLst>
                                </p:cTn>
                              </p:par>
                            </p:childTnLst>
                          </p:cTn>
                        </p:par>
                        <p:par>
                          <p:cTn id="21" fill="hold">
                            <p:stCondLst>
                              <p:cond delay="200"/>
                            </p:stCondLst>
                            <p:childTnLst>
                              <p:par>
                                <p:cTn id="22" presetID="47" presetClass="entr" presetSubtype="0" fill="hold" nodeType="after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
                                        <p:tgtEl>
                                          <p:spTgt spid="13"/>
                                        </p:tgtEl>
                                      </p:cBhvr>
                                    </p:animEffect>
                                    <p:anim calcmode="lin" valueType="num">
                                      <p:cBhvr>
                                        <p:cTn id="25" dur="200" fill="hold"/>
                                        <p:tgtEl>
                                          <p:spTgt spid="13"/>
                                        </p:tgtEl>
                                        <p:attrNameLst>
                                          <p:attrName>ppt_x</p:attrName>
                                        </p:attrNameLst>
                                      </p:cBhvr>
                                      <p:tavLst>
                                        <p:tav tm="0">
                                          <p:val>
                                            <p:strVal val="#ppt_x"/>
                                          </p:val>
                                        </p:tav>
                                        <p:tav tm="100000">
                                          <p:val>
                                            <p:strVal val="#ppt_x"/>
                                          </p:val>
                                        </p:tav>
                                      </p:tavLst>
                                    </p:anim>
                                    <p:anim calcmode="lin" valueType="num">
                                      <p:cBhvr>
                                        <p:cTn id="26" dur="2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900"/>
                            </p:stCondLst>
                            <p:childTnLst>
                              <p:par>
                                <p:cTn id="28" presetID="10" presetClass="entr" presetSubtype="0" fill="hold" nodeType="afterEffect">
                                  <p:stCondLst>
                                    <p:cond delay="5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3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repeatCount="200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2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22" grpId="0" animBg="1"/>
      <p:bldP spid="23"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bk object 16">
            <a:extLst>
              <a:ext uri="{FF2B5EF4-FFF2-40B4-BE49-F238E27FC236}">
                <a16:creationId xmlns:a16="http://schemas.microsoft.com/office/drawing/2014/main" id="{74CA6CAC-9C99-4F6B-BD7F-85C2102A5BF9}"/>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sp>
        <p:nvSpPr>
          <p:cNvPr id="33" name="object 64">
            <a:extLst>
              <a:ext uri="{FF2B5EF4-FFF2-40B4-BE49-F238E27FC236}">
                <a16:creationId xmlns:a16="http://schemas.microsoft.com/office/drawing/2014/main" id="{75CB171A-D0F7-49C5-8590-40813EA5C6BF}"/>
              </a:ext>
            </a:extLst>
          </p:cNvPr>
          <p:cNvSpPr txBox="1"/>
          <p:nvPr/>
        </p:nvSpPr>
        <p:spPr>
          <a:xfrm>
            <a:off x="373380" y="1249200"/>
            <a:ext cx="7759700" cy="362472"/>
          </a:xfrm>
          <a:prstGeom prst="rect">
            <a:avLst/>
          </a:prstGeom>
        </p:spPr>
        <p:txBody>
          <a:bodyPr vert="horz" wrap="square" lIns="0" tIns="12700" rIns="0" bIns="0" rtlCol="0">
            <a:spAutoFit/>
          </a:bodyPr>
          <a:lstStyle/>
          <a:p>
            <a:pPr marL="12700" marR="5080" indent="208279" algn="just">
              <a:lnSpc>
                <a:spcPct val="156300"/>
              </a:lnSpc>
              <a:spcBef>
                <a:spcPts val="100"/>
              </a:spcBef>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私たちの日常生活は、多くのリスクにさらされています。</a:t>
            </a:r>
            <a:endParaRPr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p:txBody>
      </p:sp>
      <p:grpSp>
        <p:nvGrpSpPr>
          <p:cNvPr id="5" name="グループ化 4">
            <a:extLst>
              <a:ext uri="{FF2B5EF4-FFF2-40B4-BE49-F238E27FC236}">
                <a16:creationId xmlns:a16="http://schemas.microsoft.com/office/drawing/2014/main" id="{15FF0B3D-BAB5-4C1F-B2A2-37D2DBC8A7B4}"/>
              </a:ext>
            </a:extLst>
          </p:cNvPr>
          <p:cNvGrpSpPr/>
          <p:nvPr/>
        </p:nvGrpSpPr>
        <p:grpSpPr>
          <a:xfrm>
            <a:off x="770030" y="2902756"/>
            <a:ext cx="2193387" cy="2614422"/>
            <a:chOff x="770030" y="1975098"/>
            <a:chExt cx="2193387" cy="2614422"/>
          </a:xfrm>
        </p:grpSpPr>
        <p:sp>
          <p:nvSpPr>
            <p:cNvPr id="6" name="テキスト ボックス 5">
              <a:extLst>
                <a:ext uri="{FF2B5EF4-FFF2-40B4-BE49-F238E27FC236}">
                  <a16:creationId xmlns:a16="http://schemas.microsoft.com/office/drawing/2014/main" id="{789222A9-C9E2-462D-A14E-D9714291DA92}"/>
                </a:ext>
              </a:extLst>
            </p:cNvPr>
            <p:cNvSpPr txBox="1"/>
            <p:nvPr/>
          </p:nvSpPr>
          <p:spPr>
            <a:xfrm>
              <a:off x="770030" y="4281743"/>
              <a:ext cx="2193387" cy="307777"/>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ケガをする</a:t>
              </a:r>
            </a:p>
          </p:txBody>
        </p:sp>
        <p:pic>
          <p:nvPicPr>
            <p:cNvPr id="2" name="図 1">
              <a:extLst>
                <a:ext uri="{FF2B5EF4-FFF2-40B4-BE49-F238E27FC236}">
                  <a16:creationId xmlns:a16="http://schemas.microsoft.com/office/drawing/2014/main" id="{9AB66B50-656E-40D5-8C10-CA8053448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430" y="1975098"/>
              <a:ext cx="1062970" cy="2181560"/>
            </a:xfrm>
            <a:prstGeom prst="rect">
              <a:avLst/>
            </a:prstGeom>
          </p:spPr>
        </p:pic>
      </p:grpSp>
      <p:grpSp>
        <p:nvGrpSpPr>
          <p:cNvPr id="7" name="グループ化 6">
            <a:extLst>
              <a:ext uri="{FF2B5EF4-FFF2-40B4-BE49-F238E27FC236}">
                <a16:creationId xmlns:a16="http://schemas.microsoft.com/office/drawing/2014/main" id="{C2B7213C-71DF-4713-ABC4-2586B30B690D}"/>
              </a:ext>
            </a:extLst>
          </p:cNvPr>
          <p:cNvGrpSpPr/>
          <p:nvPr/>
        </p:nvGrpSpPr>
        <p:grpSpPr>
          <a:xfrm>
            <a:off x="3276600" y="2883976"/>
            <a:ext cx="2193387" cy="2633202"/>
            <a:chOff x="3367901" y="1956318"/>
            <a:chExt cx="2193387" cy="2633202"/>
          </a:xfrm>
        </p:grpSpPr>
        <p:sp>
          <p:nvSpPr>
            <p:cNvPr id="115" name="テキスト ボックス 114">
              <a:extLst>
                <a:ext uri="{FF2B5EF4-FFF2-40B4-BE49-F238E27FC236}">
                  <a16:creationId xmlns:a16="http://schemas.microsoft.com/office/drawing/2014/main" id="{81A6750D-E965-4F23-B84A-1BA420C85817}"/>
                </a:ext>
              </a:extLst>
            </p:cNvPr>
            <p:cNvSpPr txBox="1"/>
            <p:nvPr/>
          </p:nvSpPr>
          <p:spPr>
            <a:xfrm>
              <a:off x="3367901" y="4281743"/>
              <a:ext cx="2193387" cy="307777"/>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病気になる</a:t>
              </a:r>
            </a:p>
          </p:txBody>
        </p:sp>
        <p:pic>
          <p:nvPicPr>
            <p:cNvPr id="4" name="図 3">
              <a:extLst>
                <a:ext uri="{FF2B5EF4-FFF2-40B4-BE49-F238E27FC236}">
                  <a16:creationId xmlns:a16="http://schemas.microsoft.com/office/drawing/2014/main" id="{363896BF-34BC-4B3D-B095-6FBC6689BA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5722" y="1956318"/>
              <a:ext cx="1876077" cy="2314560"/>
            </a:xfrm>
            <a:prstGeom prst="rect">
              <a:avLst/>
            </a:prstGeom>
          </p:spPr>
        </p:pic>
      </p:grpSp>
      <p:sp>
        <p:nvSpPr>
          <p:cNvPr id="51" name="object 2">
            <a:extLst>
              <a:ext uri="{FF2B5EF4-FFF2-40B4-BE49-F238E27FC236}">
                <a16:creationId xmlns:a16="http://schemas.microsoft.com/office/drawing/2014/main" id="{2A69C496-8942-4210-A232-C4B8FDC0B990}"/>
              </a:ext>
            </a:extLst>
          </p:cNvPr>
          <p:cNvSpPr/>
          <p:nvPr/>
        </p:nvSpPr>
        <p:spPr>
          <a:xfrm>
            <a:off x="0" y="232651"/>
            <a:ext cx="74676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52" name="object 3">
            <a:extLst>
              <a:ext uri="{FF2B5EF4-FFF2-40B4-BE49-F238E27FC236}">
                <a16:creationId xmlns:a16="http://schemas.microsoft.com/office/drawing/2014/main" id="{0866255B-FB3C-4C9D-91C8-C5A35F75B4A6}"/>
              </a:ext>
            </a:extLst>
          </p:cNvPr>
          <p:cNvSpPr txBox="1">
            <a:spLocks/>
          </p:cNvSpPr>
          <p:nvPr/>
        </p:nvSpPr>
        <p:spPr>
          <a:xfrm>
            <a:off x="838200" y="381600"/>
            <a:ext cx="66294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spc="-150" dirty="0">
                <a:solidFill>
                  <a:srgbClr val="FFFFFF"/>
                </a:solidFill>
                <a:latin typeface="メイリオ" panose="020B0604030504040204" pitchFamily="50" charset="-128"/>
                <a:ea typeface="メイリオ" panose="020B0604030504040204" pitchFamily="50" charset="-128"/>
              </a:rPr>
              <a:t>身のまわりのリスクについて考えよう</a:t>
            </a:r>
            <a:endParaRPr kumimoji="0" lang="ja-JP" altLang="en-US" sz="3000"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55" name="object 3">
            <a:extLst>
              <a:ext uri="{FF2B5EF4-FFF2-40B4-BE49-F238E27FC236}">
                <a16:creationId xmlns:a16="http://schemas.microsoft.com/office/drawing/2014/main" id="{C4CB37A5-5424-46F4-AB98-FC6950EAAE0F}"/>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④</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7BE7A841-42C9-4CBA-8C3A-98C776BBABE0}"/>
              </a:ext>
            </a:extLst>
          </p:cNvPr>
          <p:cNvSpPr/>
          <p:nvPr/>
        </p:nvSpPr>
        <p:spPr>
          <a:xfrm>
            <a:off x="490220" y="2002200"/>
            <a:ext cx="2520000" cy="360000"/>
          </a:xfrm>
          <a:prstGeom prst="rect">
            <a:avLst/>
          </a:prstGeom>
          <a:solidFill>
            <a:srgbClr val="007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150" dirty="0">
                <a:solidFill>
                  <a:srgbClr val="FFFFFF"/>
                </a:solidFill>
                <a:latin typeface="メイリオ" panose="020B0604030504040204" pitchFamily="50" charset="-128"/>
                <a:ea typeface="メイリオ" panose="020B0604030504040204" pitchFamily="50" charset="-128"/>
                <a:cs typeface="メイリオ"/>
              </a:rPr>
              <a:t>からだに関するリスク</a:t>
            </a:r>
          </a:p>
        </p:txBody>
      </p:sp>
      <p:grpSp>
        <p:nvGrpSpPr>
          <p:cNvPr id="17" name="グループ化 16">
            <a:extLst>
              <a:ext uri="{FF2B5EF4-FFF2-40B4-BE49-F238E27FC236}">
                <a16:creationId xmlns:a16="http://schemas.microsoft.com/office/drawing/2014/main" id="{79E7ED5C-56FD-4375-B781-823A17C8C620}"/>
              </a:ext>
            </a:extLst>
          </p:cNvPr>
          <p:cNvGrpSpPr/>
          <p:nvPr/>
        </p:nvGrpSpPr>
        <p:grpSpPr>
          <a:xfrm>
            <a:off x="5867400" y="3042665"/>
            <a:ext cx="2384213" cy="2474513"/>
            <a:chOff x="5906047" y="3042665"/>
            <a:chExt cx="2384213" cy="2474513"/>
          </a:xfrm>
        </p:grpSpPr>
        <p:pic>
          <p:nvPicPr>
            <p:cNvPr id="18" name="グラフィックス 17">
              <a:extLst>
                <a:ext uri="{FF2B5EF4-FFF2-40B4-BE49-F238E27FC236}">
                  <a16:creationId xmlns:a16="http://schemas.microsoft.com/office/drawing/2014/main" id="{BF92A971-F268-44FC-81B9-384D36E192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6047" y="3042665"/>
              <a:ext cx="2384213" cy="2123916"/>
            </a:xfrm>
            <a:prstGeom prst="rect">
              <a:avLst/>
            </a:prstGeom>
          </p:spPr>
        </p:pic>
        <p:sp>
          <p:nvSpPr>
            <p:cNvPr id="19" name="テキスト ボックス 18">
              <a:extLst>
                <a:ext uri="{FF2B5EF4-FFF2-40B4-BE49-F238E27FC236}">
                  <a16:creationId xmlns:a16="http://schemas.microsoft.com/office/drawing/2014/main" id="{279475FA-CAEE-4EC8-8FE7-21F7DF1080F1}"/>
                </a:ext>
              </a:extLst>
            </p:cNvPr>
            <p:cNvSpPr txBox="1"/>
            <p:nvPr/>
          </p:nvSpPr>
          <p:spPr>
            <a:xfrm>
              <a:off x="5990454" y="5209401"/>
              <a:ext cx="2193387" cy="307777"/>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介護が必要になる</a:t>
              </a:r>
            </a:p>
          </p:txBody>
        </p:sp>
      </p:grpSp>
    </p:spTree>
    <p:extLst>
      <p:ext uri="{BB962C8B-B14F-4D97-AF65-F5344CB8AC3E}">
        <p14:creationId xmlns:p14="http://schemas.microsoft.com/office/powerpoint/2010/main" val="2440651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300"/>
                                        <p:tgtEl>
                                          <p:spTgt spid="3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300"/>
                                        <p:tgtEl>
                                          <p:spTgt spid="56"/>
                                        </p:tgtEl>
                                      </p:cBhvr>
                                    </p:animEffect>
                                  </p:childTnLst>
                                </p:cTn>
                              </p:par>
                            </p:childTnLst>
                          </p:cTn>
                        </p:par>
                        <p:par>
                          <p:cTn id="11" fill="hold">
                            <p:stCondLst>
                              <p:cond delay="800"/>
                            </p:stCondLst>
                            <p:childTnLst>
                              <p:par>
                                <p:cTn id="12" presetID="10" presetClass="entr" presetSubtype="0" fill="hold" nodeType="afterEffect">
                                  <p:stCondLst>
                                    <p:cond delay="3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
                                        <p:tgtEl>
                                          <p:spTgt spid="5"/>
                                        </p:tgtEl>
                                      </p:cBhvr>
                                    </p:animEffect>
                                  </p:childTnLst>
                                </p:cTn>
                              </p:par>
                            </p:childTnLst>
                          </p:cTn>
                        </p:par>
                        <p:par>
                          <p:cTn id="15" fill="hold">
                            <p:stCondLst>
                              <p:cond delay="1300"/>
                            </p:stCondLst>
                            <p:childTnLst>
                              <p:par>
                                <p:cTn id="16" presetID="10" presetClass="entr" presetSubtype="0" fill="hold" nodeType="afterEffect">
                                  <p:stCondLst>
                                    <p:cond delay="3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
                                        <p:tgtEl>
                                          <p:spTgt spid="7"/>
                                        </p:tgtEl>
                                      </p:cBhvr>
                                    </p:animEffect>
                                  </p:childTnLst>
                                </p:cTn>
                              </p:par>
                            </p:childTnLst>
                          </p:cTn>
                        </p:par>
                        <p:par>
                          <p:cTn id="19" fill="hold">
                            <p:stCondLst>
                              <p:cond delay="1800"/>
                            </p:stCondLst>
                            <p:childTnLst>
                              <p:par>
                                <p:cTn id="20" presetID="10" presetClass="entr" presetSubtype="0" fill="hold" nodeType="afterEffect">
                                  <p:stCondLst>
                                    <p:cond delay="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bk object 16">
            <a:extLst>
              <a:ext uri="{FF2B5EF4-FFF2-40B4-BE49-F238E27FC236}">
                <a16:creationId xmlns:a16="http://schemas.microsoft.com/office/drawing/2014/main" id="{560782DA-E64B-4FA0-9887-E6FC3DCA2C8B}"/>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grpSp>
        <p:nvGrpSpPr>
          <p:cNvPr id="3" name="グループ化 2">
            <a:extLst>
              <a:ext uri="{FF2B5EF4-FFF2-40B4-BE49-F238E27FC236}">
                <a16:creationId xmlns:a16="http://schemas.microsoft.com/office/drawing/2014/main" id="{A9C50A67-F2B9-4F51-B6A8-F6772FDDF217}"/>
              </a:ext>
            </a:extLst>
          </p:cNvPr>
          <p:cNvGrpSpPr/>
          <p:nvPr/>
        </p:nvGrpSpPr>
        <p:grpSpPr>
          <a:xfrm>
            <a:off x="755598" y="2319995"/>
            <a:ext cx="2216202" cy="2079752"/>
            <a:chOff x="755598" y="2319995"/>
            <a:chExt cx="2216202" cy="2079752"/>
          </a:xfrm>
        </p:grpSpPr>
        <p:pic>
          <p:nvPicPr>
            <p:cNvPr id="2" name="グラフィックス 1">
              <a:extLst>
                <a:ext uri="{FF2B5EF4-FFF2-40B4-BE49-F238E27FC236}">
                  <a16:creationId xmlns:a16="http://schemas.microsoft.com/office/drawing/2014/main" id="{2AB00DEC-4D7B-4406-8160-600DE9FE67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8" t="1541" r="1" b="-1417"/>
            <a:stretch>
              <a:fillRect/>
            </a:stretch>
          </p:blipFill>
          <p:spPr>
            <a:xfrm>
              <a:off x="906606" y="2319995"/>
              <a:ext cx="1831765" cy="1732303"/>
            </a:xfrm>
            <a:prstGeom prst="rect">
              <a:avLst/>
            </a:prstGeom>
          </p:spPr>
        </p:pic>
        <p:sp>
          <p:nvSpPr>
            <p:cNvPr id="6" name="テキスト ボックス 5">
              <a:extLst>
                <a:ext uri="{FF2B5EF4-FFF2-40B4-BE49-F238E27FC236}">
                  <a16:creationId xmlns:a16="http://schemas.microsoft.com/office/drawing/2014/main" id="{789222A9-C9E2-462D-A14E-D9714291DA92}"/>
                </a:ext>
              </a:extLst>
            </p:cNvPr>
            <p:cNvSpPr txBox="1"/>
            <p:nvPr/>
          </p:nvSpPr>
          <p:spPr>
            <a:xfrm>
              <a:off x="755598" y="4091970"/>
              <a:ext cx="2216202" cy="307777"/>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火　災</a:t>
              </a:r>
            </a:p>
          </p:txBody>
        </p:sp>
      </p:grpSp>
      <p:grpSp>
        <p:nvGrpSpPr>
          <p:cNvPr id="4" name="グループ化 3">
            <a:extLst>
              <a:ext uri="{FF2B5EF4-FFF2-40B4-BE49-F238E27FC236}">
                <a16:creationId xmlns:a16="http://schemas.microsoft.com/office/drawing/2014/main" id="{CD574C99-13A6-472E-9FCE-3C29AA4106F9}"/>
              </a:ext>
            </a:extLst>
          </p:cNvPr>
          <p:cNvGrpSpPr/>
          <p:nvPr/>
        </p:nvGrpSpPr>
        <p:grpSpPr>
          <a:xfrm>
            <a:off x="3352800" y="2446564"/>
            <a:ext cx="2411444" cy="2260959"/>
            <a:chOff x="3352800" y="2446564"/>
            <a:chExt cx="2411444" cy="2260959"/>
          </a:xfrm>
        </p:grpSpPr>
        <p:sp>
          <p:nvSpPr>
            <p:cNvPr id="74" name="テキスト ボックス 73">
              <a:extLst>
                <a:ext uri="{FF2B5EF4-FFF2-40B4-BE49-F238E27FC236}">
                  <a16:creationId xmlns:a16="http://schemas.microsoft.com/office/drawing/2014/main" id="{443012E5-42F6-4EC8-8E81-F9BC143C2B36}"/>
                </a:ext>
              </a:extLst>
            </p:cNvPr>
            <p:cNvSpPr txBox="1"/>
            <p:nvPr/>
          </p:nvSpPr>
          <p:spPr>
            <a:xfrm>
              <a:off x="3352800" y="4091970"/>
              <a:ext cx="2411444" cy="615553"/>
            </a:xfrm>
            <a:prstGeom prst="rect">
              <a:avLst/>
            </a:prstGeom>
            <a:noFill/>
          </p:spPr>
          <p:txBody>
            <a:bodyPr wrap="square" rtlCol="0">
              <a:spAutoFit/>
            </a:bodyPr>
            <a:lstStyle/>
            <a:p>
              <a:pPr algn="ct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自然災害</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1200"/>
                </a:lnSpc>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（台風、土砂崩れ、洪水、竜巻等。</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1200"/>
                </a:lnSpc>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但し、地震等は除く）</a:t>
              </a:r>
            </a:p>
          </p:txBody>
        </p:sp>
        <p:pic>
          <p:nvPicPr>
            <p:cNvPr id="7" name="図 6">
              <a:extLst>
                <a:ext uri="{FF2B5EF4-FFF2-40B4-BE49-F238E27FC236}">
                  <a16:creationId xmlns:a16="http://schemas.microsoft.com/office/drawing/2014/main" id="{E029349A-48BB-4CDD-9199-240C8C6F0B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4" t="154" r="-771" b="-154"/>
            <a:stretch/>
          </p:blipFill>
          <p:spPr>
            <a:xfrm>
              <a:off x="3416471" y="2446564"/>
              <a:ext cx="2286000" cy="1560488"/>
            </a:xfrm>
            <a:prstGeom prst="rect">
              <a:avLst/>
            </a:prstGeom>
          </p:spPr>
        </p:pic>
      </p:grpSp>
      <p:grpSp>
        <p:nvGrpSpPr>
          <p:cNvPr id="5" name="グループ化 4">
            <a:extLst>
              <a:ext uri="{FF2B5EF4-FFF2-40B4-BE49-F238E27FC236}">
                <a16:creationId xmlns:a16="http://schemas.microsoft.com/office/drawing/2014/main" id="{7F4BB0DF-5F73-4C20-A742-48513EB3B756}"/>
              </a:ext>
            </a:extLst>
          </p:cNvPr>
          <p:cNvGrpSpPr/>
          <p:nvPr/>
        </p:nvGrpSpPr>
        <p:grpSpPr>
          <a:xfrm>
            <a:off x="6263495" y="2549707"/>
            <a:ext cx="2270905" cy="2019317"/>
            <a:chOff x="6263495" y="2549707"/>
            <a:chExt cx="2270905" cy="2019317"/>
          </a:xfrm>
        </p:grpSpPr>
        <p:sp>
          <p:nvSpPr>
            <p:cNvPr id="79" name="テキスト ボックス 78">
              <a:extLst>
                <a:ext uri="{FF2B5EF4-FFF2-40B4-BE49-F238E27FC236}">
                  <a16:creationId xmlns:a16="http://schemas.microsoft.com/office/drawing/2014/main" id="{330CD86D-3267-4812-AFEB-7B3D562B1572}"/>
                </a:ext>
              </a:extLst>
            </p:cNvPr>
            <p:cNvSpPr txBox="1"/>
            <p:nvPr/>
          </p:nvSpPr>
          <p:spPr>
            <a:xfrm>
              <a:off x="6318198" y="4091970"/>
              <a:ext cx="2216202" cy="477054"/>
            </a:xfrm>
            <a:prstGeom prst="rect">
              <a:avLst/>
            </a:prstGeom>
            <a:noFill/>
          </p:spPr>
          <p:txBody>
            <a:bodyPr wrap="square" rtlCol="0">
              <a:spAutoFit/>
            </a:bodyPr>
            <a:lstStyle/>
            <a:p>
              <a:pPr lvl="0" algn="ctr"/>
              <a:r>
                <a:rPr lang="ja-JP" altLang="en-US" sz="1400" dirty="0">
                  <a:solidFill>
                    <a:prstClr val="black">
                      <a:lumMod val="65000"/>
                      <a:lumOff val="35000"/>
                    </a:prstClr>
                  </a:solidFill>
                  <a:latin typeface="メイリオ" panose="020B0604030504040204" pitchFamily="50" charset="-128"/>
                  <a:ea typeface="メイリオ" panose="020B0604030504040204" pitchFamily="50" charset="-128"/>
                </a:rPr>
                <a:t>自然災害</a:t>
              </a:r>
            </a:p>
            <a:p>
              <a:pPr lvl="0" algn="ctr">
                <a:lnSpc>
                  <a:spcPts val="1200"/>
                </a:lnSpc>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（地震・噴火・津波）</a:t>
              </a:r>
            </a:p>
          </p:txBody>
        </p:sp>
        <p:pic>
          <p:nvPicPr>
            <p:cNvPr id="11" name="図 10">
              <a:extLst>
                <a:ext uri="{FF2B5EF4-FFF2-40B4-BE49-F238E27FC236}">
                  <a16:creationId xmlns:a16="http://schemas.microsoft.com/office/drawing/2014/main" id="{8DC38A79-E62A-4B42-93C2-000F97ED73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63495" y="2549707"/>
              <a:ext cx="2124907" cy="1565094"/>
            </a:xfrm>
            <a:prstGeom prst="rect">
              <a:avLst/>
            </a:prstGeom>
          </p:spPr>
        </p:pic>
      </p:grpSp>
      <p:grpSp>
        <p:nvGrpSpPr>
          <p:cNvPr id="9" name="グループ化 8">
            <a:extLst>
              <a:ext uri="{FF2B5EF4-FFF2-40B4-BE49-F238E27FC236}">
                <a16:creationId xmlns:a16="http://schemas.microsoft.com/office/drawing/2014/main" id="{C61C9700-16C6-47A2-B51F-623F31CD59B5}"/>
              </a:ext>
            </a:extLst>
          </p:cNvPr>
          <p:cNvGrpSpPr/>
          <p:nvPr/>
        </p:nvGrpSpPr>
        <p:grpSpPr>
          <a:xfrm>
            <a:off x="1601621" y="4764175"/>
            <a:ext cx="2518160" cy="1689005"/>
            <a:chOff x="1601621" y="4764175"/>
            <a:chExt cx="2518160" cy="1689005"/>
          </a:xfrm>
        </p:grpSpPr>
        <p:sp>
          <p:nvSpPr>
            <p:cNvPr id="84" name="テキスト ボックス 83">
              <a:extLst>
                <a:ext uri="{FF2B5EF4-FFF2-40B4-BE49-F238E27FC236}">
                  <a16:creationId xmlns:a16="http://schemas.microsoft.com/office/drawing/2014/main" id="{41CB6FEA-3169-41F5-A2D2-C8AB71304195}"/>
                </a:ext>
              </a:extLst>
            </p:cNvPr>
            <p:cNvSpPr txBox="1"/>
            <p:nvPr/>
          </p:nvSpPr>
          <p:spPr>
            <a:xfrm>
              <a:off x="1752600" y="6145403"/>
              <a:ext cx="2216202" cy="307777"/>
            </a:xfrm>
            <a:prstGeom prst="rect">
              <a:avLst/>
            </a:prstGeom>
            <a:noFill/>
          </p:spPr>
          <p:txBody>
            <a:bodyPr wrap="square" rtlCol="0">
              <a:spAutoFit/>
            </a:bodyPr>
            <a:lstStyle/>
            <a:p>
              <a:pPr algn="ct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交通事故</a:t>
              </a:r>
            </a:p>
          </p:txBody>
        </p:sp>
        <p:pic>
          <p:nvPicPr>
            <p:cNvPr id="12" name="グラフィックス 11">
              <a:extLst>
                <a:ext uri="{FF2B5EF4-FFF2-40B4-BE49-F238E27FC236}">
                  <a16:creationId xmlns:a16="http://schemas.microsoft.com/office/drawing/2014/main" id="{36F05166-97D4-4A09-803B-532129062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18" b="1718"/>
            <a:stretch/>
          </p:blipFill>
          <p:spPr>
            <a:xfrm>
              <a:off x="1601621" y="4764175"/>
              <a:ext cx="2518160" cy="988533"/>
            </a:xfrm>
            <a:prstGeom prst="rect">
              <a:avLst/>
            </a:prstGeom>
          </p:spPr>
        </p:pic>
      </p:grpSp>
      <p:sp>
        <p:nvSpPr>
          <p:cNvPr id="66" name="object 2">
            <a:extLst>
              <a:ext uri="{FF2B5EF4-FFF2-40B4-BE49-F238E27FC236}">
                <a16:creationId xmlns:a16="http://schemas.microsoft.com/office/drawing/2014/main" id="{C6E120B6-7DFB-45F5-B872-98D4D01391CA}"/>
              </a:ext>
            </a:extLst>
          </p:cNvPr>
          <p:cNvSpPr/>
          <p:nvPr/>
        </p:nvSpPr>
        <p:spPr>
          <a:xfrm>
            <a:off x="0" y="232651"/>
            <a:ext cx="74676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67" name="object 3">
            <a:extLst>
              <a:ext uri="{FF2B5EF4-FFF2-40B4-BE49-F238E27FC236}">
                <a16:creationId xmlns:a16="http://schemas.microsoft.com/office/drawing/2014/main" id="{C523E70A-D985-4EC2-8ABA-0D49EC624468}"/>
              </a:ext>
            </a:extLst>
          </p:cNvPr>
          <p:cNvSpPr txBox="1">
            <a:spLocks/>
          </p:cNvSpPr>
          <p:nvPr/>
        </p:nvSpPr>
        <p:spPr>
          <a:xfrm>
            <a:off x="838200" y="381600"/>
            <a:ext cx="66294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spc="-150" dirty="0">
                <a:solidFill>
                  <a:srgbClr val="FFFFFF"/>
                </a:solidFill>
                <a:latin typeface="メイリオ" panose="020B0604030504040204" pitchFamily="50" charset="-128"/>
                <a:ea typeface="メイリオ" panose="020B0604030504040204" pitchFamily="50" charset="-128"/>
              </a:rPr>
              <a:t>身のまわりのリスクについて考えよう</a:t>
            </a:r>
            <a:endParaRPr kumimoji="0" lang="ja-JP" altLang="en-US" sz="3000"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68" name="object 3">
            <a:extLst>
              <a:ext uri="{FF2B5EF4-FFF2-40B4-BE49-F238E27FC236}">
                <a16:creationId xmlns:a16="http://schemas.microsoft.com/office/drawing/2014/main" id="{680646D1-D140-4E13-BD37-0E666EE0EBDD}"/>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④</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73" name="正方形/長方形 72">
            <a:extLst>
              <a:ext uri="{FF2B5EF4-FFF2-40B4-BE49-F238E27FC236}">
                <a16:creationId xmlns:a16="http://schemas.microsoft.com/office/drawing/2014/main" id="{ED83D954-A00C-4D7F-9473-DEA0D1519FE9}"/>
              </a:ext>
            </a:extLst>
          </p:cNvPr>
          <p:cNvSpPr/>
          <p:nvPr/>
        </p:nvSpPr>
        <p:spPr>
          <a:xfrm>
            <a:off x="490220" y="1524000"/>
            <a:ext cx="2520000" cy="360000"/>
          </a:xfrm>
          <a:prstGeom prst="rect">
            <a:avLst/>
          </a:prstGeom>
          <a:solidFill>
            <a:srgbClr val="007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150" dirty="0">
                <a:solidFill>
                  <a:srgbClr val="FFFFFF"/>
                </a:solidFill>
                <a:latin typeface="メイリオ" panose="020B0604030504040204" pitchFamily="50" charset="-128"/>
                <a:ea typeface="メイリオ" panose="020B0604030504040204" pitchFamily="50" charset="-128"/>
                <a:cs typeface="メイリオ"/>
              </a:rPr>
              <a:t>モノに関するリスク</a:t>
            </a:r>
          </a:p>
        </p:txBody>
      </p:sp>
      <p:grpSp>
        <p:nvGrpSpPr>
          <p:cNvPr id="23" name="グループ化 22">
            <a:extLst>
              <a:ext uri="{FF2B5EF4-FFF2-40B4-BE49-F238E27FC236}">
                <a16:creationId xmlns:a16="http://schemas.microsoft.com/office/drawing/2014/main" id="{4394EA16-1907-4684-BE42-60A457AACD39}"/>
              </a:ext>
            </a:extLst>
          </p:cNvPr>
          <p:cNvGrpSpPr/>
          <p:nvPr/>
        </p:nvGrpSpPr>
        <p:grpSpPr>
          <a:xfrm>
            <a:off x="5194208" y="4569024"/>
            <a:ext cx="1958198" cy="1884156"/>
            <a:chOff x="5194208" y="4569024"/>
            <a:chExt cx="1958198" cy="1884156"/>
          </a:xfrm>
        </p:grpSpPr>
        <p:sp>
          <p:nvSpPr>
            <p:cNvPr id="24" name="テキスト ボックス 23">
              <a:extLst>
                <a:ext uri="{FF2B5EF4-FFF2-40B4-BE49-F238E27FC236}">
                  <a16:creationId xmlns:a16="http://schemas.microsoft.com/office/drawing/2014/main" id="{23E0636E-5DC4-4676-90D3-B18EBC4BEA79}"/>
                </a:ext>
              </a:extLst>
            </p:cNvPr>
            <p:cNvSpPr txBox="1"/>
            <p:nvPr/>
          </p:nvSpPr>
          <p:spPr>
            <a:xfrm>
              <a:off x="5194208" y="6145403"/>
              <a:ext cx="1958198" cy="307777"/>
            </a:xfrm>
            <a:prstGeom prst="rect">
              <a:avLst/>
            </a:prstGeom>
            <a:noFill/>
          </p:spPr>
          <p:txBody>
            <a:bodyPr wrap="square" rtlCol="0">
              <a:spAutoFit/>
            </a:bodyPr>
            <a:lstStyle/>
            <a:p>
              <a:pPr algn="ct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旅行の持ち物</a:t>
              </a:r>
            </a:p>
          </p:txBody>
        </p:sp>
        <p:pic>
          <p:nvPicPr>
            <p:cNvPr id="25" name="グラフィックス 24">
              <a:extLst>
                <a:ext uri="{FF2B5EF4-FFF2-40B4-BE49-F238E27FC236}">
                  <a16:creationId xmlns:a16="http://schemas.microsoft.com/office/drawing/2014/main" id="{F78AD34B-DDF2-452C-B5F8-6A95AE3B3C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0668" y="4569024"/>
              <a:ext cx="1565278" cy="1526976"/>
            </a:xfrm>
            <a:prstGeom prst="rect">
              <a:avLst/>
            </a:prstGeom>
          </p:spPr>
        </p:pic>
      </p:grpSp>
    </p:spTree>
    <p:extLst>
      <p:ext uri="{BB962C8B-B14F-4D97-AF65-F5344CB8AC3E}">
        <p14:creationId xmlns:p14="http://schemas.microsoft.com/office/powerpoint/2010/main" val="3887862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300"/>
                                        <p:tgtEl>
                                          <p:spTgt spid="73"/>
                                        </p:tgtEl>
                                      </p:cBhvr>
                                    </p:animEffect>
                                  </p:childTnLst>
                                </p:cTn>
                              </p:par>
                            </p:childTnLst>
                          </p:cTn>
                        </p:par>
                        <p:par>
                          <p:cTn id="8" fill="hold">
                            <p:stCondLst>
                              <p:cond delay="80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
                                        <p:tgtEl>
                                          <p:spTgt spid="3"/>
                                        </p:tgtEl>
                                      </p:cBhvr>
                                    </p:animEffect>
                                  </p:childTnLst>
                                </p:cTn>
                              </p:par>
                            </p:childTnLst>
                          </p:cTn>
                        </p:par>
                        <p:par>
                          <p:cTn id="12" fill="hold">
                            <p:stCondLst>
                              <p:cond delay="1500"/>
                            </p:stCondLst>
                            <p:childTnLst>
                              <p:par>
                                <p:cTn id="13" presetID="10" presetClass="entr" presetSubtype="0" fill="hold" nodeType="afterEffect">
                                  <p:stCondLst>
                                    <p:cond delay="3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childTnLst>
                          </p:cTn>
                        </p:par>
                        <p:par>
                          <p:cTn id="16" fill="hold">
                            <p:stCondLst>
                              <p:cond delay="2000"/>
                            </p:stCondLst>
                            <p:childTnLst>
                              <p:par>
                                <p:cTn id="17" presetID="10" presetClass="entr" presetSubtype="0" fill="hold" nodeType="afterEffect">
                                  <p:stCondLst>
                                    <p:cond delay="3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
                                        <p:tgtEl>
                                          <p:spTgt spid="5"/>
                                        </p:tgtEl>
                                      </p:cBhvr>
                                    </p:animEffect>
                                  </p:childTnLst>
                                </p:cTn>
                              </p:par>
                            </p:childTnLst>
                          </p:cTn>
                        </p:par>
                        <p:par>
                          <p:cTn id="20" fill="hold">
                            <p:stCondLst>
                              <p:cond delay="2500"/>
                            </p:stCondLst>
                            <p:childTnLst>
                              <p:par>
                                <p:cTn id="21" presetID="10" presetClass="entr" presetSubtype="0" fill="hold" nodeType="afterEffect">
                                  <p:stCondLst>
                                    <p:cond delay="3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
                                        <p:tgtEl>
                                          <p:spTgt spid="9"/>
                                        </p:tgtEl>
                                      </p:cBhvr>
                                    </p:animEffect>
                                  </p:childTnLst>
                                </p:cTn>
                              </p:par>
                            </p:childTnLst>
                          </p:cTn>
                        </p:par>
                        <p:par>
                          <p:cTn id="24" fill="hold">
                            <p:stCondLst>
                              <p:cond delay="3000"/>
                            </p:stCondLst>
                            <p:childTnLst>
                              <p:par>
                                <p:cTn id="25" presetID="10" presetClass="entr" presetSubtype="0" fill="hold" nodeType="afterEffect">
                                  <p:stCondLst>
                                    <p:cond delay="3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414794D-5196-4F5A-A81E-DFC12E5ACDE4}"/>
              </a:ext>
            </a:extLst>
          </p:cNvPr>
          <p:cNvGrpSpPr/>
          <p:nvPr/>
        </p:nvGrpSpPr>
        <p:grpSpPr>
          <a:xfrm>
            <a:off x="317500" y="228600"/>
            <a:ext cx="8509000" cy="6311900"/>
            <a:chOff x="317500" y="228600"/>
            <a:chExt cx="8509000" cy="6311900"/>
          </a:xfrm>
        </p:grpSpPr>
        <p:sp>
          <p:nvSpPr>
            <p:cNvPr id="60" name="bk object 16">
              <a:extLst>
                <a:ext uri="{FF2B5EF4-FFF2-40B4-BE49-F238E27FC236}">
                  <a16:creationId xmlns:a16="http://schemas.microsoft.com/office/drawing/2014/main" id="{2B576388-5892-47C7-8D25-6917F355722B}"/>
                </a:ext>
              </a:extLst>
            </p:cNvPr>
            <p:cNvSpPr/>
            <p:nvPr/>
          </p:nvSpPr>
          <p:spPr>
            <a:xfrm>
              <a:off x="317500" y="457200"/>
              <a:ext cx="8509000" cy="60833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sp>
          <p:nvSpPr>
            <p:cNvPr id="113" name="四角形: 角を丸くする 112">
              <a:extLst>
                <a:ext uri="{FF2B5EF4-FFF2-40B4-BE49-F238E27FC236}">
                  <a16:creationId xmlns:a16="http://schemas.microsoft.com/office/drawing/2014/main" id="{ED09A2F5-F9EF-4E49-B0AB-C0D0B88CA8BA}"/>
                </a:ext>
              </a:extLst>
            </p:cNvPr>
            <p:cNvSpPr/>
            <p:nvPr/>
          </p:nvSpPr>
          <p:spPr>
            <a:xfrm>
              <a:off x="2412000" y="228600"/>
              <a:ext cx="4320000" cy="508000"/>
            </a:xfrm>
            <a:prstGeom prst="roundRect">
              <a:avLst>
                <a:gd name="adj" fmla="val 50000"/>
              </a:avLst>
            </a:prstGeom>
            <a:solidFill>
              <a:srgbClr val="007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A6054703-C62A-4A60-BA79-08C43096FA2F}"/>
                </a:ext>
              </a:extLst>
            </p:cNvPr>
            <p:cNvSpPr txBox="1"/>
            <p:nvPr/>
          </p:nvSpPr>
          <p:spPr>
            <a:xfrm>
              <a:off x="2412000" y="301084"/>
              <a:ext cx="4320000" cy="461665"/>
            </a:xfrm>
            <a:prstGeom prst="rect">
              <a:avLst/>
            </a:prstGeom>
            <a:noFill/>
          </p:spPr>
          <p:txBody>
            <a:bodyPr wrap="square" rtlCol="0">
              <a:spAutoFit/>
            </a:bodyP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目　次</a:t>
              </a:r>
            </a:p>
          </p:txBody>
        </p:sp>
      </p:grpSp>
      <p:grpSp>
        <p:nvGrpSpPr>
          <p:cNvPr id="3" name="グループ化 2">
            <a:extLst>
              <a:ext uri="{FF2B5EF4-FFF2-40B4-BE49-F238E27FC236}">
                <a16:creationId xmlns:a16="http://schemas.microsoft.com/office/drawing/2014/main" id="{12D78A20-3D2F-41F3-8A22-2E1476A12B04}"/>
              </a:ext>
            </a:extLst>
          </p:cNvPr>
          <p:cNvGrpSpPr/>
          <p:nvPr/>
        </p:nvGrpSpPr>
        <p:grpSpPr>
          <a:xfrm>
            <a:off x="609600" y="1219200"/>
            <a:ext cx="8153400" cy="4366075"/>
            <a:chOff x="609600" y="1219200"/>
            <a:chExt cx="8153400" cy="4366075"/>
          </a:xfrm>
        </p:grpSpPr>
        <p:sp>
          <p:nvSpPr>
            <p:cNvPr id="63" name="テキスト ボックス 62">
              <a:extLst>
                <a:ext uri="{FF2B5EF4-FFF2-40B4-BE49-F238E27FC236}">
                  <a16:creationId xmlns:a16="http://schemas.microsoft.com/office/drawing/2014/main" id="{DC7B4581-62AF-4A20-97B9-8002B8C08C57}"/>
                </a:ext>
              </a:extLst>
            </p:cNvPr>
            <p:cNvSpPr txBox="1"/>
            <p:nvPr/>
          </p:nvSpPr>
          <p:spPr>
            <a:xfrm>
              <a:off x="612000" y="1252954"/>
              <a:ext cx="3200400" cy="338554"/>
            </a:xfrm>
            <a:prstGeom prst="rect">
              <a:avLst/>
            </a:prstGeom>
            <a:noFill/>
          </p:spPr>
          <p:txBody>
            <a:bodyPr wrap="square" rtlCol="0">
              <a:spAutoFit/>
            </a:bodyPr>
            <a:lstStyle/>
            <a:p>
              <a:r>
                <a:rPr lang="ja-JP" altLang="en-US" sz="1600" b="1" spc="100" dirty="0">
                  <a:solidFill>
                    <a:schemeClr val="tx1">
                      <a:lumMod val="75000"/>
                      <a:lumOff val="25000"/>
                    </a:schemeClr>
                  </a:solidFill>
                  <a:latin typeface="メイリオ" panose="020B0604030504040204" pitchFamily="50" charset="-128"/>
                  <a:ea typeface="メイリオ" panose="020B0604030504040204" pitchFamily="50" charset="-128"/>
                  <a:hlinkClick r:id="rId3" action="ppaction://hlinksldjump"/>
                </a:rPr>
                <a:t>① 環境問題と自転車</a:t>
              </a:r>
              <a:endParaRPr kumimoji="1" lang="ja-JP" altLang="en-US" sz="1600" dirty="0">
                <a:solidFill>
                  <a:schemeClr val="tx1">
                    <a:lumMod val="75000"/>
                    <a:lumOff val="25000"/>
                  </a:schemeClr>
                </a:solidFill>
              </a:endParaRPr>
            </a:p>
          </p:txBody>
        </p:sp>
        <p:sp>
          <p:nvSpPr>
            <p:cNvPr id="65" name="テキスト ボックス 64">
              <a:extLst>
                <a:ext uri="{FF2B5EF4-FFF2-40B4-BE49-F238E27FC236}">
                  <a16:creationId xmlns:a16="http://schemas.microsoft.com/office/drawing/2014/main" id="{47CCC3E4-E8A1-477D-9C00-7AA3FEDC9825}"/>
                </a:ext>
              </a:extLst>
            </p:cNvPr>
            <p:cNvSpPr txBox="1"/>
            <p:nvPr/>
          </p:nvSpPr>
          <p:spPr>
            <a:xfrm>
              <a:off x="612000" y="1918582"/>
              <a:ext cx="5323800" cy="338554"/>
            </a:xfrm>
            <a:prstGeom prst="rect">
              <a:avLst/>
            </a:prstGeom>
            <a:noFill/>
          </p:spPr>
          <p:txBody>
            <a:bodyPr wrap="square" rtlCol="0">
              <a:spAutoFit/>
            </a:bodyPr>
            <a:lstStyle/>
            <a:p>
              <a:r>
                <a:rPr lang="ja-JP" altLang="en-US"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4" action="ppaction://hlinksldjump"/>
                </a:rPr>
                <a:t>② 自転車をとりまくリスクについて考えよう</a:t>
              </a:r>
              <a:endParaRPr kumimoji="0" lang="ja-JP" altLang="en-US" sz="1600" b="1" kern="0"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D9CCC804-F7DE-4AAB-BF16-9EE1FE086213}"/>
                </a:ext>
              </a:extLst>
            </p:cNvPr>
            <p:cNvSpPr txBox="1"/>
            <p:nvPr/>
          </p:nvSpPr>
          <p:spPr>
            <a:xfrm>
              <a:off x="609600" y="2584210"/>
              <a:ext cx="7010400" cy="338554"/>
            </a:xfrm>
            <a:prstGeom prst="rect">
              <a:avLst/>
            </a:prstGeom>
            <a:noFill/>
          </p:spPr>
          <p:txBody>
            <a:bodyPr wrap="square" rtlCol="0">
              <a:spAutoFit/>
            </a:bodyPr>
            <a:lstStyle/>
            <a:p>
              <a:r>
                <a:rPr lang="ja-JP" altLang="en-US"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5" action="ppaction://hlinksldjump"/>
                </a:rPr>
                <a:t>③ 自転車の事故とその責任　</a:t>
              </a:r>
              <a:r>
                <a:rPr lang="ja-JP" altLang="en-US" sz="12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5" action="ppaction://hlinksldjump"/>
                </a:rPr>
                <a:t>交通ルール（自転車安全利用五則）</a:t>
              </a:r>
              <a:endParaRPr kumimoji="0" lang="ja-JP" altLang="en-US" sz="1200" b="1" kern="0"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95" name="テキスト ボックス 94">
              <a:extLst>
                <a:ext uri="{FF2B5EF4-FFF2-40B4-BE49-F238E27FC236}">
                  <a16:creationId xmlns:a16="http://schemas.microsoft.com/office/drawing/2014/main" id="{9BDCF247-7E7F-4DC5-B7B5-593906D71697}"/>
                </a:ext>
              </a:extLst>
            </p:cNvPr>
            <p:cNvSpPr txBox="1"/>
            <p:nvPr/>
          </p:nvSpPr>
          <p:spPr>
            <a:xfrm>
              <a:off x="612000" y="3915466"/>
              <a:ext cx="5323800" cy="338554"/>
            </a:xfrm>
            <a:prstGeom prst="rect">
              <a:avLst/>
            </a:prstGeom>
            <a:noFill/>
          </p:spPr>
          <p:txBody>
            <a:bodyPr wrap="square" rtlCol="0">
              <a:spAutoFit/>
            </a:bodyPr>
            <a:lstStyle/>
            <a:p>
              <a:r>
                <a:rPr lang="ja-JP" altLang="en-US"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6" action="ppaction://hlinksldjump"/>
                </a:rPr>
                <a:t>④ 身のまわりのリスクについて考えよう</a:t>
              </a:r>
              <a:endParaRPr kumimoji="0" lang="ja-JP" altLang="en-US" sz="1600" b="1" kern="0"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96" name="テキスト ボックス 95">
              <a:extLst>
                <a:ext uri="{FF2B5EF4-FFF2-40B4-BE49-F238E27FC236}">
                  <a16:creationId xmlns:a16="http://schemas.microsoft.com/office/drawing/2014/main" id="{C1D637E1-330F-4DDB-8169-6864D7E1AE38}"/>
                </a:ext>
              </a:extLst>
            </p:cNvPr>
            <p:cNvSpPr txBox="1"/>
            <p:nvPr/>
          </p:nvSpPr>
          <p:spPr>
            <a:xfrm>
              <a:off x="612000" y="4581094"/>
              <a:ext cx="5323800" cy="338554"/>
            </a:xfrm>
            <a:prstGeom prst="rect">
              <a:avLst/>
            </a:prstGeom>
            <a:noFill/>
          </p:spPr>
          <p:txBody>
            <a:bodyPr wrap="square" rtlCol="0">
              <a:spAutoFit/>
            </a:bodyPr>
            <a:lstStyle/>
            <a:p>
              <a:r>
                <a:rPr lang="ja-JP" altLang="en-US"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7" action="ppaction://hlinksldjump"/>
                </a:rPr>
                <a:t>⑤ 身のまわりのリスクに備えるために</a:t>
              </a:r>
              <a:r>
                <a:rPr lang="en-US" altLang="ja-JP"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7" action="ppaction://hlinksldjump"/>
                </a:rPr>
                <a:t>…</a:t>
              </a:r>
              <a:endParaRPr kumimoji="0" lang="ja-JP" altLang="en-US" sz="1600" b="1" kern="0"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97" name="テキスト ボックス 96">
              <a:extLst>
                <a:ext uri="{FF2B5EF4-FFF2-40B4-BE49-F238E27FC236}">
                  <a16:creationId xmlns:a16="http://schemas.microsoft.com/office/drawing/2014/main" id="{9AB4B9EB-B709-4266-8721-045C7461361E}"/>
                </a:ext>
              </a:extLst>
            </p:cNvPr>
            <p:cNvSpPr txBox="1"/>
            <p:nvPr/>
          </p:nvSpPr>
          <p:spPr>
            <a:xfrm>
              <a:off x="612000" y="5246721"/>
              <a:ext cx="5323800" cy="338554"/>
            </a:xfrm>
            <a:prstGeom prst="rect">
              <a:avLst/>
            </a:prstGeom>
            <a:noFill/>
          </p:spPr>
          <p:txBody>
            <a:bodyPr wrap="square" rtlCol="0">
              <a:spAutoFit/>
            </a:bodyPr>
            <a:lstStyle/>
            <a:p>
              <a:r>
                <a:rPr lang="ja-JP" altLang="en-US"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8" action="ppaction://hlinksldjump"/>
                </a:rPr>
                <a:t>⑥ 事故・災害に備える損害保険</a:t>
              </a:r>
              <a:endParaRPr kumimoji="0" lang="ja-JP" altLang="en-US" sz="1600" b="1" kern="0"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98" name="テキスト ボックス 97">
              <a:extLst>
                <a:ext uri="{FF2B5EF4-FFF2-40B4-BE49-F238E27FC236}">
                  <a16:creationId xmlns:a16="http://schemas.microsoft.com/office/drawing/2014/main" id="{F169D587-ABAC-4120-93CA-664F88352510}"/>
                </a:ext>
              </a:extLst>
            </p:cNvPr>
            <p:cNvSpPr txBox="1"/>
            <p:nvPr/>
          </p:nvSpPr>
          <p:spPr>
            <a:xfrm>
              <a:off x="8382000" y="1219200"/>
              <a:ext cx="3048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p:txBody>
        </p:sp>
        <p:sp>
          <p:nvSpPr>
            <p:cNvPr id="99" name="テキスト ボックス 98">
              <a:extLst>
                <a:ext uri="{FF2B5EF4-FFF2-40B4-BE49-F238E27FC236}">
                  <a16:creationId xmlns:a16="http://schemas.microsoft.com/office/drawing/2014/main" id="{BE05A344-E872-4D3F-B0E5-8EBE6C012B34}"/>
                </a:ext>
              </a:extLst>
            </p:cNvPr>
            <p:cNvSpPr txBox="1"/>
            <p:nvPr/>
          </p:nvSpPr>
          <p:spPr>
            <a:xfrm>
              <a:off x="8382000" y="1905000"/>
              <a:ext cx="3048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3</a:t>
              </a:r>
            </a:p>
          </p:txBody>
        </p:sp>
        <p:sp>
          <p:nvSpPr>
            <p:cNvPr id="100" name="テキスト ボックス 99">
              <a:extLst>
                <a:ext uri="{FF2B5EF4-FFF2-40B4-BE49-F238E27FC236}">
                  <a16:creationId xmlns:a16="http://schemas.microsoft.com/office/drawing/2014/main" id="{F72FD5E8-C152-4130-8BD6-E62A51AB8AD6}"/>
                </a:ext>
              </a:extLst>
            </p:cNvPr>
            <p:cNvSpPr txBox="1"/>
            <p:nvPr/>
          </p:nvSpPr>
          <p:spPr>
            <a:xfrm>
              <a:off x="8305800" y="2548354"/>
              <a:ext cx="4572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6</a:t>
              </a:r>
              <a:endParaRPr lang="en-US" altLang="ja-JP" sz="1600" dirty="0">
                <a:latin typeface="メイリオ" panose="020B0604030504040204" pitchFamily="50" charset="-128"/>
                <a:ea typeface="メイリオ" panose="020B0604030504040204" pitchFamily="50" charset="-128"/>
              </a:endParaRPr>
            </a:p>
          </p:txBody>
        </p:sp>
        <p:cxnSp>
          <p:nvCxnSpPr>
            <p:cNvPr id="101" name="直線コネクタ 100">
              <a:extLst>
                <a:ext uri="{FF2B5EF4-FFF2-40B4-BE49-F238E27FC236}">
                  <a16:creationId xmlns:a16="http://schemas.microsoft.com/office/drawing/2014/main" id="{80E0BFA0-717E-43FB-B73B-3A964802B767}"/>
                </a:ext>
              </a:extLst>
            </p:cNvPr>
            <p:cNvCxnSpPr>
              <a:cxnSpLocks/>
            </p:cNvCxnSpPr>
            <p:nvPr/>
          </p:nvCxnSpPr>
          <p:spPr>
            <a:xfrm>
              <a:off x="3200400" y="1371600"/>
              <a:ext cx="5105400"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C64DD0C8-AB13-4766-8677-CC84E48F05DC}"/>
                </a:ext>
              </a:extLst>
            </p:cNvPr>
            <p:cNvCxnSpPr>
              <a:cxnSpLocks/>
            </p:cNvCxnSpPr>
            <p:nvPr/>
          </p:nvCxnSpPr>
          <p:spPr>
            <a:xfrm>
              <a:off x="5715000" y="2059033"/>
              <a:ext cx="2590800"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926F037C-8F19-487B-9E62-12E7BA8614C0}"/>
                </a:ext>
              </a:extLst>
            </p:cNvPr>
            <p:cNvCxnSpPr>
              <a:cxnSpLocks/>
            </p:cNvCxnSpPr>
            <p:nvPr/>
          </p:nvCxnSpPr>
          <p:spPr>
            <a:xfrm>
              <a:off x="7162800" y="2713616"/>
              <a:ext cx="1143000"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4" name="テキスト ボックス 103">
              <a:extLst>
                <a:ext uri="{FF2B5EF4-FFF2-40B4-BE49-F238E27FC236}">
                  <a16:creationId xmlns:a16="http://schemas.microsoft.com/office/drawing/2014/main" id="{582B40A9-E2FA-4D58-9CD2-937FD635E19E}"/>
                </a:ext>
              </a:extLst>
            </p:cNvPr>
            <p:cNvSpPr txBox="1"/>
            <p:nvPr/>
          </p:nvSpPr>
          <p:spPr>
            <a:xfrm>
              <a:off x="609600" y="3249838"/>
              <a:ext cx="6553200" cy="338554"/>
            </a:xfrm>
            <a:prstGeom prst="rect">
              <a:avLst/>
            </a:prstGeom>
            <a:noFill/>
          </p:spPr>
          <p:txBody>
            <a:bodyPr wrap="square" rtlCol="0">
              <a:spAutoFit/>
            </a:bodyPr>
            <a:lstStyle/>
            <a:p>
              <a:r>
                <a:rPr lang="ja-JP" altLang="en-US" sz="1600" b="1" spc="100"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16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9" action="ppaction://hlinksldjump"/>
                </a:rPr>
                <a:t>自転車の事故とその責任　</a:t>
              </a:r>
              <a:r>
                <a:rPr lang="ja-JP" altLang="en-US" sz="1200" b="1" spc="100" dirty="0">
                  <a:solidFill>
                    <a:schemeClr val="tx1">
                      <a:lumMod val="65000"/>
                      <a:lumOff val="35000"/>
                    </a:schemeClr>
                  </a:solidFill>
                  <a:latin typeface="メイリオ" panose="020B0604030504040204" pitchFamily="50" charset="-128"/>
                  <a:ea typeface="メイリオ" panose="020B0604030504040204" pitchFamily="50" charset="-128"/>
                  <a:hlinkClick r:id="rId9" action="ppaction://hlinksldjump"/>
                </a:rPr>
                <a:t>自転車をとりまくリスクとその責任</a:t>
              </a:r>
              <a:endParaRPr kumimoji="0" lang="ja-JP" altLang="en-US" sz="1200" b="1" kern="0"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105" name="テキスト ボックス 104">
              <a:extLst>
                <a:ext uri="{FF2B5EF4-FFF2-40B4-BE49-F238E27FC236}">
                  <a16:creationId xmlns:a16="http://schemas.microsoft.com/office/drawing/2014/main" id="{6E70AC3D-C5DE-4C4E-B532-E0416AD7F1D1}"/>
                </a:ext>
              </a:extLst>
            </p:cNvPr>
            <p:cNvSpPr txBox="1"/>
            <p:nvPr/>
          </p:nvSpPr>
          <p:spPr>
            <a:xfrm>
              <a:off x="8305800" y="3211373"/>
              <a:ext cx="4572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14</a:t>
              </a:r>
              <a:endParaRPr lang="en-US" altLang="ja-JP" sz="1600" dirty="0">
                <a:latin typeface="メイリオ" panose="020B0604030504040204" pitchFamily="50" charset="-128"/>
                <a:ea typeface="メイリオ" panose="020B0604030504040204" pitchFamily="50" charset="-128"/>
              </a:endParaRPr>
            </a:p>
          </p:txBody>
        </p:sp>
        <p:cxnSp>
          <p:nvCxnSpPr>
            <p:cNvPr id="106" name="直線コネクタ 105">
              <a:extLst>
                <a:ext uri="{FF2B5EF4-FFF2-40B4-BE49-F238E27FC236}">
                  <a16:creationId xmlns:a16="http://schemas.microsoft.com/office/drawing/2014/main" id="{F7039D65-3697-4EFD-99E4-888965AFC404}"/>
                </a:ext>
              </a:extLst>
            </p:cNvPr>
            <p:cNvCxnSpPr>
              <a:cxnSpLocks/>
            </p:cNvCxnSpPr>
            <p:nvPr/>
          </p:nvCxnSpPr>
          <p:spPr>
            <a:xfrm>
              <a:off x="7162800" y="3376635"/>
              <a:ext cx="1143000"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7" name="テキスト ボックス 106">
              <a:extLst>
                <a:ext uri="{FF2B5EF4-FFF2-40B4-BE49-F238E27FC236}">
                  <a16:creationId xmlns:a16="http://schemas.microsoft.com/office/drawing/2014/main" id="{A9A7CF84-418D-418A-8F4B-A4114FD2D4FF}"/>
                </a:ext>
              </a:extLst>
            </p:cNvPr>
            <p:cNvSpPr txBox="1"/>
            <p:nvPr/>
          </p:nvSpPr>
          <p:spPr>
            <a:xfrm>
              <a:off x="8305800" y="3874083"/>
              <a:ext cx="4572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16</a:t>
              </a:r>
            </a:p>
          </p:txBody>
        </p:sp>
        <p:cxnSp>
          <p:nvCxnSpPr>
            <p:cNvPr id="108" name="直線コネクタ 107">
              <a:extLst>
                <a:ext uri="{FF2B5EF4-FFF2-40B4-BE49-F238E27FC236}">
                  <a16:creationId xmlns:a16="http://schemas.microsoft.com/office/drawing/2014/main" id="{1CB7F616-00B6-4808-BD29-39EC3AD38609}"/>
                </a:ext>
              </a:extLst>
            </p:cNvPr>
            <p:cNvCxnSpPr>
              <a:cxnSpLocks/>
            </p:cNvCxnSpPr>
            <p:nvPr/>
          </p:nvCxnSpPr>
          <p:spPr>
            <a:xfrm>
              <a:off x="5410200" y="4028116"/>
              <a:ext cx="2895600"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441C91F7-0BFA-4E53-90A3-E1CF86A3B3D7}"/>
                </a:ext>
              </a:extLst>
            </p:cNvPr>
            <p:cNvSpPr txBox="1"/>
            <p:nvPr/>
          </p:nvSpPr>
          <p:spPr>
            <a:xfrm>
              <a:off x="8305800" y="4541745"/>
              <a:ext cx="4572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20</a:t>
              </a:r>
            </a:p>
          </p:txBody>
        </p:sp>
        <p:cxnSp>
          <p:nvCxnSpPr>
            <p:cNvPr id="110" name="直線コネクタ 109">
              <a:extLst>
                <a:ext uri="{FF2B5EF4-FFF2-40B4-BE49-F238E27FC236}">
                  <a16:creationId xmlns:a16="http://schemas.microsoft.com/office/drawing/2014/main" id="{9AA17355-36A3-49A0-9D62-87BAD506C2A1}"/>
                </a:ext>
              </a:extLst>
            </p:cNvPr>
            <p:cNvCxnSpPr>
              <a:cxnSpLocks/>
            </p:cNvCxnSpPr>
            <p:nvPr/>
          </p:nvCxnSpPr>
          <p:spPr>
            <a:xfrm>
              <a:off x="5410200" y="4695778"/>
              <a:ext cx="2895600"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C8D4F7F7-46FE-4650-802D-C105C9F9DF9E}"/>
                </a:ext>
              </a:extLst>
            </p:cNvPr>
            <p:cNvSpPr txBox="1"/>
            <p:nvPr/>
          </p:nvSpPr>
          <p:spPr>
            <a:xfrm>
              <a:off x="8305800" y="5209407"/>
              <a:ext cx="4572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24</a:t>
              </a:r>
            </a:p>
          </p:txBody>
        </p:sp>
        <p:cxnSp>
          <p:nvCxnSpPr>
            <p:cNvPr id="112" name="直線コネクタ 111">
              <a:extLst>
                <a:ext uri="{FF2B5EF4-FFF2-40B4-BE49-F238E27FC236}">
                  <a16:creationId xmlns:a16="http://schemas.microsoft.com/office/drawing/2014/main" id="{B08611BA-FBA3-4000-9F69-C9ECAEBAE12D}"/>
                </a:ext>
              </a:extLst>
            </p:cNvPr>
            <p:cNvCxnSpPr>
              <a:cxnSpLocks/>
            </p:cNvCxnSpPr>
            <p:nvPr/>
          </p:nvCxnSpPr>
          <p:spPr>
            <a:xfrm>
              <a:off x="4572000" y="5363440"/>
              <a:ext cx="3733800"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07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par>
                          <p:cTn id="8" fill="hold">
                            <p:stCondLst>
                              <p:cond delay="6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bk object 16">
            <a:extLst>
              <a:ext uri="{FF2B5EF4-FFF2-40B4-BE49-F238E27FC236}">
                <a16:creationId xmlns:a16="http://schemas.microsoft.com/office/drawing/2014/main" id="{AEC3250B-2C50-4597-A418-1A95BCECB797}"/>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grpSp>
        <p:nvGrpSpPr>
          <p:cNvPr id="5" name="グループ化 4">
            <a:extLst>
              <a:ext uri="{FF2B5EF4-FFF2-40B4-BE49-F238E27FC236}">
                <a16:creationId xmlns:a16="http://schemas.microsoft.com/office/drawing/2014/main" id="{6A1B7D2D-25C2-431B-9456-2B91BA9A2538}"/>
              </a:ext>
            </a:extLst>
          </p:cNvPr>
          <p:cNvGrpSpPr/>
          <p:nvPr/>
        </p:nvGrpSpPr>
        <p:grpSpPr>
          <a:xfrm>
            <a:off x="1295400" y="2352655"/>
            <a:ext cx="2689537" cy="3020500"/>
            <a:chOff x="1304493" y="1569020"/>
            <a:chExt cx="2689537" cy="3020500"/>
          </a:xfrm>
        </p:grpSpPr>
        <p:sp>
          <p:nvSpPr>
            <p:cNvPr id="6" name="テキスト ボックス 5">
              <a:extLst>
                <a:ext uri="{FF2B5EF4-FFF2-40B4-BE49-F238E27FC236}">
                  <a16:creationId xmlns:a16="http://schemas.microsoft.com/office/drawing/2014/main" id="{789222A9-C9E2-462D-A14E-D9714291DA92}"/>
                </a:ext>
              </a:extLst>
            </p:cNvPr>
            <p:cNvSpPr txBox="1"/>
            <p:nvPr/>
          </p:nvSpPr>
          <p:spPr>
            <a:xfrm>
              <a:off x="1356974" y="4281743"/>
              <a:ext cx="2531080" cy="307777"/>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他人をケガさせる</a:t>
              </a:r>
            </a:p>
          </p:txBody>
        </p:sp>
        <p:pic>
          <p:nvPicPr>
            <p:cNvPr id="2" name="グラフィックス 1">
              <a:extLst>
                <a:ext uri="{FF2B5EF4-FFF2-40B4-BE49-F238E27FC236}">
                  <a16:creationId xmlns:a16="http://schemas.microsoft.com/office/drawing/2014/main" id="{F5E5CD46-1EE5-4306-94D6-3291798AA2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4" t="-1281" r="-427" b="-30"/>
            <a:stretch/>
          </p:blipFill>
          <p:spPr>
            <a:xfrm>
              <a:off x="1304493" y="1569020"/>
              <a:ext cx="2689537" cy="2712723"/>
            </a:xfrm>
            <a:prstGeom prst="rect">
              <a:avLst/>
            </a:prstGeom>
          </p:spPr>
        </p:pic>
      </p:grpSp>
      <p:grpSp>
        <p:nvGrpSpPr>
          <p:cNvPr id="7" name="グループ化 6">
            <a:extLst>
              <a:ext uri="{FF2B5EF4-FFF2-40B4-BE49-F238E27FC236}">
                <a16:creationId xmlns:a16="http://schemas.microsoft.com/office/drawing/2014/main" id="{1F3FCAB2-6ADF-4015-A22B-F3DCA6CB895D}"/>
              </a:ext>
            </a:extLst>
          </p:cNvPr>
          <p:cNvGrpSpPr/>
          <p:nvPr/>
        </p:nvGrpSpPr>
        <p:grpSpPr>
          <a:xfrm>
            <a:off x="4447757" y="2983192"/>
            <a:ext cx="3959000" cy="2389963"/>
            <a:chOff x="4456850" y="2199557"/>
            <a:chExt cx="3959000" cy="2389963"/>
          </a:xfrm>
        </p:grpSpPr>
        <p:sp>
          <p:nvSpPr>
            <p:cNvPr id="115" name="テキスト ボックス 114">
              <a:extLst>
                <a:ext uri="{FF2B5EF4-FFF2-40B4-BE49-F238E27FC236}">
                  <a16:creationId xmlns:a16="http://schemas.microsoft.com/office/drawing/2014/main" id="{81A6750D-E965-4F23-B84A-1BA420C85817}"/>
                </a:ext>
              </a:extLst>
            </p:cNvPr>
            <p:cNvSpPr txBox="1"/>
            <p:nvPr/>
          </p:nvSpPr>
          <p:spPr>
            <a:xfrm>
              <a:off x="5145054" y="4281743"/>
              <a:ext cx="2531080" cy="307777"/>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他人のモノを壊す</a:t>
              </a:r>
            </a:p>
          </p:txBody>
        </p:sp>
        <p:pic>
          <p:nvPicPr>
            <p:cNvPr id="4" name="グラフィックス 3">
              <a:extLst>
                <a:ext uri="{FF2B5EF4-FFF2-40B4-BE49-F238E27FC236}">
                  <a16:creationId xmlns:a16="http://schemas.microsoft.com/office/drawing/2014/main" id="{6AF27359-FDBA-485F-9535-DCB9F185E8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56850" y="2199557"/>
              <a:ext cx="3959000" cy="1717115"/>
            </a:xfrm>
            <a:prstGeom prst="rect">
              <a:avLst/>
            </a:prstGeom>
          </p:spPr>
        </p:pic>
      </p:grpSp>
      <p:sp>
        <p:nvSpPr>
          <p:cNvPr id="39" name="object 2">
            <a:extLst>
              <a:ext uri="{FF2B5EF4-FFF2-40B4-BE49-F238E27FC236}">
                <a16:creationId xmlns:a16="http://schemas.microsoft.com/office/drawing/2014/main" id="{844AC4B8-87A7-48E7-B1DA-4BF6AC247AAE}"/>
              </a:ext>
            </a:extLst>
          </p:cNvPr>
          <p:cNvSpPr/>
          <p:nvPr/>
        </p:nvSpPr>
        <p:spPr>
          <a:xfrm>
            <a:off x="0" y="232651"/>
            <a:ext cx="74676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40" name="object 3">
            <a:extLst>
              <a:ext uri="{FF2B5EF4-FFF2-40B4-BE49-F238E27FC236}">
                <a16:creationId xmlns:a16="http://schemas.microsoft.com/office/drawing/2014/main" id="{CBA88872-8E57-4384-A081-51AD62C6ECDB}"/>
              </a:ext>
            </a:extLst>
          </p:cNvPr>
          <p:cNvSpPr txBox="1">
            <a:spLocks/>
          </p:cNvSpPr>
          <p:nvPr/>
        </p:nvSpPr>
        <p:spPr>
          <a:xfrm>
            <a:off x="838200" y="381600"/>
            <a:ext cx="6629400"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spc="-150" dirty="0">
                <a:solidFill>
                  <a:srgbClr val="FFFFFF"/>
                </a:solidFill>
                <a:latin typeface="メイリオ" panose="020B0604030504040204" pitchFamily="50" charset="-128"/>
                <a:ea typeface="メイリオ" panose="020B0604030504040204" pitchFamily="50" charset="-128"/>
              </a:rPr>
              <a:t>身のまわりのリスクについて考えよう</a:t>
            </a:r>
            <a:endParaRPr kumimoji="0" lang="ja-JP" altLang="en-US" sz="3000"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41" name="object 3">
            <a:extLst>
              <a:ext uri="{FF2B5EF4-FFF2-40B4-BE49-F238E27FC236}">
                <a16:creationId xmlns:a16="http://schemas.microsoft.com/office/drawing/2014/main" id="{157D8436-ECB8-4EE5-8D1F-1543F15B3369}"/>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④</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5B44C249-D2AA-4B88-B08E-AF3A86234BDF}"/>
              </a:ext>
            </a:extLst>
          </p:cNvPr>
          <p:cNvSpPr/>
          <p:nvPr/>
        </p:nvSpPr>
        <p:spPr>
          <a:xfrm>
            <a:off x="490220" y="1524000"/>
            <a:ext cx="2786380" cy="360000"/>
          </a:xfrm>
          <a:prstGeom prst="rect">
            <a:avLst/>
          </a:prstGeom>
          <a:solidFill>
            <a:srgbClr val="007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150" dirty="0">
                <a:solidFill>
                  <a:srgbClr val="FFFFFF"/>
                </a:solidFill>
                <a:latin typeface="メイリオ" panose="020B0604030504040204" pitchFamily="50" charset="-128"/>
                <a:ea typeface="メイリオ" panose="020B0604030504040204" pitchFamily="50" charset="-128"/>
                <a:cs typeface="メイリオ"/>
              </a:rPr>
              <a:t>賠償責任に関するリスク</a:t>
            </a:r>
          </a:p>
        </p:txBody>
      </p:sp>
    </p:spTree>
    <p:extLst>
      <p:ext uri="{BB962C8B-B14F-4D97-AF65-F5344CB8AC3E}">
        <p14:creationId xmlns:p14="http://schemas.microsoft.com/office/powerpoint/2010/main" val="519948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300"/>
                                        <p:tgtEl>
                                          <p:spTgt spid="42"/>
                                        </p:tgtEl>
                                      </p:cBhvr>
                                    </p:animEffect>
                                  </p:childTnLst>
                                </p:cTn>
                              </p:par>
                            </p:childTnLst>
                          </p:cTn>
                        </p:par>
                        <p:par>
                          <p:cTn id="8" fill="hold">
                            <p:stCondLst>
                              <p:cond delay="8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
                                        <p:tgtEl>
                                          <p:spTgt spid="5"/>
                                        </p:tgtEl>
                                      </p:cBhvr>
                                    </p:animEffect>
                                  </p:childTnLst>
                                </p:cTn>
                              </p:par>
                            </p:childTnLst>
                          </p:cTn>
                        </p:par>
                        <p:par>
                          <p:cTn id="12" fill="hold">
                            <p:stCondLst>
                              <p:cond delay="1500"/>
                            </p:stCondLst>
                            <p:childTnLst>
                              <p:par>
                                <p:cTn id="13" presetID="10" presetClass="entr" presetSubtype="0" fill="hold" nodeType="afterEffect">
                                  <p:stCondLst>
                                    <p:cond delay="3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k object 16">
            <a:extLst>
              <a:ext uri="{FF2B5EF4-FFF2-40B4-BE49-F238E27FC236}">
                <a16:creationId xmlns:a16="http://schemas.microsoft.com/office/drawing/2014/main" id="{5628CDAB-3B47-4DCC-BF9C-978E8682CFD1}"/>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grpSp>
        <p:nvGrpSpPr>
          <p:cNvPr id="31" name="グループ化 30">
            <a:extLst>
              <a:ext uri="{FF2B5EF4-FFF2-40B4-BE49-F238E27FC236}">
                <a16:creationId xmlns:a16="http://schemas.microsoft.com/office/drawing/2014/main" id="{B639EA7B-A625-405E-B320-47B57630AD29}"/>
              </a:ext>
            </a:extLst>
          </p:cNvPr>
          <p:cNvGrpSpPr/>
          <p:nvPr/>
        </p:nvGrpSpPr>
        <p:grpSpPr>
          <a:xfrm>
            <a:off x="6248400" y="3632399"/>
            <a:ext cx="2286000" cy="508000"/>
            <a:chOff x="5817877" y="4770635"/>
            <a:chExt cx="2286000" cy="508000"/>
          </a:xfrm>
        </p:grpSpPr>
        <p:sp>
          <p:nvSpPr>
            <p:cNvPr id="7" name="object 7"/>
            <p:cNvSpPr/>
            <p:nvPr/>
          </p:nvSpPr>
          <p:spPr>
            <a:xfrm>
              <a:off x="5817877" y="4770635"/>
              <a:ext cx="2286000" cy="508000"/>
            </a:xfrm>
            <a:custGeom>
              <a:avLst/>
              <a:gdLst/>
              <a:ahLst/>
              <a:cxnLst/>
              <a:rect l="l" t="t" r="r" b="b"/>
              <a:pathLst>
                <a:path w="2286000" h="508000">
                  <a:moveTo>
                    <a:pt x="2032000" y="0"/>
                  </a:moveTo>
                  <a:lnTo>
                    <a:pt x="254000" y="0"/>
                  </a:lnTo>
                  <a:lnTo>
                    <a:pt x="208342" y="4092"/>
                  </a:lnTo>
                  <a:lnTo>
                    <a:pt x="165369" y="15891"/>
                  </a:lnTo>
                  <a:lnTo>
                    <a:pt x="125799" y="34680"/>
                  </a:lnTo>
                  <a:lnTo>
                    <a:pt x="90349" y="59740"/>
                  </a:lnTo>
                  <a:lnTo>
                    <a:pt x="59736" y="90354"/>
                  </a:lnTo>
                  <a:lnTo>
                    <a:pt x="34677" y="125805"/>
                  </a:lnTo>
                  <a:lnTo>
                    <a:pt x="15890" y="165374"/>
                  </a:lnTo>
                  <a:lnTo>
                    <a:pt x="4092" y="208345"/>
                  </a:lnTo>
                  <a:lnTo>
                    <a:pt x="0" y="254000"/>
                  </a:lnTo>
                  <a:lnTo>
                    <a:pt x="4092" y="299657"/>
                  </a:lnTo>
                  <a:lnTo>
                    <a:pt x="15890" y="342630"/>
                  </a:lnTo>
                  <a:lnTo>
                    <a:pt x="34677" y="382200"/>
                  </a:lnTo>
                  <a:lnTo>
                    <a:pt x="59736" y="417650"/>
                  </a:lnTo>
                  <a:lnTo>
                    <a:pt x="90349" y="448263"/>
                  </a:lnTo>
                  <a:lnTo>
                    <a:pt x="125799" y="473322"/>
                  </a:lnTo>
                  <a:lnTo>
                    <a:pt x="165369" y="492109"/>
                  </a:lnTo>
                  <a:lnTo>
                    <a:pt x="208342"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sp>
          <p:nvSpPr>
            <p:cNvPr id="10" name="object 10"/>
            <p:cNvSpPr txBox="1"/>
            <p:nvPr/>
          </p:nvSpPr>
          <p:spPr>
            <a:xfrm>
              <a:off x="5817877" y="4896000"/>
              <a:ext cx="2286000" cy="320601"/>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③ 保険に加入する</a:t>
              </a:r>
            </a:p>
          </p:txBody>
        </p:sp>
      </p:grpSp>
      <p:grpSp>
        <p:nvGrpSpPr>
          <p:cNvPr id="29" name="グループ化 28">
            <a:extLst>
              <a:ext uri="{FF2B5EF4-FFF2-40B4-BE49-F238E27FC236}">
                <a16:creationId xmlns:a16="http://schemas.microsoft.com/office/drawing/2014/main" id="{18D43A9C-845F-41B9-BF3B-C9F624051986}"/>
              </a:ext>
            </a:extLst>
          </p:cNvPr>
          <p:cNvGrpSpPr/>
          <p:nvPr/>
        </p:nvGrpSpPr>
        <p:grpSpPr>
          <a:xfrm>
            <a:off x="685800" y="3632399"/>
            <a:ext cx="2286000" cy="508000"/>
            <a:chOff x="1018045" y="4770635"/>
            <a:chExt cx="2286000" cy="508000"/>
          </a:xfrm>
        </p:grpSpPr>
        <p:sp>
          <p:nvSpPr>
            <p:cNvPr id="5" name="object 5"/>
            <p:cNvSpPr/>
            <p:nvPr/>
          </p:nvSpPr>
          <p:spPr>
            <a:xfrm>
              <a:off x="1018045" y="4770635"/>
              <a:ext cx="22860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sp>
          <p:nvSpPr>
            <p:cNvPr id="20" name="object 12">
              <a:extLst>
                <a:ext uri="{FF2B5EF4-FFF2-40B4-BE49-F238E27FC236}">
                  <a16:creationId xmlns:a16="http://schemas.microsoft.com/office/drawing/2014/main" id="{950BC2CD-887C-4CF8-AF33-7E2B897C3B09}"/>
                </a:ext>
              </a:extLst>
            </p:cNvPr>
            <p:cNvSpPr txBox="1"/>
            <p:nvPr/>
          </p:nvSpPr>
          <p:spPr>
            <a:xfrm>
              <a:off x="1018045" y="4896000"/>
              <a:ext cx="2286000" cy="330200"/>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① 貯蓄をする</a:t>
              </a:r>
            </a:p>
          </p:txBody>
        </p:sp>
      </p:grpSp>
      <p:grpSp>
        <p:nvGrpSpPr>
          <p:cNvPr id="2" name="グループ化 1">
            <a:extLst>
              <a:ext uri="{FF2B5EF4-FFF2-40B4-BE49-F238E27FC236}">
                <a16:creationId xmlns:a16="http://schemas.microsoft.com/office/drawing/2014/main" id="{0EA54FE6-16D0-4D63-B0CD-DB7856352A0A}"/>
              </a:ext>
            </a:extLst>
          </p:cNvPr>
          <p:cNvGrpSpPr/>
          <p:nvPr/>
        </p:nvGrpSpPr>
        <p:grpSpPr>
          <a:xfrm>
            <a:off x="3340100" y="3632399"/>
            <a:ext cx="2527300" cy="508000"/>
            <a:chOff x="3340100" y="3632399"/>
            <a:chExt cx="2527300" cy="508000"/>
          </a:xfrm>
        </p:grpSpPr>
        <p:sp>
          <p:nvSpPr>
            <p:cNvPr id="6" name="object 6"/>
            <p:cNvSpPr/>
            <p:nvPr/>
          </p:nvSpPr>
          <p:spPr>
            <a:xfrm>
              <a:off x="3340100" y="3632399"/>
              <a:ext cx="25273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sp>
          <p:nvSpPr>
            <p:cNvPr id="9" name="object 9"/>
            <p:cNvSpPr txBox="1"/>
            <p:nvPr/>
          </p:nvSpPr>
          <p:spPr>
            <a:xfrm>
              <a:off x="3429000" y="3757764"/>
              <a:ext cx="2286000" cy="320601"/>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spc="-100" dirty="0">
                  <a:solidFill>
                    <a:srgbClr val="FFFFFF"/>
                  </a:solidFill>
                  <a:latin typeface="メイリオ" panose="020B0604030504040204" pitchFamily="50" charset="-128"/>
                  <a:ea typeface="メイリオ" panose="020B0604030504040204" pitchFamily="50" charset="-128"/>
                  <a:cs typeface="メイリオ"/>
                </a:rPr>
                <a:t>② 宝くじを購入する</a:t>
              </a:r>
            </a:p>
          </p:txBody>
        </p:sp>
      </p:grpSp>
      <p:grpSp>
        <p:nvGrpSpPr>
          <p:cNvPr id="11" name="グループ化 10">
            <a:extLst>
              <a:ext uri="{FF2B5EF4-FFF2-40B4-BE49-F238E27FC236}">
                <a16:creationId xmlns:a16="http://schemas.microsoft.com/office/drawing/2014/main" id="{65B19787-C41C-4AB3-8D55-10B62B43282A}"/>
              </a:ext>
            </a:extLst>
          </p:cNvPr>
          <p:cNvGrpSpPr/>
          <p:nvPr/>
        </p:nvGrpSpPr>
        <p:grpSpPr>
          <a:xfrm>
            <a:off x="6247645" y="3632399"/>
            <a:ext cx="2286755" cy="508000"/>
            <a:chOff x="1018045" y="4770635"/>
            <a:chExt cx="2286755" cy="508000"/>
          </a:xfrm>
        </p:grpSpPr>
        <p:sp>
          <p:nvSpPr>
            <p:cNvPr id="22" name="object 11">
              <a:extLst>
                <a:ext uri="{FF2B5EF4-FFF2-40B4-BE49-F238E27FC236}">
                  <a16:creationId xmlns:a16="http://schemas.microsoft.com/office/drawing/2014/main" id="{53314A1F-66F9-4E9F-8096-043BC0BAAE77}"/>
                </a:ext>
              </a:extLst>
            </p:cNvPr>
            <p:cNvSpPr/>
            <p:nvPr/>
          </p:nvSpPr>
          <p:spPr>
            <a:xfrm>
              <a:off x="1018045" y="4770635"/>
              <a:ext cx="22860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C7323"/>
            </a:solidFill>
          </p:spPr>
          <p:txBody>
            <a:bodyPr wrap="square" lIns="0" tIns="0" rIns="0" bIns="0" rtlCol="0"/>
            <a:lstStyle/>
            <a:p>
              <a:endParaRPr/>
            </a:p>
          </p:txBody>
        </p:sp>
        <p:sp>
          <p:nvSpPr>
            <p:cNvPr id="26" name="object 12">
              <a:extLst>
                <a:ext uri="{FF2B5EF4-FFF2-40B4-BE49-F238E27FC236}">
                  <a16:creationId xmlns:a16="http://schemas.microsoft.com/office/drawing/2014/main" id="{96099DF8-0FB9-4E8B-B40D-F4B49645CF47}"/>
                </a:ext>
              </a:extLst>
            </p:cNvPr>
            <p:cNvSpPr txBox="1"/>
            <p:nvPr/>
          </p:nvSpPr>
          <p:spPr>
            <a:xfrm>
              <a:off x="1018800" y="4896000"/>
              <a:ext cx="2286000" cy="320601"/>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③ 保険に加入する</a:t>
              </a:r>
            </a:p>
          </p:txBody>
        </p:sp>
      </p:grpSp>
      <p:sp>
        <p:nvSpPr>
          <p:cNvPr id="23" name="object 13">
            <a:extLst>
              <a:ext uri="{FF2B5EF4-FFF2-40B4-BE49-F238E27FC236}">
                <a16:creationId xmlns:a16="http://schemas.microsoft.com/office/drawing/2014/main" id="{58428FAF-FC5E-4CE0-A1A5-3B83F7E01180}"/>
              </a:ext>
            </a:extLst>
          </p:cNvPr>
          <p:cNvSpPr/>
          <p:nvPr/>
        </p:nvSpPr>
        <p:spPr>
          <a:xfrm>
            <a:off x="5904411" y="3294360"/>
            <a:ext cx="1143000" cy="1184077"/>
          </a:xfrm>
          <a:custGeom>
            <a:avLst/>
            <a:gdLst/>
            <a:ahLst/>
            <a:cxnLst/>
            <a:rect l="l" t="t" r="r" b="b"/>
            <a:pathLst>
              <a:path w="1724025" h="1724025">
                <a:moveTo>
                  <a:pt x="1723644" y="861809"/>
                </a:moveTo>
                <a:lnTo>
                  <a:pt x="1722279" y="910713"/>
                </a:lnTo>
                <a:lnTo>
                  <a:pt x="1718235" y="958902"/>
                </a:lnTo>
                <a:lnTo>
                  <a:pt x="1711583" y="1006303"/>
                </a:lnTo>
                <a:lnTo>
                  <a:pt x="1702397" y="1052842"/>
                </a:lnTo>
                <a:lnTo>
                  <a:pt x="1690749" y="1098447"/>
                </a:lnTo>
                <a:lnTo>
                  <a:pt x="1676712" y="1143045"/>
                </a:lnTo>
                <a:lnTo>
                  <a:pt x="1660359" y="1186564"/>
                </a:lnTo>
                <a:lnTo>
                  <a:pt x="1641762" y="1228931"/>
                </a:lnTo>
                <a:lnTo>
                  <a:pt x="1620995" y="1270072"/>
                </a:lnTo>
                <a:lnTo>
                  <a:pt x="1598129" y="1309916"/>
                </a:lnTo>
                <a:lnTo>
                  <a:pt x="1573238" y="1348389"/>
                </a:lnTo>
                <a:lnTo>
                  <a:pt x="1546395" y="1385419"/>
                </a:lnTo>
                <a:lnTo>
                  <a:pt x="1517672" y="1420933"/>
                </a:lnTo>
                <a:lnTo>
                  <a:pt x="1487141" y="1454858"/>
                </a:lnTo>
                <a:lnTo>
                  <a:pt x="1454877" y="1487122"/>
                </a:lnTo>
                <a:lnTo>
                  <a:pt x="1420951" y="1517652"/>
                </a:lnTo>
                <a:lnTo>
                  <a:pt x="1385437" y="1546374"/>
                </a:lnTo>
                <a:lnTo>
                  <a:pt x="1348406" y="1573217"/>
                </a:lnTo>
                <a:lnTo>
                  <a:pt x="1309932" y="1598107"/>
                </a:lnTo>
                <a:lnTo>
                  <a:pt x="1270088" y="1620972"/>
                </a:lnTo>
                <a:lnTo>
                  <a:pt x="1228946" y="1641739"/>
                </a:lnTo>
                <a:lnTo>
                  <a:pt x="1186579" y="1660335"/>
                </a:lnTo>
                <a:lnTo>
                  <a:pt x="1143059" y="1676688"/>
                </a:lnTo>
                <a:lnTo>
                  <a:pt x="1098461" y="1690725"/>
                </a:lnTo>
                <a:lnTo>
                  <a:pt x="1052855" y="1702372"/>
                </a:lnTo>
                <a:lnTo>
                  <a:pt x="1006316" y="1711558"/>
                </a:lnTo>
                <a:lnTo>
                  <a:pt x="958915" y="1718210"/>
                </a:lnTo>
                <a:lnTo>
                  <a:pt x="910726" y="1722254"/>
                </a:lnTo>
                <a:lnTo>
                  <a:pt x="861822" y="1723618"/>
                </a:lnTo>
                <a:lnTo>
                  <a:pt x="812917" y="1722254"/>
                </a:lnTo>
                <a:lnTo>
                  <a:pt x="764728" y="1718210"/>
                </a:lnTo>
                <a:lnTo>
                  <a:pt x="717327" y="1711558"/>
                </a:lnTo>
                <a:lnTo>
                  <a:pt x="670788" y="1702372"/>
                </a:lnTo>
                <a:lnTo>
                  <a:pt x="625182" y="1690725"/>
                </a:lnTo>
                <a:lnTo>
                  <a:pt x="580584" y="1676688"/>
                </a:lnTo>
                <a:lnTo>
                  <a:pt x="537064" y="1660335"/>
                </a:lnTo>
                <a:lnTo>
                  <a:pt x="494697" y="1641739"/>
                </a:lnTo>
                <a:lnTo>
                  <a:pt x="453555" y="1620972"/>
                </a:lnTo>
                <a:lnTo>
                  <a:pt x="413711" y="1598107"/>
                </a:lnTo>
                <a:lnTo>
                  <a:pt x="375237" y="1573217"/>
                </a:lnTo>
                <a:lnTo>
                  <a:pt x="338206" y="1546374"/>
                </a:lnTo>
                <a:lnTo>
                  <a:pt x="302692" y="1517652"/>
                </a:lnTo>
                <a:lnTo>
                  <a:pt x="268766" y="1487122"/>
                </a:lnTo>
                <a:lnTo>
                  <a:pt x="236502" y="1454858"/>
                </a:lnTo>
                <a:lnTo>
                  <a:pt x="205971" y="1420933"/>
                </a:lnTo>
                <a:lnTo>
                  <a:pt x="177248" y="1385419"/>
                </a:lnTo>
                <a:lnTo>
                  <a:pt x="150405" y="1348389"/>
                </a:lnTo>
                <a:lnTo>
                  <a:pt x="125514" y="1309916"/>
                </a:lnTo>
                <a:lnTo>
                  <a:pt x="102648" y="1270072"/>
                </a:lnTo>
                <a:lnTo>
                  <a:pt x="81881" y="1228931"/>
                </a:lnTo>
                <a:lnTo>
                  <a:pt x="63284" y="1186564"/>
                </a:lnTo>
                <a:lnTo>
                  <a:pt x="46931" y="1143045"/>
                </a:lnTo>
                <a:lnTo>
                  <a:pt x="32894" y="1098447"/>
                </a:lnTo>
                <a:lnTo>
                  <a:pt x="21246" y="1052842"/>
                </a:lnTo>
                <a:lnTo>
                  <a:pt x="12060" y="1006303"/>
                </a:lnTo>
                <a:lnTo>
                  <a:pt x="5408" y="958902"/>
                </a:lnTo>
                <a:lnTo>
                  <a:pt x="1364" y="910713"/>
                </a:lnTo>
                <a:lnTo>
                  <a:pt x="0" y="861809"/>
                </a:lnTo>
                <a:lnTo>
                  <a:pt x="1364" y="812904"/>
                </a:lnTo>
                <a:lnTo>
                  <a:pt x="5408" y="764715"/>
                </a:lnTo>
                <a:lnTo>
                  <a:pt x="12060" y="717315"/>
                </a:lnTo>
                <a:lnTo>
                  <a:pt x="21246" y="670776"/>
                </a:lnTo>
                <a:lnTo>
                  <a:pt x="32894" y="625171"/>
                </a:lnTo>
                <a:lnTo>
                  <a:pt x="46931" y="580572"/>
                </a:lnTo>
                <a:lnTo>
                  <a:pt x="63284" y="537053"/>
                </a:lnTo>
                <a:lnTo>
                  <a:pt x="81881" y="494687"/>
                </a:lnTo>
                <a:lnTo>
                  <a:pt x="102648" y="453545"/>
                </a:lnTo>
                <a:lnTo>
                  <a:pt x="125514" y="413702"/>
                </a:lnTo>
                <a:lnTo>
                  <a:pt x="150405" y="375228"/>
                </a:lnTo>
                <a:lnTo>
                  <a:pt x="177248" y="338198"/>
                </a:lnTo>
                <a:lnTo>
                  <a:pt x="205971" y="302685"/>
                </a:lnTo>
                <a:lnTo>
                  <a:pt x="236502" y="268759"/>
                </a:lnTo>
                <a:lnTo>
                  <a:pt x="268766" y="236496"/>
                </a:lnTo>
                <a:lnTo>
                  <a:pt x="302692" y="205966"/>
                </a:lnTo>
                <a:lnTo>
                  <a:pt x="338206" y="177244"/>
                </a:lnTo>
                <a:lnTo>
                  <a:pt x="375237" y="150401"/>
                </a:lnTo>
                <a:lnTo>
                  <a:pt x="413711" y="125511"/>
                </a:lnTo>
                <a:lnTo>
                  <a:pt x="453555" y="102646"/>
                </a:lnTo>
                <a:lnTo>
                  <a:pt x="494697" y="81879"/>
                </a:lnTo>
                <a:lnTo>
                  <a:pt x="537064" y="63282"/>
                </a:lnTo>
                <a:lnTo>
                  <a:pt x="580584" y="46929"/>
                </a:lnTo>
                <a:lnTo>
                  <a:pt x="625182" y="32893"/>
                </a:lnTo>
                <a:lnTo>
                  <a:pt x="670788" y="21245"/>
                </a:lnTo>
                <a:lnTo>
                  <a:pt x="717327" y="12059"/>
                </a:lnTo>
                <a:lnTo>
                  <a:pt x="764728" y="5408"/>
                </a:lnTo>
                <a:lnTo>
                  <a:pt x="812917" y="1364"/>
                </a:lnTo>
                <a:lnTo>
                  <a:pt x="861822" y="0"/>
                </a:lnTo>
                <a:lnTo>
                  <a:pt x="910726" y="1364"/>
                </a:lnTo>
                <a:lnTo>
                  <a:pt x="958915" y="5408"/>
                </a:lnTo>
                <a:lnTo>
                  <a:pt x="1006316" y="12059"/>
                </a:lnTo>
                <a:lnTo>
                  <a:pt x="1052855" y="21245"/>
                </a:lnTo>
                <a:lnTo>
                  <a:pt x="1098461" y="32893"/>
                </a:lnTo>
                <a:lnTo>
                  <a:pt x="1143059" y="46929"/>
                </a:lnTo>
                <a:lnTo>
                  <a:pt x="1186579" y="63282"/>
                </a:lnTo>
                <a:lnTo>
                  <a:pt x="1228946" y="81879"/>
                </a:lnTo>
                <a:lnTo>
                  <a:pt x="1270088" y="102646"/>
                </a:lnTo>
                <a:lnTo>
                  <a:pt x="1309932" y="125511"/>
                </a:lnTo>
                <a:lnTo>
                  <a:pt x="1348406" y="150401"/>
                </a:lnTo>
                <a:lnTo>
                  <a:pt x="1385437" y="177244"/>
                </a:lnTo>
                <a:lnTo>
                  <a:pt x="1420951" y="205966"/>
                </a:lnTo>
                <a:lnTo>
                  <a:pt x="1454877" y="236496"/>
                </a:lnTo>
                <a:lnTo>
                  <a:pt x="1487141" y="268759"/>
                </a:lnTo>
                <a:lnTo>
                  <a:pt x="1517672" y="302685"/>
                </a:lnTo>
                <a:lnTo>
                  <a:pt x="1546395" y="338198"/>
                </a:lnTo>
                <a:lnTo>
                  <a:pt x="1573238" y="375228"/>
                </a:lnTo>
                <a:lnTo>
                  <a:pt x="1598129" y="413702"/>
                </a:lnTo>
                <a:lnTo>
                  <a:pt x="1620995" y="453545"/>
                </a:lnTo>
                <a:lnTo>
                  <a:pt x="1641762" y="494687"/>
                </a:lnTo>
                <a:lnTo>
                  <a:pt x="1660359" y="537053"/>
                </a:lnTo>
                <a:lnTo>
                  <a:pt x="1676712" y="580572"/>
                </a:lnTo>
                <a:lnTo>
                  <a:pt x="1690749" y="625171"/>
                </a:lnTo>
                <a:lnTo>
                  <a:pt x="1702397" y="670776"/>
                </a:lnTo>
                <a:lnTo>
                  <a:pt x="1711583" y="717315"/>
                </a:lnTo>
                <a:lnTo>
                  <a:pt x="1718235" y="764715"/>
                </a:lnTo>
                <a:lnTo>
                  <a:pt x="1722279" y="812904"/>
                </a:lnTo>
                <a:lnTo>
                  <a:pt x="1723644" y="861809"/>
                </a:lnTo>
                <a:close/>
              </a:path>
            </a:pathLst>
          </a:custGeom>
          <a:ln w="76200">
            <a:solidFill>
              <a:srgbClr val="FF1D24"/>
            </a:solidFill>
          </a:ln>
        </p:spPr>
        <p:txBody>
          <a:bodyPr wrap="square" lIns="0" tIns="0" rIns="0" bIns="0" rtlCol="0"/>
          <a:lstStyle/>
          <a:p>
            <a:endParaRPr/>
          </a:p>
        </p:txBody>
      </p:sp>
      <p:grpSp>
        <p:nvGrpSpPr>
          <p:cNvPr id="28" name="グループ化 27">
            <a:extLst>
              <a:ext uri="{FF2B5EF4-FFF2-40B4-BE49-F238E27FC236}">
                <a16:creationId xmlns:a16="http://schemas.microsoft.com/office/drawing/2014/main" id="{A568EAE1-E50B-48B7-97F4-BA34348F3C40}"/>
              </a:ext>
            </a:extLst>
          </p:cNvPr>
          <p:cNvGrpSpPr/>
          <p:nvPr/>
        </p:nvGrpSpPr>
        <p:grpSpPr>
          <a:xfrm>
            <a:off x="556461" y="1299600"/>
            <a:ext cx="7965239" cy="1148723"/>
            <a:chOff x="556461" y="2895600"/>
            <a:chExt cx="7965239" cy="1148723"/>
          </a:xfrm>
        </p:grpSpPr>
        <p:sp>
          <p:nvSpPr>
            <p:cNvPr id="8" name="object 8"/>
            <p:cNvSpPr/>
            <p:nvPr/>
          </p:nvSpPr>
          <p:spPr>
            <a:xfrm>
              <a:off x="901700" y="3276600"/>
              <a:ext cx="7620000" cy="756000"/>
            </a:xfrm>
            <a:custGeom>
              <a:avLst/>
              <a:gdLst/>
              <a:ahLst/>
              <a:cxnLst/>
              <a:rect l="l" t="t" r="r" b="b"/>
              <a:pathLst>
                <a:path w="7620000" h="533400">
                  <a:moveTo>
                    <a:pt x="7429500" y="0"/>
                  </a:moveTo>
                  <a:lnTo>
                    <a:pt x="190500" y="0"/>
                  </a:lnTo>
                  <a:lnTo>
                    <a:pt x="146821" y="5031"/>
                  </a:lnTo>
                  <a:lnTo>
                    <a:pt x="106724" y="19363"/>
                  </a:lnTo>
                  <a:lnTo>
                    <a:pt x="71353" y="41851"/>
                  </a:lnTo>
                  <a:lnTo>
                    <a:pt x="41851" y="71353"/>
                  </a:lnTo>
                  <a:lnTo>
                    <a:pt x="19363" y="106724"/>
                  </a:lnTo>
                  <a:lnTo>
                    <a:pt x="5031" y="146821"/>
                  </a:lnTo>
                  <a:lnTo>
                    <a:pt x="0" y="190500"/>
                  </a:lnTo>
                  <a:lnTo>
                    <a:pt x="0" y="342900"/>
                  </a:lnTo>
                  <a:lnTo>
                    <a:pt x="5031" y="386578"/>
                  </a:lnTo>
                  <a:lnTo>
                    <a:pt x="19363" y="426675"/>
                  </a:lnTo>
                  <a:lnTo>
                    <a:pt x="41851" y="462046"/>
                  </a:lnTo>
                  <a:lnTo>
                    <a:pt x="71353" y="491548"/>
                  </a:lnTo>
                  <a:lnTo>
                    <a:pt x="106724" y="514036"/>
                  </a:lnTo>
                  <a:lnTo>
                    <a:pt x="146821" y="528368"/>
                  </a:lnTo>
                  <a:lnTo>
                    <a:pt x="190500" y="533400"/>
                  </a:lnTo>
                  <a:lnTo>
                    <a:pt x="7429500" y="533400"/>
                  </a:lnTo>
                  <a:lnTo>
                    <a:pt x="7473178" y="528368"/>
                  </a:lnTo>
                  <a:lnTo>
                    <a:pt x="7513275" y="514036"/>
                  </a:lnTo>
                  <a:lnTo>
                    <a:pt x="7548646" y="491548"/>
                  </a:lnTo>
                  <a:lnTo>
                    <a:pt x="7578148" y="462046"/>
                  </a:lnTo>
                  <a:lnTo>
                    <a:pt x="7600636" y="426675"/>
                  </a:lnTo>
                  <a:lnTo>
                    <a:pt x="7614968" y="386578"/>
                  </a:lnTo>
                  <a:lnTo>
                    <a:pt x="7620000" y="342900"/>
                  </a:lnTo>
                  <a:lnTo>
                    <a:pt x="7620000" y="190500"/>
                  </a:lnTo>
                  <a:lnTo>
                    <a:pt x="7614968" y="146821"/>
                  </a:lnTo>
                  <a:lnTo>
                    <a:pt x="7600636" y="106724"/>
                  </a:lnTo>
                  <a:lnTo>
                    <a:pt x="7578148" y="71353"/>
                  </a:lnTo>
                  <a:lnTo>
                    <a:pt x="7548646" y="41851"/>
                  </a:lnTo>
                  <a:lnTo>
                    <a:pt x="7513275" y="19363"/>
                  </a:lnTo>
                  <a:lnTo>
                    <a:pt x="7473178" y="5031"/>
                  </a:lnTo>
                  <a:lnTo>
                    <a:pt x="7429500" y="0"/>
                  </a:lnTo>
                  <a:close/>
                </a:path>
              </a:pathLst>
            </a:custGeom>
            <a:solidFill>
              <a:srgbClr val="FF1D24"/>
            </a:solidFill>
          </p:spPr>
          <p:txBody>
            <a:bodyPr wrap="square" lIns="0" tIns="0" rIns="0" bIns="0" rtlCol="0"/>
            <a:lstStyle/>
            <a:p>
              <a:endParaRPr dirty="0"/>
            </a:p>
          </p:txBody>
        </p:sp>
        <p:sp>
          <p:nvSpPr>
            <p:cNvPr id="14" name="object 14"/>
            <p:cNvSpPr/>
            <p:nvPr/>
          </p:nvSpPr>
          <p:spPr>
            <a:xfrm>
              <a:off x="556461" y="28956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15" name="object 15"/>
            <p:cNvSpPr/>
            <p:nvPr/>
          </p:nvSpPr>
          <p:spPr>
            <a:xfrm>
              <a:off x="556461" y="28956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16" name="object 16"/>
            <p:cNvSpPr txBox="1"/>
            <p:nvPr/>
          </p:nvSpPr>
          <p:spPr>
            <a:xfrm rot="21540000">
              <a:off x="630000" y="30156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17" name="object 17"/>
            <p:cNvSpPr txBox="1"/>
            <p:nvPr/>
          </p:nvSpPr>
          <p:spPr>
            <a:xfrm>
              <a:off x="1226017" y="3377474"/>
              <a:ext cx="7280443" cy="666849"/>
            </a:xfrm>
            <a:prstGeom prst="rect">
              <a:avLst/>
            </a:prstGeom>
          </p:spPr>
          <p:txBody>
            <a:bodyPr vert="horz" wrap="square" lIns="0" tIns="0" rIns="0" bIns="0" rtlCol="0">
              <a:spAutoFit/>
            </a:bodyPr>
            <a:lstStyle/>
            <a:p>
              <a:pPr marL="12700">
                <a:lnSpc>
                  <a:spcPts val="2600"/>
                </a:lnSpc>
                <a:tabLst>
                  <a:tab pos="469265" algn="l"/>
                </a:tabLst>
              </a:pPr>
              <a:r>
                <a:rPr lang="ja-JP" altLang="en-US" sz="2000" b="1" spc="50" dirty="0">
                  <a:solidFill>
                    <a:srgbClr val="FFFFFF"/>
                  </a:solidFill>
                  <a:latin typeface="メイリオ" panose="020B0604030504040204" pitchFamily="50" charset="-128"/>
                  <a:ea typeface="メイリオ" panose="020B0604030504040204" pitchFamily="50" charset="-128"/>
                  <a:cs typeface="メイリオ"/>
                </a:rPr>
                <a:t>　もしもの時に必要なお金は、どのように備えたら効果的でしょうか。当てはまる番号を選びましょう。</a:t>
              </a:r>
              <a:endParaRPr sz="2000" b="1" dirty="0">
                <a:latin typeface="メイリオ" panose="020B0604030504040204" pitchFamily="50" charset="-128"/>
                <a:ea typeface="メイリオ" panose="020B0604030504040204" pitchFamily="50" charset="-128"/>
                <a:cs typeface="メイリオ"/>
              </a:endParaRPr>
            </a:p>
          </p:txBody>
        </p:sp>
        <p:sp>
          <p:nvSpPr>
            <p:cNvPr id="19" name="object 16">
              <a:extLst>
                <a:ext uri="{FF2B5EF4-FFF2-40B4-BE49-F238E27FC236}">
                  <a16:creationId xmlns:a16="http://schemas.microsoft.com/office/drawing/2014/main" id="{73C042A5-FEB7-4709-87EC-2CF6A801BE49}"/>
                </a:ext>
              </a:extLst>
            </p:cNvPr>
            <p:cNvSpPr txBox="1"/>
            <p:nvPr/>
          </p:nvSpPr>
          <p:spPr>
            <a:xfrm rot="21540000">
              <a:off x="912299" y="3126812"/>
              <a:ext cx="303119" cy="436017"/>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7</a:t>
              </a:r>
              <a:endParaRPr sz="2800" i="1" dirty="0">
                <a:latin typeface="メイリオ" panose="020B0604030504040204" pitchFamily="50" charset="-128"/>
                <a:ea typeface="メイリオ" panose="020B0604030504040204" pitchFamily="50" charset="-128"/>
                <a:cs typeface="Franklin Gothic Demi"/>
              </a:endParaRPr>
            </a:p>
          </p:txBody>
        </p:sp>
      </p:grpSp>
      <p:sp>
        <p:nvSpPr>
          <p:cNvPr id="25" name="object 2">
            <a:extLst>
              <a:ext uri="{FF2B5EF4-FFF2-40B4-BE49-F238E27FC236}">
                <a16:creationId xmlns:a16="http://schemas.microsoft.com/office/drawing/2014/main" id="{1E639F99-1B66-4D53-BDB3-74B9966B7862}"/>
              </a:ext>
            </a:extLst>
          </p:cNvPr>
          <p:cNvSpPr/>
          <p:nvPr/>
        </p:nvSpPr>
        <p:spPr>
          <a:xfrm>
            <a:off x="0" y="232651"/>
            <a:ext cx="8103121"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27" name="object 3">
            <a:extLst>
              <a:ext uri="{FF2B5EF4-FFF2-40B4-BE49-F238E27FC236}">
                <a16:creationId xmlns:a16="http://schemas.microsoft.com/office/drawing/2014/main" id="{D713BA42-56D6-423C-BA62-F66C47362CFD}"/>
              </a:ext>
            </a:extLst>
          </p:cNvPr>
          <p:cNvSpPr txBox="1">
            <a:spLocks/>
          </p:cNvSpPr>
          <p:nvPr/>
        </p:nvSpPr>
        <p:spPr>
          <a:xfrm>
            <a:off x="838200" y="381600"/>
            <a:ext cx="7264921"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spc="100" dirty="0">
                <a:solidFill>
                  <a:srgbClr val="FFFFFF"/>
                </a:solidFill>
                <a:latin typeface="メイリオ" panose="020B0604030504040204" pitchFamily="50" charset="-128"/>
                <a:ea typeface="メイリオ" panose="020B0604030504040204" pitchFamily="50" charset="-128"/>
              </a:rPr>
              <a:t>身のまわりのリスクに備えるために</a:t>
            </a:r>
            <a:r>
              <a:rPr kumimoji="0" lang="en-US" altLang="ja-JP" sz="3000" b="1" kern="0" spc="100" dirty="0">
                <a:solidFill>
                  <a:srgbClr val="FFFFFF"/>
                </a:solidFill>
                <a:latin typeface="メイリオ" panose="020B0604030504040204" pitchFamily="50" charset="-128"/>
                <a:ea typeface="メイリオ" panose="020B0604030504040204" pitchFamily="50" charset="-128"/>
              </a:rPr>
              <a:t>…</a:t>
            </a:r>
            <a:endParaRPr kumimoji="0" lang="ja-JP" altLang="en-US" sz="3000" b="1" kern="0" spc="100" dirty="0">
              <a:solidFill>
                <a:sysClr val="windowText" lastClr="000000"/>
              </a:solidFill>
              <a:latin typeface="メイリオ" panose="020B0604030504040204" pitchFamily="50" charset="-128"/>
              <a:ea typeface="メイリオ" panose="020B0604030504040204" pitchFamily="50" charset="-128"/>
            </a:endParaRPr>
          </a:p>
        </p:txBody>
      </p:sp>
      <p:sp>
        <p:nvSpPr>
          <p:cNvPr id="34" name="object 3">
            <a:extLst>
              <a:ext uri="{FF2B5EF4-FFF2-40B4-BE49-F238E27FC236}">
                <a16:creationId xmlns:a16="http://schemas.microsoft.com/office/drawing/2014/main" id="{CF95760C-E5F1-4B00-82B7-A7C9E7761955}"/>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⑤</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00114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
                                        <p:tgtEl>
                                          <p:spTgt spid="18"/>
                                        </p:tgtEl>
                                      </p:cBhvr>
                                    </p:animEffect>
                                  </p:childTnLst>
                                </p:cTn>
                              </p:par>
                            </p:childTnLst>
                          </p:cTn>
                        </p:par>
                        <p:par>
                          <p:cTn id="21" fill="hold">
                            <p:stCondLst>
                              <p:cond delay="200"/>
                            </p:stCondLst>
                            <p:childTnLst>
                              <p:par>
                                <p:cTn id="22" presetID="47" presetClass="entr" presetSubtype="0" fill="hold" nodeType="afterEffect">
                                  <p:stCondLst>
                                    <p:cond delay="5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00"/>
                                        <p:tgtEl>
                                          <p:spTgt spid="28"/>
                                        </p:tgtEl>
                                      </p:cBhvr>
                                    </p:animEffect>
                                    <p:anim calcmode="lin" valueType="num">
                                      <p:cBhvr>
                                        <p:cTn id="25" dur="200" fill="hold"/>
                                        <p:tgtEl>
                                          <p:spTgt spid="28"/>
                                        </p:tgtEl>
                                        <p:attrNameLst>
                                          <p:attrName>ppt_x</p:attrName>
                                        </p:attrNameLst>
                                      </p:cBhvr>
                                      <p:tavLst>
                                        <p:tav tm="0">
                                          <p:val>
                                            <p:strVal val="#ppt_x"/>
                                          </p:val>
                                        </p:tav>
                                        <p:tav tm="100000">
                                          <p:val>
                                            <p:strVal val="#ppt_x"/>
                                          </p:val>
                                        </p:tav>
                                      </p:tavLst>
                                    </p:anim>
                                    <p:anim calcmode="lin" valueType="num">
                                      <p:cBhvr>
                                        <p:cTn id="26" dur="2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900"/>
                            </p:stCondLst>
                            <p:childTnLst>
                              <p:par>
                                <p:cTn id="28" presetID="53" presetClass="entr" presetSubtype="16" fill="hold" nodeType="afterEffect">
                                  <p:stCondLst>
                                    <p:cond delay="500"/>
                                  </p:stCondLst>
                                  <p:childTnLst>
                                    <p:set>
                                      <p:cBhvr>
                                        <p:cTn id="29" dur="1" fill="hold">
                                          <p:stCondLst>
                                            <p:cond delay="0"/>
                                          </p:stCondLst>
                                        </p:cTn>
                                        <p:tgtEl>
                                          <p:spTgt spid="29"/>
                                        </p:tgtEl>
                                        <p:attrNameLst>
                                          <p:attrName>style.visibility</p:attrName>
                                        </p:attrNameLst>
                                      </p:cBhvr>
                                      <p:to>
                                        <p:strVal val="visible"/>
                                      </p:to>
                                    </p:set>
                                    <p:anim calcmode="lin" valueType="num">
                                      <p:cBhvr>
                                        <p:cTn id="30" dur="100" fill="hold"/>
                                        <p:tgtEl>
                                          <p:spTgt spid="29"/>
                                        </p:tgtEl>
                                        <p:attrNameLst>
                                          <p:attrName>ppt_w</p:attrName>
                                        </p:attrNameLst>
                                      </p:cBhvr>
                                      <p:tavLst>
                                        <p:tav tm="0">
                                          <p:val>
                                            <p:fltVal val="0"/>
                                          </p:val>
                                        </p:tav>
                                        <p:tav tm="100000">
                                          <p:val>
                                            <p:strVal val="#ppt_w"/>
                                          </p:val>
                                        </p:tav>
                                      </p:tavLst>
                                    </p:anim>
                                    <p:anim calcmode="lin" valueType="num">
                                      <p:cBhvr>
                                        <p:cTn id="31" dur="100" fill="hold"/>
                                        <p:tgtEl>
                                          <p:spTgt spid="29"/>
                                        </p:tgtEl>
                                        <p:attrNameLst>
                                          <p:attrName>ppt_h</p:attrName>
                                        </p:attrNameLst>
                                      </p:cBhvr>
                                      <p:tavLst>
                                        <p:tav tm="0">
                                          <p:val>
                                            <p:fltVal val="0"/>
                                          </p:val>
                                        </p:tav>
                                        <p:tav tm="100000">
                                          <p:val>
                                            <p:strVal val="#ppt_h"/>
                                          </p:val>
                                        </p:tav>
                                      </p:tavLst>
                                    </p:anim>
                                    <p:animEffect transition="in" filter="fade">
                                      <p:cBhvr>
                                        <p:cTn id="32" dur="100"/>
                                        <p:tgtEl>
                                          <p:spTgt spid="29"/>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 fill="hold"/>
                                        <p:tgtEl>
                                          <p:spTgt spid="2"/>
                                        </p:tgtEl>
                                        <p:attrNameLst>
                                          <p:attrName>ppt_w</p:attrName>
                                        </p:attrNameLst>
                                      </p:cBhvr>
                                      <p:tavLst>
                                        <p:tav tm="0">
                                          <p:val>
                                            <p:fltVal val="0"/>
                                          </p:val>
                                        </p:tav>
                                        <p:tav tm="100000">
                                          <p:val>
                                            <p:strVal val="#ppt_w"/>
                                          </p:val>
                                        </p:tav>
                                      </p:tavLst>
                                    </p:anim>
                                    <p:anim calcmode="lin" valueType="num">
                                      <p:cBhvr>
                                        <p:cTn id="37" dur="100" fill="hold"/>
                                        <p:tgtEl>
                                          <p:spTgt spid="2"/>
                                        </p:tgtEl>
                                        <p:attrNameLst>
                                          <p:attrName>ppt_h</p:attrName>
                                        </p:attrNameLst>
                                      </p:cBhvr>
                                      <p:tavLst>
                                        <p:tav tm="0">
                                          <p:val>
                                            <p:fltVal val="0"/>
                                          </p:val>
                                        </p:tav>
                                        <p:tav tm="100000">
                                          <p:val>
                                            <p:strVal val="#ppt_h"/>
                                          </p:val>
                                        </p:tav>
                                      </p:tavLst>
                                    </p:anim>
                                    <p:animEffect transition="in" filter="fade">
                                      <p:cBhvr>
                                        <p:cTn id="38" dur="100"/>
                                        <p:tgtEl>
                                          <p:spTgt spid="2"/>
                                        </p:tgtEl>
                                      </p:cBhvr>
                                    </p:animEffect>
                                  </p:childTnLst>
                                </p:cTn>
                              </p:par>
                            </p:childTnLst>
                          </p:cTn>
                        </p:par>
                        <p:par>
                          <p:cTn id="39" fill="hold">
                            <p:stCondLst>
                              <p:cond delay="160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100" fill="hold"/>
                                        <p:tgtEl>
                                          <p:spTgt spid="31"/>
                                        </p:tgtEl>
                                        <p:attrNameLst>
                                          <p:attrName>ppt_w</p:attrName>
                                        </p:attrNameLst>
                                      </p:cBhvr>
                                      <p:tavLst>
                                        <p:tav tm="0">
                                          <p:val>
                                            <p:fltVal val="0"/>
                                          </p:val>
                                        </p:tav>
                                        <p:tav tm="100000">
                                          <p:val>
                                            <p:strVal val="#ppt_w"/>
                                          </p:val>
                                        </p:tav>
                                      </p:tavLst>
                                    </p:anim>
                                    <p:anim calcmode="lin" valueType="num">
                                      <p:cBhvr>
                                        <p:cTn id="43" dur="100" fill="hold"/>
                                        <p:tgtEl>
                                          <p:spTgt spid="31"/>
                                        </p:tgtEl>
                                        <p:attrNameLst>
                                          <p:attrName>ppt_h</p:attrName>
                                        </p:attrNameLst>
                                      </p:cBhvr>
                                      <p:tavLst>
                                        <p:tav tm="0">
                                          <p:val>
                                            <p:fltVal val="0"/>
                                          </p:val>
                                        </p:tav>
                                        <p:tav tm="100000">
                                          <p:val>
                                            <p:strVal val="#ppt_h"/>
                                          </p:val>
                                        </p:tav>
                                      </p:tavLst>
                                    </p:anim>
                                    <p:animEffect transition="in" filter="fade">
                                      <p:cBhvr>
                                        <p:cTn id="44" dur="1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
                                        <p:tgtEl>
                                          <p:spTgt spid="11"/>
                                        </p:tgtEl>
                                      </p:cBhvr>
                                    </p:animEffect>
                                  </p:childTnLst>
                                </p:cTn>
                              </p:par>
                            </p:childTnLst>
                          </p:cTn>
                        </p:par>
                        <p:par>
                          <p:cTn id="50" fill="hold">
                            <p:stCondLst>
                              <p:cond delay="100"/>
                            </p:stCondLst>
                            <p:childTnLst>
                              <p:par>
                                <p:cTn id="51" presetID="10" presetClass="entr" presetSubtype="0" fill="hold" grpId="0" nodeType="afterEffect">
                                  <p:stCondLst>
                                    <p:cond delay="30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5" grpId="0" animBg="1"/>
      <p:bldP spid="27"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k object 16">
            <a:extLst>
              <a:ext uri="{FF2B5EF4-FFF2-40B4-BE49-F238E27FC236}">
                <a16:creationId xmlns:a16="http://schemas.microsoft.com/office/drawing/2014/main" id="{5628CDAB-3B47-4DCC-BF9C-978E8682CFD1}"/>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sp>
        <p:nvSpPr>
          <p:cNvPr id="27" name="正方形/長方形 26">
            <a:extLst>
              <a:ext uri="{FF2B5EF4-FFF2-40B4-BE49-F238E27FC236}">
                <a16:creationId xmlns:a16="http://schemas.microsoft.com/office/drawing/2014/main" id="{58869A77-B044-4744-A4AD-9E2297B9307B}"/>
              </a:ext>
            </a:extLst>
          </p:cNvPr>
          <p:cNvSpPr/>
          <p:nvPr/>
        </p:nvSpPr>
        <p:spPr>
          <a:xfrm>
            <a:off x="490220" y="1338365"/>
            <a:ext cx="2520000" cy="360000"/>
          </a:xfrm>
          <a:prstGeom prst="rect">
            <a:avLst/>
          </a:prstGeom>
          <a:solidFill>
            <a:srgbClr val="007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150" dirty="0">
                <a:solidFill>
                  <a:srgbClr val="FFFFFF"/>
                </a:solidFill>
                <a:latin typeface="メイリオ" panose="020B0604030504040204" pitchFamily="50" charset="-128"/>
                <a:ea typeface="メイリオ" panose="020B0604030504040204" pitchFamily="50" charset="-128"/>
                <a:cs typeface="メイリオ"/>
              </a:rPr>
              <a:t>貯蓄と保険の特徴</a:t>
            </a:r>
          </a:p>
        </p:txBody>
      </p:sp>
      <p:grpSp>
        <p:nvGrpSpPr>
          <p:cNvPr id="21" name="グループ化 20">
            <a:extLst>
              <a:ext uri="{FF2B5EF4-FFF2-40B4-BE49-F238E27FC236}">
                <a16:creationId xmlns:a16="http://schemas.microsoft.com/office/drawing/2014/main" id="{7C2BD8ED-D1CE-40F4-8120-CC0256ECF578}"/>
              </a:ext>
            </a:extLst>
          </p:cNvPr>
          <p:cNvGrpSpPr/>
          <p:nvPr/>
        </p:nvGrpSpPr>
        <p:grpSpPr>
          <a:xfrm>
            <a:off x="533400" y="1814167"/>
            <a:ext cx="3962400" cy="2759212"/>
            <a:chOff x="609600" y="1888988"/>
            <a:chExt cx="3962400" cy="2759212"/>
          </a:xfrm>
        </p:grpSpPr>
        <p:pic>
          <p:nvPicPr>
            <p:cNvPr id="12" name="図 11">
              <a:extLst>
                <a:ext uri="{FF2B5EF4-FFF2-40B4-BE49-F238E27FC236}">
                  <a16:creationId xmlns:a16="http://schemas.microsoft.com/office/drawing/2014/main" id="{917233B9-FAFA-4257-BC9B-35039AEB1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10" y="1906606"/>
              <a:ext cx="3929380" cy="2723977"/>
            </a:xfrm>
            <a:prstGeom prst="rect">
              <a:avLst/>
            </a:prstGeom>
          </p:spPr>
        </p:pic>
        <p:sp>
          <p:nvSpPr>
            <p:cNvPr id="13" name="正方形/長方形 12">
              <a:extLst>
                <a:ext uri="{FF2B5EF4-FFF2-40B4-BE49-F238E27FC236}">
                  <a16:creationId xmlns:a16="http://schemas.microsoft.com/office/drawing/2014/main" id="{C166342C-1F38-43F8-9D04-0B5D70BC69F6}"/>
                </a:ext>
              </a:extLst>
            </p:cNvPr>
            <p:cNvSpPr/>
            <p:nvPr/>
          </p:nvSpPr>
          <p:spPr>
            <a:xfrm>
              <a:off x="609600" y="1888988"/>
              <a:ext cx="3962400" cy="275921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1FED8B04-C7A9-4C03-A042-E9AC6469318A}"/>
              </a:ext>
            </a:extLst>
          </p:cNvPr>
          <p:cNvGrpSpPr/>
          <p:nvPr/>
        </p:nvGrpSpPr>
        <p:grpSpPr>
          <a:xfrm>
            <a:off x="4648200" y="1814167"/>
            <a:ext cx="3962400" cy="2759212"/>
            <a:chOff x="609600" y="1888988"/>
            <a:chExt cx="3962400" cy="2759212"/>
          </a:xfrm>
        </p:grpSpPr>
        <p:pic>
          <p:nvPicPr>
            <p:cNvPr id="34" name="図 33">
              <a:extLst>
                <a:ext uri="{FF2B5EF4-FFF2-40B4-BE49-F238E27FC236}">
                  <a16:creationId xmlns:a16="http://schemas.microsoft.com/office/drawing/2014/main" id="{3E0356B3-50D5-44FA-A186-ACC3ED378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110" y="1906606"/>
              <a:ext cx="3929380" cy="2723976"/>
            </a:xfrm>
            <a:prstGeom prst="rect">
              <a:avLst/>
            </a:prstGeom>
          </p:spPr>
        </p:pic>
        <p:sp>
          <p:nvSpPr>
            <p:cNvPr id="35" name="正方形/長方形 34">
              <a:extLst>
                <a:ext uri="{FF2B5EF4-FFF2-40B4-BE49-F238E27FC236}">
                  <a16:creationId xmlns:a16="http://schemas.microsoft.com/office/drawing/2014/main" id="{988FBB9C-EE8B-45D7-9DEE-16AED0B13AD4}"/>
                </a:ext>
              </a:extLst>
            </p:cNvPr>
            <p:cNvSpPr/>
            <p:nvPr/>
          </p:nvSpPr>
          <p:spPr>
            <a:xfrm>
              <a:off x="609600" y="1888988"/>
              <a:ext cx="3962400" cy="275921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object 2">
            <a:extLst>
              <a:ext uri="{FF2B5EF4-FFF2-40B4-BE49-F238E27FC236}">
                <a16:creationId xmlns:a16="http://schemas.microsoft.com/office/drawing/2014/main" id="{4354F753-B4C5-43CE-858D-93589EE79659}"/>
              </a:ext>
            </a:extLst>
          </p:cNvPr>
          <p:cNvSpPr/>
          <p:nvPr/>
        </p:nvSpPr>
        <p:spPr>
          <a:xfrm>
            <a:off x="0" y="232651"/>
            <a:ext cx="8103121"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25" name="object 3">
            <a:extLst>
              <a:ext uri="{FF2B5EF4-FFF2-40B4-BE49-F238E27FC236}">
                <a16:creationId xmlns:a16="http://schemas.microsoft.com/office/drawing/2014/main" id="{47A97890-2064-4CF8-955F-620D561332AD}"/>
              </a:ext>
            </a:extLst>
          </p:cNvPr>
          <p:cNvSpPr txBox="1">
            <a:spLocks/>
          </p:cNvSpPr>
          <p:nvPr/>
        </p:nvSpPr>
        <p:spPr>
          <a:xfrm>
            <a:off x="838200" y="381600"/>
            <a:ext cx="7264921"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spc="100" dirty="0">
                <a:solidFill>
                  <a:srgbClr val="FFFFFF"/>
                </a:solidFill>
                <a:latin typeface="メイリオ" panose="020B0604030504040204" pitchFamily="50" charset="-128"/>
                <a:ea typeface="メイリオ" panose="020B0604030504040204" pitchFamily="50" charset="-128"/>
              </a:rPr>
              <a:t>身のまわりのリスクに備えるために</a:t>
            </a:r>
            <a:r>
              <a:rPr kumimoji="0" lang="en-US" altLang="ja-JP" sz="3000" b="1" kern="0" spc="100" dirty="0">
                <a:solidFill>
                  <a:srgbClr val="FFFFFF"/>
                </a:solidFill>
                <a:latin typeface="メイリオ" panose="020B0604030504040204" pitchFamily="50" charset="-128"/>
                <a:ea typeface="メイリオ" panose="020B0604030504040204" pitchFamily="50" charset="-128"/>
              </a:rPr>
              <a:t>…</a:t>
            </a:r>
            <a:endParaRPr kumimoji="0" lang="ja-JP" altLang="en-US" sz="3000" b="1" kern="0" spc="100" dirty="0">
              <a:solidFill>
                <a:sysClr val="windowText" lastClr="000000"/>
              </a:solidFill>
              <a:latin typeface="メイリオ" panose="020B0604030504040204" pitchFamily="50" charset="-128"/>
              <a:ea typeface="メイリオ" panose="020B0604030504040204" pitchFamily="50" charset="-128"/>
            </a:endParaRPr>
          </a:p>
        </p:txBody>
      </p:sp>
      <p:sp>
        <p:nvSpPr>
          <p:cNvPr id="28" name="object 3">
            <a:extLst>
              <a:ext uri="{FF2B5EF4-FFF2-40B4-BE49-F238E27FC236}">
                <a16:creationId xmlns:a16="http://schemas.microsoft.com/office/drawing/2014/main" id="{ADBE370D-B5C5-4C8B-92F0-C1A41C312F01}"/>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⑤</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91C1D047-DC5D-466A-B094-85A92B4FF6A1}"/>
              </a:ext>
            </a:extLst>
          </p:cNvPr>
          <p:cNvGrpSpPr/>
          <p:nvPr/>
        </p:nvGrpSpPr>
        <p:grpSpPr>
          <a:xfrm>
            <a:off x="533400" y="4787205"/>
            <a:ext cx="3982085" cy="1554272"/>
            <a:chOff x="533400" y="4787205"/>
            <a:chExt cx="3982085" cy="1554272"/>
          </a:xfrm>
        </p:grpSpPr>
        <p:sp>
          <p:nvSpPr>
            <p:cNvPr id="4" name="正方形/長方形 3">
              <a:extLst>
                <a:ext uri="{FF2B5EF4-FFF2-40B4-BE49-F238E27FC236}">
                  <a16:creationId xmlns:a16="http://schemas.microsoft.com/office/drawing/2014/main" id="{000DC59F-2C60-4D78-9CC2-A9767DCCA14A}"/>
                </a:ext>
              </a:extLst>
            </p:cNvPr>
            <p:cNvSpPr/>
            <p:nvPr/>
          </p:nvSpPr>
          <p:spPr>
            <a:xfrm>
              <a:off x="569595" y="4787205"/>
              <a:ext cx="3882390" cy="1537395"/>
            </a:xfrm>
            <a:prstGeom prst="rect">
              <a:avLst/>
            </a:prstGeom>
            <a:solidFill>
              <a:srgbClr val="E5F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C3D2C7C-FAF5-4D39-9D52-02718117C168}"/>
                </a:ext>
              </a:extLst>
            </p:cNvPr>
            <p:cNvSpPr txBox="1"/>
            <p:nvPr/>
          </p:nvSpPr>
          <p:spPr>
            <a:xfrm>
              <a:off x="533400" y="4787205"/>
              <a:ext cx="3982085" cy="1554272"/>
            </a:xfrm>
            <a:prstGeom prst="rect">
              <a:avLst/>
            </a:prstGeom>
            <a:noFill/>
          </p:spPr>
          <p:txBody>
            <a:bodyPr wrap="square" rtlCol="0">
              <a:spAutoFit/>
            </a:bodyPr>
            <a:lstStyle/>
            <a:p>
              <a:pPr>
                <a:lnSpc>
                  <a:spcPts val="1900"/>
                </a:lnSpc>
              </a:pPr>
              <a:r>
                <a:rPr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rPr>
                <a:t>貯蓄</a:t>
              </a:r>
              <a:r>
                <a:rPr lang="ja-JP" altLang="en-US" sz="1400" dirty="0">
                  <a:latin typeface="メイリオ" panose="020B0604030504040204" pitchFamily="50" charset="-128"/>
                  <a:ea typeface="メイリオ" panose="020B0604030504040204" pitchFamily="50" charset="-128"/>
                </a:rPr>
                <a:t>は、目的に合わせてある一定期間貯めていくものです。そのため、事故や災害が発生したときに十分なお金が貯まっているとは限りません。</a:t>
              </a:r>
            </a:p>
            <a:p>
              <a:pPr>
                <a:lnSpc>
                  <a:spcPts val="1900"/>
                </a:lnSpc>
              </a:pPr>
              <a:r>
                <a:rPr lang="ja-JP" altLang="en-US" sz="1400" dirty="0">
                  <a:latin typeface="メイリオ" panose="020B0604030504040204" pitchFamily="50" charset="-128"/>
                  <a:ea typeface="メイリオ" panose="020B0604030504040204" pitchFamily="50" charset="-128"/>
                </a:rPr>
                <a:t>保険と異なり、いつ発生するか分からない事故や災害の備えとしては向いていません。</a:t>
              </a:r>
              <a:endParaRPr kumimoji="1" lang="ja-JP" altLang="en-US" sz="1400" dirty="0">
                <a:latin typeface="メイリオ" panose="020B0604030504040204" pitchFamily="50" charset="-128"/>
                <a:ea typeface="メイリオ" panose="020B0604030504040204" pitchFamily="50" charset="-128"/>
              </a:endParaRPr>
            </a:p>
          </p:txBody>
        </p:sp>
        <p:cxnSp>
          <p:nvCxnSpPr>
            <p:cNvPr id="19" name="直線コネクタ 18">
              <a:extLst>
                <a:ext uri="{FF2B5EF4-FFF2-40B4-BE49-F238E27FC236}">
                  <a16:creationId xmlns:a16="http://schemas.microsoft.com/office/drawing/2014/main" id="{F4D640DE-0D2A-46F3-B31B-02F863C3C6B2}"/>
                </a:ext>
              </a:extLst>
            </p:cNvPr>
            <p:cNvCxnSpPr/>
            <p:nvPr/>
          </p:nvCxnSpPr>
          <p:spPr>
            <a:xfrm>
              <a:off x="612000" y="5058000"/>
              <a:ext cx="3780000" cy="0"/>
            </a:xfrm>
            <a:prstGeom prst="line">
              <a:avLst/>
            </a:prstGeom>
            <a:ln w="190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57BEFDA4-705A-4CEA-ACAC-38B9A0DFB38A}"/>
                </a:ext>
              </a:extLst>
            </p:cNvPr>
            <p:cNvCxnSpPr>
              <a:cxnSpLocks/>
            </p:cNvCxnSpPr>
            <p:nvPr/>
          </p:nvCxnSpPr>
          <p:spPr>
            <a:xfrm>
              <a:off x="612000" y="5292000"/>
              <a:ext cx="1064400" cy="0"/>
            </a:xfrm>
            <a:prstGeom prst="line">
              <a:avLst/>
            </a:prstGeom>
            <a:ln w="190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F13ADD70-F5F5-4757-9A62-C345EEF14626}"/>
              </a:ext>
            </a:extLst>
          </p:cNvPr>
          <p:cNvGrpSpPr/>
          <p:nvPr/>
        </p:nvGrpSpPr>
        <p:grpSpPr>
          <a:xfrm>
            <a:off x="4648200" y="4787205"/>
            <a:ext cx="3982085" cy="1543949"/>
            <a:chOff x="4648200" y="4787205"/>
            <a:chExt cx="3982085" cy="1543949"/>
          </a:xfrm>
        </p:grpSpPr>
        <p:sp>
          <p:nvSpPr>
            <p:cNvPr id="26" name="正方形/長方形 25">
              <a:extLst>
                <a:ext uri="{FF2B5EF4-FFF2-40B4-BE49-F238E27FC236}">
                  <a16:creationId xmlns:a16="http://schemas.microsoft.com/office/drawing/2014/main" id="{40F81DE5-B40C-4FB3-B924-0E0C049535F3}"/>
                </a:ext>
              </a:extLst>
            </p:cNvPr>
            <p:cNvSpPr/>
            <p:nvPr/>
          </p:nvSpPr>
          <p:spPr>
            <a:xfrm>
              <a:off x="4684395" y="4787205"/>
              <a:ext cx="3909695" cy="1537395"/>
            </a:xfrm>
            <a:prstGeom prst="rect">
              <a:avLst/>
            </a:prstGeom>
            <a:solidFill>
              <a:srgbClr val="E5F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97C60EB3-7F2B-450E-9AC1-7070D70E7ED8}"/>
                </a:ext>
              </a:extLst>
            </p:cNvPr>
            <p:cNvSpPr txBox="1"/>
            <p:nvPr/>
          </p:nvSpPr>
          <p:spPr>
            <a:xfrm>
              <a:off x="4648200" y="4787205"/>
              <a:ext cx="3982085" cy="1543949"/>
            </a:xfrm>
            <a:prstGeom prst="rect">
              <a:avLst/>
            </a:prstGeom>
            <a:noFill/>
          </p:spPr>
          <p:txBody>
            <a:bodyPr wrap="square" rtlCol="0">
              <a:spAutoFit/>
            </a:bodyPr>
            <a:lstStyle/>
            <a:p>
              <a:pPr>
                <a:lnSpc>
                  <a:spcPts val="1900"/>
                </a:lnSpc>
              </a:pPr>
              <a:r>
                <a:rPr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rPr>
                <a:t>保険</a:t>
              </a:r>
              <a:r>
                <a:rPr lang="ja-JP" altLang="en-US" sz="1400" dirty="0">
                  <a:latin typeface="メイリオ" panose="020B0604030504040204" pitchFamily="50" charset="-128"/>
                  <a:ea typeface="メイリオ" panose="020B0604030504040204" pitchFamily="50" charset="-128"/>
                </a:rPr>
                <a:t>は、みんなでお金を出しあい、誰かが事故や損害にあったときは、その出しあったお金で補償するしくみのことをいいます。事故や災害があった場合、契約時の条件で保険金が支払われますが、何もなかった場合は保険料は戻りません。</a:t>
              </a:r>
              <a:endParaRPr kumimoji="1" lang="ja-JP" altLang="en-US" sz="1100" dirty="0">
                <a:latin typeface="メイリオ" panose="020B0604030504040204" pitchFamily="50" charset="-128"/>
                <a:ea typeface="メイリオ" panose="020B0604030504040204" pitchFamily="50" charset="-128"/>
              </a:endParaRPr>
            </a:p>
          </p:txBody>
        </p:sp>
        <p:cxnSp>
          <p:nvCxnSpPr>
            <p:cNvPr id="22" name="直線コネクタ 21">
              <a:extLst>
                <a:ext uri="{FF2B5EF4-FFF2-40B4-BE49-F238E27FC236}">
                  <a16:creationId xmlns:a16="http://schemas.microsoft.com/office/drawing/2014/main" id="{9292EF9B-5E0C-4062-9215-A8AF4A88D112}"/>
                </a:ext>
              </a:extLst>
            </p:cNvPr>
            <p:cNvCxnSpPr/>
            <p:nvPr/>
          </p:nvCxnSpPr>
          <p:spPr>
            <a:xfrm>
              <a:off x="4716000" y="5058000"/>
              <a:ext cx="3780000" cy="0"/>
            </a:xfrm>
            <a:prstGeom prst="line">
              <a:avLst/>
            </a:prstGeom>
            <a:ln w="190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43754B8-4B06-4502-983A-2304AA0549D8}"/>
                </a:ext>
              </a:extLst>
            </p:cNvPr>
            <p:cNvCxnSpPr/>
            <p:nvPr/>
          </p:nvCxnSpPr>
          <p:spPr>
            <a:xfrm>
              <a:off x="4716000" y="5281200"/>
              <a:ext cx="3780000" cy="0"/>
            </a:xfrm>
            <a:prstGeom prst="line">
              <a:avLst/>
            </a:prstGeom>
            <a:ln w="190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33660FDB-BA53-4708-974A-B7386AC20CE1}"/>
                </a:ext>
              </a:extLst>
            </p:cNvPr>
            <p:cNvCxnSpPr>
              <a:cxnSpLocks/>
            </p:cNvCxnSpPr>
            <p:nvPr/>
          </p:nvCxnSpPr>
          <p:spPr>
            <a:xfrm>
              <a:off x="4716000" y="5526000"/>
              <a:ext cx="2827800" cy="0"/>
            </a:xfrm>
            <a:prstGeom prst="line">
              <a:avLst/>
            </a:prstGeom>
            <a:ln w="190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04B05968-7B50-4806-945A-5FC3CF3A7829}"/>
              </a:ext>
            </a:extLst>
          </p:cNvPr>
          <p:cNvGrpSpPr/>
          <p:nvPr/>
        </p:nvGrpSpPr>
        <p:grpSpPr>
          <a:xfrm>
            <a:off x="457200" y="1698365"/>
            <a:ext cx="8229600" cy="4550035"/>
            <a:chOff x="457200" y="2336501"/>
            <a:chExt cx="8229600" cy="3683540"/>
          </a:xfrm>
        </p:grpSpPr>
        <p:sp>
          <p:nvSpPr>
            <p:cNvPr id="33" name="正方形/長方形 32">
              <a:extLst>
                <a:ext uri="{FF2B5EF4-FFF2-40B4-BE49-F238E27FC236}">
                  <a16:creationId xmlns:a16="http://schemas.microsoft.com/office/drawing/2014/main" id="{B99437B9-954A-41BA-B3C2-4BCDE331AF9B}"/>
                </a:ext>
              </a:extLst>
            </p:cNvPr>
            <p:cNvSpPr/>
            <p:nvPr/>
          </p:nvSpPr>
          <p:spPr>
            <a:xfrm>
              <a:off x="457200" y="2336501"/>
              <a:ext cx="8229600" cy="36835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4B97B92C-96CC-4FE8-AF39-BCF74046B8E4}"/>
                </a:ext>
              </a:extLst>
            </p:cNvPr>
            <p:cNvSpPr/>
            <p:nvPr/>
          </p:nvSpPr>
          <p:spPr>
            <a:xfrm>
              <a:off x="966222" y="3298043"/>
              <a:ext cx="7363955" cy="1509845"/>
            </a:xfrm>
            <a:prstGeom prst="roundRect">
              <a:avLst>
                <a:gd name="adj" fmla="val 18951"/>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object 10">
              <a:extLst>
                <a:ext uri="{FF2B5EF4-FFF2-40B4-BE49-F238E27FC236}">
                  <a16:creationId xmlns:a16="http://schemas.microsoft.com/office/drawing/2014/main" id="{6E36197B-3907-4479-8870-63F6FD751C84}"/>
                </a:ext>
              </a:extLst>
            </p:cNvPr>
            <p:cNvSpPr txBox="1"/>
            <p:nvPr/>
          </p:nvSpPr>
          <p:spPr>
            <a:xfrm>
              <a:off x="1072268" y="3317682"/>
              <a:ext cx="7224254" cy="1459133"/>
            </a:xfrm>
            <a:prstGeom prst="rect">
              <a:avLst/>
            </a:prstGeom>
            <a:noFill/>
          </p:spPr>
          <p:txBody>
            <a:bodyPr vert="horz" wrap="square" lIns="360000" tIns="180000" rIns="360000" bIns="180000" spcCol="360000" rtlCol="0">
              <a:spAutoFit/>
            </a:bodyPr>
            <a:lstStyle/>
            <a:p>
              <a:pPr>
                <a:lnSpc>
                  <a:spcPts val="2800"/>
                </a:lnSpc>
              </a:pPr>
              <a:r>
                <a:rPr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a:rPr>
                <a:t>保険には、健康保険や年金など国や地方公共団体といった公の機関が管理・運営している公的保険と、</a:t>
              </a:r>
              <a:r>
                <a:rPr lang="ja-JP" altLang="en-US" sz="2000" b="1" u="heavy" dirty="0">
                  <a:uFill>
                    <a:solidFill>
                      <a:srgbClr val="FF0000"/>
                    </a:solidFill>
                  </a:uFill>
                  <a:latin typeface="メイリオ" panose="020B0604030504040204" pitchFamily="50" charset="-128"/>
                  <a:ea typeface="メイリオ" panose="020B0604030504040204" pitchFamily="50" charset="-128"/>
                  <a:cs typeface="メイリオ"/>
                </a:rPr>
                <a:t>生命保険</a:t>
              </a:r>
              <a:r>
                <a:rPr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a:rPr>
                <a:t>や</a:t>
              </a:r>
              <a:r>
                <a:rPr lang="ja-JP" altLang="en-US" sz="2000" b="1" u="heavy" dirty="0">
                  <a:solidFill>
                    <a:schemeClr val="accent2">
                      <a:lumMod val="50000"/>
                    </a:schemeClr>
                  </a:solidFill>
                  <a:uFill>
                    <a:solidFill>
                      <a:srgbClr val="FF0000"/>
                    </a:solidFill>
                  </a:uFill>
                  <a:latin typeface="メイリオ" panose="020B0604030504040204" pitchFamily="50" charset="-128"/>
                  <a:ea typeface="メイリオ" panose="020B0604030504040204" pitchFamily="50" charset="-128"/>
                  <a:cs typeface="メイリオ"/>
                </a:rPr>
                <a:t>損害保険</a:t>
              </a:r>
              <a:r>
                <a:rPr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a:rPr>
                <a:t>といった民間の保険会社が運営している民間保険があります。</a:t>
              </a:r>
            </a:p>
          </p:txBody>
        </p:sp>
      </p:grpSp>
    </p:spTree>
    <p:extLst>
      <p:ext uri="{BB962C8B-B14F-4D97-AF65-F5344CB8AC3E}">
        <p14:creationId xmlns:p14="http://schemas.microsoft.com/office/powerpoint/2010/main" val="2360750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3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300"/>
                                        <p:tgtEl>
                                          <p:spTgt spid="27"/>
                                        </p:tgtEl>
                                      </p:cBhvr>
                                    </p:animEffect>
                                  </p:childTnLst>
                                </p:cTn>
                              </p:par>
                            </p:childTnLst>
                          </p:cTn>
                        </p:par>
                        <p:par>
                          <p:cTn id="11" fill="hold">
                            <p:stCondLst>
                              <p:cond delay="600"/>
                            </p:stCondLst>
                            <p:childTnLst>
                              <p:par>
                                <p:cTn id="12" presetID="10" presetClass="entr" presetSubtype="0" fill="hold" nodeType="afterEffect">
                                  <p:stCondLst>
                                    <p:cond delay="5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300"/>
                                        <p:tgtEl>
                                          <p:spTgt spid="21"/>
                                        </p:tgtEl>
                                      </p:cBhvr>
                                    </p:animEffect>
                                  </p:childTnLst>
                                </p:cTn>
                              </p:par>
                              <p:par>
                                <p:cTn id="15" presetID="10" presetClass="entr" presetSubtype="0" fill="hold" nodeType="withEffect">
                                  <p:stCondLst>
                                    <p:cond delay="5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3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3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2">
            <a:extLst>
              <a:ext uri="{FF2B5EF4-FFF2-40B4-BE49-F238E27FC236}">
                <a16:creationId xmlns:a16="http://schemas.microsoft.com/office/drawing/2014/main" id="{950BC2CD-887C-4CF8-AF33-7E2B897C3B09}"/>
              </a:ext>
            </a:extLst>
          </p:cNvPr>
          <p:cNvSpPr txBox="1"/>
          <p:nvPr/>
        </p:nvSpPr>
        <p:spPr>
          <a:xfrm>
            <a:off x="1018045" y="4896000"/>
            <a:ext cx="2286000" cy="330200"/>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５分に回</a:t>
            </a:r>
          </a:p>
        </p:txBody>
      </p:sp>
      <p:sp>
        <p:nvSpPr>
          <p:cNvPr id="18" name="bk object 16">
            <a:extLst>
              <a:ext uri="{FF2B5EF4-FFF2-40B4-BE49-F238E27FC236}">
                <a16:creationId xmlns:a16="http://schemas.microsoft.com/office/drawing/2014/main" id="{5628CDAB-3B47-4DCC-BF9C-978E8682CFD1}"/>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grpSp>
        <p:nvGrpSpPr>
          <p:cNvPr id="11" name="グループ化 10">
            <a:extLst>
              <a:ext uri="{FF2B5EF4-FFF2-40B4-BE49-F238E27FC236}">
                <a16:creationId xmlns:a16="http://schemas.microsoft.com/office/drawing/2014/main" id="{B7EFA04B-F7DF-47BC-960B-5DF0F830874F}"/>
              </a:ext>
            </a:extLst>
          </p:cNvPr>
          <p:cNvGrpSpPr/>
          <p:nvPr/>
        </p:nvGrpSpPr>
        <p:grpSpPr>
          <a:xfrm>
            <a:off x="648004" y="1275640"/>
            <a:ext cx="4064653" cy="360000"/>
            <a:chOff x="930820" y="2088810"/>
            <a:chExt cx="4064653" cy="360000"/>
          </a:xfrm>
        </p:grpSpPr>
        <p:sp>
          <p:nvSpPr>
            <p:cNvPr id="45" name="正方形/長方形 44">
              <a:extLst>
                <a:ext uri="{FF2B5EF4-FFF2-40B4-BE49-F238E27FC236}">
                  <a16:creationId xmlns:a16="http://schemas.microsoft.com/office/drawing/2014/main" id="{388D5D20-985F-4BE6-B3EB-469DD2976E1D}"/>
                </a:ext>
              </a:extLst>
            </p:cNvPr>
            <p:cNvSpPr/>
            <p:nvPr/>
          </p:nvSpPr>
          <p:spPr>
            <a:xfrm>
              <a:off x="930820" y="2088810"/>
              <a:ext cx="4064653" cy="360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object 3">
              <a:extLst>
                <a:ext uri="{FF2B5EF4-FFF2-40B4-BE49-F238E27FC236}">
                  <a16:creationId xmlns:a16="http://schemas.microsoft.com/office/drawing/2014/main" id="{8CBEC79F-2390-4D4C-B34E-7F8ED320A734}"/>
                </a:ext>
              </a:extLst>
            </p:cNvPr>
            <p:cNvSpPr txBox="1"/>
            <p:nvPr/>
          </p:nvSpPr>
          <p:spPr>
            <a:xfrm>
              <a:off x="930820" y="2132223"/>
              <a:ext cx="4064653" cy="281487"/>
            </a:xfrm>
            <a:prstGeom prst="rect">
              <a:avLst/>
            </a:prstGeom>
            <a:noFill/>
          </p:spPr>
          <p:txBody>
            <a:bodyPr vert="horz" wrap="square" lIns="0" tIns="65405" rIns="0" bIns="0" rtlCol="0">
              <a:spAutoFit/>
            </a:bodyPr>
            <a:lstStyle/>
            <a:p>
              <a:pPr marL="143510">
                <a:lnSpc>
                  <a:spcPct val="100000"/>
                </a:lnSpc>
                <a:spcBef>
                  <a:spcPts val="515"/>
                </a:spcBef>
              </a:pP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社会保険と民間保険</a:t>
              </a:r>
            </a:p>
          </p:txBody>
        </p:sp>
      </p:grpSp>
      <p:grpSp>
        <p:nvGrpSpPr>
          <p:cNvPr id="7" name="グループ化 6">
            <a:extLst>
              <a:ext uri="{FF2B5EF4-FFF2-40B4-BE49-F238E27FC236}">
                <a16:creationId xmlns:a16="http://schemas.microsoft.com/office/drawing/2014/main" id="{577FFE9B-E055-4882-A46E-E4DCC18C709C}"/>
              </a:ext>
            </a:extLst>
          </p:cNvPr>
          <p:cNvGrpSpPr/>
          <p:nvPr/>
        </p:nvGrpSpPr>
        <p:grpSpPr>
          <a:xfrm>
            <a:off x="520264" y="1749652"/>
            <a:ext cx="8103472" cy="4346348"/>
            <a:chOff x="520264" y="1749652"/>
            <a:chExt cx="8103472" cy="4346348"/>
          </a:xfrm>
        </p:grpSpPr>
        <p:grpSp>
          <p:nvGrpSpPr>
            <p:cNvPr id="5" name="グループ化 4">
              <a:extLst>
                <a:ext uri="{FF2B5EF4-FFF2-40B4-BE49-F238E27FC236}">
                  <a16:creationId xmlns:a16="http://schemas.microsoft.com/office/drawing/2014/main" id="{A20EB109-CB9C-4DC7-94EA-B5F76D30DF94}"/>
                </a:ext>
              </a:extLst>
            </p:cNvPr>
            <p:cNvGrpSpPr/>
            <p:nvPr/>
          </p:nvGrpSpPr>
          <p:grpSpPr>
            <a:xfrm>
              <a:off x="520264" y="1749652"/>
              <a:ext cx="8103472" cy="2751475"/>
              <a:chOff x="520264" y="1718846"/>
              <a:chExt cx="8103472" cy="2751475"/>
            </a:xfrm>
          </p:grpSpPr>
          <p:grpSp>
            <p:nvGrpSpPr>
              <p:cNvPr id="12" name="グループ化 11">
                <a:extLst>
                  <a:ext uri="{FF2B5EF4-FFF2-40B4-BE49-F238E27FC236}">
                    <a16:creationId xmlns:a16="http://schemas.microsoft.com/office/drawing/2014/main" id="{7B9686EC-3DA5-4059-8036-36D331C6D781}"/>
                  </a:ext>
                </a:extLst>
              </p:cNvPr>
              <p:cNvGrpSpPr/>
              <p:nvPr/>
            </p:nvGrpSpPr>
            <p:grpSpPr>
              <a:xfrm>
                <a:off x="650181" y="2007321"/>
                <a:ext cx="7973555" cy="2463000"/>
                <a:chOff x="650181" y="1728000"/>
                <a:chExt cx="7973555" cy="2463000"/>
              </a:xfrm>
            </p:grpSpPr>
            <p:sp>
              <p:nvSpPr>
                <p:cNvPr id="4" name="正方形/長方形 3">
                  <a:extLst>
                    <a:ext uri="{FF2B5EF4-FFF2-40B4-BE49-F238E27FC236}">
                      <a16:creationId xmlns:a16="http://schemas.microsoft.com/office/drawing/2014/main" id="{45C5210A-AB61-4E4B-95D8-9ACC6A2C5936}"/>
                    </a:ext>
                  </a:extLst>
                </p:cNvPr>
                <p:cNvSpPr/>
                <p:nvPr/>
              </p:nvSpPr>
              <p:spPr>
                <a:xfrm>
                  <a:off x="650181" y="1728000"/>
                  <a:ext cx="2160000" cy="288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種　類</a:t>
                  </a:r>
                  <a:endParaRPr kumimoji="1" lang="ja-JP" altLang="en-US" sz="1400" dirty="0"/>
                </a:p>
              </p:txBody>
            </p:sp>
            <p:sp>
              <p:nvSpPr>
                <p:cNvPr id="35" name="正方形/長方形 34">
                  <a:extLst>
                    <a:ext uri="{FF2B5EF4-FFF2-40B4-BE49-F238E27FC236}">
                      <a16:creationId xmlns:a16="http://schemas.microsoft.com/office/drawing/2014/main" id="{65D0A335-2054-4C55-8A99-3D0B35F157AE}"/>
                    </a:ext>
                  </a:extLst>
                </p:cNvPr>
                <p:cNvSpPr/>
                <p:nvPr/>
              </p:nvSpPr>
              <p:spPr>
                <a:xfrm>
                  <a:off x="2863736" y="1728000"/>
                  <a:ext cx="5760000" cy="288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概　要</a:t>
                  </a:r>
                </a:p>
              </p:txBody>
            </p:sp>
            <p:sp>
              <p:nvSpPr>
                <p:cNvPr id="40" name="正方形/長方形 39">
                  <a:extLst>
                    <a:ext uri="{FF2B5EF4-FFF2-40B4-BE49-F238E27FC236}">
                      <a16:creationId xmlns:a16="http://schemas.microsoft.com/office/drawing/2014/main" id="{6316EB27-C54B-4B6F-BBD4-B45136BA70B4}"/>
                    </a:ext>
                  </a:extLst>
                </p:cNvPr>
                <p:cNvSpPr/>
                <p:nvPr/>
              </p:nvSpPr>
              <p:spPr>
                <a:xfrm>
                  <a:off x="2863736" y="2063088"/>
                  <a:ext cx="576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医療費の一部を自己負担するだけで、病院などの医療機関で受診できる保険</a:t>
                  </a:r>
                  <a:endParaRPr lang="ja-JP" altLang="en-US" sz="105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AD80013D-E955-4A15-91ED-F6F6560F6993}"/>
                    </a:ext>
                  </a:extLst>
                </p:cNvPr>
                <p:cNvSpPr/>
                <p:nvPr/>
              </p:nvSpPr>
              <p:spPr>
                <a:xfrm>
                  <a:off x="650181" y="2067600"/>
                  <a:ext cx="2160000" cy="360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健康保険</a:t>
                  </a:r>
                  <a:endPar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2C958969-79C5-42CC-A571-60A6F832AC3A}"/>
                    </a:ext>
                  </a:extLst>
                </p:cNvPr>
                <p:cNvSpPr/>
                <p:nvPr/>
              </p:nvSpPr>
              <p:spPr>
                <a:xfrm>
                  <a:off x="2863736" y="2468784"/>
                  <a:ext cx="5760000" cy="432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65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歳以上になった場合・障がいを被った場合・配偶者が死亡した場合に、継続的に給付を受け取れる保険</a:t>
                  </a:r>
                </a:p>
              </p:txBody>
            </p:sp>
            <p:sp>
              <p:nvSpPr>
                <p:cNvPr id="43" name="正方形/長方形 42">
                  <a:extLst>
                    <a:ext uri="{FF2B5EF4-FFF2-40B4-BE49-F238E27FC236}">
                      <a16:creationId xmlns:a16="http://schemas.microsoft.com/office/drawing/2014/main" id="{E6451131-1658-4E14-BF7F-864C89B42E00}"/>
                    </a:ext>
                  </a:extLst>
                </p:cNvPr>
                <p:cNvSpPr/>
                <p:nvPr/>
              </p:nvSpPr>
              <p:spPr>
                <a:xfrm>
                  <a:off x="650181" y="2472450"/>
                  <a:ext cx="2160000" cy="432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年金保険</a:t>
                  </a:r>
                  <a:endPar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C0B32FCF-9652-4BB1-AA23-51919A708681}"/>
                    </a:ext>
                  </a:extLst>
                </p:cNvPr>
                <p:cNvSpPr/>
                <p:nvPr/>
              </p:nvSpPr>
              <p:spPr>
                <a:xfrm>
                  <a:off x="2863736" y="2946480"/>
                  <a:ext cx="5760000" cy="432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労働者が働いている間に生じたケガや、かかった病気などに対して給付が受け取れる保険</a:t>
                  </a:r>
                </a:p>
              </p:txBody>
            </p:sp>
            <p:sp>
              <p:nvSpPr>
                <p:cNvPr id="47" name="正方形/長方形 46">
                  <a:extLst>
                    <a:ext uri="{FF2B5EF4-FFF2-40B4-BE49-F238E27FC236}">
                      <a16:creationId xmlns:a16="http://schemas.microsoft.com/office/drawing/2014/main" id="{0B39F251-3486-4D9D-8B7F-4D4361BC437A}"/>
                    </a:ext>
                  </a:extLst>
                </p:cNvPr>
                <p:cNvSpPr/>
                <p:nvPr/>
              </p:nvSpPr>
              <p:spPr>
                <a:xfrm>
                  <a:off x="650181" y="2949300"/>
                  <a:ext cx="2160000" cy="432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労災保険</a:t>
                  </a:r>
                  <a:endPar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4AD0A4FD-91AC-4E11-B76B-2B43439838C6}"/>
                    </a:ext>
                  </a:extLst>
                </p:cNvPr>
                <p:cNvSpPr/>
                <p:nvPr/>
              </p:nvSpPr>
              <p:spPr>
                <a:xfrm>
                  <a:off x="2863736" y="3424176"/>
                  <a:ext cx="576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100" dirty="0">
                      <a:solidFill>
                        <a:schemeClr val="tx1">
                          <a:lumMod val="75000"/>
                          <a:lumOff val="25000"/>
                        </a:schemeClr>
                      </a:solidFill>
                      <a:latin typeface="メイリオ" panose="020B0604030504040204" pitchFamily="50" charset="-128"/>
                      <a:ea typeface="メイリオ" panose="020B0604030504040204" pitchFamily="50" charset="-128"/>
                    </a:rPr>
                    <a:t>労働者が失業した場合・職業に関する教育訓練を受けた場合に、給付が受け取れる保険</a:t>
                  </a:r>
                  <a:endParaRPr lang="ja-JP" altLang="en-US" sz="800" b="1" spc="-1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a16="http://schemas.microsoft.com/office/drawing/2014/main" id="{9CC475FB-D14F-41CE-BD88-08CCB8B97B13}"/>
                    </a:ext>
                  </a:extLst>
                </p:cNvPr>
                <p:cNvSpPr/>
                <p:nvPr/>
              </p:nvSpPr>
              <p:spPr>
                <a:xfrm>
                  <a:off x="650181" y="3426150"/>
                  <a:ext cx="2160000" cy="360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雇用保険</a:t>
                  </a:r>
                  <a:endPar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E76EA643-1513-449D-9AA1-CD4A694E5EC1}"/>
                    </a:ext>
                  </a:extLst>
                </p:cNvPr>
                <p:cNvSpPr/>
                <p:nvPr/>
              </p:nvSpPr>
              <p:spPr>
                <a:xfrm>
                  <a:off x="2863736" y="3829872"/>
                  <a:ext cx="576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200" spc="-100" dirty="0">
                      <a:solidFill>
                        <a:schemeClr val="tx1">
                          <a:lumMod val="75000"/>
                          <a:lumOff val="25000"/>
                        </a:schemeClr>
                      </a:solidFill>
                      <a:latin typeface="メイリオ" panose="020B0604030504040204" pitchFamily="50" charset="-128"/>
                      <a:ea typeface="メイリオ" panose="020B0604030504040204" pitchFamily="50" charset="-128"/>
                    </a:rPr>
                    <a:t>高齢者が、介護が必要となったときに、一定の自己負担で介護サービスを受けられる保険</a:t>
                  </a:r>
                  <a:endParaRPr lang="ja-JP" altLang="en-US" sz="800" b="1" spc="-1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20E44660-572A-4C8C-89B0-333154428968}"/>
                    </a:ext>
                  </a:extLst>
                </p:cNvPr>
                <p:cNvSpPr/>
                <p:nvPr/>
              </p:nvSpPr>
              <p:spPr>
                <a:xfrm>
                  <a:off x="650181" y="3831000"/>
                  <a:ext cx="2160000" cy="360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介護保険</a:t>
                  </a:r>
                  <a:endPar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3" name="テキスト ボックス 2">
                <a:extLst>
                  <a:ext uri="{FF2B5EF4-FFF2-40B4-BE49-F238E27FC236}">
                    <a16:creationId xmlns:a16="http://schemas.microsoft.com/office/drawing/2014/main" id="{536C051C-5D0F-482A-8580-EB33FFC2B4F9}"/>
                  </a:ext>
                </a:extLst>
              </p:cNvPr>
              <p:cNvSpPr txBox="1"/>
              <p:nvPr/>
            </p:nvSpPr>
            <p:spPr>
              <a:xfrm>
                <a:off x="520264" y="1718846"/>
                <a:ext cx="5763755" cy="338554"/>
              </a:xfrm>
              <a:prstGeom prst="rect">
                <a:avLst/>
              </a:prstGeom>
              <a:noFill/>
            </p:spPr>
            <p:txBody>
              <a:bodyPr wrap="square" rtlCol="0">
                <a:spAutoFit/>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①　社会保険</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grpSp>
          <p:nvGrpSpPr>
            <p:cNvPr id="39" name="グループ化 38">
              <a:extLst>
                <a:ext uri="{FF2B5EF4-FFF2-40B4-BE49-F238E27FC236}">
                  <a16:creationId xmlns:a16="http://schemas.microsoft.com/office/drawing/2014/main" id="{8103A973-C050-4D7A-B95F-6A96D4BFAF49}"/>
                </a:ext>
              </a:extLst>
            </p:cNvPr>
            <p:cNvGrpSpPr/>
            <p:nvPr/>
          </p:nvGrpSpPr>
          <p:grpSpPr>
            <a:xfrm>
              <a:off x="520264" y="4631075"/>
              <a:ext cx="8103472" cy="1464925"/>
              <a:chOff x="520264" y="1718846"/>
              <a:chExt cx="8103472" cy="1464925"/>
            </a:xfrm>
          </p:grpSpPr>
          <p:grpSp>
            <p:nvGrpSpPr>
              <p:cNvPr id="46" name="グループ化 45">
                <a:extLst>
                  <a:ext uri="{FF2B5EF4-FFF2-40B4-BE49-F238E27FC236}">
                    <a16:creationId xmlns:a16="http://schemas.microsoft.com/office/drawing/2014/main" id="{08BB8FC3-BD8A-4D81-A1AF-C5AB224B8FC8}"/>
                  </a:ext>
                </a:extLst>
              </p:cNvPr>
              <p:cNvGrpSpPr/>
              <p:nvPr/>
            </p:nvGrpSpPr>
            <p:grpSpPr>
              <a:xfrm>
                <a:off x="650181" y="2007321"/>
                <a:ext cx="7973555" cy="1176450"/>
                <a:chOff x="650181" y="1728000"/>
                <a:chExt cx="7973555" cy="1176450"/>
              </a:xfrm>
            </p:grpSpPr>
            <p:sp>
              <p:nvSpPr>
                <p:cNvPr id="55" name="正方形/長方形 54">
                  <a:extLst>
                    <a:ext uri="{FF2B5EF4-FFF2-40B4-BE49-F238E27FC236}">
                      <a16:creationId xmlns:a16="http://schemas.microsoft.com/office/drawing/2014/main" id="{7CB6ABEC-6D8A-4B71-A586-81B581229536}"/>
                    </a:ext>
                  </a:extLst>
                </p:cNvPr>
                <p:cNvSpPr/>
                <p:nvPr/>
              </p:nvSpPr>
              <p:spPr>
                <a:xfrm>
                  <a:off x="650181" y="1728000"/>
                  <a:ext cx="2160000" cy="288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種　類</a:t>
                  </a:r>
                  <a:endParaRPr kumimoji="1" lang="ja-JP" altLang="en-US" sz="1400" dirty="0"/>
                </a:p>
              </p:txBody>
            </p:sp>
            <p:sp>
              <p:nvSpPr>
                <p:cNvPr id="56" name="正方形/長方形 55">
                  <a:extLst>
                    <a:ext uri="{FF2B5EF4-FFF2-40B4-BE49-F238E27FC236}">
                      <a16:creationId xmlns:a16="http://schemas.microsoft.com/office/drawing/2014/main" id="{1750A8A5-AAE5-46F9-8605-4685D797CDD4}"/>
                    </a:ext>
                  </a:extLst>
                </p:cNvPr>
                <p:cNvSpPr/>
                <p:nvPr/>
              </p:nvSpPr>
              <p:spPr>
                <a:xfrm>
                  <a:off x="2863736" y="1728000"/>
                  <a:ext cx="5760000" cy="288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概　要</a:t>
                  </a:r>
                </a:p>
              </p:txBody>
            </p:sp>
            <p:sp>
              <p:nvSpPr>
                <p:cNvPr id="60" name="正方形/長方形 59">
                  <a:extLst>
                    <a:ext uri="{FF2B5EF4-FFF2-40B4-BE49-F238E27FC236}">
                      <a16:creationId xmlns:a16="http://schemas.microsoft.com/office/drawing/2014/main" id="{C8B1786C-86FC-4F8C-B1D6-A16CC63915FA}"/>
                    </a:ext>
                  </a:extLst>
                </p:cNvPr>
                <p:cNvSpPr/>
                <p:nvPr/>
              </p:nvSpPr>
              <p:spPr>
                <a:xfrm>
                  <a:off x="2863736" y="2063088"/>
                  <a:ext cx="576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死亡や病気など予期しないできごとで経済的に生活が困難にならないように備えておく保険</a:t>
                  </a:r>
                  <a:endParaRPr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4DC729FA-C1C0-4F49-BB42-FFA1F00B86BD}"/>
                    </a:ext>
                  </a:extLst>
                </p:cNvPr>
                <p:cNvSpPr/>
                <p:nvPr/>
              </p:nvSpPr>
              <p:spPr>
                <a:xfrm>
                  <a:off x="650181" y="2067600"/>
                  <a:ext cx="2160000" cy="360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生命保険</a:t>
                  </a:r>
                  <a:endPar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7B82D6D3-AF50-47BA-9844-BED504B80861}"/>
                    </a:ext>
                  </a:extLst>
                </p:cNvPr>
                <p:cNvSpPr/>
                <p:nvPr/>
              </p:nvSpPr>
              <p:spPr>
                <a:xfrm>
                  <a:off x="2863736" y="2468784"/>
                  <a:ext cx="5760000" cy="432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生活をとりまくさまざまなリスクによって生じる損害に備えておく保険</a:t>
                  </a:r>
                  <a:endPar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4F7F5631-A850-43E7-95E0-DC89849A74DC}"/>
                    </a:ext>
                  </a:extLst>
                </p:cNvPr>
                <p:cNvSpPr/>
                <p:nvPr/>
              </p:nvSpPr>
              <p:spPr>
                <a:xfrm>
                  <a:off x="650181" y="2472450"/>
                  <a:ext cx="2160000" cy="432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損害保険</a:t>
                  </a:r>
                  <a:endPar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52" name="テキスト ボックス 51">
                <a:extLst>
                  <a:ext uri="{FF2B5EF4-FFF2-40B4-BE49-F238E27FC236}">
                    <a16:creationId xmlns:a16="http://schemas.microsoft.com/office/drawing/2014/main" id="{4084C434-691B-4A5B-AF72-B6C746C68721}"/>
                  </a:ext>
                </a:extLst>
              </p:cNvPr>
              <p:cNvSpPr txBox="1"/>
              <p:nvPr/>
            </p:nvSpPr>
            <p:spPr>
              <a:xfrm>
                <a:off x="520264" y="1718846"/>
                <a:ext cx="5763755" cy="338554"/>
              </a:xfrm>
              <a:prstGeom prst="rect">
                <a:avLst/>
              </a:prstGeom>
              <a:noFill/>
            </p:spPr>
            <p:txBody>
              <a:bodyPr wrap="square" rtlCol="0">
                <a:spAutoFit/>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②　民間保険</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grpSp>
      <p:sp>
        <p:nvSpPr>
          <p:cNvPr id="50" name="object 2">
            <a:extLst>
              <a:ext uri="{FF2B5EF4-FFF2-40B4-BE49-F238E27FC236}">
                <a16:creationId xmlns:a16="http://schemas.microsoft.com/office/drawing/2014/main" id="{7D8F1B4C-8069-46E1-86D9-0DD873152196}"/>
              </a:ext>
            </a:extLst>
          </p:cNvPr>
          <p:cNvSpPr/>
          <p:nvPr/>
        </p:nvSpPr>
        <p:spPr>
          <a:xfrm>
            <a:off x="0" y="232651"/>
            <a:ext cx="8103121"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51" name="object 3">
            <a:extLst>
              <a:ext uri="{FF2B5EF4-FFF2-40B4-BE49-F238E27FC236}">
                <a16:creationId xmlns:a16="http://schemas.microsoft.com/office/drawing/2014/main" id="{2BBE137E-891B-457D-A3DD-A23EEB2EC752}"/>
              </a:ext>
            </a:extLst>
          </p:cNvPr>
          <p:cNvSpPr txBox="1">
            <a:spLocks/>
          </p:cNvSpPr>
          <p:nvPr/>
        </p:nvSpPr>
        <p:spPr>
          <a:xfrm>
            <a:off x="838200" y="381600"/>
            <a:ext cx="7264921"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spc="100" dirty="0">
                <a:solidFill>
                  <a:srgbClr val="FFFFFF"/>
                </a:solidFill>
                <a:latin typeface="メイリオ" panose="020B0604030504040204" pitchFamily="50" charset="-128"/>
                <a:ea typeface="メイリオ" panose="020B0604030504040204" pitchFamily="50" charset="-128"/>
              </a:rPr>
              <a:t>身のまわりのリスクに備えるために</a:t>
            </a:r>
            <a:r>
              <a:rPr kumimoji="0" lang="en-US" altLang="ja-JP" sz="3000" b="1" kern="0" spc="100" dirty="0">
                <a:solidFill>
                  <a:srgbClr val="FFFFFF"/>
                </a:solidFill>
                <a:latin typeface="メイリオ" panose="020B0604030504040204" pitchFamily="50" charset="-128"/>
                <a:ea typeface="メイリオ" panose="020B0604030504040204" pitchFamily="50" charset="-128"/>
              </a:rPr>
              <a:t>…</a:t>
            </a:r>
            <a:endParaRPr kumimoji="0" lang="ja-JP" altLang="en-US" sz="3000" b="1" kern="0" spc="100" dirty="0">
              <a:solidFill>
                <a:sysClr val="windowText" lastClr="000000"/>
              </a:solidFill>
              <a:latin typeface="メイリオ" panose="020B0604030504040204" pitchFamily="50" charset="-128"/>
              <a:ea typeface="メイリオ" panose="020B0604030504040204" pitchFamily="50" charset="-128"/>
            </a:endParaRPr>
          </a:p>
        </p:txBody>
      </p:sp>
      <p:sp>
        <p:nvSpPr>
          <p:cNvPr id="64" name="object 3">
            <a:extLst>
              <a:ext uri="{FF2B5EF4-FFF2-40B4-BE49-F238E27FC236}">
                <a16:creationId xmlns:a16="http://schemas.microsoft.com/office/drawing/2014/main" id="{7688FED3-9048-4DE7-A025-DB9A4C24F8B9}"/>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⑤</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78831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
                                        <p:tgtEl>
                                          <p:spTgt spid="11"/>
                                        </p:tgtEl>
                                      </p:cBhvr>
                                    </p:animEffect>
                                    <p:anim calcmode="lin" valueType="num">
                                      <p:cBhvr>
                                        <p:cTn id="8" dur="200" fill="hold"/>
                                        <p:tgtEl>
                                          <p:spTgt spid="11"/>
                                        </p:tgtEl>
                                        <p:attrNameLst>
                                          <p:attrName>ppt_x</p:attrName>
                                        </p:attrNameLst>
                                      </p:cBhvr>
                                      <p:tavLst>
                                        <p:tav tm="0">
                                          <p:val>
                                            <p:strVal val="#ppt_x"/>
                                          </p:val>
                                        </p:tav>
                                        <p:tav tm="100000">
                                          <p:val>
                                            <p:strVal val="#ppt_x"/>
                                          </p:val>
                                        </p:tav>
                                      </p:tavLst>
                                    </p:anim>
                                    <p:anim calcmode="lin" valueType="num">
                                      <p:cBhvr>
                                        <p:cTn id="9" dur="2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10"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2">
            <a:extLst>
              <a:ext uri="{FF2B5EF4-FFF2-40B4-BE49-F238E27FC236}">
                <a16:creationId xmlns:a16="http://schemas.microsoft.com/office/drawing/2014/main" id="{950BC2CD-887C-4CF8-AF33-7E2B897C3B09}"/>
              </a:ext>
            </a:extLst>
          </p:cNvPr>
          <p:cNvSpPr txBox="1"/>
          <p:nvPr/>
        </p:nvSpPr>
        <p:spPr>
          <a:xfrm>
            <a:off x="1018045" y="4896000"/>
            <a:ext cx="2286000" cy="330200"/>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５分に回</a:t>
            </a:r>
          </a:p>
        </p:txBody>
      </p:sp>
      <p:sp>
        <p:nvSpPr>
          <p:cNvPr id="18" name="bk object 16">
            <a:extLst>
              <a:ext uri="{FF2B5EF4-FFF2-40B4-BE49-F238E27FC236}">
                <a16:creationId xmlns:a16="http://schemas.microsoft.com/office/drawing/2014/main" id="{5628CDAB-3B47-4DCC-BF9C-978E8682CFD1}"/>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grpSp>
        <p:nvGrpSpPr>
          <p:cNvPr id="11" name="グループ化 10">
            <a:extLst>
              <a:ext uri="{FF2B5EF4-FFF2-40B4-BE49-F238E27FC236}">
                <a16:creationId xmlns:a16="http://schemas.microsoft.com/office/drawing/2014/main" id="{B7EFA04B-F7DF-47BC-960B-5DF0F830874F}"/>
              </a:ext>
            </a:extLst>
          </p:cNvPr>
          <p:cNvGrpSpPr/>
          <p:nvPr/>
        </p:nvGrpSpPr>
        <p:grpSpPr>
          <a:xfrm>
            <a:off x="650181" y="1276232"/>
            <a:ext cx="4064653" cy="360000"/>
            <a:chOff x="930820" y="2088810"/>
            <a:chExt cx="4064653" cy="360000"/>
          </a:xfrm>
        </p:grpSpPr>
        <p:sp>
          <p:nvSpPr>
            <p:cNvPr id="45" name="正方形/長方形 44">
              <a:extLst>
                <a:ext uri="{FF2B5EF4-FFF2-40B4-BE49-F238E27FC236}">
                  <a16:creationId xmlns:a16="http://schemas.microsoft.com/office/drawing/2014/main" id="{388D5D20-985F-4BE6-B3EB-469DD2976E1D}"/>
                </a:ext>
              </a:extLst>
            </p:cNvPr>
            <p:cNvSpPr/>
            <p:nvPr/>
          </p:nvSpPr>
          <p:spPr>
            <a:xfrm>
              <a:off x="930820" y="2088810"/>
              <a:ext cx="4064653" cy="360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object 3">
              <a:extLst>
                <a:ext uri="{FF2B5EF4-FFF2-40B4-BE49-F238E27FC236}">
                  <a16:creationId xmlns:a16="http://schemas.microsoft.com/office/drawing/2014/main" id="{8CBEC79F-2390-4D4C-B34E-7F8ED320A734}"/>
                </a:ext>
              </a:extLst>
            </p:cNvPr>
            <p:cNvSpPr txBox="1"/>
            <p:nvPr/>
          </p:nvSpPr>
          <p:spPr>
            <a:xfrm>
              <a:off x="930820" y="2132223"/>
              <a:ext cx="4064653" cy="281487"/>
            </a:xfrm>
            <a:prstGeom prst="rect">
              <a:avLst/>
            </a:prstGeom>
            <a:noFill/>
          </p:spPr>
          <p:txBody>
            <a:bodyPr vert="horz" wrap="square" lIns="0" tIns="65405" rIns="0" bIns="0" rtlCol="0">
              <a:spAutoFit/>
            </a:bodyPr>
            <a:lstStyle/>
            <a:p>
              <a:pPr marL="143510">
                <a:lnSpc>
                  <a:spcPct val="100000"/>
                </a:lnSpc>
                <a:spcBef>
                  <a:spcPts val="515"/>
                </a:spcBef>
              </a:pP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社会保険制度を補完する民間保険</a:t>
              </a:r>
            </a:p>
          </p:txBody>
        </p:sp>
      </p:grpSp>
      <p:sp>
        <p:nvSpPr>
          <p:cNvPr id="3" name="テキスト ボックス 2">
            <a:extLst>
              <a:ext uri="{FF2B5EF4-FFF2-40B4-BE49-F238E27FC236}">
                <a16:creationId xmlns:a16="http://schemas.microsoft.com/office/drawing/2014/main" id="{536C051C-5D0F-482A-8580-EB33FFC2B4F9}"/>
              </a:ext>
            </a:extLst>
          </p:cNvPr>
          <p:cNvSpPr txBox="1"/>
          <p:nvPr/>
        </p:nvSpPr>
        <p:spPr>
          <a:xfrm>
            <a:off x="520264" y="1725712"/>
            <a:ext cx="8103472" cy="553998"/>
          </a:xfrm>
          <a:prstGeom prst="rect">
            <a:avLst/>
          </a:prstGeom>
          <a:noFill/>
        </p:spPr>
        <p:txBody>
          <a:bodyPr wrap="square" rtlCol="0">
            <a:spAutoFit/>
          </a:bodyPr>
          <a:lstStyle/>
          <a:p>
            <a:pPr indent="144000">
              <a:lnSpc>
                <a:spcPts val="1800"/>
              </a:lnSpc>
            </a:pPr>
            <a:r>
              <a:rPr lang="ja-JP" altLang="en-US" sz="1400" spc="30" dirty="0">
                <a:solidFill>
                  <a:schemeClr val="tx1">
                    <a:lumMod val="75000"/>
                    <a:lumOff val="25000"/>
                  </a:schemeClr>
                </a:solidFill>
                <a:latin typeface="メイリオ" panose="020B0604030504040204" pitchFamily="50" charset="-128"/>
                <a:ea typeface="メイリオ" panose="020B0604030504040204" pitchFamily="50" charset="-128"/>
              </a:rPr>
              <a:t>民間保険には、ケガや病気などにより被る経済的な損失を補償する保険が数多くあります。</a:t>
            </a:r>
            <a:endParaRPr lang="en-US" altLang="ja-JP" sz="1400" spc="30" dirty="0">
              <a:solidFill>
                <a:schemeClr val="tx1">
                  <a:lumMod val="75000"/>
                  <a:lumOff val="25000"/>
                </a:schemeClr>
              </a:solidFill>
              <a:latin typeface="メイリオ" panose="020B0604030504040204" pitchFamily="50" charset="-128"/>
              <a:ea typeface="メイリオ" panose="020B0604030504040204" pitchFamily="50" charset="-128"/>
            </a:endParaRPr>
          </a:p>
          <a:p>
            <a:pPr indent="144000">
              <a:lnSpc>
                <a:spcPts val="1800"/>
              </a:lnSpc>
            </a:pPr>
            <a:r>
              <a:rPr lang="ja-JP" altLang="en-US" sz="1400" spc="30" dirty="0">
                <a:solidFill>
                  <a:schemeClr val="tx1">
                    <a:lumMod val="75000"/>
                    <a:lumOff val="25000"/>
                  </a:schemeClr>
                </a:solidFill>
                <a:latin typeface="メイリオ" panose="020B0604030504040204" pitchFamily="50" charset="-128"/>
                <a:ea typeface="メイリオ" panose="020B0604030504040204" pitchFamily="50" charset="-128"/>
              </a:rPr>
              <a:t>これらの保険は、社会保険制度を補完するという点で、重要な役割を果たしています。</a:t>
            </a:r>
            <a:endParaRPr kumimoji="1" lang="ja-JP" altLang="en-US" sz="1200" spc="3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29F03DF1-EA7B-4670-AC10-93DC74B45782}"/>
              </a:ext>
            </a:extLst>
          </p:cNvPr>
          <p:cNvGrpSpPr/>
          <p:nvPr/>
        </p:nvGrpSpPr>
        <p:grpSpPr>
          <a:xfrm>
            <a:off x="650181" y="2337600"/>
            <a:ext cx="8027109" cy="2500518"/>
            <a:chOff x="650181" y="2337600"/>
            <a:chExt cx="8027109" cy="2500518"/>
          </a:xfrm>
        </p:grpSpPr>
        <p:sp>
          <p:nvSpPr>
            <p:cNvPr id="4" name="正方形/長方形 3">
              <a:extLst>
                <a:ext uri="{FF2B5EF4-FFF2-40B4-BE49-F238E27FC236}">
                  <a16:creationId xmlns:a16="http://schemas.microsoft.com/office/drawing/2014/main" id="{45C5210A-AB61-4E4B-95D8-9ACC6A2C5936}"/>
                </a:ext>
              </a:extLst>
            </p:cNvPr>
            <p:cNvSpPr/>
            <p:nvPr/>
          </p:nvSpPr>
          <p:spPr>
            <a:xfrm>
              <a:off x="650181" y="2337600"/>
              <a:ext cx="2160000" cy="288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リスク</a:t>
              </a:r>
              <a:endParaRPr kumimoji="1" lang="ja-JP" altLang="en-US" sz="1400" dirty="0"/>
            </a:p>
          </p:txBody>
        </p:sp>
        <p:sp>
          <p:nvSpPr>
            <p:cNvPr id="35" name="正方形/長方形 34">
              <a:extLst>
                <a:ext uri="{FF2B5EF4-FFF2-40B4-BE49-F238E27FC236}">
                  <a16:creationId xmlns:a16="http://schemas.microsoft.com/office/drawing/2014/main" id="{65D0A335-2054-4C55-8A99-3D0B35F157AE}"/>
                </a:ext>
              </a:extLst>
            </p:cNvPr>
            <p:cNvSpPr/>
            <p:nvPr/>
          </p:nvSpPr>
          <p:spPr>
            <a:xfrm>
              <a:off x="2863736" y="2337600"/>
              <a:ext cx="2520000" cy="288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社会保険制度</a:t>
              </a:r>
            </a:p>
          </p:txBody>
        </p:sp>
        <p:sp>
          <p:nvSpPr>
            <p:cNvPr id="40" name="正方形/長方形 39">
              <a:extLst>
                <a:ext uri="{FF2B5EF4-FFF2-40B4-BE49-F238E27FC236}">
                  <a16:creationId xmlns:a16="http://schemas.microsoft.com/office/drawing/2014/main" id="{6316EB27-C54B-4B6F-BBD4-B45136BA70B4}"/>
                </a:ext>
              </a:extLst>
            </p:cNvPr>
            <p:cNvSpPr/>
            <p:nvPr/>
          </p:nvSpPr>
          <p:spPr>
            <a:xfrm>
              <a:off x="2863736" y="2672688"/>
              <a:ext cx="2520000" cy="684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健康保険</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国民健康保険　など</a:t>
              </a:r>
              <a:endPar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AD80013D-E955-4A15-91ED-F6F6560F6993}"/>
                </a:ext>
              </a:extLst>
            </p:cNvPr>
            <p:cNvSpPr/>
            <p:nvPr/>
          </p:nvSpPr>
          <p:spPr>
            <a:xfrm>
              <a:off x="650181" y="2677200"/>
              <a:ext cx="2160000" cy="684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ケガ・病気</a:t>
              </a:r>
              <a:endPar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0" name="正方形/長方形 49">
              <a:extLst>
                <a:ext uri="{FF2B5EF4-FFF2-40B4-BE49-F238E27FC236}">
                  <a16:creationId xmlns:a16="http://schemas.microsoft.com/office/drawing/2014/main" id="{92CEAE21-42D4-4D14-A987-6194608BA334}"/>
                </a:ext>
              </a:extLst>
            </p:cNvPr>
            <p:cNvSpPr/>
            <p:nvPr/>
          </p:nvSpPr>
          <p:spPr>
            <a:xfrm>
              <a:off x="5437290" y="2337600"/>
              <a:ext cx="3240000" cy="288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関連する主な民間保険</a:t>
              </a:r>
            </a:p>
          </p:txBody>
        </p:sp>
        <p:sp>
          <p:nvSpPr>
            <p:cNvPr id="51" name="正方形/長方形 50">
              <a:extLst>
                <a:ext uri="{FF2B5EF4-FFF2-40B4-BE49-F238E27FC236}">
                  <a16:creationId xmlns:a16="http://schemas.microsoft.com/office/drawing/2014/main" id="{87BDE021-2122-4DC4-B8E5-80A3B389EA17}"/>
                </a:ext>
              </a:extLst>
            </p:cNvPr>
            <p:cNvSpPr/>
            <p:nvPr/>
          </p:nvSpPr>
          <p:spPr>
            <a:xfrm>
              <a:off x="5437289" y="2672688"/>
              <a:ext cx="3240000" cy="684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傷害保険</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医療保険</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がん保険</a:t>
              </a:r>
            </a:p>
          </p:txBody>
        </p:sp>
        <p:sp>
          <p:nvSpPr>
            <p:cNvPr id="64" name="正方形/長方形 63">
              <a:extLst>
                <a:ext uri="{FF2B5EF4-FFF2-40B4-BE49-F238E27FC236}">
                  <a16:creationId xmlns:a16="http://schemas.microsoft.com/office/drawing/2014/main" id="{DDF91859-1B11-42C1-8B2B-DFD01E9DA729}"/>
                </a:ext>
              </a:extLst>
            </p:cNvPr>
            <p:cNvSpPr/>
            <p:nvPr/>
          </p:nvSpPr>
          <p:spPr>
            <a:xfrm>
              <a:off x="2863736" y="3393940"/>
              <a:ext cx="252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介護保険</a:t>
              </a:r>
              <a:endPar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59B7588B-9F46-4A2B-B82F-2CA45E1D7F31}"/>
                </a:ext>
              </a:extLst>
            </p:cNvPr>
            <p:cNvSpPr/>
            <p:nvPr/>
          </p:nvSpPr>
          <p:spPr>
            <a:xfrm>
              <a:off x="650181" y="3398452"/>
              <a:ext cx="2160000" cy="360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認知症・寝たきり</a:t>
              </a:r>
              <a:endPar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716A7ED6-8E10-4E56-AADC-ECE8343D1FBA}"/>
                </a:ext>
              </a:extLst>
            </p:cNvPr>
            <p:cNvSpPr/>
            <p:nvPr/>
          </p:nvSpPr>
          <p:spPr>
            <a:xfrm>
              <a:off x="5437289" y="3393940"/>
              <a:ext cx="324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介護保険</a:t>
              </a:r>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7" name="正方形/長方形 66">
              <a:extLst>
                <a:ext uri="{FF2B5EF4-FFF2-40B4-BE49-F238E27FC236}">
                  <a16:creationId xmlns:a16="http://schemas.microsoft.com/office/drawing/2014/main" id="{7BAB345B-B5DF-48DC-8A60-A71D8E22C167}"/>
                </a:ext>
              </a:extLst>
            </p:cNvPr>
            <p:cNvSpPr/>
            <p:nvPr/>
          </p:nvSpPr>
          <p:spPr>
            <a:xfrm>
              <a:off x="2863736" y="3787345"/>
              <a:ext cx="2520000" cy="504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国民年金</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厚生年金　など</a:t>
              </a:r>
              <a:endPar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8" name="正方形/長方形 67">
              <a:extLst>
                <a:ext uri="{FF2B5EF4-FFF2-40B4-BE49-F238E27FC236}">
                  <a16:creationId xmlns:a16="http://schemas.microsoft.com/office/drawing/2014/main" id="{4808D68B-EB81-4D65-B7B2-F43B460807B2}"/>
                </a:ext>
              </a:extLst>
            </p:cNvPr>
            <p:cNvSpPr/>
            <p:nvPr/>
          </p:nvSpPr>
          <p:spPr>
            <a:xfrm>
              <a:off x="650181" y="3791857"/>
              <a:ext cx="2160000" cy="504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老齢・障がい・死亡</a:t>
              </a:r>
              <a:endPar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9" name="正方形/長方形 68">
              <a:extLst>
                <a:ext uri="{FF2B5EF4-FFF2-40B4-BE49-F238E27FC236}">
                  <a16:creationId xmlns:a16="http://schemas.microsoft.com/office/drawing/2014/main" id="{8AB0FADE-D530-41BB-A6FD-DF1238FAD689}"/>
                </a:ext>
              </a:extLst>
            </p:cNvPr>
            <p:cNvSpPr/>
            <p:nvPr/>
          </p:nvSpPr>
          <p:spPr>
            <a:xfrm>
              <a:off x="5437289" y="3787345"/>
              <a:ext cx="3240000" cy="504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個人年金保険（生命保険分野）</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確定拠出年金</a:t>
              </a:r>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0" name="正方形/長方形 69">
              <a:extLst>
                <a:ext uri="{FF2B5EF4-FFF2-40B4-BE49-F238E27FC236}">
                  <a16:creationId xmlns:a16="http://schemas.microsoft.com/office/drawing/2014/main" id="{3DD3AA7D-1E3F-409D-A654-6CB32B522E55}"/>
                </a:ext>
              </a:extLst>
            </p:cNvPr>
            <p:cNvSpPr/>
            <p:nvPr/>
          </p:nvSpPr>
          <p:spPr>
            <a:xfrm>
              <a:off x="2863736" y="4329606"/>
              <a:ext cx="2520000" cy="504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労働者災害補償保険</a:t>
              </a:r>
              <a:endPar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1" name="正方形/長方形 70">
              <a:extLst>
                <a:ext uri="{FF2B5EF4-FFF2-40B4-BE49-F238E27FC236}">
                  <a16:creationId xmlns:a16="http://schemas.microsoft.com/office/drawing/2014/main" id="{6A9334D9-0EF0-4D28-AF38-7E4211C536EF}"/>
                </a:ext>
              </a:extLst>
            </p:cNvPr>
            <p:cNvSpPr/>
            <p:nvPr/>
          </p:nvSpPr>
          <p:spPr>
            <a:xfrm>
              <a:off x="650181" y="4334118"/>
              <a:ext cx="2160000" cy="504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業務上・通勤途上の</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ケガ・病気</a:t>
              </a:r>
              <a:endPar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2" name="正方形/長方形 71">
              <a:extLst>
                <a:ext uri="{FF2B5EF4-FFF2-40B4-BE49-F238E27FC236}">
                  <a16:creationId xmlns:a16="http://schemas.microsoft.com/office/drawing/2014/main" id="{4B44B3AF-45B7-495F-BD2B-E03240C533E3}"/>
                </a:ext>
              </a:extLst>
            </p:cNvPr>
            <p:cNvSpPr/>
            <p:nvPr/>
          </p:nvSpPr>
          <p:spPr>
            <a:xfrm>
              <a:off x="5437289" y="4329606"/>
              <a:ext cx="3240000" cy="504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労働災害総合保険</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所得補償保険</a:t>
              </a:r>
              <a:endPar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grpSp>
        <p:nvGrpSpPr>
          <p:cNvPr id="73" name="グループ化 72">
            <a:extLst>
              <a:ext uri="{FF2B5EF4-FFF2-40B4-BE49-F238E27FC236}">
                <a16:creationId xmlns:a16="http://schemas.microsoft.com/office/drawing/2014/main" id="{1E512534-EBBE-4F72-A599-89E6734AF4E3}"/>
              </a:ext>
            </a:extLst>
          </p:cNvPr>
          <p:cNvGrpSpPr/>
          <p:nvPr/>
        </p:nvGrpSpPr>
        <p:grpSpPr>
          <a:xfrm>
            <a:off x="650180" y="5046200"/>
            <a:ext cx="4064653" cy="360000"/>
            <a:chOff x="930820" y="2088810"/>
            <a:chExt cx="4064653" cy="360000"/>
          </a:xfrm>
        </p:grpSpPr>
        <p:sp>
          <p:nvSpPr>
            <p:cNvPr id="75" name="正方形/長方形 74">
              <a:extLst>
                <a:ext uri="{FF2B5EF4-FFF2-40B4-BE49-F238E27FC236}">
                  <a16:creationId xmlns:a16="http://schemas.microsoft.com/office/drawing/2014/main" id="{54605E35-D7B0-4B5B-A440-9C13412C82D7}"/>
                </a:ext>
              </a:extLst>
            </p:cNvPr>
            <p:cNvSpPr/>
            <p:nvPr/>
          </p:nvSpPr>
          <p:spPr>
            <a:xfrm>
              <a:off x="930820" y="2088810"/>
              <a:ext cx="4064653" cy="360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object 3">
              <a:extLst>
                <a:ext uri="{FF2B5EF4-FFF2-40B4-BE49-F238E27FC236}">
                  <a16:creationId xmlns:a16="http://schemas.microsoft.com/office/drawing/2014/main" id="{87BA282E-CE4E-4A23-B55F-04A3982BE6A1}"/>
                </a:ext>
              </a:extLst>
            </p:cNvPr>
            <p:cNvSpPr txBox="1"/>
            <p:nvPr/>
          </p:nvSpPr>
          <p:spPr>
            <a:xfrm>
              <a:off x="930820" y="2132223"/>
              <a:ext cx="4064653" cy="281487"/>
            </a:xfrm>
            <a:prstGeom prst="rect">
              <a:avLst/>
            </a:prstGeom>
            <a:noFill/>
          </p:spPr>
          <p:txBody>
            <a:bodyPr vert="horz" wrap="square" lIns="0" tIns="65405" rIns="0" bIns="0" rtlCol="0">
              <a:spAutoFit/>
            </a:bodyPr>
            <a:lstStyle/>
            <a:p>
              <a:pPr marL="143510">
                <a:lnSpc>
                  <a:spcPct val="100000"/>
                </a:lnSpc>
                <a:spcBef>
                  <a:spcPts val="515"/>
                </a:spcBef>
              </a:pP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保険会社の支払い責任</a:t>
              </a:r>
            </a:p>
          </p:txBody>
        </p:sp>
      </p:grpSp>
      <p:sp>
        <p:nvSpPr>
          <p:cNvPr id="77" name="テキスト ボックス 76">
            <a:extLst>
              <a:ext uri="{FF2B5EF4-FFF2-40B4-BE49-F238E27FC236}">
                <a16:creationId xmlns:a16="http://schemas.microsoft.com/office/drawing/2014/main" id="{4E827614-A746-4A5D-B596-211BB51AD560}"/>
              </a:ext>
            </a:extLst>
          </p:cNvPr>
          <p:cNvSpPr txBox="1"/>
          <p:nvPr/>
        </p:nvSpPr>
        <p:spPr>
          <a:xfrm>
            <a:off x="520264" y="5449782"/>
            <a:ext cx="8103472" cy="1015663"/>
          </a:xfrm>
          <a:prstGeom prst="rect">
            <a:avLst/>
          </a:prstGeom>
          <a:noFill/>
        </p:spPr>
        <p:txBody>
          <a:bodyPr wrap="square" rtlCol="0">
            <a:spAutoFit/>
          </a:bodyPr>
          <a:lstStyle/>
          <a:p>
            <a:pPr indent="144000">
              <a:lnSpc>
                <a:spcPts val="1800"/>
              </a:lnSpc>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保険会社は、保険事故が発生した場合には、保険契約に基づき保険金の支払い義務を負いますが、免責事由に該当する場合には、その義務を免れることになっています。</a:t>
            </a:r>
          </a:p>
          <a:p>
            <a:pPr indent="144000">
              <a:lnSpc>
                <a:spcPts val="1800"/>
              </a:lnSpc>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免責事由は保険の種類により異なりますが、例えば、契約者等が自ら招いた事故・ケンカ・犯罪行為などがあります。</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2" name="object 2">
            <a:extLst>
              <a:ext uri="{FF2B5EF4-FFF2-40B4-BE49-F238E27FC236}">
                <a16:creationId xmlns:a16="http://schemas.microsoft.com/office/drawing/2014/main" id="{E7E26546-B06B-40CB-9CCE-E1A2CC406F3B}"/>
              </a:ext>
            </a:extLst>
          </p:cNvPr>
          <p:cNvSpPr/>
          <p:nvPr/>
        </p:nvSpPr>
        <p:spPr>
          <a:xfrm>
            <a:off x="0" y="232651"/>
            <a:ext cx="8103121"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43" name="object 3">
            <a:extLst>
              <a:ext uri="{FF2B5EF4-FFF2-40B4-BE49-F238E27FC236}">
                <a16:creationId xmlns:a16="http://schemas.microsoft.com/office/drawing/2014/main" id="{1A1D8B37-6933-4B88-BADF-2238D3B12800}"/>
              </a:ext>
            </a:extLst>
          </p:cNvPr>
          <p:cNvSpPr txBox="1">
            <a:spLocks/>
          </p:cNvSpPr>
          <p:nvPr/>
        </p:nvSpPr>
        <p:spPr>
          <a:xfrm>
            <a:off x="838200" y="381600"/>
            <a:ext cx="7264921"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spc="100" dirty="0">
                <a:solidFill>
                  <a:srgbClr val="FFFFFF"/>
                </a:solidFill>
                <a:latin typeface="メイリオ" panose="020B0604030504040204" pitchFamily="50" charset="-128"/>
                <a:ea typeface="メイリオ" panose="020B0604030504040204" pitchFamily="50" charset="-128"/>
              </a:rPr>
              <a:t>身のまわりのリスクに備えるために</a:t>
            </a:r>
            <a:r>
              <a:rPr kumimoji="0" lang="en-US" altLang="ja-JP" sz="3000" b="1" kern="0" spc="100" dirty="0">
                <a:solidFill>
                  <a:srgbClr val="FFFFFF"/>
                </a:solidFill>
                <a:latin typeface="メイリオ" panose="020B0604030504040204" pitchFamily="50" charset="-128"/>
                <a:ea typeface="メイリオ" panose="020B0604030504040204" pitchFamily="50" charset="-128"/>
              </a:rPr>
              <a:t>…</a:t>
            </a:r>
            <a:endParaRPr kumimoji="0" lang="ja-JP" altLang="en-US" sz="3000" b="1" kern="0" spc="100" dirty="0">
              <a:solidFill>
                <a:sysClr val="windowText" lastClr="000000"/>
              </a:solidFill>
              <a:latin typeface="メイリオ" panose="020B0604030504040204" pitchFamily="50" charset="-128"/>
              <a:ea typeface="メイリオ" panose="020B0604030504040204" pitchFamily="50" charset="-128"/>
            </a:endParaRPr>
          </a:p>
        </p:txBody>
      </p:sp>
      <p:sp>
        <p:nvSpPr>
          <p:cNvPr id="48" name="object 3">
            <a:extLst>
              <a:ext uri="{FF2B5EF4-FFF2-40B4-BE49-F238E27FC236}">
                <a16:creationId xmlns:a16="http://schemas.microsoft.com/office/drawing/2014/main" id="{49AA3915-0378-4BB0-8403-A94B2B1768B9}"/>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⑤</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40152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
                                        <p:tgtEl>
                                          <p:spTgt spid="11"/>
                                        </p:tgtEl>
                                      </p:cBhvr>
                                    </p:animEffect>
                                    <p:anim calcmode="lin" valueType="num">
                                      <p:cBhvr>
                                        <p:cTn id="8" dur="200" fill="hold"/>
                                        <p:tgtEl>
                                          <p:spTgt spid="11"/>
                                        </p:tgtEl>
                                        <p:attrNameLst>
                                          <p:attrName>ppt_x</p:attrName>
                                        </p:attrNameLst>
                                      </p:cBhvr>
                                      <p:tavLst>
                                        <p:tav tm="0">
                                          <p:val>
                                            <p:strVal val="#ppt_x"/>
                                          </p:val>
                                        </p:tav>
                                        <p:tav tm="100000">
                                          <p:val>
                                            <p:strVal val="#ppt_x"/>
                                          </p:val>
                                        </p:tav>
                                      </p:tavLst>
                                    </p:anim>
                                    <p:anim calcmode="lin" valueType="num">
                                      <p:cBhvr>
                                        <p:cTn id="9" dur="2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10"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300"/>
                                        <p:tgtEl>
                                          <p:spTgt spid="3"/>
                                        </p:tgtEl>
                                      </p:cBhvr>
                                    </p:animEffect>
                                  </p:childTnLst>
                                </p:cTn>
                              </p:par>
                              <p:par>
                                <p:cTn id="14" presetID="10" presetClass="entr" presetSubtype="0" fill="hold" nodeType="with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3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200"/>
                                        <p:tgtEl>
                                          <p:spTgt spid="73"/>
                                        </p:tgtEl>
                                      </p:cBhvr>
                                    </p:animEffect>
                                    <p:anim calcmode="lin" valueType="num">
                                      <p:cBhvr>
                                        <p:cTn id="22" dur="200" fill="hold"/>
                                        <p:tgtEl>
                                          <p:spTgt spid="73"/>
                                        </p:tgtEl>
                                        <p:attrNameLst>
                                          <p:attrName>ppt_x</p:attrName>
                                        </p:attrNameLst>
                                      </p:cBhvr>
                                      <p:tavLst>
                                        <p:tav tm="0">
                                          <p:val>
                                            <p:strVal val="#ppt_x"/>
                                          </p:val>
                                        </p:tav>
                                        <p:tav tm="100000">
                                          <p:val>
                                            <p:strVal val="#ppt_x"/>
                                          </p:val>
                                        </p:tav>
                                      </p:tavLst>
                                    </p:anim>
                                    <p:anim calcmode="lin" valueType="num">
                                      <p:cBhvr>
                                        <p:cTn id="23" dur="200" fill="hold"/>
                                        <p:tgtEl>
                                          <p:spTgt spid="73"/>
                                        </p:tgtEl>
                                        <p:attrNameLst>
                                          <p:attrName>ppt_y</p:attrName>
                                        </p:attrNameLst>
                                      </p:cBhvr>
                                      <p:tavLst>
                                        <p:tav tm="0">
                                          <p:val>
                                            <p:strVal val="#ppt_y-.1"/>
                                          </p:val>
                                        </p:tav>
                                        <p:tav tm="100000">
                                          <p:val>
                                            <p:strVal val="#ppt_y"/>
                                          </p:val>
                                        </p:tav>
                                      </p:tavLst>
                                    </p:anim>
                                  </p:childTnLst>
                                </p:cTn>
                              </p:par>
                            </p:childTnLst>
                          </p:cTn>
                        </p:par>
                        <p:par>
                          <p:cTn id="24" fill="hold">
                            <p:stCondLst>
                              <p:cond delay="200"/>
                            </p:stCondLst>
                            <p:childTnLst>
                              <p:par>
                                <p:cTn id="25" presetID="10" presetClass="entr" presetSubtype="0" fill="hold" grpId="0" nodeType="afterEffect">
                                  <p:stCondLst>
                                    <p:cond delay="50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3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bk object 16">
            <a:extLst>
              <a:ext uri="{FF2B5EF4-FFF2-40B4-BE49-F238E27FC236}">
                <a16:creationId xmlns:a16="http://schemas.microsoft.com/office/drawing/2014/main" id="{051FAD7E-BE9C-440F-88EF-69F32BD630CC}"/>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grpSp>
        <p:nvGrpSpPr>
          <p:cNvPr id="13" name="グループ化 12">
            <a:extLst>
              <a:ext uri="{FF2B5EF4-FFF2-40B4-BE49-F238E27FC236}">
                <a16:creationId xmlns:a16="http://schemas.microsoft.com/office/drawing/2014/main" id="{C90E91B5-EB79-442A-9779-C05F0D986A99}"/>
              </a:ext>
            </a:extLst>
          </p:cNvPr>
          <p:cNvGrpSpPr/>
          <p:nvPr/>
        </p:nvGrpSpPr>
        <p:grpSpPr>
          <a:xfrm>
            <a:off x="556461" y="1300611"/>
            <a:ext cx="7949999" cy="1138029"/>
            <a:chOff x="556461" y="1600200"/>
            <a:chExt cx="7949999" cy="1198515"/>
          </a:xfrm>
        </p:grpSpPr>
        <p:pic>
          <p:nvPicPr>
            <p:cNvPr id="12" name="グラフィックス 11">
              <a:extLst>
                <a:ext uri="{FF2B5EF4-FFF2-40B4-BE49-F238E27FC236}">
                  <a16:creationId xmlns:a16="http://schemas.microsoft.com/office/drawing/2014/main" id="{CF8F28F8-9F73-4726-820F-A1AADC654A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517" y="2003839"/>
              <a:ext cx="7597943" cy="794876"/>
            </a:xfrm>
            <a:prstGeom prst="rect">
              <a:avLst/>
            </a:prstGeom>
          </p:spPr>
        </p:pic>
        <p:sp>
          <p:nvSpPr>
            <p:cNvPr id="14" name="object 14"/>
            <p:cNvSpPr/>
            <p:nvPr/>
          </p:nvSpPr>
          <p:spPr>
            <a:xfrm>
              <a:off x="556461" y="16002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15" name="object 15"/>
            <p:cNvSpPr/>
            <p:nvPr/>
          </p:nvSpPr>
          <p:spPr>
            <a:xfrm>
              <a:off x="556461" y="16002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16" name="object 16"/>
            <p:cNvSpPr txBox="1"/>
            <p:nvPr/>
          </p:nvSpPr>
          <p:spPr>
            <a:xfrm rot="21540000">
              <a:off x="630000" y="17202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17" name="object 17"/>
            <p:cNvSpPr txBox="1"/>
            <p:nvPr/>
          </p:nvSpPr>
          <p:spPr>
            <a:xfrm>
              <a:off x="1218816" y="2126134"/>
              <a:ext cx="7023483" cy="648270"/>
            </a:xfrm>
            <a:prstGeom prst="rect">
              <a:avLst/>
            </a:prstGeom>
          </p:spPr>
          <p:txBody>
            <a:bodyPr vert="horz" wrap="square" lIns="0" tIns="0" rIns="0" bIns="0" rtlCol="0">
              <a:spAutoFit/>
            </a:bodyPr>
            <a:lstStyle/>
            <a:p>
              <a:pPr>
                <a:lnSpc>
                  <a:spcPts val="2400"/>
                </a:lnSpc>
                <a:tabLst>
                  <a:tab pos="469265" algn="l"/>
                </a:tabLst>
              </a:pPr>
              <a:r>
                <a:rPr lang="ja-JP" altLang="en-US" sz="2400" b="1" spc="200" dirty="0">
                  <a:solidFill>
                    <a:schemeClr val="bg1"/>
                  </a:solidFill>
                  <a:latin typeface="メイリオ" panose="020B0604030504040204" pitchFamily="50" charset="-128"/>
                  <a:ea typeface="メイリオ" panose="020B0604030504040204" pitchFamily="50" charset="-128"/>
                  <a:cs typeface="メイリオ"/>
                </a:rPr>
                <a:t>　①</a:t>
              </a:r>
              <a:r>
                <a:rPr lang="ja-JP" altLang="en-US" sz="2000" b="1" spc="200" dirty="0">
                  <a:solidFill>
                    <a:schemeClr val="bg1"/>
                  </a:solidFill>
                  <a:latin typeface="メイリオ" panose="020B0604030504040204" pitchFamily="50" charset="-128"/>
                  <a:ea typeface="メイリオ" panose="020B0604030504040204" pitchFamily="50" charset="-128"/>
                  <a:cs typeface="メイリオ"/>
                </a:rPr>
                <a:t>～</a:t>
              </a:r>
              <a:r>
                <a:rPr lang="ja-JP" altLang="en-US" sz="2400" b="1" spc="200" dirty="0">
                  <a:solidFill>
                    <a:schemeClr val="bg1"/>
                  </a:solidFill>
                  <a:latin typeface="メイリオ" panose="020B0604030504040204" pitchFamily="50" charset="-128"/>
                  <a:ea typeface="メイリオ" panose="020B0604030504040204" pitchFamily="50" charset="-128"/>
                  <a:cs typeface="メイリオ"/>
                </a:rPr>
                <a:t>④</a:t>
              </a:r>
              <a:r>
                <a:rPr lang="ja-JP" altLang="en-US" sz="2000" b="1" spc="200" dirty="0">
                  <a:solidFill>
                    <a:schemeClr val="bg1"/>
                  </a:solidFill>
                  <a:latin typeface="メイリオ" panose="020B0604030504040204" pitchFamily="50" charset="-128"/>
                  <a:ea typeface="メイリオ" panose="020B0604030504040204" pitchFamily="50" charset="-128"/>
                  <a:cs typeface="メイリオ"/>
                </a:rPr>
                <a:t>の例に当てはまる保険の名称を、下のア～コから選びましょう。</a:t>
              </a:r>
              <a:endParaRPr sz="2000" b="1" spc="200" dirty="0">
                <a:solidFill>
                  <a:schemeClr val="bg1"/>
                </a:solidFill>
                <a:latin typeface="メイリオ" panose="020B0604030504040204" pitchFamily="50" charset="-128"/>
                <a:ea typeface="メイリオ" panose="020B0604030504040204" pitchFamily="50" charset="-128"/>
                <a:cs typeface="メイリオ"/>
              </a:endParaRPr>
            </a:p>
          </p:txBody>
        </p:sp>
        <p:sp>
          <p:nvSpPr>
            <p:cNvPr id="19" name="object 16">
              <a:extLst>
                <a:ext uri="{FF2B5EF4-FFF2-40B4-BE49-F238E27FC236}">
                  <a16:creationId xmlns:a16="http://schemas.microsoft.com/office/drawing/2014/main" id="{73C042A5-FEB7-4709-87EC-2CF6A801BE49}"/>
                </a:ext>
              </a:extLst>
            </p:cNvPr>
            <p:cNvSpPr txBox="1"/>
            <p:nvPr/>
          </p:nvSpPr>
          <p:spPr>
            <a:xfrm rot="21540000">
              <a:off x="912299" y="1819825"/>
              <a:ext cx="303119" cy="459191"/>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8</a:t>
              </a:r>
              <a:endParaRPr sz="2800" i="1" dirty="0">
                <a:latin typeface="メイリオ" panose="020B0604030504040204" pitchFamily="50" charset="-128"/>
                <a:ea typeface="メイリオ" panose="020B0604030504040204" pitchFamily="50" charset="-128"/>
                <a:cs typeface="Franklin Gothic Demi"/>
              </a:endParaRPr>
            </a:p>
          </p:txBody>
        </p:sp>
      </p:grpSp>
      <p:sp>
        <p:nvSpPr>
          <p:cNvPr id="29" name="object 4">
            <a:extLst>
              <a:ext uri="{FF2B5EF4-FFF2-40B4-BE49-F238E27FC236}">
                <a16:creationId xmlns:a16="http://schemas.microsoft.com/office/drawing/2014/main" id="{9E05BE5F-AF02-45CD-B0AB-1BDECEBBCB29}"/>
              </a:ext>
            </a:extLst>
          </p:cNvPr>
          <p:cNvSpPr txBox="1"/>
          <p:nvPr/>
        </p:nvSpPr>
        <p:spPr>
          <a:xfrm>
            <a:off x="811580" y="2523339"/>
            <a:ext cx="7875220" cy="1950086"/>
          </a:xfrm>
          <a:prstGeom prst="rect">
            <a:avLst/>
          </a:prstGeom>
        </p:spPr>
        <p:txBody>
          <a:bodyPr vert="horz" wrap="square" lIns="0" tIns="12700" rIns="0" bIns="0" rtlCol="0">
            <a:spAutoFit/>
          </a:bodyPr>
          <a:lstStyle/>
          <a:p>
            <a:pPr marL="12700" marR="5080" indent="208279" algn="just">
              <a:lnSpc>
                <a:spcPct val="156300"/>
              </a:lnSpc>
              <a:spcBef>
                <a:spcPts val="100"/>
              </a:spcBef>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①クラブ活動中、誤ってころんでしまい、足を骨折した。（　　　　</a:t>
            </a:r>
            <a:r>
              <a:rPr lang="en-US" altLang="ja-JP" sz="1600" b="1"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 (</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　　　　）</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L="12700" marR="5080" indent="208279" algn="just">
              <a:lnSpc>
                <a:spcPct val="156300"/>
              </a:lnSpc>
              <a:spcBef>
                <a:spcPts val="100"/>
              </a:spcBef>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②台風による洪水に巻き込まれ、自宅が床上浸水した。（　　　　）</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L="12700" marR="5080" indent="208279" algn="just">
              <a:lnSpc>
                <a:spcPct val="156300"/>
              </a:lnSpc>
              <a:spcBef>
                <a:spcPts val="100"/>
              </a:spcBef>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③自転車で歩道を走行中、誤って歩行者に衝突し、歩行者にケガをさせた。</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L="12700" marR="5080" indent="208279">
              <a:lnSpc>
                <a:spcPct val="156300"/>
              </a:lnSpc>
              <a:spcBef>
                <a:spcPts val="100"/>
              </a:spcBef>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　　　　　　　　　　　　　　　　　　　　　　　　　　　　　　　（　　　　）</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L="12700" marR="5080" indent="208279">
              <a:lnSpc>
                <a:spcPct val="156300"/>
              </a:lnSpc>
              <a:spcBef>
                <a:spcPts val="100"/>
              </a:spcBef>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④地震で自宅が倒壊した。（　　　　）</a:t>
            </a:r>
          </a:p>
        </p:txBody>
      </p:sp>
      <p:grpSp>
        <p:nvGrpSpPr>
          <p:cNvPr id="3" name="グループ化 2">
            <a:extLst>
              <a:ext uri="{FF2B5EF4-FFF2-40B4-BE49-F238E27FC236}">
                <a16:creationId xmlns:a16="http://schemas.microsoft.com/office/drawing/2014/main" id="{91474762-ECC4-4369-88B5-7B2A16D221D8}"/>
              </a:ext>
            </a:extLst>
          </p:cNvPr>
          <p:cNvGrpSpPr/>
          <p:nvPr/>
        </p:nvGrpSpPr>
        <p:grpSpPr>
          <a:xfrm>
            <a:off x="993805" y="4727623"/>
            <a:ext cx="7390503" cy="1386022"/>
            <a:chOff x="993805" y="4727623"/>
            <a:chExt cx="7390503" cy="1386022"/>
          </a:xfrm>
        </p:grpSpPr>
        <p:sp>
          <p:nvSpPr>
            <p:cNvPr id="40" name="object 6">
              <a:extLst>
                <a:ext uri="{FF2B5EF4-FFF2-40B4-BE49-F238E27FC236}">
                  <a16:creationId xmlns:a16="http://schemas.microsoft.com/office/drawing/2014/main" id="{AC6B9C3B-ECB6-48CB-87A5-C1E27862DAFE}"/>
                </a:ext>
              </a:extLst>
            </p:cNvPr>
            <p:cNvSpPr/>
            <p:nvPr/>
          </p:nvSpPr>
          <p:spPr>
            <a:xfrm>
              <a:off x="993805" y="4727623"/>
              <a:ext cx="1800000" cy="432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nchor="ctr"/>
            <a:lstStyle/>
            <a:p>
              <a:pPr algn="ctr"/>
              <a:r>
                <a:rPr lang="ja-JP" altLang="en-US" sz="1400" b="1" dirty="0">
                  <a:solidFill>
                    <a:srgbClr val="FFFFFF"/>
                  </a:solidFill>
                  <a:latin typeface="メイリオ" panose="020B0604030504040204" pitchFamily="50" charset="-128"/>
                  <a:ea typeface="メイリオ" panose="020B0604030504040204" pitchFamily="50" charset="-128"/>
                  <a:cs typeface="メイリオ"/>
                </a:rPr>
                <a:t>ア．自賠責保険</a:t>
              </a:r>
            </a:p>
          </p:txBody>
        </p:sp>
        <p:sp>
          <p:nvSpPr>
            <p:cNvPr id="35" name="object 6">
              <a:extLst>
                <a:ext uri="{FF2B5EF4-FFF2-40B4-BE49-F238E27FC236}">
                  <a16:creationId xmlns:a16="http://schemas.microsoft.com/office/drawing/2014/main" id="{5DB496F9-91C2-44C6-ADD0-E41659FBAC1D}"/>
                </a:ext>
              </a:extLst>
            </p:cNvPr>
            <p:cNvSpPr/>
            <p:nvPr/>
          </p:nvSpPr>
          <p:spPr>
            <a:xfrm>
              <a:off x="2857306" y="4727623"/>
              <a:ext cx="1800000" cy="432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nchor="ctr"/>
            <a:lstStyle/>
            <a:p>
              <a:pPr algn="ctr"/>
              <a:r>
                <a:rPr lang="ja-JP" altLang="en-US" sz="1400" b="1" dirty="0">
                  <a:solidFill>
                    <a:srgbClr val="FFFFFF"/>
                  </a:solidFill>
                  <a:latin typeface="メイリオ" panose="020B0604030504040204" pitchFamily="50" charset="-128"/>
                  <a:ea typeface="メイリオ" panose="020B0604030504040204" pitchFamily="50" charset="-128"/>
                  <a:cs typeface="メイリオ"/>
                </a:rPr>
                <a:t>イ．自動車保険</a:t>
              </a:r>
            </a:p>
          </p:txBody>
        </p:sp>
        <p:sp>
          <p:nvSpPr>
            <p:cNvPr id="36" name="object 6">
              <a:extLst>
                <a:ext uri="{FF2B5EF4-FFF2-40B4-BE49-F238E27FC236}">
                  <a16:creationId xmlns:a16="http://schemas.microsoft.com/office/drawing/2014/main" id="{D7D06524-3FCA-4C98-B528-AE68D7CB06C0}"/>
                </a:ext>
              </a:extLst>
            </p:cNvPr>
            <p:cNvSpPr/>
            <p:nvPr/>
          </p:nvSpPr>
          <p:spPr>
            <a:xfrm>
              <a:off x="4720807" y="4727623"/>
              <a:ext cx="1800000" cy="432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nchor="ctr"/>
            <a:lstStyle/>
            <a:p>
              <a:pPr algn="ct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ウ．火災保険</a:t>
              </a:r>
            </a:p>
          </p:txBody>
        </p:sp>
        <p:sp>
          <p:nvSpPr>
            <p:cNvPr id="37" name="object 6">
              <a:extLst>
                <a:ext uri="{FF2B5EF4-FFF2-40B4-BE49-F238E27FC236}">
                  <a16:creationId xmlns:a16="http://schemas.microsoft.com/office/drawing/2014/main" id="{77503596-7AFB-41F5-ADE1-D630DA99B827}"/>
                </a:ext>
              </a:extLst>
            </p:cNvPr>
            <p:cNvSpPr/>
            <p:nvPr/>
          </p:nvSpPr>
          <p:spPr>
            <a:xfrm>
              <a:off x="6584308" y="4727623"/>
              <a:ext cx="1800000" cy="432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nchor="ctr"/>
            <a:lstStyle/>
            <a:p>
              <a:pPr algn="ct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エ．地震保険</a:t>
              </a:r>
            </a:p>
          </p:txBody>
        </p:sp>
        <p:sp>
          <p:nvSpPr>
            <p:cNvPr id="38" name="object 6">
              <a:extLst>
                <a:ext uri="{FF2B5EF4-FFF2-40B4-BE49-F238E27FC236}">
                  <a16:creationId xmlns:a16="http://schemas.microsoft.com/office/drawing/2014/main" id="{3AAC0D50-7B2B-4283-A5EC-14B44D6D44DE}"/>
                </a:ext>
              </a:extLst>
            </p:cNvPr>
            <p:cNvSpPr/>
            <p:nvPr/>
          </p:nvSpPr>
          <p:spPr>
            <a:xfrm>
              <a:off x="993805" y="5204634"/>
              <a:ext cx="1800000" cy="432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nchor="ctr"/>
            <a:lstStyle/>
            <a:p>
              <a:pPr algn="ct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オ．傷害保険</a:t>
              </a:r>
            </a:p>
          </p:txBody>
        </p:sp>
        <p:sp>
          <p:nvSpPr>
            <p:cNvPr id="39" name="object 6">
              <a:extLst>
                <a:ext uri="{FF2B5EF4-FFF2-40B4-BE49-F238E27FC236}">
                  <a16:creationId xmlns:a16="http://schemas.microsoft.com/office/drawing/2014/main" id="{BA2BF7B3-6C05-4F5F-A4A1-63CA2C0FF192}"/>
                </a:ext>
              </a:extLst>
            </p:cNvPr>
            <p:cNvSpPr/>
            <p:nvPr/>
          </p:nvSpPr>
          <p:spPr>
            <a:xfrm>
              <a:off x="2857306" y="5204634"/>
              <a:ext cx="1800000" cy="432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nchor="ctr"/>
            <a:lstStyle/>
            <a:p>
              <a:pPr algn="ct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カ．医療保険</a:t>
              </a:r>
            </a:p>
          </p:txBody>
        </p:sp>
        <p:sp>
          <p:nvSpPr>
            <p:cNvPr id="45" name="object 6">
              <a:extLst>
                <a:ext uri="{FF2B5EF4-FFF2-40B4-BE49-F238E27FC236}">
                  <a16:creationId xmlns:a16="http://schemas.microsoft.com/office/drawing/2014/main" id="{DD2EF5DD-E68A-48D8-A0E6-7DE2EA6DDAD2}"/>
                </a:ext>
              </a:extLst>
            </p:cNvPr>
            <p:cNvSpPr/>
            <p:nvPr/>
          </p:nvSpPr>
          <p:spPr>
            <a:xfrm>
              <a:off x="4720807" y="5204634"/>
              <a:ext cx="1800000" cy="432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nchor="ctr"/>
            <a:lstStyle/>
            <a:p>
              <a:pPr algn="ct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キ．海外旅行保険</a:t>
              </a:r>
            </a:p>
          </p:txBody>
        </p:sp>
        <p:sp>
          <p:nvSpPr>
            <p:cNvPr id="46" name="object 6">
              <a:extLst>
                <a:ext uri="{FF2B5EF4-FFF2-40B4-BE49-F238E27FC236}">
                  <a16:creationId xmlns:a16="http://schemas.microsoft.com/office/drawing/2014/main" id="{FF0FA8DA-AD3E-4284-8714-927A4D10017D}"/>
                </a:ext>
              </a:extLst>
            </p:cNvPr>
            <p:cNvSpPr/>
            <p:nvPr/>
          </p:nvSpPr>
          <p:spPr>
            <a:xfrm>
              <a:off x="6584308" y="5204634"/>
              <a:ext cx="1800000" cy="432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nchor="ctr"/>
            <a:lstStyle/>
            <a:p>
              <a:pPr algn="ctr"/>
              <a:r>
                <a:rPr lang="ja-JP" altLang="en-US" sz="1400" b="1" spc="-100" dirty="0">
                  <a:solidFill>
                    <a:srgbClr val="FFFFFF"/>
                  </a:solidFill>
                  <a:latin typeface="メイリオ" panose="020B0604030504040204" pitchFamily="50" charset="-128"/>
                  <a:ea typeface="メイリオ" panose="020B0604030504040204" pitchFamily="50" charset="-128"/>
                  <a:cs typeface="メイリオ"/>
                </a:rPr>
                <a:t>ク．国内旅行傷害保険</a:t>
              </a:r>
            </a:p>
          </p:txBody>
        </p:sp>
        <p:sp>
          <p:nvSpPr>
            <p:cNvPr id="47" name="object 6">
              <a:extLst>
                <a:ext uri="{FF2B5EF4-FFF2-40B4-BE49-F238E27FC236}">
                  <a16:creationId xmlns:a16="http://schemas.microsoft.com/office/drawing/2014/main" id="{7FE8E13D-18BF-44A1-B365-1187195D5C5F}"/>
                </a:ext>
              </a:extLst>
            </p:cNvPr>
            <p:cNvSpPr/>
            <p:nvPr/>
          </p:nvSpPr>
          <p:spPr>
            <a:xfrm>
              <a:off x="1004846" y="5681645"/>
              <a:ext cx="1800000" cy="432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nchor="ctr"/>
            <a:lstStyle/>
            <a:p>
              <a:pPr algn="ctr"/>
              <a:r>
                <a:rPr lang="ja-JP" altLang="en-US" sz="1400" b="1" spc="-100" dirty="0">
                  <a:solidFill>
                    <a:srgbClr val="FFFFFF"/>
                  </a:solidFill>
                  <a:latin typeface="メイリオ" panose="020B0604030504040204" pitchFamily="50" charset="-128"/>
                  <a:ea typeface="メイリオ" panose="020B0604030504040204" pitchFamily="50" charset="-128"/>
                  <a:cs typeface="メイリオ"/>
                </a:rPr>
                <a:t>ケ．個人賠償責任保険</a:t>
              </a:r>
            </a:p>
          </p:txBody>
        </p:sp>
        <p:sp>
          <p:nvSpPr>
            <p:cNvPr id="54" name="object 6">
              <a:extLst>
                <a:ext uri="{FF2B5EF4-FFF2-40B4-BE49-F238E27FC236}">
                  <a16:creationId xmlns:a16="http://schemas.microsoft.com/office/drawing/2014/main" id="{22739347-E3BE-4E91-8C80-C933B179F000}"/>
                </a:ext>
              </a:extLst>
            </p:cNvPr>
            <p:cNvSpPr/>
            <p:nvPr/>
          </p:nvSpPr>
          <p:spPr>
            <a:xfrm>
              <a:off x="2857306" y="5681645"/>
              <a:ext cx="1800000" cy="432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nchor="ctr"/>
            <a:lstStyle/>
            <a:p>
              <a:pPr algn="ct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コ．ペット保険</a:t>
              </a:r>
            </a:p>
          </p:txBody>
        </p:sp>
      </p:grpSp>
      <p:sp>
        <p:nvSpPr>
          <p:cNvPr id="10" name="テキスト ボックス 9">
            <a:extLst>
              <a:ext uri="{FF2B5EF4-FFF2-40B4-BE49-F238E27FC236}">
                <a16:creationId xmlns:a16="http://schemas.microsoft.com/office/drawing/2014/main" id="{1DDE845C-55DA-4A59-A6EA-83914F5FF619}"/>
              </a:ext>
            </a:extLst>
          </p:cNvPr>
          <p:cNvSpPr txBox="1"/>
          <p:nvPr/>
        </p:nvSpPr>
        <p:spPr>
          <a:xfrm>
            <a:off x="6681360" y="2567484"/>
            <a:ext cx="609600" cy="400110"/>
          </a:xfrm>
          <a:prstGeom prst="rect">
            <a:avLst/>
          </a:prstGeom>
          <a:noFill/>
        </p:spPr>
        <p:txBody>
          <a:bodyPr wrap="square" rtlCol="0">
            <a:spAutoFit/>
          </a:bodyPr>
          <a:lstStyle/>
          <a:p>
            <a:r>
              <a:rPr kumimoji="1" lang="ja-JP" altLang="en-US" sz="2000" b="1" dirty="0">
                <a:solidFill>
                  <a:srgbClr val="FF0000"/>
                </a:solidFill>
                <a:latin typeface="メイリオ" panose="020B0604030504040204" pitchFamily="50" charset="-128"/>
                <a:ea typeface="メイリオ" panose="020B0604030504040204" pitchFamily="50" charset="-128"/>
              </a:rPr>
              <a:t>オ</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9ABFCE00-0D8F-4F62-ADC0-CCE6BDC2864E}"/>
              </a:ext>
            </a:extLst>
          </p:cNvPr>
          <p:cNvSpPr txBox="1"/>
          <p:nvPr/>
        </p:nvSpPr>
        <p:spPr>
          <a:xfrm>
            <a:off x="7772400" y="2567484"/>
            <a:ext cx="609600" cy="400110"/>
          </a:xfrm>
          <a:prstGeom prst="rect">
            <a:avLst/>
          </a:prstGeom>
          <a:noFill/>
        </p:spPr>
        <p:txBody>
          <a:bodyPr wrap="square" rtlCol="0">
            <a:spAutoFit/>
          </a:bodyPr>
          <a:lstStyle/>
          <a:p>
            <a:r>
              <a:rPr kumimoji="1" lang="ja-JP" altLang="en-US" sz="2000" b="1" dirty="0">
                <a:solidFill>
                  <a:srgbClr val="FF0000"/>
                </a:solidFill>
                <a:latin typeface="メイリオ" panose="020B0604030504040204" pitchFamily="50" charset="-128"/>
                <a:ea typeface="メイリオ" panose="020B0604030504040204" pitchFamily="50" charset="-128"/>
              </a:rPr>
              <a:t>カ</a:t>
            </a:r>
          </a:p>
        </p:txBody>
      </p:sp>
      <p:sp>
        <p:nvSpPr>
          <p:cNvPr id="56" name="テキスト ボックス 55">
            <a:extLst>
              <a:ext uri="{FF2B5EF4-FFF2-40B4-BE49-F238E27FC236}">
                <a16:creationId xmlns:a16="http://schemas.microsoft.com/office/drawing/2014/main" id="{83D10950-E3B1-41C4-B704-E6240DC30FF7}"/>
              </a:ext>
            </a:extLst>
          </p:cNvPr>
          <p:cNvSpPr txBox="1"/>
          <p:nvPr/>
        </p:nvSpPr>
        <p:spPr>
          <a:xfrm>
            <a:off x="6477000" y="2954978"/>
            <a:ext cx="609600" cy="400110"/>
          </a:xfrm>
          <a:prstGeom prst="rect">
            <a:avLst/>
          </a:prstGeom>
          <a:noFill/>
        </p:spPr>
        <p:txBody>
          <a:bodyPr wrap="square" rtlCol="0">
            <a:spAutoFit/>
          </a:bodyPr>
          <a:lstStyle/>
          <a:p>
            <a:r>
              <a:rPr kumimoji="1" lang="ja-JP" altLang="en-US" sz="2000" b="1" dirty="0">
                <a:solidFill>
                  <a:srgbClr val="FF0000"/>
                </a:solidFill>
                <a:latin typeface="メイリオ" panose="020B0604030504040204" pitchFamily="50" charset="-128"/>
                <a:ea typeface="メイリオ" panose="020B0604030504040204" pitchFamily="50" charset="-128"/>
              </a:rPr>
              <a:t>ウ</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
        <p:nvSpPr>
          <p:cNvPr id="57" name="テキスト ボックス 56">
            <a:extLst>
              <a:ext uri="{FF2B5EF4-FFF2-40B4-BE49-F238E27FC236}">
                <a16:creationId xmlns:a16="http://schemas.microsoft.com/office/drawing/2014/main" id="{5F887F3E-49BE-4D35-80BF-0FF6362A9FA4}"/>
              </a:ext>
            </a:extLst>
          </p:cNvPr>
          <p:cNvSpPr txBox="1"/>
          <p:nvPr/>
        </p:nvSpPr>
        <p:spPr>
          <a:xfrm>
            <a:off x="7696200" y="3731154"/>
            <a:ext cx="609600" cy="400110"/>
          </a:xfrm>
          <a:prstGeom prst="rect">
            <a:avLst/>
          </a:prstGeom>
          <a:noFill/>
        </p:spPr>
        <p:txBody>
          <a:bodyPr wrap="square" rtlCol="0">
            <a:spAutoFit/>
          </a:bodyPr>
          <a:lstStyle/>
          <a:p>
            <a:r>
              <a:rPr kumimoji="1" lang="ja-JP" altLang="en-US" sz="2000" b="1" dirty="0">
                <a:solidFill>
                  <a:srgbClr val="FF0000"/>
                </a:solidFill>
                <a:latin typeface="メイリオ" panose="020B0604030504040204" pitchFamily="50" charset="-128"/>
                <a:ea typeface="メイリオ" panose="020B0604030504040204" pitchFamily="50" charset="-128"/>
              </a:rPr>
              <a:t>ケ</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3EA61626-5C55-41A2-96F2-A690BF9F61D6}"/>
              </a:ext>
            </a:extLst>
          </p:cNvPr>
          <p:cNvSpPr txBox="1"/>
          <p:nvPr/>
        </p:nvSpPr>
        <p:spPr>
          <a:xfrm>
            <a:off x="3886200" y="4123517"/>
            <a:ext cx="609600" cy="400110"/>
          </a:xfrm>
          <a:prstGeom prst="rect">
            <a:avLst/>
          </a:prstGeom>
          <a:noFill/>
        </p:spPr>
        <p:txBody>
          <a:bodyPr wrap="square" rtlCol="0">
            <a:spAutoFit/>
          </a:bodyPr>
          <a:lstStyle/>
          <a:p>
            <a:r>
              <a:rPr kumimoji="1" lang="ja-JP" altLang="en-US" sz="2000" b="1" dirty="0">
                <a:solidFill>
                  <a:srgbClr val="FF0000"/>
                </a:solidFill>
                <a:latin typeface="メイリオ" panose="020B0604030504040204" pitchFamily="50" charset="-128"/>
                <a:ea typeface="メイリオ" panose="020B0604030504040204" pitchFamily="50" charset="-128"/>
              </a:rPr>
              <a:t>エ</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
        <p:nvSpPr>
          <p:cNvPr id="34" name="object 6">
            <a:extLst>
              <a:ext uri="{FF2B5EF4-FFF2-40B4-BE49-F238E27FC236}">
                <a16:creationId xmlns:a16="http://schemas.microsoft.com/office/drawing/2014/main" id="{1FB18E64-D89B-408F-AD5E-85D906D6734F}"/>
              </a:ext>
            </a:extLst>
          </p:cNvPr>
          <p:cNvSpPr/>
          <p:nvPr/>
        </p:nvSpPr>
        <p:spPr>
          <a:xfrm>
            <a:off x="4718499" y="4729148"/>
            <a:ext cx="1800000" cy="432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E7500"/>
          </a:solidFill>
        </p:spPr>
        <p:txBody>
          <a:bodyPr wrap="square" lIns="0" tIns="0" rIns="0" bIns="0" rtlCol="0" anchor="ctr"/>
          <a:lstStyle/>
          <a:p>
            <a:pPr algn="ct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ウ．火災保険</a:t>
            </a:r>
          </a:p>
        </p:txBody>
      </p:sp>
      <p:sp>
        <p:nvSpPr>
          <p:cNvPr id="41" name="object 6">
            <a:extLst>
              <a:ext uri="{FF2B5EF4-FFF2-40B4-BE49-F238E27FC236}">
                <a16:creationId xmlns:a16="http://schemas.microsoft.com/office/drawing/2014/main" id="{54C5C6DE-991F-4CE6-B689-76EB120F7C47}"/>
              </a:ext>
            </a:extLst>
          </p:cNvPr>
          <p:cNvSpPr/>
          <p:nvPr/>
        </p:nvSpPr>
        <p:spPr>
          <a:xfrm>
            <a:off x="6582000" y="4729148"/>
            <a:ext cx="1800000" cy="432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E7500"/>
          </a:solidFill>
        </p:spPr>
        <p:txBody>
          <a:bodyPr wrap="square" lIns="0" tIns="0" rIns="0" bIns="0" rtlCol="0" anchor="ctr"/>
          <a:lstStyle/>
          <a:p>
            <a:pPr algn="ct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エ．地震保険</a:t>
            </a:r>
          </a:p>
        </p:txBody>
      </p:sp>
      <p:sp>
        <p:nvSpPr>
          <p:cNvPr id="42" name="object 6">
            <a:extLst>
              <a:ext uri="{FF2B5EF4-FFF2-40B4-BE49-F238E27FC236}">
                <a16:creationId xmlns:a16="http://schemas.microsoft.com/office/drawing/2014/main" id="{95FB43BA-AA6B-42D1-94D1-742AE98C55EF}"/>
              </a:ext>
            </a:extLst>
          </p:cNvPr>
          <p:cNvSpPr/>
          <p:nvPr/>
        </p:nvSpPr>
        <p:spPr>
          <a:xfrm>
            <a:off x="991497" y="5206159"/>
            <a:ext cx="1800000" cy="432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E7500"/>
          </a:solidFill>
        </p:spPr>
        <p:txBody>
          <a:bodyPr wrap="square" lIns="0" tIns="0" rIns="0" bIns="0" rtlCol="0" anchor="ctr"/>
          <a:lstStyle/>
          <a:p>
            <a:pPr algn="ct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オ．傷害保険</a:t>
            </a:r>
          </a:p>
        </p:txBody>
      </p:sp>
      <p:sp>
        <p:nvSpPr>
          <p:cNvPr id="43" name="object 6">
            <a:extLst>
              <a:ext uri="{FF2B5EF4-FFF2-40B4-BE49-F238E27FC236}">
                <a16:creationId xmlns:a16="http://schemas.microsoft.com/office/drawing/2014/main" id="{622B2E32-9AC3-4EC7-8817-F653A8B921E7}"/>
              </a:ext>
            </a:extLst>
          </p:cNvPr>
          <p:cNvSpPr/>
          <p:nvPr/>
        </p:nvSpPr>
        <p:spPr>
          <a:xfrm>
            <a:off x="2854998" y="5206159"/>
            <a:ext cx="1800000" cy="432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E7500"/>
          </a:solidFill>
        </p:spPr>
        <p:txBody>
          <a:bodyPr wrap="square" lIns="0" tIns="0" rIns="0" bIns="0" rtlCol="0" anchor="ctr"/>
          <a:lstStyle/>
          <a:p>
            <a:pPr algn="ct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カ．医療保険</a:t>
            </a:r>
          </a:p>
        </p:txBody>
      </p:sp>
      <p:sp>
        <p:nvSpPr>
          <p:cNvPr id="44" name="object 6">
            <a:extLst>
              <a:ext uri="{FF2B5EF4-FFF2-40B4-BE49-F238E27FC236}">
                <a16:creationId xmlns:a16="http://schemas.microsoft.com/office/drawing/2014/main" id="{40BA17A6-E08C-4666-87D1-AB2102901499}"/>
              </a:ext>
            </a:extLst>
          </p:cNvPr>
          <p:cNvSpPr/>
          <p:nvPr/>
        </p:nvSpPr>
        <p:spPr>
          <a:xfrm>
            <a:off x="1002538" y="5680800"/>
            <a:ext cx="1800000" cy="432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E7500"/>
          </a:solidFill>
        </p:spPr>
        <p:txBody>
          <a:bodyPr wrap="square" lIns="0" tIns="0" rIns="0" bIns="0" rtlCol="0" anchor="ctr"/>
          <a:lstStyle/>
          <a:p>
            <a:pPr algn="ctr"/>
            <a:r>
              <a:rPr lang="ja-JP" altLang="en-US" sz="1400" b="1" spc="-100" dirty="0">
                <a:solidFill>
                  <a:srgbClr val="FFFFFF"/>
                </a:solidFill>
                <a:latin typeface="メイリオ" panose="020B0604030504040204" pitchFamily="50" charset="-128"/>
                <a:ea typeface="メイリオ" panose="020B0604030504040204" pitchFamily="50" charset="-128"/>
                <a:cs typeface="メイリオ"/>
              </a:rPr>
              <a:t>ケ．個人賠償責任保険</a:t>
            </a:r>
          </a:p>
        </p:txBody>
      </p:sp>
      <p:pic>
        <p:nvPicPr>
          <p:cNvPr id="6" name="グラフィックス 5">
            <a:extLst>
              <a:ext uri="{FF2B5EF4-FFF2-40B4-BE49-F238E27FC236}">
                <a16:creationId xmlns:a16="http://schemas.microsoft.com/office/drawing/2014/main" id="{38C0DAB4-FD9F-4C5F-BB8B-BCADF66A12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234000"/>
            <a:ext cx="6324600" cy="669600"/>
          </a:xfrm>
          <a:prstGeom prst="rect">
            <a:avLst/>
          </a:prstGeom>
        </p:spPr>
      </p:pic>
      <p:sp>
        <p:nvSpPr>
          <p:cNvPr id="50" name="object 3">
            <a:extLst>
              <a:ext uri="{FF2B5EF4-FFF2-40B4-BE49-F238E27FC236}">
                <a16:creationId xmlns:a16="http://schemas.microsoft.com/office/drawing/2014/main" id="{234B4706-1614-4811-BBEC-CB37F4097240}"/>
              </a:ext>
            </a:extLst>
          </p:cNvPr>
          <p:cNvSpPr txBox="1">
            <a:spLocks/>
          </p:cNvSpPr>
          <p:nvPr/>
        </p:nvSpPr>
        <p:spPr>
          <a:xfrm>
            <a:off x="838200" y="381600"/>
            <a:ext cx="5680299"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事故・災害に備える損害保険</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51" name="object 3">
            <a:extLst>
              <a:ext uri="{FF2B5EF4-FFF2-40B4-BE49-F238E27FC236}">
                <a16:creationId xmlns:a16="http://schemas.microsoft.com/office/drawing/2014/main" id="{74396F82-0C88-47E9-AC6D-D6C3BA761FD6}"/>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⑥</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nvGrpSpPr>
          <p:cNvPr id="53" name="グループ化 52">
            <a:extLst>
              <a:ext uri="{FF2B5EF4-FFF2-40B4-BE49-F238E27FC236}">
                <a16:creationId xmlns:a16="http://schemas.microsoft.com/office/drawing/2014/main" id="{97E65B34-66B4-45A6-80B4-CB798BB0D6C9}"/>
              </a:ext>
            </a:extLst>
          </p:cNvPr>
          <p:cNvGrpSpPr/>
          <p:nvPr/>
        </p:nvGrpSpPr>
        <p:grpSpPr>
          <a:xfrm>
            <a:off x="457200" y="2564860"/>
            <a:ext cx="8229600" cy="3683540"/>
            <a:chOff x="457200" y="2336501"/>
            <a:chExt cx="8229600" cy="3683540"/>
          </a:xfrm>
        </p:grpSpPr>
        <p:sp>
          <p:nvSpPr>
            <p:cNvPr id="59" name="正方形/長方形 58">
              <a:extLst>
                <a:ext uri="{FF2B5EF4-FFF2-40B4-BE49-F238E27FC236}">
                  <a16:creationId xmlns:a16="http://schemas.microsoft.com/office/drawing/2014/main" id="{32953E2E-CA00-4533-A1DE-080BEE31A84C}"/>
                </a:ext>
              </a:extLst>
            </p:cNvPr>
            <p:cNvSpPr/>
            <p:nvPr/>
          </p:nvSpPr>
          <p:spPr>
            <a:xfrm>
              <a:off x="457200" y="2336501"/>
              <a:ext cx="8229600" cy="36835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四角形: 角を丸くする 59">
              <a:extLst>
                <a:ext uri="{FF2B5EF4-FFF2-40B4-BE49-F238E27FC236}">
                  <a16:creationId xmlns:a16="http://schemas.microsoft.com/office/drawing/2014/main" id="{26556DA2-61AA-471D-AC12-1BF7698010AA}"/>
                </a:ext>
              </a:extLst>
            </p:cNvPr>
            <p:cNvSpPr/>
            <p:nvPr/>
          </p:nvSpPr>
          <p:spPr>
            <a:xfrm>
              <a:off x="1018045" y="3077040"/>
              <a:ext cx="7363955" cy="1854224"/>
            </a:xfrm>
            <a:prstGeom prst="roundRect">
              <a:avLst>
                <a:gd name="adj" fmla="val 18951"/>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object 10">
              <a:extLst>
                <a:ext uri="{FF2B5EF4-FFF2-40B4-BE49-F238E27FC236}">
                  <a16:creationId xmlns:a16="http://schemas.microsoft.com/office/drawing/2014/main" id="{DAC76FA2-F2E6-4297-B400-1A2A7913B36B}"/>
                </a:ext>
              </a:extLst>
            </p:cNvPr>
            <p:cNvSpPr txBox="1"/>
            <p:nvPr/>
          </p:nvSpPr>
          <p:spPr>
            <a:xfrm>
              <a:off x="1081546" y="3127752"/>
              <a:ext cx="7224254" cy="1779288"/>
            </a:xfrm>
            <a:prstGeom prst="rect">
              <a:avLst/>
            </a:prstGeom>
            <a:noFill/>
          </p:spPr>
          <p:txBody>
            <a:bodyPr vert="horz" wrap="square" lIns="360000" tIns="180000" rIns="360000" bIns="180000" spcCol="360000" rtlCol="0">
              <a:spAutoFit/>
            </a:bodyPr>
            <a:lstStyle/>
            <a:p>
              <a:pPr>
                <a:lnSpc>
                  <a:spcPts val="2800"/>
                </a:lnSpc>
              </a:pP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損害保険は、皆さんの日々の生活を事故や災害から守るための経済的な備えです。日ごろから身のまわりのリスクを正しく理解し、そのリスクに備えるためには何が必要か考え行動することが重要です。</a:t>
              </a:r>
            </a:p>
          </p:txBody>
        </p:sp>
      </p:grpSp>
    </p:spTree>
    <p:extLst>
      <p:ext uri="{BB962C8B-B14F-4D97-AF65-F5344CB8AC3E}">
        <p14:creationId xmlns:p14="http://schemas.microsoft.com/office/powerpoint/2010/main" val="1630447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200"/>
                                        <p:tgtEl>
                                          <p:spTgt spid="49"/>
                                        </p:tgtEl>
                                      </p:cBhvr>
                                    </p:animEffect>
                                  </p:childTnLst>
                                </p:cTn>
                              </p:par>
                            </p:childTnLst>
                          </p:cTn>
                        </p:par>
                        <p:par>
                          <p:cTn id="21" fill="hold">
                            <p:stCondLst>
                              <p:cond delay="200"/>
                            </p:stCondLst>
                            <p:childTnLst>
                              <p:par>
                                <p:cTn id="22" presetID="47" presetClass="entr" presetSubtype="0" fill="hold" nodeType="after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
                                        <p:tgtEl>
                                          <p:spTgt spid="13"/>
                                        </p:tgtEl>
                                      </p:cBhvr>
                                    </p:animEffect>
                                    <p:anim calcmode="lin" valueType="num">
                                      <p:cBhvr>
                                        <p:cTn id="25" dur="200" fill="hold"/>
                                        <p:tgtEl>
                                          <p:spTgt spid="13"/>
                                        </p:tgtEl>
                                        <p:attrNameLst>
                                          <p:attrName>ppt_x</p:attrName>
                                        </p:attrNameLst>
                                      </p:cBhvr>
                                      <p:tavLst>
                                        <p:tav tm="0">
                                          <p:val>
                                            <p:strVal val="#ppt_x"/>
                                          </p:val>
                                        </p:tav>
                                        <p:tav tm="100000">
                                          <p:val>
                                            <p:strVal val="#ppt_x"/>
                                          </p:val>
                                        </p:tav>
                                      </p:tavLst>
                                    </p:anim>
                                    <p:anim calcmode="lin" valueType="num">
                                      <p:cBhvr>
                                        <p:cTn id="26" dur="2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900"/>
                            </p:stCondLst>
                            <p:childTnLst>
                              <p:par>
                                <p:cTn id="28" presetID="10" presetClass="entr" presetSubtype="0" fill="hold" grpId="0" nodeType="afterEffect">
                                  <p:stCondLst>
                                    <p:cond delay="5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300"/>
                                        <p:tgtEl>
                                          <p:spTgt spid="29"/>
                                        </p:tgtEl>
                                      </p:cBhvr>
                                    </p:animEffect>
                                  </p:childTnLst>
                                </p:cTn>
                              </p:par>
                              <p:par>
                                <p:cTn id="31" presetID="10" presetClass="entr" presetSubtype="0" fill="hold" nodeType="withEffect">
                                  <p:stCondLst>
                                    <p:cond delay="50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3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3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3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3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3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300"/>
                                        <p:tgtEl>
                                          <p:spTgt spid="5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3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300"/>
                                        <p:tgtEl>
                                          <p:spTgt spid="5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3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300"/>
                                        <p:tgtEl>
                                          <p:spTgt spid="5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3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9" grpId="0"/>
      <p:bldP spid="10" grpId="0"/>
      <p:bldP spid="55" grpId="0"/>
      <p:bldP spid="56" grpId="0"/>
      <p:bldP spid="57" grpId="0"/>
      <p:bldP spid="58" grpId="0"/>
      <p:bldP spid="34" grpId="0" animBg="1"/>
      <p:bldP spid="41" grpId="0" animBg="1"/>
      <p:bldP spid="42" grpId="0" animBg="1"/>
      <p:bldP spid="43" grpId="0" animBg="1"/>
      <p:bldP spid="44" grpId="0" animBg="1"/>
      <p:bldP spid="50"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k object 16">
            <a:extLst>
              <a:ext uri="{FF2B5EF4-FFF2-40B4-BE49-F238E27FC236}">
                <a16:creationId xmlns:a16="http://schemas.microsoft.com/office/drawing/2014/main" id="{5628CDAB-3B47-4DCC-BF9C-978E8682CFD1}"/>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sp>
        <p:nvSpPr>
          <p:cNvPr id="30" name="正方形/長方形 29">
            <a:extLst>
              <a:ext uri="{FF2B5EF4-FFF2-40B4-BE49-F238E27FC236}">
                <a16:creationId xmlns:a16="http://schemas.microsoft.com/office/drawing/2014/main" id="{59C5087F-4854-4248-B6B4-35D1B9E284F1}"/>
              </a:ext>
            </a:extLst>
          </p:cNvPr>
          <p:cNvSpPr/>
          <p:nvPr/>
        </p:nvSpPr>
        <p:spPr>
          <a:xfrm>
            <a:off x="457200" y="1271520"/>
            <a:ext cx="2520000" cy="360000"/>
          </a:xfrm>
          <a:prstGeom prst="rect">
            <a:avLst/>
          </a:prstGeom>
          <a:solidFill>
            <a:srgbClr val="007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150" dirty="0">
                <a:solidFill>
                  <a:srgbClr val="FFFFFF"/>
                </a:solidFill>
                <a:latin typeface="メイリオ" panose="020B0604030504040204" pitchFamily="50" charset="-128"/>
                <a:ea typeface="メイリオ" panose="020B0604030504040204" pitchFamily="50" charset="-128"/>
                <a:cs typeface="メイリオ"/>
              </a:rPr>
              <a:t>いろいろな損害保険</a:t>
            </a:r>
          </a:p>
        </p:txBody>
      </p:sp>
      <p:grpSp>
        <p:nvGrpSpPr>
          <p:cNvPr id="9" name="グループ化 8">
            <a:extLst>
              <a:ext uri="{FF2B5EF4-FFF2-40B4-BE49-F238E27FC236}">
                <a16:creationId xmlns:a16="http://schemas.microsoft.com/office/drawing/2014/main" id="{9DC0C5CD-2ECB-40B2-B401-733AE4B22194}"/>
              </a:ext>
            </a:extLst>
          </p:cNvPr>
          <p:cNvGrpSpPr/>
          <p:nvPr/>
        </p:nvGrpSpPr>
        <p:grpSpPr>
          <a:xfrm>
            <a:off x="617161" y="1661155"/>
            <a:ext cx="7960419" cy="4782169"/>
            <a:chOff x="617161" y="1661155"/>
            <a:chExt cx="7960419" cy="4782169"/>
          </a:xfrm>
        </p:grpSpPr>
        <p:sp>
          <p:nvSpPr>
            <p:cNvPr id="31" name="正方形/長方形 30">
              <a:extLst>
                <a:ext uri="{FF2B5EF4-FFF2-40B4-BE49-F238E27FC236}">
                  <a16:creationId xmlns:a16="http://schemas.microsoft.com/office/drawing/2014/main" id="{D8C046D9-9041-4465-8D63-2E0563D3698E}"/>
                </a:ext>
              </a:extLst>
            </p:cNvPr>
            <p:cNvSpPr/>
            <p:nvPr/>
          </p:nvSpPr>
          <p:spPr>
            <a:xfrm>
              <a:off x="617161" y="1661155"/>
              <a:ext cx="2520000" cy="288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名　称</a:t>
              </a:r>
              <a:endParaRPr kumimoji="1" lang="ja-JP" altLang="en-US" sz="1400" dirty="0"/>
            </a:p>
          </p:txBody>
        </p:sp>
        <p:sp>
          <p:nvSpPr>
            <p:cNvPr id="32" name="正方形/長方形 31">
              <a:extLst>
                <a:ext uri="{FF2B5EF4-FFF2-40B4-BE49-F238E27FC236}">
                  <a16:creationId xmlns:a16="http://schemas.microsoft.com/office/drawing/2014/main" id="{E4942E67-E1F6-474D-8903-E2030D0D5813}"/>
                </a:ext>
              </a:extLst>
            </p:cNvPr>
            <p:cNvSpPr/>
            <p:nvPr/>
          </p:nvSpPr>
          <p:spPr>
            <a:xfrm>
              <a:off x="3177580" y="1661155"/>
              <a:ext cx="5400000" cy="288000"/>
            </a:xfrm>
            <a:prstGeom prst="rect">
              <a:avLst/>
            </a:prstGeom>
            <a:solidFill>
              <a:srgbClr val="EE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概　要</a:t>
              </a:r>
            </a:p>
          </p:txBody>
        </p:sp>
        <p:sp>
          <p:nvSpPr>
            <p:cNvPr id="33" name="正方形/長方形 32">
              <a:extLst>
                <a:ext uri="{FF2B5EF4-FFF2-40B4-BE49-F238E27FC236}">
                  <a16:creationId xmlns:a16="http://schemas.microsoft.com/office/drawing/2014/main" id="{2599D802-F953-4C19-A84D-15974335D779}"/>
                </a:ext>
              </a:extLst>
            </p:cNvPr>
            <p:cNvSpPr/>
            <p:nvPr/>
          </p:nvSpPr>
          <p:spPr>
            <a:xfrm>
              <a:off x="3177580" y="1996243"/>
              <a:ext cx="540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自動車事故により他人を死傷させた場合の損害に備える保険</a:t>
              </a: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（すべての自動車・バイクに加入が義務付けられている）</a:t>
              </a:r>
            </a:p>
          </p:txBody>
        </p:sp>
        <p:sp>
          <p:nvSpPr>
            <p:cNvPr id="34" name="正方形/長方形 33">
              <a:extLst>
                <a:ext uri="{FF2B5EF4-FFF2-40B4-BE49-F238E27FC236}">
                  <a16:creationId xmlns:a16="http://schemas.microsoft.com/office/drawing/2014/main" id="{F78D0B6B-89D3-4241-AE08-88EAF9B6C5F8}"/>
                </a:ext>
              </a:extLst>
            </p:cNvPr>
            <p:cNvSpPr/>
            <p:nvPr/>
          </p:nvSpPr>
          <p:spPr>
            <a:xfrm>
              <a:off x="617161" y="2000755"/>
              <a:ext cx="792000" cy="119241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くるまの保険</a:t>
              </a:r>
              <a:endParaRPr kumimoji="1" lang="ja-JP" altLang="en-US" sz="11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84A18523-24AC-4A67-8054-5DE06DC43D53}"/>
                </a:ext>
              </a:extLst>
            </p:cNvPr>
            <p:cNvSpPr/>
            <p:nvPr/>
          </p:nvSpPr>
          <p:spPr>
            <a:xfrm>
              <a:off x="1453830" y="2000755"/>
              <a:ext cx="1692000" cy="360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ア．自賠責保険</a:t>
              </a:r>
              <a:endParaRPr kumimoji="1" lang="ja-JP" altLang="en-US" sz="11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7220F5C5-5A00-46DC-96EE-967875DA7166}"/>
                </a:ext>
              </a:extLst>
            </p:cNvPr>
            <p:cNvSpPr/>
            <p:nvPr/>
          </p:nvSpPr>
          <p:spPr>
            <a:xfrm>
              <a:off x="3177580" y="2387619"/>
              <a:ext cx="5400000" cy="792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自動車事故による以下の損害に備える保険</a:t>
              </a:r>
            </a:p>
            <a:p>
              <a:pPr>
                <a:lnSpc>
                  <a:spcPts val="1100"/>
                </a:lnSpc>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①他人を死傷させた場合の損害　</a:t>
              </a:r>
            </a:p>
            <a:p>
              <a:pPr>
                <a:lnSpc>
                  <a:spcPts val="1100"/>
                </a:lnSpc>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②他人の自動車や建物などを壊してしまった場合の損害</a:t>
              </a:r>
            </a:p>
            <a:p>
              <a:pPr>
                <a:lnSpc>
                  <a:spcPts val="1100"/>
                </a:lnSpc>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③自分のケガ</a:t>
              </a:r>
            </a:p>
            <a:p>
              <a:pPr>
                <a:lnSpc>
                  <a:spcPts val="1100"/>
                </a:lnSpc>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④自分の自動車の損害</a:t>
              </a:r>
            </a:p>
          </p:txBody>
        </p:sp>
        <p:sp>
          <p:nvSpPr>
            <p:cNvPr id="43" name="正方形/長方形 42">
              <a:extLst>
                <a:ext uri="{FF2B5EF4-FFF2-40B4-BE49-F238E27FC236}">
                  <a16:creationId xmlns:a16="http://schemas.microsoft.com/office/drawing/2014/main" id="{5761F089-5D2D-437A-8FAF-1A76C72ADCC3}"/>
                </a:ext>
              </a:extLst>
            </p:cNvPr>
            <p:cNvSpPr/>
            <p:nvPr/>
          </p:nvSpPr>
          <p:spPr>
            <a:xfrm>
              <a:off x="1453830" y="2392131"/>
              <a:ext cx="1692000" cy="803484"/>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イ．自動車保険</a:t>
              </a:r>
              <a:endParaRPr kumimoji="1" lang="ja-JP" altLang="en-US" sz="11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EF977AD9-F957-4D8E-AC32-729801844BDB}"/>
                </a:ext>
              </a:extLst>
            </p:cNvPr>
            <p:cNvSpPr/>
            <p:nvPr/>
          </p:nvSpPr>
          <p:spPr>
            <a:xfrm>
              <a:off x="617161" y="3232186"/>
              <a:ext cx="792000" cy="761587"/>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すまいの保険</a:t>
              </a:r>
              <a:endParaRPr kumimoji="1" lang="ja-JP" altLang="en-US" sz="11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483B6A98-07A7-41BA-8F9C-43C253F075DD}"/>
                </a:ext>
              </a:extLst>
            </p:cNvPr>
            <p:cNvSpPr/>
            <p:nvPr/>
          </p:nvSpPr>
          <p:spPr>
            <a:xfrm>
              <a:off x="3177580" y="3229736"/>
              <a:ext cx="540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建物・家財の火災、台風や洪水といった自然災害（地震・噴火・津波を除く）などによる損害に備える保険　</a:t>
              </a:r>
              <a:endPar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2" name="正方形/長方形 51">
              <a:extLst>
                <a:ext uri="{FF2B5EF4-FFF2-40B4-BE49-F238E27FC236}">
                  <a16:creationId xmlns:a16="http://schemas.microsoft.com/office/drawing/2014/main" id="{F35968F4-406F-484D-9E66-3AEC7F583BAC}"/>
                </a:ext>
              </a:extLst>
            </p:cNvPr>
            <p:cNvSpPr/>
            <p:nvPr/>
          </p:nvSpPr>
          <p:spPr>
            <a:xfrm>
              <a:off x="1453830" y="3234248"/>
              <a:ext cx="1692000" cy="360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ウ．火災保険</a:t>
              </a:r>
              <a:endParaRPr kumimoji="1" lang="ja-JP" altLang="en-US" sz="11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775476DE-7F40-422D-A42D-D0872541070E}"/>
                </a:ext>
              </a:extLst>
            </p:cNvPr>
            <p:cNvSpPr/>
            <p:nvPr/>
          </p:nvSpPr>
          <p:spPr>
            <a:xfrm>
              <a:off x="3177580" y="3633773"/>
              <a:ext cx="540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建物・家財の地震・噴火・津波による損害に備える保険</a:t>
              </a:r>
              <a:endPar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C16A69ED-9F08-4D46-BB7B-537609A4957F}"/>
                </a:ext>
              </a:extLst>
            </p:cNvPr>
            <p:cNvSpPr/>
            <p:nvPr/>
          </p:nvSpPr>
          <p:spPr>
            <a:xfrm>
              <a:off x="1453830" y="3638285"/>
              <a:ext cx="1692000" cy="360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エ．地震保険</a:t>
              </a:r>
              <a:endParaRPr kumimoji="1" lang="ja-JP" altLang="en-US" sz="11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6C3C8AE6-7AED-41FB-9B93-95657E107D57}"/>
                </a:ext>
              </a:extLst>
            </p:cNvPr>
            <p:cNvSpPr/>
            <p:nvPr/>
          </p:nvSpPr>
          <p:spPr>
            <a:xfrm>
              <a:off x="617161" y="4049640"/>
              <a:ext cx="792000" cy="761587"/>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からだの保険</a:t>
              </a:r>
              <a:endParaRPr kumimoji="1" lang="ja-JP" altLang="en-US" sz="11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2AAD502C-79E8-467C-853A-000897E6559C}"/>
                </a:ext>
              </a:extLst>
            </p:cNvPr>
            <p:cNvSpPr/>
            <p:nvPr/>
          </p:nvSpPr>
          <p:spPr>
            <a:xfrm>
              <a:off x="3177580" y="4047190"/>
              <a:ext cx="540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ケガのリスクに備える保険（病気は補償しない）</a:t>
              </a:r>
              <a:endParaRPr lang="ja-JP" altLang="en-US" sz="7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8" name="正方形/長方形 57">
              <a:extLst>
                <a:ext uri="{FF2B5EF4-FFF2-40B4-BE49-F238E27FC236}">
                  <a16:creationId xmlns:a16="http://schemas.microsoft.com/office/drawing/2014/main" id="{42292CFB-42CB-499A-B5C0-411248772A04}"/>
                </a:ext>
              </a:extLst>
            </p:cNvPr>
            <p:cNvSpPr/>
            <p:nvPr/>
          </p:nvSpPr>
          <p:spPr>
            <a:xfrm>
              <a:off x="1453830" y="4051702"/>
              <a:ext cx="1692000" cy="360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オ．傷害保険</a:t>
              </a:r>
              <a:endParaRPr kumimoji="1" lang="ja-JP" altLang="en-US" sz="11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3DC6110E-DC5E-4B93-B847-7C71F829F034}"/>
                </a:ext>
              </a:extLst>
            </p:cNvPr>
            <p:cNvSpPr/>
            <p:nvPr/>
          </p:nvSpPr>
          <p:spPr>
            <a:xfrm>
              <a:off x="3177580" y="4451227"/>
              <a:ext cx="540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ケガや病気のリスクに備える保険</a:t>
              </a:r>
              <a:endParaRPr lang="ja-JP" altLang="en-US" sz="7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0" name="正方形/長方形 59">
              <a:extLst>
                <a:ext uri="{FF2B5EF4-FFF2-40B4-BE49-F238E27FC236}">
                  <a16:creationId xmlns:a16="http://schemas.microsoft.com/office/drawing/2014/main" id="{21946A94-1C05-4F81-B90B-6718A56D90EA}"/>
                </a:ext>
              </a:extLst>
            </p:cNvPr>
            <p:cNvSpPr/>
            <p:nvPr/>
          </p:nvSpPr>
          <p:spPr>
            <a:xfrm>
              <a:off x="1453830" y="4455739"/>
              <a:ext cx="1692000" cy="360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カ．医療保険</a:t>
              </a:r>
              <a:endParaRPr kumimoji="1" lang="ja-JP" altLang="en-US" sz="11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C2DFBEDE-B336-4D77-9E9E-683C7333CC02}"/>
                </a:ext>
              </a:extLst>
            </p:cNvPr>
            <p:cNvSpPr/>
            <p:nvPr/>
          </p:nvSpPr>
          <p:spPr>
            <a:xfrm>
              <a:off x="617161" y="4868686"/>
              <a:ext cx="792000" cy="761587"/>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b="1" spc="-150" dirty="0">
                  <a:solidFill>
                    <a:schemeClr val="tx1">
                      <a:lumMod val="65000"/>
                      <a:lumOff val="35000"/>
                    </a:schemeClr>
                  </a:solidFill>
                  <a:latin typeface="メイリオ" panose="020B0604030504040204" pitchFamily="50" charset="-128"/>
                  <a:ea typeface="メイリオ" panose="020B0604030504040204" pitchFamily="50" charset="-128"/>
                </a:rPr>
                <a:t>レジャーの</a:t>
              </a:r>
              <a:endParaRPr lang="en-US" altLang="ja-JP" sz="1400" b="1" spc="-150" dirty="0">
                <a:solidFill>
                  <a:schemeClr val="tx1">
                    <a:lumMod val="65000"/>
                    <a:lumOff val="35000"/>
                  </a:schemeClr>
                </a:solidFill>
                <a:latin typeface="メイリオ" panose="020B0604030504040204" pitchFamily="50" charset="-128"/>
                <a:ea typeface="メイリオ" panose="020B0604030504040204" pitchFamily="50" charset="-128"/>
              </a:endParaRPr>
            </a:p>
            <a:p>
              <a:pPr algn="ctr"/>
              <a:r>
                <a:rPr lang="ja-JP" altLang="en-US" sz="1400" b="1" spc="-150" dirty="0">
                  <a:solidFill>
                    <a:schemeClr val="tx1">
                      <a:lumMod val="65000"/>
                      <a:lumOff val="35000"/>
                    </a:schemeClr>
                  </a:solidFill>
                  <a:latin typeface="メイリオ" panose="020B0604030504040204" pitchFamily="50" charset="-128"/>
                  <a:ea typeface="メイリオ" panose="020B0604030504040204" pitchFamily="50" charset="-128"/>
                </a:rPr>
                <a:t>保険</a:t>
              </a:r>
              <a:endParaRPr kumimoji="1" lang="ja-JP" altLang="en-US" sz="1100" b="1" spc="-15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83D20A96-4E14-408E-BD95-081677A51518}"/>
                </a:ext>
              </a:extLst>
            </p:cNvPr>
            <p:cNvSpPr/>
            <p:nvPr/>
          </p:nvSpPr>
          <p:spPr>
            <a:xfrm>
              <a:off x="3177580" y="4866236"/>
              <a:ext cx="540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海外旅行中のケガや病気、携行品損害、賠償損害、捜索救助費用などさまざまなリスクに備える保険</a:t>
              </a:r>
              <a:endParaRPr lang="ja-JP" altLang="en-US" sz="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FD34900D-0159-4D00-81E1-C5C4E1225D63}"/>
                </a:ext>
              </a:extLst>
            </p:cNvPr>
            <p:cNvSpPr/>
            <p:nvPr/>
          </p:nvSpPr>
          <p:spPr>
            <a:xfrm>
              <a:off x="1453830" y="4870748"/>
              <a:ext cx="1692000" cy="360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spc="-100" dirty="0">
                  <a:solidFill>
                    <a:schemeClr val="tx1">
                      <a:lumMod val="65000"/>
                      <a:lumOff val="35000"/>
                    </a:schemeClr>
                  </a:solidFill>
                  <a:latin typeface="メイリオ" panose="020B0604030504040204" pitchFamily="50" charset="-128"/>
                  <a:ea typeface="メイリオ" panose="020B0604030504040204" pitchFamily="50" charset="-128"/>
                </a:rPr>
                <a:t>キ．海外旅行保険</a:t>
              </a:r>
              <a:endParaRPr kumimoji="1" lang="ja-JP" altLang="en-US" sz="1100" b="1"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44BDAE5E-415D-4B4F-AD3D-FC5228E57B69}"/>
                </a:ext>
              </a:extLst>
            </p:cNvPr>
            <p:cNvSpPr/>
            <p:nvPr/>
          </p:nvSpPr>
          <p:spPr>
            <a:xfrm>
              <a:off x="3177580" y="5270273"/>
              <a:ext cx="540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国内旅行中のケガ、携行品損害、賠償損害、捜索救助費用などさまざまな</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リスクに備える保険（病気は補償しない）</a:t>
              </a:r>
              <a:endParaRPr lang="ja-JP" altLang="en-US" sz="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5242A9C0-D397-475D-B7ED-E9B892C5B7F9}"/>
                </a:ext>
              </a:extLst>
            </p:cNvPr>
            <p:cNvSpPr/>
            <p:nvPr/>
          </p:nvSpPr>
          <p:spPr>
            <a:xfrm>
              <a:off x="1453830" y="5274785"/>
              <a:ext cx="1692000" cy="360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400" b="1" spc="-200" dirty="0">
                  <a:solidFill>
                    <a:schemeClr val="tx1">
                      <a:lumMod val="65000"/>
                      <a:lumOff val="35000"/>
                    </a:schemeClr>
                  </a:solidFill>
                  <a:latin typeface="メイリオ" panose="020B0604030504040204" pitchFamily="50" charset="-128"/>
                  <a:ea typeface="メイリオ" panose="020B0604030504040204" pitchFamily="50" charset="-128"/>
                </a:rPr>
                <a:t>ク．国内旅行傷害保険</a:t>
              </a:r>
              <a:endParaRPr kumimoji="1" lang="ja-JP" altLang="en-US" sz="1100" b="1" spc="-2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9377740A-D1CB-45C5-9777-DF80CD85DE0B}"/>
                </a:ext>
              </a:extLst>
            </p:cNvPr>
            <p:cNvSpPr/>
            <p:nvPr/>
          </p:nvSpPr>
          <p:spPr>
            <a:xfrm>
              <a:off x="617161" y="5677225"/>
              <a:ext cx="792000" cy="761587"/>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b="1" spc="100" dirty="0">
                  <a:solidFill>
                    <a:schemeClr val="tx1">
                      <a:lumMod val="65000"/>
                      <a:lumOff val="35000"/>
                    </a:schemeClr>
                  </a:solidFill>
                  <a:latin typeface="メイリオ" panose="020B0604030504040204" pitchFamily="50" charset="-128"/>
                  <a:ea typeface="メイリオ" panose="020B0604030504040204" pitchFamily="50" charset="-128"/>
                </a:rPr>
                <a:t>その他</a:t>
              </a:r>
              <a:endParaRPr kumimoji="1" lang="ja-JP" altLang="en-US" sz="1100" b="1"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7" name="正方形/長方形 66">
              <a:extLst>
                <a:ext uri="{FF2B5EF4-FFF2-40B4-BE49-F238E27FC236}">
                  <a16:creationId xmlns:a16="http://schemas.microsoft.com/office/drawing/2014/main" id="{6DC2893A-7019-4E89-901E-383E18ACF21A}"/>
                </a:ext>
              </a:extLst>
            </p:cNvPr>
            <p:cNvSpPr/>
            <p:nvPr/>
          </p:nvSpPr>
          <p:spPr>
            <a:xfrm>
              <a:off x="3177580" y="5674775"/>
              <a:ext cx="540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日常生活において他人に損害を与えてしまった場合に備える保険</a:t>
              </a:r>
              <a:endParaRPr lang="ja-JP" altLang="en-US" sz="1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8" name="正方形/長方形 67">
              <a:extLst>
                <a:ext uri="{FF2B5EF4-FFF2-40B4-BE49-F238E27FC236}">
                  <a16:creationId xmlns:a16="http://schemas.microsoft.com/office/drawing/2014/main" id="{0083C387-15AE-4301-A8FD-DF7269DA08A6}"/>
                </a:ext>
              </a:extLst>
            </p:cNvPr>
            <p:cNvSpPr/>
            <p:nvPr/>
          </p:nvSpPr>
          <p:spPr>
            <a:xfrm>
              <a:off x="1453830" y="5679287"/>
              <a:ext cx="1692000" cy="360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400" b="1" spc="-200" dirty="0">
                  <a:solidFill>
                    <a:schemeClr val="tx1">
                      <a:lumMod val="65000"/>
                      <a:lumOff val="35000"/>
                    </a:schemeClr>
                  </a:solidFill>
                  <a:latin typeface="メイリオ" panose="020B0604030504040204" pitchFamily="50" charset="-128"/>
                  <a:ea typeface="メイリオ" panose="020B0604030504040204" pitchFamily="50" charset="-128"/>
                </a:rPr>
                <a:t>ケ．個人賠償責任保険</a:t>
              </a:r>
              <a:endParaRPr lang="ja-JP" altLang="en-US" sz="1100" b="1" spc="-2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9" name="正方形/長方形 68">
              <a:extLst>
                <a:ext uri="{FF2B5EF4-FFF2-40B4-BE49-F238E27FC236}">
                  <a16:creationId xmlns:a16="http://schemas.microsoft.com/office/drawing/2014/main" id="{77FC63AF-4E4B-4583-8CA5-BEC469D3C61A}"/>
                </a:ext>
              </a:extLst>
            </p:cNvPr>
            <p:cNvSpPr/>
            <p:nvPr/>
          </p:nvSpPr>
          <p:spPr>
            <a:xfrm>
              <a:off x="3177580" y="6078812"/>
              <a:ext cx="5400000" cy="360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ペットのケガや病気のリスクに備える保険</a:t>
              </a:r>
            </a:p>
            <a:p>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ペットには健康保険等がないため、原則、治療費は飼い主が全額負担</a:t>
              </a:r>
              <a:endParaRPr lang="ja-JP" altLang="en-US" sz="1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0" name="正方形/長方形 69">
              <a:extLst>
                <a:ext uri="{FF2B5EF4-FFF2-40B4-BE49-F238E27FC236}">
                  <a16:creationId xmlns:a16="http://schemas.microsoft.com/office/drawing/2014/main" id="{B60F1DB0-0484-4BEB-93F2-3CCAF8EC66F4}"/>
                </a:ext>
              </a:extLst>
            </p:cNvPr>
            <p:cNvSpPr/>
            <p:nvPr/>
          </p:nvSpPr>
          <p:spPr>
            <a:xfrm>
              <a:off x="1453830" y="6083324"/>
              <a:ext cx="1692000" cy="360000"/>
            </a:xfrm>
            <a:prstGeom prst="rect">
              <a:avLst/>
            </a:prstGeom>
            <a:solidFill>
              <a:srgbClr val="FEE9C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400" b="1" spc="100" dirty="0">
                  <a:solidFill>
                    <a:schemeClr val="tx1">
                      <a:lumMod val="65000"/>
                      <a:lumOff val="35000"/>
                    </a:schemeClr>
                  </a:solidFill>
                  <a:latin typeface="メイリオ" panose="020B0604030504040204" pitchFamily="50" charset="-128"/>
                  <a:ea typeface="メイリオ" panose="020B0604030504040204" pitchFamily="50" charset="-128"/>
                </a:rPr>
                <a:t>コ．ペット保険</a:t>
              </a:r>
              <a:endParaRPr kumimoji="1" lang="ja-JP" altLang="en-US" sz="1100" b="1"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grpSp>
      <p:pic>
        <p:nvPicPr>
          <p:cNvPr id="45" name="グラフィックス 44">
            <a:extLst>
              <a:ext uri="{FF2B5EF4-FFF2-40B4-BE49-F238E27FC236}">
                <a16:creationId xmlns:a16="http://schemas.microsoft.com/office/drawing/2014/main" id="{7D1AAC26-B81F-44CB-B69F-09C4DB8C32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4000"/>
            <a:ext cx="6324600" cy="669600"/>
          </a:xfrm>
          <a:prstGeom prst="rect">
            <a:avLst/>
          </a:prstGeom>
        </p:spPr>
      </p:pic>
      <p:sp>
        <p:nvSpPr>
          <p:cNvPr id="46" name="object 3">
            <a:extLst>
              <a:ext uri="{FF2B5EF4-FFF2-40B4-BE49-F238E27FC236}">
                <a16:creationId xmlns:a16="http://schemas.microsoft.com/office/drawing/2014/main" id="{D4978BA6-6B98-4D6A-B680-887971E5D76E}"/>
              </a:ext>
            </a:extLst>
          </p:cNvPr>
          <p:cNvSpPr txBox="1">
            <a:spLocks/>
          </p:cNvSpPr>
          <p:nvPr/>
        </p:nvSpPr>
        <p:spPr>
          <a:xfrm>
            <a:off x="838200" y="381600"/>
            <a:ext cx="5680299"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事故・災害に備える損害保険</a:t>
            </a:r>
            <a:endParaRPr kumimoji="0" lang="ja-JP" altLang="en-US" sz="3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47" name="object 3">
            <a:extLst>
              <a:ext uri="{FF2B5EF4-FFF2-40B4-BE49-F238E27FC236}">
                <a16:creationId xmlns:a16="http://schemas.microsoft.com/office/drawing/2014/main" id="{4CF14BA1-B2E5-40B7-BDA8-FC614CBFE767}"/>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⑥</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11163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300"/>
                                        <p:tgtEl>
                                          <p:spTgt spid="30"/>
                                        </p:tgtEl>
                                      </p:cBhvr>
                                    </p:animEffect>
                                  </p:childTnLst>
                                </p:cTn>
                              </p:par>
                            </p:childTnLst>
                          </p:cTn>
                        </p:par>
                        <p:par>
                          <p:cTn id="8" fill="hold">
                            <p:stCondLst>
                              <p:cond delay="3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8">
            <a:extLst>
              <a:ext uri="{FF2B5EF4-FFF2-40B4-BE49-F238E27FC236}">
                <a16:creationId xmlns:a16="http://schemas.microsoft.com/office/drawing/2014/main" id="{F2112118-8B5C-43E7-AD78-0294723EDA36}"/>
              </a:ext>
            </a:extLst>
          </p:cNvPr>
          <p:cNvSpPr txBox="1"/>
          <p:nvPr/>
        </p:nvSpPr>
        <p:spPr>
          <a:xfrm>
            <a:off x="5257800" y="5756740"/>
            <a:ext cx="3048000" cy="335989"/>
          </a:xfrm>
          <a:prstGeom prst="rect">
            <a:avLst/>
          </a:prstGeom>
        </p:spPr>
        <p:txBody>
          <a:bodyPr vert="horz" wrap="square" lIns="0" tIns="12700" rIns="0" bIns="0" rtlCol="0">
            <a:spAutoFit/>
          </a:bodyPr>
          <a:lstStyle/>
          <a:p>
            <a:pPr marL="12700" algn="r">
              <a:lnSpc>
                <a:spcPts val="2800"/>
              </a:lnSpc>
              <a:spcBef>
                <a:spcPts val="100"/>
              </a:spcBef>
            </a:pP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2022</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年</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3</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月</a:t>
            </a:r>
            <a:endParaRPr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endParaRPr>
          </a:p>
        </p:txBody>
      </p:sp>
    </p:spTree>
    <p:extLst>
      <p:ext uri="{BB962C8B-B14F-4D97-AF65-F5344CB8AC3E}">
        <p14:creationId xmlns:p14="http://schemas.microsoft.com/office/powerpoint/2010/main" val="1990652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3D5B493-3A00-416D-B151-7BA29E064E39}"/>
              </a:ext>
            </a:extLst>
          </p:cNvPr>
          <p:cNvSpPr/>
          <p:nvPr/>
        </p:nvSpPr>
        <p:spPr>
          <a:xfrm>
            <a:off x="6" y="232651"/>
            <a:ext cx="4038594"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0070BB"/>
          </a:solidFill>
        </p:spPr>
        <p:txBody>
          <a:bodyPr wrap="square" lIns="0" tIns="0" rIns="0" bIns="0" rtlCol="0"/>
          <a:lstStyle/>
          <a:p>
            <a:endParaRPr/>
          </a:p>
        </p:txBody>
      </p:sp>
      <p:grpSp>
        <p:nvGrpSpPr>
          <p:cNvPr id="11" name="グループ化 10">
            <a:extLst>
              <a:ext uri="{FF2B5EF4-FFF2-40B4-BE49-F238E27FC236}">
                <a16:creationId xmlns:a16="http://schemas.microsoft.com/office/drawing/2014/main" id="{C0DBF7CE-5175-4545-8CF0-BE73B1054914}"/>
              </a:ext>
            </a:extLst>
          </p:cNvPr>
          <p:cNvGrpSpPr/>
          <p:nvPr/>
        </p:nvGrpSpPr>
        <p:grpSpPr>
          <a:xfrm>
            <a:off x="317500" y="1143000"/>
            <a:ext cx="8509000" cy="5397500"/>
            <a:chOff x="317500" y="1143000"/>
            <a:chExt cx="8509000" cy="5397500"/>
          </a:xfrm>
        </p:grpSpPr>
        <p:sp>
          <p:nvSpPr>
            <p:cNvPr id="12" name="bk object 16">
              <a:extLst>
                <a:ext uri="{FF2B5EF4-FFF2-40B4-BE49-F238E27FC236}">
                  <a16:creationId xmlns:a16="http://schemas.microsoft.com/office/drawing/2014/main" id="{9418347F-2C7D-4EB5-A2CD-BABBA91340F7}"/>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sp>
          <p:nvSpPr>
            <p:cNvPr id="13" name="object 4">
              <a:extLst>
                <a:ext uri="{FF2B5EF4-FFF2-40B4-BE49-F238E27FC236}">
                  <a16:creationId xmlns:a16="http://schemas.microsoft.com/office/drawing/2014/main" id="{6230202C-98B0-4CC5-986E-9A245EDEE463}"/>
                </a:ext>
              </a:extLst>
            </p:cNvPr>
            <p:cNvSpPr txBox="1">
              <a:spLocks/>
            </p:cNvSpPr>
            <p:nvPr/>
          </p:nvSpPr>
          <p:spPr>
            <a:xfrm>
              <a:off x="582250" y="1295400"/>
              <a:ext cx="7979500" cy="4757713"/>
            </a:xfrm>
            <a:prstGeom prst="rect">
              <a:avLst/>
            </a:prstGeom>
          </p:spPr>
          <p:txBody>
            <a:bodyPr vert="horz" wrap="square" lIns="0" tIns="12700" rIns="0" bIns="0" rtlCol="0">
              <a:spAutoFit/>
            </a:bodyPr>
            <a:lstStyle/>
            <a:p>
              <a:pPr marL="12700" marR="5080" indent="166688">
                <a:lnSpc>
                  <a:spcPts val="3300"/>
                </a:lnSpc>
                <a:spcBef>
                  <a:spcPts val="100"/>
                </a:spcBef>
                <a:tabLst>
                  <a:tab pos="179388" algn="l"/>
                </a:tabLst>
              </a:pPr>
              <a:r>
                <a:rPr lang="ja-JP" altLang="en-US" sz="1400" spc="5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みんなも知っている</a:t>
              </a:r>
              <a:r>
                <a:rPr lang="en-US" altLang="ja-JP" sz="1400" spc="5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SDGs</a:t>
              </a:r>
              <a:r>
                <a:rPr lang="ja-JP" altLang="en-US" sz="1400" spc="5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「持続可能な開発目標」には、</a:t>
              </a:r>
              <a:r>
                <a:rPr lang="en-US" altLang="ja-JP" sz="1400" spc="5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17</a:t>
              </a:r>
              <a:r>
                <a:rPr lang="ja-JP" altLang="en-US" sz="1400" spc="5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の目標と</a:t>
              </a:r>
              <a:r>
                <a:rPr lang="en-US" altLang="ja-JP" sz="1400" spc="5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169</a:t>
              </a:r>
              <a:r>
                <a:rPr lang="ja-JP" altLang="en-US" sz="1400" spc="5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のターゲットが掲げられています。その中の</a:t>
              </a:r>
              <a:r>
                <a:rPr lang="en-US" altLang="ja-JP" sz="1400" spc="5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3</a:t>
              </a:r>
              <a:r>
                <a:rPr lang="ja-JP" altLang="en-US" sz="1400" spc="5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番目の目標「すべての人に健康と福祉を」に、</a:t>
              </a:r>
              <a:r>
                <a:rPr lang="en-US" altLang="ja-JP" sz="1400" spc="5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3.6</a:t>
              </a:r>
              <a:r>
                <a:rPr lang="ja-JP" altLang="en-US" sz="1400" spc="5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a:t>
              </a:r>
              <a:r>
                <a:rPr lang="en-US" altLang="ja-JP" sz="1400" spc="5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2020</a:t>
              </a:r>
              <a:r>
                <a:rPr lang="ja-JP" altLang="en-US" sz="1400" spc="5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年までに</a:t>
              </a:r>
              <a:r>
                <a:rPr lang="ja-JP" altLang="en-US" sz="1400" spc="-4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、交通事故による死傷者の数を半分に減らす」というターゲットがあります。</a:t>
              </a:r>
            </a:p>
            <a:p>
              <a:pPr marL="12700" marR="5080" indent="208279">
                <a:lnSpc>
                  <a:spcPts val="3300"/>
                </a:lnSpc>
                <a:spcBef>
                  <a:spcPts val="100"/>
                </a:spcBef>
                <a:tabLst>
                  <a:tab pos="4843463" algn="l"/>
                </a:tabLst>
              </a:pPr>
              <a:r>
                <a:rPr lang="ja-JP" altLang="en-US" sz="1400" spc="-4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特に近年、環境問題や健康への関心の高まりから、</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“自転車”への注目が高まっています。自転車は誰でも気軽に利用できる一方で、ルールやマナーを守らない</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L="12700" marR="5080" indent="-12700">
                <a:lnSpc>
                  <a:spcPts val="3300"/>
                </a:lnSpc>
                <a:spcBef>
                  <a:spcPts val="100"/>
                </a:spcBef>
                <a:tabLst>
                  <a:tab pos="4843463" algn="l"/>
                </a:tabLst>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ことによる事故が多発しています。実際、</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2020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年の自転車</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L="12700" marR="5080" indent="-12700">
                <a:lnSpc>
                  <a:spcPts val="3300"/>
                </a:lnSpc>
                <a:spcBef>
                  <a:spcPts val="100"/>
                </a:spcBef>
                <a:tabLst>
                  <a:tab pos="4843463" algn="l"/>
                </a:tabLst>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乗用中の死傷者数は、</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2016</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年に比べて</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26.6%</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の減少で、</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L="12700" marR="5080" indent="-12700">
                <a:lnSpc>
                  <a:spcPts val="3300"/>
                </a:lnSpc>
                <a:spcBef>
                  <a:spcPts val="100"/>
                </a:spcBef>
                <a:tabLst>
                  <a:tab pos="4843463" algn="l"/>
                </a:tabLst>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ターゲットに届いていません。</a:t>
              </a:r>
            </a:p>
            <a:p>
              <a:pPr marL="12700" marR="5080" indent="166688">
                <a:lnSpc>
                  <a:spcPts val="3300"/>
                </a:lnSpc>
                <a:spcBef>
                  <a:spcPts val="100"/>
                </a:spcBef>
              </a:pP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SDGs</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を達成するために、わたしたち一人ひとりが身近に</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L="12700" marR="5080" indent="-12700">
                <a:lnSpc>
                  <a:spcPts val="3300"/>
                </a:lnSpc>
                <a:spcBef>
                  <a:spcPts val="100"/>
                </a:spcBef>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潜んでいる危険を認識し、身を守るために何をすればよいか</a:t>
              </a:r>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a:rPr>
                <a:t>、</a:t>
              </a:r>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a:endParaRPr>
            </a:p>
            <a:p>
              <a:pPr marL="12700" marR="5080" indent="-12700">
                <a:lnSpc>
                  <a:spcPts val="3300"/>
                </a:lnSpc>
                <a:spcBef>
                  <a:spcPts val="100"/>
                </a:spcBef>
              </a:pPr>
              <a:r>
                <a:rPr lang="ja-JP" altLang="en-US" sz="1400" dirty="0">
                  <a:solidFill>
                    <a:prstClr val="black">
                      <a:lumMod val="75000"/>
                      <a:lumOff val="25000"/>
                    </a:prstClr>
                  </a:solidFill>
                  <a:latin typeface="メイリオ" panose="020B0604030504040204" pitchFamily="50" charset="-128"/>
                  <a:ea typeface="メイリオ" panose="020B0604030504040204" pitchFamily="50" charset="-128"/>
                  <a:cs typeface="メイリオ"/>
                </a:rPr>
                <a:t>リスクを減らすために何が</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できるかを考えてみましょう。</a:t>
              </a:r>
            </a:p>
          </p:txBody>
        </p:sp>
      </p:grpSp>
      <p:sp>
        <p:nvSpPr>
          <p:cNvPr id="15" name="object 1">
            <a:extLst>
              <a:ext uri="{FF2B5EF4-FFF2-40B4-BE49-F238E27FC236}">
                <a16:creationId xmlns:a16="http://schemas.microsoft.com/office/drawing/2014/main" id="{0EEDDBFA-CEDE-42EA-B4C4-6F3B990AE486}"/>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①</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6" name="object 3">
            <a:extLst>
              <a:ext uri="{FF2B5EF4-FFF2-40B4-BE49-F238E27FC236}">
                <a16:creationId xmlns:a16="http://schemas.microsoft.com/office/drawing/2014/main" id="{1162186F-CE10-4136-9A39-DA408D83D7C8}"/>
              </a:ext>
            </a:extLst>
          </p:cNvPr>
          <p:cNvSpPr txBox="1">
            <a:spLocks/>
          </p:cNvSpPr>
          <p:nvPr/>
        </p:nvSpPr>
        <p:spPr>
          <a:xfrm>
            <a:off x="838836" y="381000"/>
            <a:ext cx="3199764"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dirty="0">
                <a:solidFill>
                  <a:srgbClr val="FFFFFF"/>
                </a:solidFill>
                <a:latin typeface="メイリオ" panose="020B0604030504040204" pitchFamily="50" charset="-128"/>
                <a:ea typeface="メイリオ" panose="020B0604030504040204" pitchFamily="50" charset="-128"/>
              </a:rPr>
              <a:t>環境問題と自転車</a:t>
            </a:r>
            <a:endParaRPr kumimoji="0" lang="ja-JP" altLang="en-US" sz="3000" b="1" kern="0" spc="-150" dirty="0">
              <a:solidFill>
                <a:sysClr val="windowText" lastClr="000000"/>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5638800" y="3042611"/>
            <a:ext cx="2990268" cy="335911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1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
            <a:extLst>
              <a:ext uri="{FF2B5EF4-FFF2-40B4-BE49-F238E27FC236}">
                <a16:creationId xmlns:a16="http://schemas.microsoft.com/office/drawing/2014/main" id="{E458D29F-0114-4D6F-8346-21E53FE9891D}"/>
              </a:ext>
            </a:extLst>
          </p:cNvPr>
          <p:cNvSpPr/>
          <p:nvPr/>
        </p:nvSpPr>
        <p:spPr>
          <a:xfrm>
            <a:off x="0" y="232651"/>
            <a:ext cx="8103877"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33" name="object 1">
            <a:extLst>
              <a:ext uri="{FF2B5EF4-FFF2-40B4-BE49-F238E27FC236}">
                <a16:creationId xmlns:a16="http://schemas.microsoft.com/office/drawing/2014/main" id="{26B1CBCE-0634-41C7-A796-D5B15F37AC0E}"/>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②</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 name="object 3"/>
          <p:cNvSpPr txBox="1">
            <a:spLocks noGrp="1"/>
          </p:cNvSpPr>
          <p:nvPr>
            <p:ph type="title" idx="4294967295"/>
          </p:nvPr>
        </p:nvSpPr>
        <p:spPr>
          <a:xfrm>
            <a:off x="838836" y="381000"/>
            <a:ext cx="7265042" cy="474489"/>
          </a:xfrm>
          <a:prstGeom prst="rect">
            <a:avLst/>
          </a:prstGeom>
        </p:spPr>
        <p:txBody>
          <a:bodyPr vert="horz" wrap="square" lIns="0" tIns="12700" rIns="0" bIns="0" rtlCol="0">
            <a:spAutoFit/>
          </a:bodyPr>
          <a:lstStyle/>
          <a:p>
            <a:pPr marL="12700">
              <a:lnSpc>
                <a:spcPct val="100000"/>
              </a:lnSpc>
              <a:spcBef>
                <a:spcPts val="100"/>
              </a:spcBef>
            </a:pPr>
            <a:r>
              <a:rPr sz="3000" b="1" spc="-150" dirty="0">
                <a:solidFill>
                  <a:srgbClr val="FFFFFF"/>
                </a:solidFill>
                <a:latin typeface="メイリオ" panose="020B0604030504040204" pitchFamily="50" charset="-128"/>
                <a:ea typeface="メイリオ" panose="020B0604030504040204" pitchFamily="50" charset="-128"/>
              </a:rPr>
              <a:t>自転車をとりまくリスクについて考えよう</a:t>
            </a:r>
            <a:endParaRPr sz="3000" b="1" spc="-15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AC2D3047-0C0C-4BA6-AAD9-C386589059E8}"/>
              </a:ext>
            </a:extLst>
          </p:cNvPr>
          <p:cNvGrpSpPr/>
          <p:nvPr/>
        </p:nvGrpSpPr>
        <p:grpSpPr>
          <a:xfrm>
            <a:off x="317500" y="1136500"/>
            <a:ext cx="8509000" cy="5397500"/>
            <a:chOff x="317500" y="1143000"/>
            <a:chExt cx="8509000" cy="5397500"/>
          </a:xfrm>
        </p:grpSpPr>
        <p:sp>
          <p:nvSpPr>
            <p:cNvPr id="35" name="bk object 16">
              <a:extLst>
                <a:ext uri="{FF2B5EF4-FFF2-40B4-BE49-F238E27FC236}">
                  <a16:creationId xmlns:a16="http://schemas.microsoft.com/office/drawing/2014/main" id="{EB0EAB8C-3E67-4D03-865E-F3224AF80621}"/>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sp>
          <p:nvSpPr>
            <p:cNvPr id="4" name="object 4"/>
            <p:cNvSpPr txBox="1"/>
            <p:nvPr/>
          </p:nvSpPr>
          <p:spPr>
            <a:xfrm>
              <a:off x="743012" y="1260435"/>
              <a:ext cx="7620000" cy="1168400"/>
            </a:xfrm>
            <a:prstGeom prst="rect">
              <a:avLst/>
            </a:prstGeom>
          </p:spPr>
          <p:txBody>
            <a:bodyPr vert="horz" wrap="square" lIns="0" tIns="12700" rIns="0" bIns="0" rtlCol="0">
              <a:spAutoFit/>
            </a:bodyPr>
            <a:lstStyle/>
            <a:p>
              <a:pPr marL="12700" marR="5080" indent="208279" algn="just">
                <a:lnSpc>
                  <a:spcPct val="156300"/>
                </a:lnSpc>
                <a:spcBef>
                  <a:spcPts val="100"/>
                </a:spcBef>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リスクとは、「偶然のできごとによって損害（利益・財産を失うこと、傷つけること）を受ける可能性」のことをいいます。簡単にいえば、日常の生活で起こってほしくないことです。</a:t>
              </a:r>
            </a:p>
          </p:txBody>
        </p:sp>
        <p:sp>
          <p:nvSpPr>
            <p:cNvPr id="34" name="object 4">
              <a:extLst>
                <a:ext uri="{FF2B5EF4-FFF2-40B4-BE49-F238E27FC236}">
                  <a16:creationId xmlns:a16="http://schemas.microsoft.com/office/drawing/2014/main" id="{1430320A-3C10-4E61-9AD2-8BE3F5A07D06}"/>
                </a:ext>
              </a:extLst>
            </p:cNvPr>
            <p:cNvSpPr txBox="1"/>
            <p:nvPr/>
          </p:nvSpPr>
          <p:spPr>
            <a:xfrm>
              <a:off x="4419600" y="1157168"/>
              <a:ext cx="916128" cy="231345"/>
            </a:xfrm>
            <a:prstGeom prst="rect">
              <a:avLst/>
            </a:prstGeom>
          </p:spPr>
          <p:txBody>
            <a:bodyPr vert="horz" wrap="square" lIns="0" tIns="12700" rIns="0" bIns="0" rtlCol="0">
              <a:spAutoFit/>
            </a:bodyPr>
            <a:lstStyle/>
            <a:p>
              <a:pPr marL="12700" marR="5080" indent="208279" algn="just">
                <a:lnSpc>
                  <a:spcPct val="156300"/>
                </a:lnSpc>
                <a:spcBef>
                  <a:spcPts val="100"/>
                </a:spcBef>
              </a:pPr>
              <a:r>
                <a:rPr lang="ja-JP" altLang="en-US" sz="1000"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そん がい</a:t>
              </a:r>
            </a:p>
          </p:txBody>
        </p:sp>
      </p:grpSp>
      <p:grpSp>
        <p:nvGrpSpPr>
          <p:cNvPr id="31" name="グループ化 30">
            <a:extLst>
              <a:ext uri="{FF2B5EF4-FFF2-40B4-BE49-F238E27FC236}">
                <a16:creationId xmlns:a16="http://schemas.microsoft.com/office/drawing/2014/main" id="{B639EA7B-A625-405E-B320-47B57630AD29}"/>
              </a:ext>
            </a:extLst>
          </p:cNvPr>
          <p:cNvGrpSpPr/>
          <p:nvPr/>
        </p:nvGrpSpPr>
        <p:grpSpPr>
          <a:xfrm>
            <a:off x="6167294" y="4770635"/>
            <a:ext cx="2286000" cy="508000"/>
            <a:chOff x="5817877" y="4770635"/>
            <a:chExt cx="2286000" cy="508000"/>
          </a:xfrm>
        </p:grpSpPr>
        <p:sp>
          <p:nvSpPr>
            <p:cNvPr id="7" name="object 7"/>
            <p:cNvSpPr/>
            <p:nvPr/>
          </p:nvSpPr>
          <p:spPr>
            <a:xfrm>
              <a:off x="5817877" y="4770635"/>
              <a:ext cx="2286000" cy="508000"/>
            </a:xfrm>
            <a:custGeom>
              <a:avLst/>
              <a:gdLst/>
              <a:ahLst/>
              <a:cxnLst/>
              <a:rect l="l" t="t" r="r" b="b"/>
              <a:pathLst>
                <a:path w="2286000" h="508000">
                  <a:moveTo>
                    <a:pt x="2032000" y="0"/>
                  </a:moveTo>
                  <a:lnTo>
                    <a:pt x="254000" y="0"/>
                  </a:lnTo>
                  <a:lnTo>
                    <a:pt x="208342" y="4092"/>
                  </a:lnTo>
                  <a:lnTo>
                    <a:pt x="165369" y="15891"/>
                  </a:lnTo>
                  <a:lnTo>
                    <a:pt x="125799" y="34680"/>
                  </a:lnTo>
                  <a:lnTo>
                    <a:pt x="90349" y="59740"/>
                  </a:lnTo>
                  <a:lnTo>
                    <a:pt x="59736" y="90354"/>
                  </a:lnTo>
                  <a:lnTo>
                    <a:pt x="34677" y="125805"/>
                  </a:lnTo>
                  <a:lnTo>
                    <a:pt x="15890" y="165374"/>
                  </a:lnTo>
                  <a:lnTo>
                    <a:pt x="4092" y="208345"/>
                  </a:lnTo>
                  <a:lnTo>
                    <a:pt x="0" y="254000"/>
                  </a:lnTo>
                  <a:lnTo>
                    <a:pt x="4092" y="299657"/>
                  </a:lnTo>
                  <a:lnTo>
                    <a:pt x="15890" y="342630"/>
                  </a:lnTo>
                  <a:lnTo>
                    <a:pt x="34677" y="382200"/>
                  </a:lnTo>
                  <a:lnTo>
                    <a:pt x="59736" y="417650"/>
                  </a:lnTo>
                  <a:lnTo>
                    <a:pt x="90349" y="448263"/>
                  </a:lnTo>
                  <a:lnTo>
                    <a:pt x="125799" y="473322"/>
                  </a:lnTo>
                  <a:lnTo>
                    <a:pt x="165369" y="492109"/>
                  </a:lnTo>
                  <a:lnTo>
                    <a:pt x="208342"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sp>
          <p:nvSpPr>
            <p:cNvPr id="10" name="object 10"/>
            <p:cNvSpPr txBox="1"/>
            <p:nvPr/>
          </p:nvSpPr>
          <p:spPr>
            <a:xfrm>
              <a:off x="5817877" y="4896000"/>
              <a:ext cx="2286000" cy="330200"/>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③ </a:t>
              </a:r>
              <a:r>
                <a:rPr lang="en-US" altLang="ja-JP" sz="2000" b="1" dirty="0">
                  <a:solidFill>
                    <a:srgbClr val="FFFFFF"/>
                  </a:solidFill>
                  <a:latin typeface="メイリオ" panose="020B0604030504040204" pitchFamily="50" charset="-128"/>
                  <a:ea typeface="メイリオ" panose="020B0604030504040204" pitchFamily="50" charset="-128"/>
                  <a:cs typeface="メイリオ"/>
                </a:rPr>
                <a:t>1</a:t>
              </a:r>
              <a:r>
                <a:rPr lang="ja-JP" altLang="en-US" sz="2000" b="1" dirty="0">
                  <a:solidFill>
                    <a:srgbClr val="FFFFFF"/>
                  </a:solidFill>
                  <a:latin typeface="メイリオ" panose="020B0604030504040204" pitchFamily="50" charset="-128"/>
                  <a:ea typeface="メイリオ" panose="020B0604030504040204" pitchFamily="50" charset="-128"/>
                  <a:cs typeface="メイリオ"/>
                </a:rPr>
                <a:t>日に１件</a:t>
              </a:r>
            </a:p>
          </p:txBody>
        </p:sp>
      </p:grpSp>
      <p:grpSp>
        <p:nvGrpSpPr>
          <p:cNvPr id="30" name="グループ化 29">
            <a:extLst>
              <a:ext uri="{FF2B5EF4-FFF2-40B4-BE49-F238E27FC236}">
                <a16:creationId xmlns:a16="http://schemas.microsoft.com/office/drawing/2014/main" id="{62BB1DE6-AF10-4CF3-B2A2-D79B74A0AC70}"/>
              </a:ext>
            </a:extLst>
          </p:cNvPr>
          <p:cNvGrpSpPr/>
          <p:nvPr/>
        </p:nvGrpSpPr>
        <p:grpSpPr>
          <a:xfrm>
            <a:off x="3530829" y="4770635"/>
            <a:ext cx="2286000" cy="508000"/>
            <a:chOff x="3410012" y="4770635"/>
            <a:chExt cx="2286000" cy="508000"/>
          </a:xfrm>
        </p:grpSpPr>
        <p:sp>
          <p:nvSpPr>
            <p:cNvPr id="6" name="object 6"/>
            <p:cNvSpPr/>
            <p:nvPr/>
          </p:nvSpPr>
          <p:spPr>
            <a:xfrm>
              <a:off x="3410012" y="4770635"/>
              <a:ext cx="22860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sp>
          <p:nvSpPr>
            <p:cNvPr id="9" name="object 9"/>
            <p:cNvSpPr txBox="1"/>
            <p:nvPr/>
          </p:nvSpPr>
          <p:spPr>
            <a:xfrm>
              <a:off x="3410012" y="4896000"/>
              <a:ext cx="2286000" cy="330200"/>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② </a:t>
              </a:r>
              <a:r>
                <a:rPr lang="en-US" altLang="ja-JP" sz="2000" b="1" dirty="0">
                  <a:solidFill>
                    <a:srgbClr val="FFFFFF"/>
                  </a:solidFill>
                  <a:latin typeface="メイリオ" panose="020B0604030504040204" pitchFamily="50" charset="-128"/>
                  <a:ea typeface="メイリオ" panose="020B0604030504040204" pitchFamily="50" charset="-128"/>
                  <a:cs typeface="メイリオ"/>
                </a:rPr>
                <a:t>60</a:t>
              </a:r>
              <a:r>
                <a:rPr lang="ja-JP" altLang="en-US" sz="2000" b="1" dirty="0">
                  <a:solidFill>
                    <a:srgbClr val="FFFFFF"/>
                  </a:solidFill>
                  <a:latin typeface="メイリオ" panose="020B0604030504040204" pitchFamily="50" charset="-128"/>
                  <a:ea typeface="メイリオ" panose="020B0604030504040204" pitchFamily="50" charset="-128"/>
                  <a:cs typeface="メイリオ"/>
                </a:rPr>
                <a:t>分に１件</a:t>
              </a:r>
            </a:p>
          </p:txBody>
        </p:sp>
      </p:grpSp>
      <p:grpSp>
        <p:nvGrpSpPr>
          <p:cNvPr id="29" name="グループ化 28">
            <a:extLst>
              <a:ext uri="{FF2B5EF4-FFF2-40B4-BE49-F238E27FC236}">
                <a16:creationId xmlns:a16="http://schemas.microsoft.com/office/drawing/2014/main" id="{18D43A9C-845F-41B9-BF3B-C9F624051986}"/>
              </a:ext>
            </a:extLst>
          </p:cNvPr>
          <p:cNvGrpSpPr/>
          <p:nvPr/>
        </p:nvGrpSpPr>
        <p:grpSpPr>
          <a:xfrm>
            <a:off x="936939" y="4770635"/>
            <a:ext cx="2286000" cy="508000"/>
            <a:chOff x="1018045" y="4770635"/>
            <a:chExt cx="2286000" cy="508000"/>
          </a:xfrm>
        </p:grpSpPr>
        <p:sp>
          <p:nvSpPr>
            <p:cNvPr id="5" name="object 5"/>
            <p:cNvSpPr/>
            <p:nvPr/>
          </p:nvSpPr>
          <p:spPr>
            <a:xfrm>
              <a:off x="1018045" y="4770635"/>
              <a:ext cx="22860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sp>
          <p:nvSpPr>
            <p:cNvPr id="20" name="object 12">
              <a:extLst>
                <a:ext uri="{FF2B5EF4-FFF2-40B4-BE49-F238E27FC236}">
                  <a16:creationId xmlns:a16="http://schemas.microsoft.com/office/drawing/2014/main" id="{950BC2CD-887C-4CF8-AF33-7E2B897C3B09}"/>
                </a:ext>
              </a:extLst>
            </p:cNvPr>
            <p:cNvSpPr txBox="1"/>
            <p:nvPr/>
          </p:nvSpPr>
          <p:spPr>
            <a:xfrm>
              <a:off x="1018045" y="4896000"/>
              <a:ext cx="2286000" cy="330200"/>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① </a:t>
              </a:r>
              <a:r>
                <a:rPr lang="en-US" altLang="ja-JP" sz="2000" b="1" dirty="0">
                  <a:solidFill>
                    <a:srgbClr val="FFFFFF"/>
                  </a:solidFill>
                  <a:latin typeface="メイリオ" panose="020B0604030504040204" pitchFamily="50" charset="-128"/>
                  <a:ea typeface="メイリオ" panose="020B0604030504040204" pitchFamily="50" charset="-128"/>
                  <a:cs typeface="メイリオ"/>
                </a:rPr>
                <a:t>8</a:t>
              </a:r>
              <a:r>
                <a:rPr lang="ja-JP" altLang="en-US" sz="2000" b="1" dirty="0">
                  <a:solidFill>
                    <a:srgbClr val="FFFFFF"/>
                  </a:solidFill>
                  <a:latin typeface="メイリオ" panose="020B0604030504040204" pitchFamily="50" charset="-128"/>
                  <a:ea typeface="メイリオ" panose="020B0604030504040204" pitchFamily="50" charset="-128"/>
                  <a:cs typeface="メイリオ"/>
                </a:rPr>
                <a:t>分に１件</a:t>
              </a:r>
            </a:p>
          </p:txBody>
        </p:sp>
      </p:grpSp>
      <p:grpSp>
        <p:nvGrpSpPr>
          <p:cNvPr id="28" name="グループ化 27">
            <a:extLst>
              <a:ext uri="{FF2B5EF4-FFF2-40B4-BE49-F238E27FC236}">
                <a16:creationId xmlns:a16="http://schemas.microsoft.com/office/drawing/2014/main" id="{A568EAE1-E50B-48B7-97F4-BA34348F3C40}"/>
              </a:ext>
            </a:extLst>
          </p:cNvPr>
          <p:cNvGrpSpPr/>
          <p:nvPr/>
        </p:nvGrpSpPr>
        <p:grpSpPr>
          <a:xfrm>
            <a:off x="556461" y="2634032"/>
            <a:ext cx="7965239" cy="1137000"/>
            <a:chOff x="556461" y="2895600"/>
            <a:chExt cx="7965239" cy="1137000"/>
          </a:xfrm>
        </p:grpSpPr>
        <p:sp>
          <p:nvSpPr>
            <p:cNvPr id="8" name="object 8"/>
            <p:cNvSpPr/>
            <p:nvPr/>
          </p:nvSpPr>
          <p:spPr>
            <a:xfrm>
              <a:off x="901700" y="3276600"/>
              <a:ext cx="7620000" cy="756000"/>
            </a:xfrm>
            <a:custGeom>
              <a:avLst/>
              <a:gdLst/>
              <a:ahLst/>
              <a:cxnLst/>
              <a:rect l="l" t="t" r="r" b="b"/>
              <a:pathLst>
                <a:path w="7620000" h="533400">
                  <a:moveTo>
                    <a:pt x="7429500" y="0"/>
                  </a:moveTo>
                  <a:lnTo>
                    <a:pt x="190500" y="0"/>
                  </a:lnTo>
                  <a:lnTo>
                    <a:pt x="146821" y="5031"/>
                  </a:lnTo>
                  <a:lnTo>
                    <a:pt x="106724" y="19363"/>
                  </a:lnTo>
                  <a:lnTo>
                    <a:pt x="71353" y="41851"/>
                  </a:lnTo>
                  <a:lnTo>
                    <a:pt x="41851" y="71353"/>
                  </a:lnTo>
                  <a:lnTo>
                    <a:pt x="19363" y="106724"/>
                  </a:lnTo>
                  <a:lnTo>
                    <a:pt x="5031" y="146821"/>
                  </a:lnTo>
                  <a:lnTo>
                    <a:pt x="0" y="190500"/>
                  </a:lnTo>
                  <a:lnTo>
                    <a:pt x="0" y="342900"/>
                  </a:lnTo>
                  <a:lnTo>
                    <a:pt x="5031" y="386578"/>
                  </a:lnTo>
                  <a:lnTo>
                    <a:pt x="19363" y="426675"/>
                  </a:lnTo>
                  <a:lnTo>
                    <a:pt x="41851" y="462046"/>
                  </a:lnTo>
                  <a:lnTo>
                    <a:pt x="71353" y="491548"/>
                  </a:lnTo>
                  <a:lnTo>
                    <a:pt x="106724" y="514036"/>
                  </a:lnTo>
                  <a:lnTo>
                    <a:pt x="146821" y="528368"/>
                  </a:lnTo>
                  <a:lnTo>
                    <a:pt x="190500" y="533400"/>
                  </a:lnTo>
                  <a:lnTo>
                    <a:pt x="7429500" y="533400"/>
                  </a:lnTo>
                  <a:lnTo>
                    <a:pt x="7473178" y="528368"/>
                  </a:lnTo>
                  <a:lnTo>
                    <a:pt x="7513275" y="514036"/>
                  </a:lnTo>
                  <a:lnTo>
                    <a:pt x="7548646" y="491548"/>
                  </a:lnTo>
                  <a:lnTo>
                    <a:pt x="7578148" y="462046"/>
                  </a:lnTo>
                  <a:lnTo>
                    <a:pt x="7600636" y="426675"/>
                  </a:lnTo>
                  <a:lnTo>
                    <a:pt x="7614968" y="386578"/>
                  </a:lnTo>
                  <a:lnTo>
                    <a:pt x="7620000" y="342900"/>
                  </a:lnTo>
                  <a:lnTo>
                    <a:pt x="7620000" y="190500"/>
                  </a:lnTo>
                  <a:lnTo>
                    <a:pt x="7614968" y="146821"/>
                  </a:lnTo>
                  <a:lnTo>
                    <a:pt x="7600636" y="106724"/>
                  </a:lnTo>
                  <a:lnTo>
                    <a:pt x="7578148" y="71353"/>
                  </a:lnTo>
                  <a:lnTo>
                    <a:pt x="7548646" y="41851"/>
                  </a:lnTo>
                  <a:lnTo>
                    <a:pt x="7513275" y="19363"/>
                  </a:lnTo>
                  <a:lnTo>
                    <a:pt x="7473178" y="5031"/>
                  </a:lnTo>
                  <a:lnTo>
                    <a:pt x="7429500" y="0"/>
                  </a:lnTo>
                  <a:close/>
                </a:path>
              </a:pathLst>
            </a:custGeom>
            <a:solidFill>
              <a:srgbClr val="FF1D24"/>
            </a:solidFill>
          </p:spPr>
          <p:txBody>
            <a:bodyPr wrap="square" lIns="0" tIns="0" rIns="0" bIns="0" rtlCol="0"/>
            <a:lstStyle/>
            <a:p>
              <a:endParaRPr/>
            </a:p>
          </p:txBody>
        </p:sp>
        <p:sp>
          <p:nvSpPr>
            <p:cNvPr id="14" name="object 14"/>
            <p:cNvSpPr/>
            <p:nvPr/>
          </p:nvSpPr>
          <p:spPr>
            <a:xfrm>
              <a:off x="556461" y="28956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15" name="object 15"/>
            <p:cNvSpPr/>
            <p:nvPr/>
          </p:nvSpPr>
          <p:spPr>
            <a:xfrm>
              <a:off x="556461" y="28956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16" name="object 16"/>
            <p:cNvSpPr txBox="1"/>
            <p:nvPr/>
          </p:nvSpPr>
          <p:spPr>
            <a:xfrm rot="21540000">
              <a:off x="630000" y="30156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17" name="object 17"/>
            <p:cNvSpPr txBox="1"/>
            <p:nvPr/>
          </p:nvSpPr>
          <p:spPr>
            <a:xfrm>
              <a:off x="1143001" y="3336945"/>
              <a:ext cx="7099300" cy="666849"/>
            </a:xfrm>
            <a:prstGeom prst="rect">
              <a:avLst/>
            </a:prstGeom>
          </p:spPr>
          <p:txBody>
            <a:bodyPr vert="horz" wrap="square" lIns="0" tIns="0" rIns="0" bIns="0" rtlCol="0">
              <a:spAutoFit/>
            </a:bodyPr>
            <a:lstStyle/>
            <a:p>
              <a:pPr marL="12700">
                <a:lnSpc>
                  <a:spcPts val="2600"/>
                </a:lnSpc>
                <a:tabLst>
                  <a:tab pos="469265" algn="l"/>
                </a:tabLst>
              </a:pPr>
              <a:r>
                <a:rPr lang="ja-JP" altLang="en-US" sz="2000" b="1" spc="50" dirty="0">
                  <a:solidFill>
                    <a:srgbClr val="FFFFFF"/>
                  </a:solidFill>
                  <a:latin typeface="メイリオ" panose="020B0604030504040204" pitchFamily="50" charset="-128"/>
                  <a:ea typeface="メイリオ" panose="020B0604030504040204" pitchFamily="50" charset="-128"/>
                  <a:cs typeface="メイリオ"/>
                </a:rPr>
                <a:t>　日本では、自転車乗用中の交通事故の発生ひん度はどのくらいでしょうか</a:t>
              </a:r>
              <a:r>
                <a:rPr lang="en-US" altLang="ja-JP" sz="2000" b="1" spc="50" dirty="0">
                  <a:solidFill>
                    <a:srgbClr val="FFFFFF"/>
                  </a:solidFill>
                  <a:latin typeface="メイリオ" panose="020B0604030504040204" pitchFamily="50" charset="-128"/>
                  <a:ea typeface="メイリオ" panose="020B0604030504040204" pitchFamily="50" charset="-128"/>
                  <a:cs typeface="メイリオ"/>
                </a:rPr>
                <a:t>?</a:t>
              </a:r>
              <a:r>
                <a:rPr lang="ja-JP" altLang="en-US" sz="2000" b="1" spc="50" dirty="0">
                  <a:solidFill>
                    <a:srgbClr val="FFFFFF"/>
                  </a:solidFill>
                  <a:latin typeface="メイリオ" panose="020B0604030504040204" pitchFamily="50" charset="-128"/>
                  <a:ea typeface="メイリオ" panose="020B0604030504040204" pitchFamily="50" charset="-128"/>
                  <a:cs typeface="メイリオ"/>
                </a:rPr>
                <a:t>　当てはまる番号を選びましょう。</a:t>
              </a:r>
              <a:endParaRPr sz="2000" b="1" dirty="0">
                <a:latin typeface="メイリオ" panose="020B0604030504040204" pitchFamily="50" charset="-128"/>
                <a:ea typeface="メイリオ" panose="020B0604030504040204" pitchFamily="50" charset="-128"/>
                <a:cs typeface="メイリオ"/>
              </a:endParaRPr>
            </a:p>
          </p:txBody>
        </p:sp>
        <p:sp>
          <p:nvSpPr>
            <p:cNvPr id="19" name="object 16">
              <a:extLst>
                <a:ext uri="{FF2B5EF4-FFF2-40B4-BE49-F238E27FC236}">
                  <a16:creationId xmlns:a16="http://schemas.microsoft.com/office/drawing/2014/main" id="{73C042A5-FEB7-4709-87EC-2CF6A801BE49}"/>
                </a:ext>
              </a:extLst>
            </p:cNvPr>
            <p:cNvSpPr txBox="1"/>
            <p:nvPr/>
          </p:nvSpPr>
          <p:spPr>
            <a:xfrm rot="21540000">
              <a:off x="912299" y="3126812"/>
              <a:ext cx="303119" cy="436017"/>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1</a:t>
              </a:r>
              <a:endParaRPr sz="2800" i="1" dirty="0">
                <a:latin typeface="メイリオ" panose="020B0604030504040204" pitchFamily="50" charset="-128"/>
                <a:ea typeface="メイリオ" panose="020B0604030504040204" pitchFamily="50" charset="-128"/>
                <a:cs typeface="Franklin Gothic Demi"/>
              </a:endParaRPr>
            </a:p>
          </p:txBody>
        </p:sp>
      </p:grpSp>
      <p:grpSp>
        <p:nvGrpSpPr>
          <p:cNvPr id="11" name="グループ化 10">
            <a:extLst>
              <a:ext uri="{FF2B5EF4-FFF2-40B4-BE49-F238E27FC236}">
                <a16:creationId xmlns:a16="http://schemas.microsoft.com/office/drawing/2014/main" id="{65B19787-C41C-4AB3-8D55-10B62B43282A}"/>
              </a:ext>
            </a:extLst>
          </p:cNvPr>
          <p:cNvGrpSpPr/>
          <p:nvPr/>
        </p:nvGrpSpPr>
        <p:grpSpPr>
          <a:xfrm>
            <a:off x="936939" y="4770635"/>
            <a:ext cx="2286397" cy="508000"/>
            <a:chOff x="1018984" y="4770635"/>
            <a:chExt cx="2286397" cy="508000"/>
          </a:xfrm>
        </p:grpSpPr>
        <p:sp>
          <p:nvSpPr>
            <p:cNvPr id="22" name="object 11">
              <a:extLst>
                <a:ext uri="{FF2B5EF4-FFF2-40B4-BE49-F238E27FC236}">
                  <a16:creationId xmlns:a16="http://schemas.microsoft.com/office/drawing/2014/main" id="{53314A1F-66F9-4E9F-8096-043BC0BAAE77}"/>
                </a:ext>
              </a:extLst>
            </p:cNvPr>
            <p:cNvSpPr/>
            <p:nvPr/>
          </p:nvSpPr>
          <p:spPr>
            <a:xfrm>
              <a:off x="1018984" y="4770635"/>
              <a:ext cx="22860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C7323"/>
            </a:solidFill>
          </p:spPr>
          <p:txBody>
            <a:bodyPr wrap="square" lIns="0" tIns="0" rIns="0" bIns="0" rtlCol="0"/>
            <a:lstStyle/>
            <a:p>
              <a:endParaRPr/>
            </a:p>
          </p:txBody>
        </p:sp>
        <p:sp>
          <p:nvSpPr>
            <p:cNvPr id="26" name="object 12">
              <a:extLst>
                <a:ext uri="{FF2B5EF4-FFF2-40B4-BE49-F238E27FC236}">
                  <a16:creationId xmlns:a16="http://schemas.microsoft.com/office/drawing/2014/main" id="{96099DF8-0FB9-4E8B-B40D-F4B49645CF47}"/>
                </a:ext>
              </a:extLst>
            </p:cNvPr>
            <p:cNvSpPr txBox="1"/>
            <p:nvPr/>
          </p:nvSpPr>
          <p:spPr>
            <a:xfrm>
              <a:off x="1019381" y="4907356"/>
              <a:ext cx="2286000" cy="330200"/>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① </a:t>
              </a:r>
              <a:r>
                <a:rPr lang="en-US" altLang="ja-JP" sz="2000" b="1" dirty="0">
                  <a:solidFill>
                    <a:srgbClr val="FFFFFF"/>
                  </a:solidFill>
                  <a:latin typeface="メイリオ" panose="020B0604030504040204" pitchFamily="50" charset="-128"/>
                  <a:ea typeface="メイリオ" panose="020B0604030504040204" pitchFamily="50" charset="-128"/>
                  <a:cs typeface="メイリオ"/>
                </a:rPr>
                <a:t>8</a:t>
              </a:r>
              <a:r>
                <a:rPr lang="ja-JP" altLang="en-US" sz="2000" b="1" dirty="0">
                  <a:solidFill>
                    <a:srgbClr val="FFFFFF"/>
                  </a:solidFill>
                  <a:latin typeface="メイリオ" panose="020B0604030504040204" pitchFamily="50" charset="-128"/>
                  <a:ea typeface="メイリオ" panose="020B0604030504040204" pitchFamily="50" charset="-128"/>
                  <a:cs typeface="メイリオ"/>
                </a:rPr>
                <a:t>分に１件</a:t>
              </a:r>
            </a:p>
          </p:txBody>
        </p:sp>
      </p:grpSp>
      <p:sp>
        <p:nvSpPr>
          <p:cNvPr id="23" name="object 13">
            <a:extLst>
              <a:ext uri="{FF2B5EF4-FFF2-40B4-BE49-F238E27FC236}">
                <a16:creationId xmlns:a16="http://schemas.microsoft.com/office/drawing/2014/main" id="{58428FAF-FC5E-4CE0-A1A5-3B83F7E01180}"/>
              </a:ext>
            </a:extLst>
          </p:cNvPr>
          <p:cNvSpPr/>
          <p:nvPr/>
        </p:nvSpPr>
        <p:spPr>
          <a:xfrm>
            <a:off x="876871" y="4473753"/>
            <a:ext cx="1079500" cy="1101764"/>
          </a:xfrm>
          <a:custGeom>
            <a:avLst/>
            <a:gdLst/>
            <a:ahLst/>
            <a:cxnLst/>
            <a:rect l="l" t="t" r="r" b="b"/>
            <a:pathLst>
              <a:path w="1724025" h="1724025">
                <a:moveTo>
                  <a:pt x="1723644" y="861809"/>
                </a:moveTo>
                <a:lnTo>
                  <a:pt x="1722279" y="910713"/>
                </a:lnTo>
                <a:lnTo>
                  <a:pt x="1718235" y="958902"/>
                </a:lnTo>
                <a:lnTo>
                  <a:pt x="1711583" y="1006303"/>
                </a:lnTo>
                <a:lnTo>
                  <a:pt x="1702397" y="1052842"/>
                </a:lnTo>
                <a:lnTo>
                  <a:pt x="1690749" y="1098447"/>
                </a:lnTo>
                <a:lnTo>
                  <a:pt x="1676712" y="1143045"/>
                </a:lnTo>
                <a:lnTo>
                  <a:pt x="1660359" y="1186564"/>
                </a:lnTo>
                <a:lnTo>
                  <a:pt x="1641762" y="1228931"/>
                </a:lnTo>
                <a:lnTo>
                  <a:pt x="1620995" y="1270072"/>
                </a:lnTo>
                <a:lnTo>
                  <a:pt x="1598129" y="1309916"/>
                </a:lnTo>
                <a:lnTo>
                  <a:pt x="1573238" y="1348389"/>
                </a:lnTo>
                <a:lnTo>
                  <a:pt x="1546395" y="1385419"/>
                </a:lnTo>
                <a:lnTo>
                  <a:pt x="1517672" y="1420933"/>
                </a:lnTo>
                <a:lnTo>
                  <a:pt x="1487141" y="1454858"/>
                </a:lnTo>
                <a:lnTo>
                  <a:pt x="1454877" y="1487122"/>
                </a:lnTo>
                <a:lnTo>
                  <a:pt x="1420951" y="1517652"/>
                </a:lnTo>
                <a:lnTo>
                  <a:pt x="1385437" y="1546374"/>
                </a:lnTo>
                <a:lnTo>
                  <a:pt x="1348406" y="1573217"/>
                </a:lnTo>
                <a:lnTo>
                  <a:pt x="1309932" y="1598107"/>
                </a:lnTo>
                <a:lnTo>
                  <a:pt x="1270088" y="1620972"/>
                </a:lnTo>
                <a:lnTo>
                  <a:pt x="1228946" y="1641739"/>
                </a:lnTo>
                <a:lnTo>
                  <a:pt x="1186579" y="1660335"/>
                </a:lnTo>
                <a:lnTo>
                  <a:pt x="1143059" y="1676688"/>
                </a:lnTo>
                <a:lnTo>
                  <a:pt x="1098461" y="1690725"/>
                </a:lnTo>
                <a:lnTo>
                  <a:pt x="1052855" y="1702372"/>
                </a:lnTo>
                <a:lnTo>
                  <a:pt x="1006316" y="1711558"/>
                </a:lnTo>
                <a:lnTo>
                  <a:pt x="958915" y="1718210"/>
                </a:lnTo>
                <a:lnTo>
                  <a:pt x="910726" y="1722254"/>
                </a:lnTo>
                <a:lnTo>
                  <a:pt x="861822" y="1723618"/>
                </a:lnTo>
                <a:lnTo>
                  <a:pt x="812917" y="1722254"/>
                </a:lnTo>
                <a:lnTo>
                  <a:pt x="764728" y="1718210"/>
                </a:lnTo>
                <a:lnTo>
                  <a:pt x="717327" y="1711558"/>
                </a:lnTo>
                <a:lnTo>
                  <a:pt x="670788" y="1702372"/>
                </a:lnTo>
                <a:lnTo>
                  <a:pt x="625182" y="1690725"/>
                </a:lnTo>
                <a:lnTo>
                  <a:pt x="580584" y="1676688"/>
                </a:lnTo>
                <a:lnTo>
                  <a:pt x="537064" y="1660335"/>
                </a:lnTo>
                <a:lnTo>
                  <a:pt x="494697" y="1641739"/>
                </a:lnTo>
                <a:lnTo>
                  <a:pt x="453555" y="1620972"/>
                </a:lnTo>
                <a:lnTo>
                  <a:pt x="413711" y="1598107"/>
                </a:lnTo>
                <a:lnTo>
                  <a:pt x="375237" y="1573217"/>
                </a:lnTo>
                <a:lnTo>
                  <a:pt x="338206" y="1546374"/>
                </a:lnTo>
                <a:lnTo>
                  <a:pt x="302692" y="1517652"/>
                </a:lnTo>
                <a:lnTo>
                  <a:pt x="268766" y="1487122"/>
                </a:lnTo>
                <a:lnTo>
                  <a:pt x="236502" y="1454858"/>
                </a:lnTo>
                <a:lnTo>
                  <a:pt x="205971" y="1420933"/>
                </a:lnTo>
                <a:lnTo>
                  <a:pt x="177248" y="1385419"/>
                </a:lnTo>
                <a:lnTo>
                  <a:pt x="150405" y="1348389"/>
                </a:lnTo>
                <a:lnTo>
                  <a:pt x="125514" y="1309916"/>
                </a:lnTo>
                <a:lnTo>
                  <a:pt x="102648" y="1270072"/>
                </a:lnTo>
                <a:lnTo>
                  <a:pt x="81881" y="1228931"/>
                </a:lnTo>
                <a:lnTo>
                  <a:pt x="63284" y="1186564"/>
                </a:lnTo>
                <a:lnTo>
                  <a:pt x="46931" y="1143045"/>
                </a:lnTo>
                <a:lnTo>
                  <a:pt x="32894" y="1098447"/>
                </a:lnTo>
                <a:lnTo>
                  <a:pt x="21246" y="1052842"/>
                </a:lnTo>
                <a:lnTo>
                  <a:pt x="12060" y="1006303"/>
                </a:lnTo>
                <a:lnTo>
                  <a:pt x="5408" y="958902"/>
                </a:lnTo>
                <a:lnTo>
                  <a:pt x="1364" y="910713"/>
                </a:lnTo>
                <a:lnTo>
                  <a:pt x="0" y="861809"/>
                </a:lnTo>
                <a:lnTo>
                  <a:pt x="1364" y="812904"/>
                </a:lnTo>
                <a:lnTo>
                  <a:pt x="5408" y="764715"/>
                </a:lnTo>
                <a:lnTo>
                  <a:pt x="12060" y="717315"/>
                </a:lnTo>
                <a:lnTo>
                  <a:pt x="21246" y="670776"/>
                </a:lnTo>
                <a:lnTo>
                  <a:pt x="32894" y="625171"/>
                </a:lnTo>
                <a:lnTo>
                  <a:pt x="46931" y="580572"/>
                </a:lnTo>
                <a:lnTo>
                  <a:pt x="63284" y="537053"/>
                </a:lnTo>
                <a:lnTo>
                  <a:pt x="81881" y="494687"/>
                </a:lnTo>
                <a:lnTo>
                  <a:pt x="102648" y="453545"/>
                </a:lnTo>
                <a:lnTo>
                  <a:pt x="125514" y="413702"/>
                </a:lnTo>
                <a:lnTo>
                  <a:pt x="150405" y="375228"/>
                </a:lnTo>
                <a:lnTo>
                  <a:pt x="177248" y="338198"/>
                </a:lnTo>
                <a:lnTo>
                  <a:pt x="205971" y="302685"/>
                </a:lnTo>
                <a:lnTo>
                  <a:pt x="236502" y="268759"/>
                </a:lnTo>
                <a:lnTo>
                  <a:pt x="268766" y="236496"/>
                </a:lnTo>
                <a:lnTo>
                  <a:pt x="302692" y="205966"/>
                </a:lnTo>
                <a:lnTo>
                  <a:pt x="338206" y="177244"/>
                </a:lnTo>
                <a:lnTo>
                  <a:pt x="375237" y="150401"/>
                </a:lnTo>
                <a:lnTo>
                  <a:pt x="413711" y="125511"/>
                </a:lnTo>
                <a:lnTo>
                  <a:pt x="453555" y="102646"/>
                </a:lnTo>
                <a:lnTo>
                  <a:pt x="494697" y="81879"/>
                </a:lnTo>
                <a:lnTo>
                  <a:pt x="537064" y="63282"/>
                </a:lnTo>
                <a:lnTo>
                  <a:pt x="580584" y="46929"/>
                </a:lnTo>
                <a:lnTo>
                  <a:pt x="625182" y="32893"/>
                </a:lnTo>
                <a:lnTo>
                  <a:pt x="670788" y="21245"/>
                </a:lnTo>
                <a:lnTo>
                  <a:pt x="717327" y="12059"/>
                </a:lnTo>
                <a:lnTo>
                  <a:pt x="764728" y="5408"/>
                </a:lnTo>
                <a:lnTo>
                  <a:pt x="812917" y="1364"/>
                </a:lnTo>
                <a:lnTo>
                  <a:pt x="861822" y="0"/>
                </a:lnTo>
                <a:lnTo>
                  <a:pt x="910726" y="1364"/>
                </a:lnTo>
                <a:lnTo>
                  <a:pt x="958915" y="5408"/>
                </a:lnTo>
                <a:lnTo>
                  <a:pt x="1006316" y="12059"/>
                </a:lnTo>
                <a:lnTo>
                  <a:pt x="1052855" y="21245"/>
                </a:lnTo>
                <a:lnTo>
                  <a:pt x="1098461" y="32893"/>
                </a:lnTo>
                <a:lnTo>
                  <a:pt x="1143059" y="46929"/>
                </a:lnTo>
                <a:lnTo>
                  <a:pt x="1186579" y="63282"/>
                </a:lnTo>
                <a:lnTo>
                  <a:pt x="1228946" y="81879"/>
                </a:lnTo>
                <a:lnTo>
                  <a:pt x="1270088" y="102646"/>
                </a:lnTo>
                <a:lnTo>
                  <a:pt x="1309932" y="125511"/>
                </a:lnTo>
                <a:lnTo>
                  <a:pt x="1348406" y="150401"/>
                </a:lnTo>
                <a:lnTo>
                  <a:pt x="1385437" y="177244"/>
                </a:lnTo>
                <a:lnTo>
                  <a:pt x="1420951" y="205966"/>
                </a:lnTo>
                <a:lnTo>
                  <a:pt x="1454877" y="236496"/>
                </a:lnTo>
                <a:lnTo>
                  <a:pt x="1487141" y="268759"/>
                </a:lnTo>
                <a:lnTo>
                  <a:pt x="1517672" y="302685"/>
                </a:lnTo>
                <a:lnTo>
                  <a:pt x="1546395" y="338198"/>
                </a:lnTo>
                <a:lnTo>
                  <a:pt x="1573238" y="375228"/>
                </a:lnTo>
                <a:lnTo>
                  <a:pt x="1598129" y="413702"/>
                </a:lnTo>
                <a:lnTo>
                  <a:pt x="1620995" y="453545"/>
                </a:lnTo>
                <a:lnTo>
                  <a:pt x="1641762" y="494687"/>
                </a:lnTo>
                <a:lnTo>
                  <a:pt x="1660359" y="537053"/>
                </a:lnTo>
                <a:lnTo>
                  <a:pt x="1676712" y="580572"/>
                </a:lnTo>
                <a:lnTo>
                  <a:pt x="1690749" y="625171"/>
                </a:lnTo>
                <a:lnTo>
                  <a:pt x="1702397" y="670776"/>
                </a:lnTo>
                <a:lnTo>
                  <a:pt x="1711583" y="717315"/>
                </a:lnTo>
                <a:lnTo>
                  <a:pt x="1718235" y="764715"/>
                </a:lnTo>
                <a:lnTo>
                  <a:pt x="1722279" y="812904"/>
                </a:lnTo>
                <a:lnTo>
                  <a:pt x="1723644" y="861809"/>
                </a:lnTo>
                <a:close/>
              </a:path>
            </a:pathLst>
          </a:custGeom>
          <a:ln w="76200">
            <a:solidFill>
              <a:srgbClr val="FF1D24"/>
            </a:solidFill>
          </a:ln>
        </p:spPr>
        <p:txBody>
          <a:bodyPr wrap="square" lIns="0" tIns="0" rIns="0" bIns="0" rtlCol="0"/>
          <a:lstStyle/>
          <a:p>
            <a:endParaRPr/>
          </a:p>
        </p:txBody>
      </p:sp>
    </p:spTree>
    <p:extLst>
      <p:ext uri="{BB962C8B-B14F-4D97-AF65-F5344CB8AC3E}">
        <p14:creationId xmlns:p14="http://schemas.microsoft.com/office/powerpoint/2010/main" val="4001660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3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
                                        <p:tgtEl>
                                          <p:spTgt spid="28"/>
                                        </p:tgtEl>
                                      </p:cBhvr>
                                    </p:animEffect>
                                    <p:anim calcmode="lin" valueType="num">
                                      <p:cBhvr>
                                        <p:cTn id="26" dur="200" fill="hold"/>
                                        <p:tgtEl>
                                          <p:spTgt spid="28"/>
                                        </p:tgtEl>
                                        <p:attrNameLst>
                                          <p:attrName>ppt_x</p:attrName>
                                        </p:attrNameLst>
                                      </p:cBhvr>
                                      <p:tavLst>
                                        <p:tav tm="0">
                                          <p:val>
                                            <p:strVal val="#ppt_x"/>
                                          </p:val>
                                        </p:tav>
                                        <p:tav tm="100000">
                                          <p:val>
                                            <p:strVal val="#ppt_x"/>
                                          </p:val>
                                        </p:tav>
                                      </p:tavLst>
                                    </p:anim>
                                    <p:anim calcmode="lin" valueType="num">
                                      <p:cBhvr>
                                        <p:cTn id="27" dur="2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00"/>
                            </p:stCondLst>
                            <p:childTnLst>
                              <p:par>
                                <p:cTn id="29" presetID="53" presetClass="entr" presetSubtype="16" fill="hold" nodeType="afterEffect">
                                  <p:stCondLst>
                                    <p:cond delay="50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00" fill="hold"/>
                                        <p:tgtEl>
                                          <p:spTgt spid="29"/>
                                        </p:tgtEl>
                                        <p:attrNameLst>
                                          <p:attrName>ppt_w</p:attrName>
                                        </p:attrNameLst>
                                      </p:cBhvr>
                                      <p:tavLst>
                                        <p:tav tm="0">
                                          <p:val>
                                            <p:fltVal val="0"/>
                                          </p:val>
                                        </p:tav>
                                        <p:tav tm="100000">
                                          <p:val>
                                            <p:strVal val="#ppt_w"/>
                                          </p:val>
                                        </p:tav>
                                      </p:tavLst>
                                    </p:anim>
                                    <p:anim calcmode="lin" valueType="num">
                                      <p:cBhvr>
                                        <p:cTn id="32" dur="100" fill="hold"/>
                                        <p:tgtEl>
                                          <p:spTgt spid="29"/>
                                        </p:tgtEl>
                                        <p:attrNameLst>
                                          <p:attrName>ppt_h</p:attrName>
                                        </p:attrNameLst>
                                      </p:cBhvr>
                                      <p:tavLst>
                                        <p:tav tm="0">
                                          <p:val>
                                            <p:fltVal val="0"/>
                                          </p:val>
                                        </p:tav>
                                        <p:tav tm="100000">
                                          <p:val>
                                            <p:strVal val="#ppt_h"/>
                                          </p:val>
                                        </p:tav>
                                      </p:tavLst>
                                    </p:anim>
                                    <p:animEffect transition="in" filter="fade">
                                      <p:cBhvr>
                                        <p:cTn id="33" dur="100"/>
                                        <p:tgtEl>
                                          <p:spTgt spid="29"/>
                                        </p:tgtEl>
                                      </p:cBhvr>
                                    </p:animEffect>
                                  </p:childTnLst>
                                </p:cTn>
                              </p:par>
                            </p:childTnLst>
                          </p:cTn>
                        </p:par>
                        <p:par>
                          <p:cTn id="34" fill="hold">
                            <p:stCondLst>
                              <p:cond delay="800"/>
                            </p:stCondLst>
                            <p:childTnLst>
                              <p:par>
                                <p:cTn id="35" presetID="53" presetClass="entr" presetSubtype="16"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 fill="hold"/>
                                        <p:tgtEl>
                                          <p:spTgt spid="30"/>
                                        </p:tgtEl>
                                        <p:attrNameLst>
                                          <p:attrName>ppt_w</p:attrName>
                                        </p:attrNameLst>
                                      </p:cBhvr>
                                      <p:tavLst>
                                        <p:tav tm="0">
                                          <p:val>
                                            <p:fltVal val="0"/>
                                          </p:val>
                                        </p:tav>
                                        <p:tav tm="100000">
                                          <p:val>
                                            <p:strVal val="#ppt_w"/>
                                          </p:val>
                                        </p:tav>
                                      </p:tavLst>
                                    </p:anim>
                                    <p:anim calcmode="lin" valueType="num">
                                      <p:cBhvr>
                                        <p:cTn id="38" dur="100" fill="hold"/>
                                        <p:tgtEl>
                                          <p:spTgt spid="30"/>
                                        </p:tgtEl>
                                        <p:attrNameLst>
                                          <p:attrName>ppt_h</p:attrName>
                                        </p:attrNameLst>
                                      </p:cBhvr>
                                      <p:tavLst>
                                        <p:tav tm="0">
                                          <p:val>
                                            <p:fltVal val="0"/>
                                          </p:val>
                                        </p:tav>
                                        <p:tav tm="100000">
                                          <p:val>
                                            <p:strVal val="#ppt_h"/>
                                          </p:val>
                                        </p:tav>
                                      </p:tavLst>
                                    </p:anim>
                                    <p:animEffect transition="in" filter="fade">
                                      <p:cBhvr>
                                        <p:cTn id="39" dur="100"/>
                                        <p:tgtEl>
                                          <p:spTgt spid="30"/>
                                        </p:tgtEl>
                                      </p:cBhvr>
                                    </p:animEffect>
                                  </p:childTnLst>
                                </p:cTn>
                              </p:par>
                            </p:childTnLst>
                          </p:cTn>
                        </p:par>
                        <p:par>
                          <p:cTn id="40" fill="hold">
                            <p:stCondLst>
                              <p:cond delay="9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100" fill="hold"/>
                                        <p:tgtEl>
                                          <p:spTgt spid="31"/>
                                        </p:tgtEl>
                                        <p:attrNameLst>
                                          <p:attrName>ppt_w</p:attrName>
                                        </p:attrNameLst>
                                      </p:cBhvr>
                                      <p:tavLst>
                                        <p:tav tm="0">
                                          <p:val>
                                            <p:fltVal val="0"/>
                                          </p:val>
                                        </p:tav>
                                        <p:tav tm="100000">
                                          <p:val>
                                            <p:strVal val="#ppt_w"/>
                                          </p:val>
                                        </p:tav>
                                      </p:tavLst>
                                    </p:anim>
                                    <p:anim calcmode="lin" valueType="num">
                                      <p:cBhvr>
                                        <p:cTn id="44" dur="100" fill="hold"/>
                                        <p:tgtEl>
                                          <p:spTgt spid="31"/>
                                        </p:tgtEl>
                                        <p:attrNameLst>
                                          <p:attrName>ppt_h</p:attrName>
                                        </p:attrNameLst>
                                      </p:cBhvr>
                                      <p:tavLst>
                                        <p:tav tm="0">
                                          <p:val>
                                            <p:fltVal val="0"/>
                                          </p:val>
                                        </p:tav>
                                        <p:tav tm="100000">
                                          <p:val>
                                            <p:strVal val="#ppt_h"/>
                                          </p:val>
                                        </p:tav>
                                      </p:tavLst>
                                    </p:anim>
                                    <p:animEffect transition="in" filter="fade">
                                      <p:cBhvr>
                                        <p:cTn id="45" dur="1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
                                        <p:tgtEl>
                                          <p:spTgt spid="11"/>
                                        </p:tgtEl>
                                      </p:cBhvr>
                                    </p:animEffect>
                                  </p:childTnLst>
                                </p:cTn>
                              </p:par>
                            </p:childTnLst>
                          </p:cTn>
                        </p:par>
                        <p:par>
                          <p:cTn id="51" fill="hold">
                            <p:stCondLst>
                              <p:cond delay="100"/>
                            </p:stCondLst>
                            <p:childTnLst>
                              <p:par>
                                <p:cTn id="52" presetID="10" presetClass="entr" presetSubtype="0" fill="hold" grpId="0" nodeType="afterEffect">
                                  <p:stCondLst>
                                    <p:cond delay="3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p:bldP spid="3"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k object 16">
            <a:extLst>
              <a:ext uri="{FF2B5EF4-FFF2-40B4-BE49-F238E27FC236}">
                <a16:creationId xmlns:a16="http://schemas.microsoft.com/office/drawing/2014/main" id="{D7AA804C-CD0D-43EB-A7BB-9F6668853393}"/>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sp>
        <p:nvSpPr>
          <p:cNvPr id="15" name="object 66">
            <a:extLst>
              <a:ext uri="{FF2B5EF4-FFF2-40B4-BE49-F238E27FC236}">
                <a16:creationId xmlns:a16="http://schemas.microsoft.com/office/drawing/2014/main" id="{D3720B72-E9E5-4860-9A7E-6379B67EAC08}"/>
              </a:ext>
            </a:extLst>
          </p:cNvPr>
          <p:cNvSpPr/>
          <p:nvPr/>
        </p:nvSpPr>
        <p:spPr>
          <a:xfrm>
            <a:off x="0" y="232651"/>
            <a:ext cx="8103877"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16" name="object 3">
            <a:extLst>
              <a:ext uri="{FF2B5EF4-FFF2-40B4-BE49-F238E27FC236}">
                <a16:creationId xmlns:a16="http://schemas.microsoft.com/office/drawing/2014/main" id="{AABD9D1A-B820-4148-B531-F636DA3E6B45}"/>
              </a:ext>
            </a:extLst>
          </p:cNvPr>
          <p:cNvSpPr txBox="1">
            <a:spLocks/>
          </p:cNvSpPr>
          <p:nvPr/>
        </p:nvSpPr>
        <p:spPr>
          <a:xfrm>
            <a:off x="838200" y="381000"/>
            <a:ext cx="7265677"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spc="-150" dirty="0">
                <a:solidFill>
                  <a:srgbClr val="FFFFFF"/>
                </a:solidFill>
                <a:latin typeface="メイリオ" panose="020B0604030504040204" pitchFamily="50" charset="-128"/>
                <a:ea typeface="メイリオ" panose="020B0604030504040204" pitchFamily="50" charset="-128"/>
              </a:rPr>
              <a:t>自転車をとりまくリスクについて考えよう</a:t>
            </a:r>
            <a:endParaRPr kumimoji="0" lang="ja-JP" altLang="en-US" sz="3000"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65A2B9C9-E961-458E-A23D-29106C6F189F}"/>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②</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grpSp>
        <p:nvGrpSpPr>
          <p:cNvPr id="68" name="グループ化 67">
            <a:extLst>
              <a:ext uri="{FF2B5EF4-FFF2-40B4-BE49-F238E27FC236}">
                <a16:creationId xmlns:a16="http://schemas.microsoft.com/office/drawing/2014/main" id="{6DABFC5A-00EC-40DC-A81E-D44D6FC4AD50}"/>
              </a:ext>
            </a:extLst>
          </p:cNvPr>
          <p:cNvGrpSpPr/>
          <p:nvPr/>
        </p:nvGrpSpPr>
        <p:grpSpPr>
          <a:xfrm>
            <a:off x="490221" y="1338365"/>
            <a:ext cx="2481579" cy="351800"/>
            <a:chOff x="490221" y="1338365"/>
            <a:chExt cx="1828054" cy="351800"/>
          </a:xfrm>
        </p:grpSpPr>
        <p:sp>
          <p:nvSpPr>
            <p:cNvPr id="70" name="正方形/長方形 69">
              <a:extLst>
                <a:ext uri="{FF2B5EF4-FFF2-40B4-BE49-F238E27FC236}">
                  <a16:creationId xmlns:a16="http://schemas.microsoft.com/office/drawing/2014/main" id="{997DF0F9-F0B3-4D3D-AFF1-F82B69A1D103}"/>
                </a:ext>
              </a:extLst>
            </p:cNvPr>
            <p:cNvSpPr/>
            <p:nvPr/>
          </p:nvSpPr>
          <p:spPr>
            <a:xfrm>
              <a:off x="490221" y="1338365"/>
              <a:ext cx="1828054" cy="351800"/>
            </a:xfrm>
            <a:prstGeom prst="rect">
              <a:avLst/>
            </a:prstGeom>
            <a:solidFill>
              <a:srgbClr val="007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object 3"/>
            <p:cNvSpPr txBox="1"/>
            <p:nvPr/>
          </p:nvSpPr>
          <p:spPr>
            <a:xfrm>
              <a:off x="624456" y="1365250"/>
              <a:ext cx="1581553" cy="281487"/>
            </a:xfrm>
            <a:prstGeom prst="rect">
              <a:avLst/>
            </a:prstGeom>
            <a:noFill/>
          </p:spPr>
          <p:txBody>
            <a:bodyPr vert="horz" wrap="square" lIns="0" tIns="65405" rIns="0" bIns="0" rtlCol="0">
              <a:spAutoFit/>
            </a:bodyPr>
            <a:lstStyle/>
            <a:p>
              <a:pPr marL="143510">
                <a:lnSpc>
                  <a:spcPct val="100000"/>
                </a:lnSpc>
                <a:spcBef>
                  <a:spcPts val="515"/>
                </a:spcBef>
              </a:pPr>
              <a:r>
                <a:rPr lang="ja-JP" altLang="en-US" sz="1400" b="1" spc="100" dirty="0">
                  <a:solidFill>
                    <a:srgbClr val="FFFFFF"/>
                  </a:solidFill>
                  <a:latin typeface="メイリオ" panose="020B0604030504040204" pitchFamily="50" charset="-128"/>
                  <a:ea typeface="メイリオ" panose="020B0604030504040204" pitchFamily="50" charset="-128"/>
                  <a:cs typeface="メイリオ"/>
                </a:rPr>
                <a:t>自転車事故の発生状況</a:t>
              </a:r>
            </a:p>
          </p:txBody>
        </p:sp>
      </p:grpSp>
      <p:sp>
        <p:nvSpPr>
          <p:cNvPr id="64" name="object 64"/>
          <p:cNvSpPr txBox="1"/>
          <p:nvPr/>
        </p:nvSpPr>
        <p:spPr>
          <a:xfrm>
            <a:off x="941077" y="5515376"/>
            <a:ext cx="7162800" cy="538609"/>
          </a:xfrm>
          <a:prstGeom prst="rect">
            <a:avLst/>
          </a:prstGeom>
        </p:spPr>
        <p:txBody>
          <a:bodyPr vert="horz" wrap="square" lIns="0" tIns="12700" rIns="0" bIns="0" rtlCol="0">
            <a:spAutoFit/>
          </a:bodyPr>
          <a:lstStyle/>
          <a:p>
            <a:pPr marL="12700" marR="5080" algn="just">
              <a:lnSpc>
                <a:spcPts val="2000"/>
              </a:lnSpc>
              <a:spcBef>
                <a:spcPts val="100"/>
              </a:spcBef>
            </a:pPr>
            <a:r>
              <a:rPr lang="ja-JP" altLang="en-US" sz="1400" b="1" spc="70" dirty="0">
                <a:solidFill>
                  <a:srgbClr val="FF0000"/>
                </a:solidFill>
                <a:latin typeface="メイリオ" panose="020B0604030504040204" pitchFamily="50" charset="-128"/>
                <a:ea typeface="メイリオ" panose="020B0604030504040204" pitchFamily="50" charset="-128"/>
                <a:cs typeface="メイリオ"/>
              </a:rPr>
              <a:t>交通事故は、自分の身に起こることとしてあまり意識していないかもしれませんが、</a:t>
            </a:r>
            <a:endParaRPr lang="en-US" altLang="ja-JP" sz="1400" b="1" spc="70" dirty="0">
              <a:solidFill>
                <a:srgbClr val="FF0000"/>
              </a:solidFill>
              <a:latin typeface="メイリオ" panose="020B0604030504040204" pitchFamily="50" charset="-128"/>
              <a:ea typeface="メイリオ" panose="020B0604030504040204" pitchFamily="50" charset="-128"/>
              <a:cs typeface="メイリオ"/>
            </a:endParaRPr>
          </a:p>
          <a:p>
            <a:pPr marL="12700" marR="5080" algn="just">
              <a:lnSpc>
                <a:spcPts val="2000"/>
              </a:lnSpc>
              <a:spcBef>
                <a:spcPts val="100"/>
              </a:spcBef>
            </a:pPr>
            <a:r>
              <a:rPr lang="ja-JP" altLang="en-US" sz="1400" b="1" spc="70" dirty="0">
                <a:solidFill>
                  <a:srgbClr val="FF0000"/>
                </a:solidFill>
                <a:latin typeface="メイリオ" panose="020B0604030504040204" pitchFamily="50" charset="-128"/>
                <a:ea typeface="メイリオ" panose="020B0604030504040204" pitchFamily="50" charset="-128"/>
                <a:cs typeface="メイリオ"/>
              </a:rPr>
              <a:t>日常生活においてかなりの頻度で発生しており、決して「他人事」ではありません。</a:t>
            </a: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76" y="1923312"/>
            <a:ext cx="8228424" cy="3258782"/>
          </a:xfrm>
          <a:prstGeom prst="rect">
            <a:avLst/>
          </a:prstGeom>
        </p:spPr>
      </p:pic>
      <p:grpSp>
        <p:nvGrpSpPr>
          <p:cNvPr id="2" name="グループ化 1">
            <a:extLst>
              <a:ext uri="{FF2B5EF4-FFF2-40B4-BE49-F238E27FC236}">
                <a16:creationId xmlns:a16="http://schemas.microsoft.com/office/drawing/2014/main" id="{8F800510-41A6-4B52-9E57-A74BAB09DD2B}"/>
              </a:ext>
            </a:extLst>
          </p:cNvPr>
          <p:cNvGrpSpPr/>
          <p:nvPr/>
        </p:nvGrpSpPr>
        <p:grpSpPr>
          <a:xfrm>
            <a:off x="457200" y="1696411"/>
            <a:ext cx="8229600" cy="4749064"/>
            <a:chOff x="466468" y="1717050"/>
            <a:chExt cx="8229600" cy="4749064"/>
          </a:xfrm>
        </p:grpSpPr>
        <p:sp>
          <p:nvSpPr>
            <p:cNvPr id="24" name="正方形/長方形 23">
              <a:extLst>
                <a:ext uri="{FF2B5EF4-FFF2-40B4-BE49-F238E27FC236}">
                  <a16:creationId xmlns:a16="http://schemas.microsoft.com/office/drawing/2014/main" id="{B47976A0-3588-4279-80D2-DF90DCBDF816}"/>
                </a:ext>
              </a:extLst>
            </p:cNvPr>
            <p:cNvSpPr/>
            <p:nvPr/>
          </p:nvSpPr>
          <p:spPr>
            <a:xfrm>
              <a:off x="466468" y="1717050"/>
              <a:ext cx="8229600" cy="474906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98651B38-BEE1-4FB7-A41C-3BF7DB372DBC}"/>
                </a:ext>
              </a:extLst>
            </p:cNvPr>
            <p:cNvSpPr/>
            <p:nvPr/>
          </p:nvSpPr>
          <p:spPr>
            <a:xfrm>
              <a:off x="1018045" y="2680693"/>
              <a:ext cx="7363955" cy="2047039"/>
            </a:xfrm>
            <a:prstGeom prst="roundRect">
              <a:avLst>
                <a:gd name="adj" fmla="val 9133"/>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object 10">
              <a:extLst>
                <a:ext uri="{FF2B5EF4-FFF2-40B4-BE49-F238E27FC236}">
                  <a16:creationId xmlns:a16="http://schemas.microsoft.com/office/drawing/2014/main" id="{6EB0BCEB-8B53-44B2-9385-838252221916}"/>
                </a:ext>
              </a:extLst>
            </p:cNvPr>
            <p:cNvSpPr txBox="1"/>
            <p:nvPr/>
          </p:nvSpPr>
          <p:spPr>
            <a:xfrm>
              <a:off x="1081546" y="2728837"/>
              <a:ext cx="7224254" cy="2004991"/>
            </a:xfrm>
            <a:prstGeom prst="rect">
              <a:avLst/>
            </a:prstGeom>
            <a:noFill/>
          </p:spPr>
          <p:txBody>
            <a:bodyPr vert="horz" wrap="square" lIns="360000" tIns="180000" rIns="360000" bIns="180000" spcCol="360000" rtlCol="0">
              <a:spAutoFit/>
            </a:bodyPr>
            <a:lstStyle/>
            <a:p>
              <a:pPr marL="252000" indent="-360000">
                <a:lnSpc>
                  <a:spcPts val="3200"/>
                </a:lnSpc>
              </a:pP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●令和</a:t>
              </a:r>
              <a:r>
                <a:rPr lang="en-US" altLang="ja-JP" b="1" dirty="0">
                  <a:solidFill>
                    <a:schemeClr val="accent2">
                      <a:lumMod val="50000"/>
                    </a:schemeClr>
                  </a:solidFill>
                  <a:latin typeface="メイリオ" panose="020B0604030504040204" pitchFamily="50" charset="-128"/>
                  <a:ea typeface="メイリオ" panose="020B0604030504040204" pitchFamily="50" charset="-128"/>
                  <a:cs typeface="メイリオ"/>
                </a:rPr>
                <a:t>2</a:t>
              </a: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年中の発生件数は</a:t>
              </a:r>
              <a:r>
                <a:rPr lang="en-US" altLang="ja-JP" b="1" dirty="0">
                  <a:solidFill>
                    <a:schemeClr val="accent2">
                      <a:lumMod val="50000"/>
                    </a:schemeClr>
                  </a:solidFill>
                  <a:latin typeface="メイリオ" panose="020B0604030504040204" pitchFamily="50" charset="-128"/>
                  <a:ea typeface="メイリオ" panose="020B0604030504040204" pitchFamily="50" charset="-128"/>
                  <a:cs typeface="メイリオ"/>
                </a:rPr>
                <a:t>67,673</a:t>
              </a: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件で、</a:t>
              </a:r>
              <a:r>
                <a:rPr lang="ja-JP" altLang="en-US" b="1" dirty="0">
                  <a:solidFill>
                    <a:srgbClr val="FF0000"/>
                  </a:solidFill>
                  <a:latin typeface="メイリオ" panose="020B0604030504040204" pitchFamily="50" charset="-128"/>
                  <a:ea typeface="メイリオ" panose="020B0604030504040204" pitchFamily="50" charset="-128"/>
                  <a:cs typeface="メイリオ"/>
                </a:rPr>
                <a:t>約</a:t>
              </a:r>
              <a:r>
                <a:rPr lang="en-US" altLang="ja-JP" b="1" dirty="0">
                  <a:solidFill>
                    <a:srgbClr val="FF0000"/>
                  </a:solidFill>
                  <a:latin typeface="メイリオ" panose="020B0604030504040204" pitchFamily="50" charset="-128"/>
                  <a:ea typeface="メイリオ" panose="020B0604030504040204" pitchFamily="50" charset="-128"/>
                  <a:cs typeface="メイリオ"/>
                </a:rPr>
                <a:t>8</a:t>
              </a:r>
              <a:r>
                <a:rPr lang="ja-JP" altLang="en-US" b="1" dirty="0">
                  <a:solidFill>
                    <a:srgbClr val="FF0000"/>
                  </a:solidFill>
                  <a:latin typeface="メイリオ" panose="020B0604030504040204" pitchFamily="50" charset="-128"/>
                  <a:ea typeface="メイリオ" panose="020B0604030504040204" pitchFamily="50" charset="-128"/>
                  <a:cs typeface="メイリオ"/>
                </a:rPr>
                <a:t>分に</a:t>
              </a:r>
              <a:r>
                <a:rPr lang="en-US" altLang="ja-JP" b="1" dirty="0">
                  <a:solidFill>
                    <a:srgbClr val="FF0000"/>
                  </a:solidFill>
                  <a:latin typeface="メイリオ" panose="020B0604030504040204" pitchFamily="50" charset="-128"/>
                  <a:ea typeface="メイリオ" panose="020B0604030504040204" pitchFamily="50" charset="-128"/>
                  <a:cs typeface="メイリオ"/>
                </a:rPr>
                <a:t>1</a:t>
              </a:r>
              <a:r>
                <a:rPr lang="ja-JP" altLang="en-US" b="1" dirty="0">
                  <a:solidFill>
                    <a:srgbClr val="FF0000"/>
                  </a:solidFill>
                  <a:latin typeface="メイリオ" panose="020B0604030504040204" pitchFamily="50" charset="-128"/>
                  <a:ea typeface="メイリオ" panose="020B0604030504040204" pitchFamily="50" charset="-128"/>
                  <a:cs typeface="メイリオ"/>
                </a:rPr>
                <a:t>件</a:t>
              </a: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の割合で発生しています。（授業時間中に約</a:t>
              </a:r>
              <a:r>
                <a:rPr lang="en-US" altLang="ja-JP" b="1" dirty="0">
                  <a:solidFill>
                    <a:schemeClr val="accent2">
                      <a:lumMod val="50000"/>
                    </a:schemeClr>
                  </a:solidFill>
                  <a:latin typeface="メイリオ" panose="020B0604030504040204" pitchFamily="50" charset="-128"/>
                  <a:ea typeface="メイリオ" panose="020B0604030504040204" pitchFamily="50" charset="-128"/>
                  <a:cs typeface="メイリオ"/>
                </a:rPr>
                <a:t>7</a:t>
              </a: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件）</a:t>
              </a:r>
              <a:endParaRPr lang="en-US" altLang="ja-JP" b="1" dirty="0">
                <a:solidFill>
                  <a:schemeClr val="accent2">
                    <a:lumMod val="50000"/>
                  </a:schemeClr>
                </a:solidFill>
                <a:latin typeface="メイリオ" panose="020B0604030504040204" pitchFamily="50" charset="-128"/>
                <a:ea typeface="メイリオ" panose="020B0604030504040204" pitchFamily="50" charset="-128"/>
                <a:cs typeface="メイリオ"/>
              </a:endParaRPr>
            </a:p>
            <a:p>
              <a:pPr marL="252000" indent="-360000">
                <a:lnSpc>
                  <a:spcPts val="3200"/>
                </a:lnSpc>
              </a:pP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●自転車乗用中の交通事故における死傷者数は、</a:t>
              </a:r>
              <a:r>
                <a:rPr lang="en-US" altLang="ja-JP" b="1" dirty="0">
                  <a:solidFill>
                    <a:schemeClr val="accent2">
                      <a:lumMod val="50000"/>
                    </a:schemeClr>
                  </a:solidFill>
                  <a:latin typeface="メイリオ" panose="020B0604030504040204" pitchFamily="50" charset="-128"/>
                  <a:ea typeface="メイリオ" panose="020B0604030504040204" pitchFamily="50" charset="-128"/>
                  <a:cs typeface="メイリオ"/>
                </a:rPr>
                <a:t>20</a:t>
              </a: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歳未満の若年層が</a:t>
              </a:r>
              <a:r>
                <a:rPr lang="en-US" altLang="ja-JP" b="1" dirty="0">
                  <a:solidFill>
                    <a:schemeClr val="accent2">
                      <a:lumMod val="50000"/>
                    </a:schemeClr>
                  </a:solidFill>
                  <a:latin typeface="メイリオ" panose="020B0604030504040204" pitchFamily="50" charset="-128"/>
                  <a:ea typeface="メイリオ" panose="020B0604030504040204" pitchFamily="50" charset="-128"/>
                  <a:cs typeface="メイリオ"/>
                </a:rPr>
                <a:t>3</a:t>
              </a: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割近く占めています。</a:t>
              </a: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300"/>
                                        <p:tgtEl>
                                          <p:spTgt spid="68"/>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300"/>
                                        <p:tgtEl>
                                          <p:spTgt spid="11"/>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k object 16">
            <a:extLst>
              <a:ext uri="{FF2B5EF4-FFF2-40B4-BE49-F238E27FC236}">
                <a16:creationId xmlns:a16="http://schemas.microsoft.com/office/drawing/2014/main" id="{8E3A8FBD-8E4F-4F5B-B206-303EBCD7DD2C}"/>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pic>
        <p:nvPicPr>
          <p:cNvPr id="11" name="グラフィックス 10">
            <a:extLst>
              <a:ext uri="{FF2B5EF4-FFF2-40B4-BE49-F238E27FC236}">
                <a16:creationId xmlns:a16="http://schemas.microsoft.com/office/drawing/2014/main" id="{43BD476F-8B9D-4942-81B7-3D10770E75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462" y="3251255"/>
            <a:ext cx="4164516" cy="2920945"/>
          </a:xfrm>
          <a:prstGeom prst="rect">
            <a:avLst/>
          </a:prstGeom>
        </p:spPr>
      </p:pic>
      <p:grpSp>
        <p:nvGrpSpPr>
          <p:cNvPr id="13" name="グループ化 12">
            <a:extLst>
              <a:ext uri="{FF2B5EF4-FFF2-40B4-BE49-F238E27FC236}">
                <a16:creationId xmlns:a16="http://schemas.microsoft.com/office/drawing/2014/main" id="{C90E91B5-EB79-442A-9779-C05F0D986A99}"/>
              </a:ext>
            </a:extLst>
          </p:cNvPr>
          <p:cNvGrpSpPr/>
          <p:nvPr/>
        </p:nvGrpSpPr>
        <p:grpSpPr>
          <a:xfrm>
            <a:off x="556461" y="1300610"/>
            <a:ext cx="7949999" cy="1442590"/>
            <a:chOff x="556461" y="1600200"/>
            <a:chExt cx="7949999" cy="1519264"/>
          </a:xfrm>
        </p:grpSpPr>
        <p:pic>
          <p:nvPicPr>
            <p:cNvPr id="12" name="グラフィックス 11">
              <a:extLst>
                <a:ext uri="{FF2B5EF4-FFF2-40B4-BE49-F238E27FC236}">
                  <a16:creationId xmlns:a16="http://schemas.microsoft.com/office/drawing/2014/main" id="{CF8F28F8-9F73-4726-820F-A1AADC654A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8517" y="2003838"/>
              <a:ext cx="7597943" cy="1115626"/>
            </a:xfrm>
            <a:prstGeom prst="rect">
              <a:avLst/>
            </a:prstGeom>
          </p:spPr>
        </p:pic>
        <p:sp>
          <p:nvSpPr>
            <p:cNvPr id="14" name="object 14"/>
            <p:cNvSpPr/>
            <p:nvPr/>
          </p:nvSpPr>
          <p:spPr>
            <a:xfrm>
              <a:off x="556461" y="16002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15" name="object 15"/>
            <p:cNvSpPr/>
            <p:nvPr/>
          </p:nvSpPr>
          <p:spPr>
            <a:xfrm>
              <a:off x="556461" y="16002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16" name="object 16"/>
            <p:cNvSpPr txBox="1"/>
            <p:nvPr/>
          </p:nvSpPr>
          <p:spPr>
            <a:xfrm rot="21540000">
              <a:off x="630000" y="17202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17" name="object 17"/>
            <p:cNvSpPr txBox="1"/>
            <p:nvPr/>
          </p:nvSpPr>
          <p:spPr>
            <a:xfrm>
              <a:off x="1218816" y="2126133"/>
              <a:ext cx="7023483" cy="972405"/>
            </a:xfrm>
            <a:prstGeom prst="rect">
              <a:avLst/>
            </a:prstGeom>
          </p:spPr>
          <p:txBody>
            <a:bodyPr vert="horz" wrap="square" lIns="0" tIns="0" rIns="0" bIns="0" rtlCol="0">
              <a:spAutoFit/>
            </a:bodyPr>
            <a:lstStyle/>
            <a:p>
              <a:pPr>
                <a:lnSpc>
                  <a:spcPts val="2400"/>
                </a:lnSpc>
                <a:tabLst>
                  <a:tab pos="469265" algn="l"/>
                </a:tabLst>
              </a:pPr>
              <a:r>
                <a:rPr lang="ja-JP" altLang="en-US" sz="2000" b="1" dirty="0">
                  <a:solidFill>
                    <a:schemeClr val="bg1"/>
                  </a:solidFill>
                  <a:latin typeface="メイリオ" panose="020B0604030504040204" pitchFamily="50" charset="-128"/>
                  <a:ea typeface="メイリオ" panose="020B0604030504040204" pitchFamily="50" charset="-128"/>
                  <a:cs typeface="メイリオ"/>
                </a:rPr>
                <a:t>　下のイラストは、青信号の交差点を自転車で渡ろうとしているところです。どのようなことに注意すればよいか考えましょう。</a:t>
              </a:r>
              <a:endParaRPr sz="2000" b="1" dirty="0">
                <a:solidFill>
                  <a:schemeClr val="bg1"/>
                </a:solidFill>
                <a:latin typeface="メイリオ" panose="020B0604030504040204" pitchFamily="50" charset="-128"/>
                <a:ea typeface="メイリオ" panose="020B0604030504040204" pitchFamily="50" charset="-128"/>
                <a:cs typeface="メイリオ"/>
              </a:endParaRPr>
            </a:p>
          </p:txBody>
        </p:sp>
        <p:sp>
          <p:nvSpPr>
            <p:cNvPr id="19" name="object 16">
              <a:extLst>
                <a:ext uri="{FF2B5EF4-FFF2-40B4-BE49-F238E27FC236}">
                  <a16:creationId xmlns:a16="http://schemas.microsoft.com/office/drawing/2014/main" id="{73C042A5-FEB7-4709-87EC-2CF6A801BE49}"/>
                </a:ext>
              </a:extLst>
            </p:cNvPr>
            <p:cNvSpPr txBox="1"/>
            <p:nvPr/>
          </p:nvSpPr>
          <p:spPr>
            <a:xfrm rot="21540000">
              <a:off x="912299" y="1831412"/>
              <a:ext cx="303119" cy="436017"/>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2</a:t>
              </a:r>
              <a:endParaRPr sz="2800" i="1" dirty="0">
                <a:latin typeface="メイリオ" panose="020B0604030504040204" pitchFamily="50" charset="-128"/>
                <a:ea typeface="メイリオ" panose="020B0604030504040204" pitchFamily="50" charset="-128"/>
                <a:cs typeface="Franklin Gothic Demi"/>
              </a:endParaRPr>
            </a:p>
          </p:txBody>
        </p:sp>
      </p:grpSp>
      <p:grpSp>
        <p:nvGrpSpPr>
          <p:cNvPr id="38" name="グループ化 37">
            <a:extLst>
              <a:ext uri="{FF2B5EF4-FFF2-40B4-BE49-F238E27FC236}">
                <a16:creationId xmlns:a16="http://schemas.microsoft.com/office/drawing/2014/main" id="{47233299-6EBB-4CC6-8351-46CC3B7D49A9}"/>
              </a:ext>
            </a:extLst>
          </p:cNvPr>
          <p:cNvGrpSpPr/>
          <p:nvPr/>
        </p:nvGrpSpPr>
        <p:grpSpPr>
          <a:xfrm>
            <a:off x="4876800" y="3271863"/>
            <a:ext cx="3629660" cy="543111"/>
            <a:chOff x="4876800" y="3271863"/>
            <a:chExt cx="3629660" cy="543111"/>
          </a:xfrm>
        </p:grpSpPr>
        <p:sp>
          <p:nvSpPr>
            <p:cNvPr id="21" name="四角形: 角を丸くする 20">
              <a:extLst>
                <a:ext uri="{FF2B5EF4-FFF2-40B4-BE49-F238E27FC236}">
                  <a16:creationId xmlns:a16="http://schemas.microsoft.com/office/drawing/2014/main" id="{3D170DCD-D9D6-4203-881A-2A8738179058}"/>
                </a:ext>
              </a:extLst>
            </p:cNvPr>
            <p:cNvSpPr/>
            <p:nvPr/>
          </p:nvSpPr>
          <p:spPr>
            <a:xfrm>
              <a:off x="4876800" y="3271863"/>
              <a:ext cx="3629660" cy="543111"/>
            </a:xfrm>
            <a:prstGeom prst="roundRect">
              <a:avLst/>
            </a:prstGeom>
            <a:solidFill>
              <a:srgbClr val="003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object 10"/>
            <p:cNvSpPr txBox="1"/>
            <p:nvPr/>
          </p:nvSpPr>
          <p:spPr>
            <a:xfrm>
              <a:off x="4876800" y="3429000"/>
              <a:ext cx="3629660" cy="289823"/>
            </a:xfrm>
            <a:prstGeom prst="rect">
              <a:avLst/>
            </a:prstGeom>
          </p:spPr>
          <p:txBody>
            <a:bodyPr vert="horz" wrap="square" lIns="0" tIns="12700" rIns="0" bIns="0" rtlCol="0">
              <a:spAutoFit/>
            </a:bodyPr>
            <a:lstStyle/>
            <a:p>
              <a:pPr marL="12700" algn="ctr">
                <a:lnSpc>
                  <a:spcPct val="100000"/>
                </a:lnSpc>
                <a:spcBef>
                  <a:spcPts val="100"/>
                </a:spcBef>
              </a:pPr>
              <a:r>
                <a:rPr lang="ja-JP" altLang="en-US" b="1" dirty="0">
                  <a:solidFill>
                    <a:srgbClr val="FFFFFF"/>
                  </a:solidFill>
                  <a:latin typeface="メイリオ" panose="020B0604030504040204" pitchFamily="50" charset="-128"/>
                  <a:ea typeface="メイリオ" panose="020B0604030504040204" pitchFamily="50" charset="-128"/>
                  <a:cs typeface="メイリオ"/>
                </a:rPr>
                <a:t>どこが危ないと思いますか？</a:t>
              </a:r>
            </a:p>
          </p:txBody>
        </p:sp>
      </p:grpSp>
      <p:sp>
        <p:nvSpPr>
          <p:cNvPr id="33" name="object 10">
            <a:extLst>
              <a:ext uri="{FF2B5EF4-FFF2-40B4-BE49-F238E27FC236}">
                <a16:creationId xmlns:a16="http://schemas.microsoft.com/office/drawing/2014/main" id="{0252A238-447A-4C33-9D07-0A1D543C229F}"/>
              </a:ext>
            </a:extLst>
          </p:cNvPr>
          <p:cNvSpPr txBox="1"/>
          <p:nvPr/>
        </p:nvSpPr>
        <p:spPr>
          <a:xfrm>
            <a:off x="4959939" y="3886200"/>
            <a:ext cx="3500829" cy="474489"/>
          </a:xfrm>
          <a:prstGeom prst="rect">
            <a:avLst/>
          </a:prstGeom>
        </p:spPr>
        <p:txBody>
          <a:bodyPr vert="horz" wrap="square" lIns="0" tIns="12700" rIns="0" bIns="0" spcCol="144000" rtlCol="0">
            <a:spAutoFit/>
          </a:bodyPr>
          <a:lstStyle/>
          <a:p>
            <a:pPr marL="12700">
              <a:lnSpc>
                <a:spcPts val="1800"/>
              </a:lnSpc>
              <a:spcBef>
                <a:spcPts val="100"/>
              </a:spcBef>
            </a:pPr>
            <a:r>
              <a:rPr lang="ja-JP" altLang="en-US" sz="1400" b="1" dirty="0">
                <a:solidFill>
                  <a:srgbClr val="FF0000"/>
                </a:solidFill>
                <a:latin typeface="メイリオ" panose="020B0604030504040204" pitchFamily="50" charset="-128"/>
                <a:ea typeface="メイリオ" panose="020B0604030504040204" pitchFamily="50" charset="-128"/>
                <a:cs typeface="メイリオ"/>
              </a:rPr>
              <a:t>歩行者（特に高齢者）との接触、左折車や右折車との衝突など</a:t>
            </a:r>
          </a:p>
        </p:txBody>
      </p:sp>
      <p:grpSp>
        <p:nvGrpSpPr>
          <p:cNvPr id="39" name="グループ化 38">
            <a:extLst>
              <a:ext uri="{FF2B5EF4-FFF2-40B4-BE49-F238E27FC236}">
                <a16:creationId xmlns:a16="http://schemas.microsoft.com/office/drawing/2014/main" id="{CBF5F46A-2FA8-474F-A642-A74A1A44D50D}"/>
              </a:ext>
            </a:extLst>
          </p:cNvPr>
          <p:cNvGrpSpPr/>
          <p:nvPr/>
        </p:nvGrpSpPr>
        <p:grpSpPr>
          <a:xfrm>
            <a:off x="4863860" y="4648200"/>
            <a:ext cx="3629660" cy="717401"/>
            <a:chOff x="4863860" y="4616599"/>
            <a:chExt cx="3629660" cy="717401"/>
          </a:xfrm>
        </p:grpSpPr>
        <p:sp>
          <p:nvSpPr>
            <p:cNvPr id="35" name="四角形: 角を丸くする 34">
              <a:extLst>
                <a:ext uri="{FF2B5EF4-FFF2-40B4-BE49-F238E27FC236}">
                  <a16:creationId xmlns:a16="http://schemas.microsoft.com/office/drawing/2014/main" id="{CB6D3632-F29A-46E6-B3F4-6F13B816A5E8}"/>
                </a:ext>
              </a:extLst>
            </p:cNvPr>
            <p:cNvSpPr/>
            <p:nvPr/>
          </p:nvSpPr>
          <p:spPr>
            <a:xfrm>
              <a:off x="4863860" y="4616599"/>
              <a:ext cx="3629660" cy="717401"/>
            </a:xfrm>
            <a:prstGeom prst="roundRect">
              <a:avLst/>
            </a:prstGeom>
            <a:solidFill>
              <a:srgbClr val="003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object 10">
              <a:extLst>
                <a:ext uri="{FF2B5EF4-FFF2-40B4-BE49-F238E27FC236}">
                  <a16:creationId xmlns:a16="http://schemas.microsoft.com/office/drawing/2014/main" id="{2DF86B87-7B4B-435A-8AD0-AFCA1F647AB1}"/>
                </a:ext>
              </a:extLst>
            </p:cNvPr>
            <p:cNvSpPr txBox="1"/>
            <p:nvPr/>
          </p:nvSpPr>
          <p:spPr>
            <a:xfrm>
              <a:off x="5182561" y="4724400"/>
              <a:ext cx="3059738" cy="543739"/>
            </a:xfrm>
            <a:prstGeom prst="rect">
              <a:avLst/>
            </a:prstGeom>
          </p:spPr>
          <p:txBody>
            <a:bodyPr vert="horz" wrap="square" lIns="0" tIns="12700" rIns="0" bIns="0" rtlCol="0">
              <a:spAutoFit/>
            </a:bodyPr>
            <a:lstStyle/>
            <a:p>
              <a:pPr marL="12700">
                <a:lnSpc>
                  <a:spcPts val="2000"/>
                </a:lnSpc>
                <a:spcBef>
                  <a:spcPts val="100"/>
                </a:spcBef>
              </a:pPr>
              <a:r>
                <a:rPr lang="ja-JP" altLang="en-US" b="1" dirty="0">
                  <a:solidFill>
                    <a:srgbClr val="FFFFFF"/>
                  </a:solidFill>
                  <a:latin typeface="メイリオ" panose="020B0604030504040204" pitchFamily="50" charset="-128"/>
                  <a:ea typeface="メイリオ" panose="020B0604030504040204" pitchFamily="50" charset="-128"/>
                  <a:cs typeface="メイリオ"/>
                </a:rPr>
                <a:t>どうすれば、危険をさける</a:t>
              </a:r>
              <a:endParaRPr lang="en-US" altLang="ja-JP" b="1" dirty="0">
                <a:solidFill>
                  <a:srgbClr val="FFFFFF"/>
                </a:solidFill>
                <a:latin typeface="メイリオ" panose="020B0604030504040204" pitchFamily="50" charset="-128"/>
                <a:ea typeface="メイリオ" panose="020B0604030504040204" pitchFamily="50" charset="-128"/>
                <a:cs typeface="メイリオ"/>
              </a:endParaRPr>
            </a:p>
            <a:p>
              <a:pPr marL="12700">
                <a:lnSpc>
                  <a:spcPts val="2000"/>
                </a:lnSpc>
                <a:spcBef>
                  <a:spcPts val="100"/>
                </a:spcBef>
              </a:pPr>
              <a:r>
                <a:rPr lang="ja-JP" altLang="en-US" b="1" dirty="0">
                  <a:solidFill>
                    <a:srgbClr val="FFFFFF"/>
                  </a:solidFill>
                  <a:latin typeface="メイリオ" panose="020B0604030504040204" pitchFamily="50" charset="-128"/>
                  <a:ea typeface="メイリオ" panose="020B0604030504040204" pitchFamily="50" charset="-128"/>
                  <a:cs typeface="メイリオ"/>
                </a:rPr>
                <a:t>ことができると思いますか？</a:t>
              </a:r>
            </a:p>
          </p:txBody>
        </p:sp>
      </p:grpSp>
      <p:sp>
        <p:nvSpPr>
          <p:cNvPr id="37" name="object 10">
            <a:extLst>
              <a:ext uri="{FF2B5EF4-FFF2-40B4-BE49-F238E27FC236}">
                <a16:creationId xmlns:a16="http://schemas.microsoft.com/office/drawing/2014/main" id="{6DA4628C-0134-4AD7-8312-1557478A5808}"/>
              </a:ext>
            </a:extLst>
          </p:cNvPr>
          <p:cNvSpPr txBox="1"/>
          <p:nvPr/>
        </p:nvSpPr>
        <p:spPr>
          <a:xfrm>
            <a:off x="4946999" y="5467601"/>
            <a:ext cx="3500829" cy="705321"/>
          </a:xfrm>
          <a:prstGeom prst="rect">
            <a:avLst/>
          </a:prstGeom>
        </p:spPr>
        <p:txBody>
          <a:bodyPr vert="horz" wrap="square" lIns="0" tIns="12700" rIns="0" bIns="0" spcCol="144000" rtlCol="0">
            <a:spAutoFit/>
          </a:bodyPr>
          <a:lstStyle/>
          <a:p>
            <a:pPr marL="12700">
              <a:lnSpc>
                <a:spcPts val="1800"/>
              </a:lnSpc>
              <a:spcBef>
                <a:spcPts val="100"/>
              </a:spcBef>
            </a:pPr>
            <a:r>
              <a:rPr lang="ja-JP" altLang="en-US" sz="1400" b="1" dirty="0">
                <a:solidFill>
                  <a:srgbClr val="FF0000"/>
                </a:solidFill>
                <a:latin typeface="メイリオ" panose="020B0604030504040204" pitchFamily="50" charset="-128"/>
                <a:ea typeface="メイリオ" panose="020B0604030504040204" pitchFamily="50" charset="-128"/>
                <a:cs typeface="メイリオ"/>
              </a:rPr>
              <a:t>歩行者の近くでは徐行する。または自転車から降り、押して渡る。左右の安全確認を十分行ったうえで交差点に進入する。</a:t>
            </a:r>
          </a:p>
        </p:txBody>
      </p:sp>
      <p:grpSp>
        <p:nvGrpSpPr>
          <p:cNvPr id="7" name="グループ化 6">
            <a:extLst>
              <a:ext uri="{FF2B5EF4-FFF2-40B4-BE49-F238E27FC236}">
                <a16:creationId xmlns:a16="http://schemas.microsoft.com/office/drawing/2014/main" id="{041F3568-B1BD-4FA9-8CB7-AE2332572043}"/>
              </a:ext>
            </a:extLst>
          </p:cNvPr>
          <p:cNvGrpSpPr/>
          <p:nvPr/>
        </p:nvGrpSpPr>
        <p:grpSpPr>
          <a:xfrm>
            <a:off x="457200" y="3070522"/>
            <a:ext cx="8229600" cy="3391478"/>
            <a:chOff x="457200" y="3070522"/>
            <a:chExt cx="8229600" cy="3391478"/>
          </a:xfrm>
        </p:grpSpPr>
        <p:sp>
          <p:nvSpPr>
            <p:cNvPr id="4" name="正方形/長方形 3">
              <a:extLst>
                <a:ext uri="{FF2B5EF4-FFF2-40B4-BE49-F238E27FC236}">
                  <a16:creationId xmlns:a16="http://schemas.microsoft.com/office/drawing/2014/main" id="{C63DCACC-947C-4045-9F7A-EDF9038B0C29}"/>
                </a:ext>
              </a:extLst>
            </p:cNvPr>
            <p:cNvSpPr/>
            <p:nvPr/>
          </p:nvSpPr>
          <p:spPr>
            <a:xfrm>
              <a:off x="457200" y="3070522"/>
              <a:ext cx="8229600" cy="33914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CF9B7052-13BC-4945-98F5-C9726A951751}"/>
                </a:ext>
              </a:extLst>
            </p:cNvPr>
            <p:cNvSpPr/>
            <p:nvPr/>
          </p:nvSpPr>
          <p:spPr>
            <a:xfrm>
              <a:off x="1018045" y="3810000"/>
              <a:ext cx="7363955" cy="1793400"/>
            </a:xfrm>
            <a:prstGeom prst="roundRect">
              <a:avLst>
                <a:gd name="adj" fmla="val 18569"/>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object 10">
              <a:extLst>
                <a:ext uri="{FF2B5EF4-FFF2-40B4-BE49-F238E27FC236}">
                  <a16:creationId xmlns:a16="http://schemas.microsoft.com/office/drawing/2014/main" id="{5848F40D-8EE4-473A-AAF0-31300DEA3B9E}"/>
                </a:ext>
              </a:extLst>
            </p:cNvPr>
            <p:cNvSpPr txBox="1"/>
            <p:nvPr/>
          </p:nvSpPr>
          <p:spPr>
            <a:xfrm>
              <a:off x="1081546" y="3852000"/>
              <a:ext cx="7224254" cy="1779288"/>
            </a:xfrm>
            <a:prstGeom prst="rect">
              <a:avLst/>
            </a:prstGeom>
            <a:noFill/>
          </p:spPr>
          <p:txBody>
            <a:bodyPr vert="horz" wrap="square" lIns="360000" tIns="180000" rIns="360000" bIns="180000" spcCol="360000" rtlCol="0">
              <a:spAutoFit/>
            </a:bodyPr>
            <a:lstStyle/>
            <a:p>
              <a:pPr>
                <a:lnSpc>
                  <a:spcPts val="2800"/>
                </a:lnSpc>
              </a:pP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自転車だから事故を起こしても大事には至らないということはありません。自転車事故によって、人にケガをさせたり、死亡させたりしてしまうこともあります。軽はずみな気持ちと行動が、重大な事故につながる可能性があります。</a:t>
              </a:r>
            </a:p>
          </p:txBody>
        </p:sp>
      </p:grpSp>
      <p:sp>
        <p:nvSpPr>
          <p:cNvPr id="27" name="object 66">
            <a:extLst>
              <a:ext uri="{FF2B5EF4-FFF2-40B4-BE49-F238E27FC236}">
                <a16:creationId xmlns:a16="http://schemas.microsoft.com/office/drawing/2014/main" id="{310BFA60-5899-4490-AB57-D4C91B5D695E}"/>
              </a:ext>
            </a:extLst>
          </p:cNvPr>
          <p:cNvSpPr/>
          <p:nvPr/>
        </p:nvSpPr>
        <p:spPr>
          <a:xfrm>
            <a:off x="0" y="232651"/>
            <a:ext cx="8103877"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28" name="object 3">
            <a:extLst>
              <a:ext uri="{FF2B5EF4-FFF2-40B4-BE49-F238E27FC236}">
                <a16:creationId xmlns:a16="http://schemas.microsoft.com/office/drawing/2014/main" id="{E668ADA1-713E-4F15-9487-FEF45B40A5CB}"/>
              </a:ext>
            </a:extLst>
          </p:cNvPr>
          <p:cNvSpPr txBox="1">
            <a:spLocks/>
          </p:cNvSpPr>
          <p:nvPr/>
        </p:nvSpPr>
        <p:spPr>
          <a:xfrm>
            <a:off x="838200" y="381000"/>
            <a:ext cx="7265677"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000" b="1" kern="0" spc="-150" dirty="0">
                <a:solidFill>
                  <a:srgbClr val="FFFFFF"/>
                </a:solidFill>
                <a:latin typeface="メイリオ" panose="020B0604030504040204" pitchFamily="50" charset="-128"/>
                <a:ea typeface="メイリオ" panose="020B0604030504040204" pitchFamily="50" charset="-128"/>
              </a:rPr>
              <a:t>自転車をとりまくリスクについて考えよう</a:t>
            </a:r>
            <a:endParaRPr kumimoji="0" lang="ja-JP" altLang="en-US" sz="3000"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31" name="object 3">
            <a:extLst>
              <a:ext uri="{FF2B5EF4-FFF2-40B4-BE49-F238E27FC236}">
                <a16:creationId xmlns:a16="http://schemas.microsoft.com/office/drawing/2014/main" id="{180B5616-21EC-4739-AE56-5B53CC5C676A}"/>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②</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92098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300"/>
                                        <p:tgtEl>
                                          <p:spTgt spid="30"/>
                                        </p:tgtEl>
                                      </p:cBhvr>
                                    </p:animEffect>
                                  </p:childTnLst>
                                </p:cTn>
                              </p:par>
                            </p:childTnLst>
                          </p:cTn>
                        </p:par>
                        <p:par>
                          <p:cTn id="8" fill="hold">
                            <p:stCondLst>
                              <p:cond delay="300"/>
                            </p:stCondLst>
                            <p:childTnLst>
                              <p:par>
                                <p:cTn id="9" presetID="47" presetClass="entr" presetSubtype="0" fill="hold" nodeType="afterEffect">
                                  <p:stCondLst>
                                    <p:cond delay="2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
                                        <p:tgtEl>
                                          <p:spTgt spid="13"/>
                                        </p:tgtEl>
                                      </p:cBhvr>
                                    </p:animEffect>
                                    <p:anim calcmode="lin" valueType="num">
                                      <p:cBhvr>
                                        <p:cTn id="12" dur="200" fill="hold"/>
                                        <p:tgtEl>
                                          <p:spTgt spid="13"/>
                                        </p:tgtEl>
                                        <p:attrNameLst>
                                          <p:attrName>ppt_x</p:attrName>
                                        </p:attrNameLst>
                                      </p:cBhvr>
                                      <p:tavLst>
                                        <p:tav tm="0">
                                          <p:val>
                                            <p:strVal val="#ppt_x"/>
                                          </p:val>
                                        </p:tav>
                                        <p:tav tm="100000">
                                          <p:val>
                                            <p:strVal val="#ppt_x"/>
                                          </p:val>
                                        </p:tav>
                                      </p:tavLst>
                                    </p:anim>
                                    <p:anim calcmode="lin" valueType="num">
                                      <p:cBhvr>
                                        <p:cTn id="13" dur="2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700"/>
                            </p:stCondLst>
                            <p:childTnLst>
                              <p:par>
                                <p:cTn id="15" presetID="10" presetClass="entr" presetSubtype="0" fill="hold" nodeType="afterEffect">
                                  <p:stCondLst>
                                    <p:cond delay="2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200" fill="hold"/>
                                        <p:tgtEl>
                                          <p:spTgt spid="38"/>
                                        </p:tgtEl>
                                        <p:attrNameLst>
                                          <p:attrName>ppt_w</p:attrName>
                                        </p:attrNameLst>
                                      </p:cBhvr>
                                      <p:tavLst>
                                        <p:tav tm="0">
                                          <p:val>
                                            <p:fltVal val="0"/>
                                          </p:val>
                                        </p:tav>
                                        <p:tav tm="100000">
                                          <p:val>
                                            <p:strVal val="#ppt_w"/>
                                          </p:val>
                                        </p:tav>
                                      </p:tavLst>
                                    </p:anim>
                                    <p:anim calcmode="lin" valueType="num">
                                      <p:cBhvr>
                                        <p:cTn id="23" dur="200" fill="hold"/>
                                        <p:tgtEl>
                                          <p:spTgt spid="38"/>
                                        </p:tgtEl>
                                        <p:attrNameLst>
                                          <p:attrName>ppt_h</p:attrName>
                                        </p:attrNameLst>
                                      </p:cBhvr>
                                      <p:tavLst>
                                        <p:tav tm="0">
                                          <p:val>
                                            <p:fltVal val="0"/>
                                          </p:val>
                                        </p:tav>
                                        <p:tav tm="100000">
                                          <p:val>
                                            <p:strVal val="#ppt_h"/>
                                          </p:val>
                                        </p:tav>
                                      </p:tavLst>
                                    </p:anim>
                                    <p:animEffect transition="in" filter="fade">
                                      <p:cBhvr>
                                        <p:cTn id="24" dur="2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repeatCount="200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2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200" fill="hold"/>
                                        <p:tgtEl>
                                          <p:spTgt spid="39"/>
                                        </p:tgtEl>
                                        <p:attrNameLst>
                                          <p:attrName>ppt_w</p:attrName>
                                        </p:attrNameLst>
                                      </p:cBhvr>
                                      <p:tavLst>
                                        <p:tav tm="0">
                                          <p:val>
                                            <p:fltVal val="0"/>
                                          </p:val>
                                        </p:tav>
                                        <p:tav tm="100000">
                                          <p:val>
                                            <p:strVal val="#ppt_w"/>
                                          </p:val>
                                        </p:tav>
                                      </p:tavLst>
                                    </p:anim>
                                    <p:anim calcmode="lin" valueType="num">
                                      <p:cBhvr>
                                        <p:cTn id="35" dur="200" fill="hold"/>
                                        <p:tgtEl>
                                          <p:spTgt spid="39"/>
                                        </p:tgtEl>
                                        <p:attrNameLst>
                                          <p:attrName>ppt_h</p:attrName>
                                        </p:attrNameLst>
                                      </p:cBhvr>
                                      <p:tavLst>
                                        <p:tav tm="0">
                                          <p:val>
                                            <p:fltVal val="0"/>
                                          </p:val>
                                        </p:tav>
                                        <p:tav tm="100000">
                                          <p:val>
                                            <p:strVal val="#ppt_h"/>
                                          </p:val>
                                        </p:tav>
                                      </p:tavLst>
                                    </p:anim>
                                    <p:animEffect transition="in" filter="fade">
                                      <p:cBhvr>
                                        <p:cTn id="36" dur="2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repeatCount="200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bk object 16">
            <a:extLst>
              <a:ext uri="{FF2B5EF4-FFF2-40B4-BE49-F238E27FC236}">
                <a16:creationId xmlns:a16="http://schemas.microsoft.com/office/drawing/2014/main" id="{1D89250F-B8CB-42E1-9F41-A3883DD4E434}"/>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grpSp>
        <p:nvGrpSpPr>
          <p:cNvPr id="13" name="グループ化 12">
            <a:extLst>
              <a:ext uri="{FF2B5EF4-FFF2-40B4-BE49-F238E27FC236}">
                <a16:creationId xmlns:a16="http://schemas.microsoft.com/office/drawing/2014/main" id="{C90E91B5-EB79-442A-9779-C05F0D986A99}"/>
              </a:ext>
            </a:extLst>
          </p:cNvPr>
          <p:cNvGrpSpPr/>
          <p:nvPr/>
        </p:nvGrpSpPr>
        <p:grpSpPr>
          <a:xfrm>
            <a:off x="556461" y="1300611"/>
            <a:ext cx="7949999" cy="1138029"/>
            <a:chOff x="556461" y="1600200"/>
            <a:chExt cx="7949999" cy="1198515"/>
          </a:xfrm>
        </p:grpSpPr>
        <p:pic>
          <p:nvPicPr>
            <p:cNvPr id="12" name="グラフィックス 11">
              <a:extLst>
                <a:ext uri="{FF2B5EF4-FFF2-40B4-BE49-F238E27FC236}">
                  <a16:creationId xmlns:a16="http://schemas.microsoft.com/office/drawing/2014/main" id="{CF8F28F8-9F73-4726-820F-A1AADC654A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517" y="2003839"/>
              <a:ext cx="7597943" cy="794876"/>
            </a:xfrm>
            <a:prstGeom prst="rect">
              <a:avLst/>
            </a:prstGeom>
          </p:spPr>
        </p:pic>
        <p:sp>
          <p:nvSpPr>
            <p:cNvPr id="14" name="object 14"/>
            <p:cNvSpPr/>
            <p:nvPr/>
          </p:nvSpPr>
          <p:spPr>
            <a:xfrm>
              <a:off x="556461" y="1600200"/>
              <a:ext cx="723900" cy="723900"/>
            </a:xfrm>
            <a:custGeom>
              <a:avLst/>
              <a:gdLst/>
              <a:ahLst/>
              <a:cxnLst/>
              <a:rect l="l" t="t" r="r" b="b"/>
              <a:pathLst>
                <a:path w="723900" h="723900">
                  <a:moveTo>
                    <a:pt x="361950" y="0"/>
                  </a:move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411064" y="720595"/>
                  </a:lnTo>
                  <a:lnTo>
                    <a:pt x="458170" y="710970"/>
                  </a:lnTo>
                  <a:lnTo>
                    <a:pt x="502836" y="695455"/>
                  </a:lnTo>
                  <a:lnTo>
                    <a:pt x="544632" y="674482"/>
                  </a:lnTo>
                  <a:lnTo>
                    <a:pt x="583126" y="648482"/>
                  </a:lnTo>
                  <a:lnTo>
                    <a:pt x="617886" y="617886"/>
                  </a:lnTo>
                  <a:lnTo>
                    <a:pt x="648482" y="583126"/>
                  </a:lnTo>
                  <a:lnTo>
                    <a:pt x="674482" y="544632"/>
                  </a:lnTo>
                  <a:lnTo>
                    <a:pt x="695455" y="502836"/>
                  </a:lnTo>
                  <a:lnTo>
                    <a:pt x="710970" y="458170"/>
                  </a:lnTo>
                  <a:lnTo>
                    <a:pt x="720595" y="411064"/>
                  </a:lnTo>
                  <a:lnTo>
                    <a:pt x="723900" y="361950"/>
                  </a:lnTo>
                  <a:lnTo>
                    <a:pt x="720595" y="312835"/>
                  </a:lnTo>
                  <a:lnTo>
                    <a:pt x="710970" y="265729"/>
                  </a:lnTo>
                  <a:lnTo>
                    <a:pt x="695455" y="221063"/>
                  </a:lnTo>
                  <a:lnTo>
                    <a:pt x="674482" y="179267"/>
                  </a:lnTo>
                  <a:lnTo>
                    <a:pt x="648482" y="140773"/>
                  </a:lnTo>
                  <a:lnTo>
                    <a:pt x="617886" y="106013"/>
                  </a:lnTo>
                  <a:lnTo>
                    <a:pt x="583126" y="75417"/>
                  </a:lnTo>
                  <a:lnTo>
                    <a:pt x="544632" y="49417"/>
                  </a:lnTo>
                  <a:lnTo>
                    <a:pt x="502836" y="28444"/>
                  </a:lnTo>
                  <a:lnTo>
                    <a:pt x="458170" y="12929"/>
                  </a:lnTo>
                  <a:lnTo>
                    <a:pt x="411064" y="3304"/>
                  </a:lnTo>
                  <a:lnTo>
                    <a:pt x="361950" y="0"/>
                  </a:lnTo>
                  <a:close/>
                </a:path>
              </a:pathLst>
            </a:custGeom>
            <a:solidFill>
              <a:srgbClr val="FFFFFF"/>
            </a:solidFill>
          </p:spPr>
          <p:txBody>
            <a:bodyPr wrap="square" lIns="0" tIns="0" rIns="0" bIns="0" rtlCol="0"/>
            <a:lstStyle/>
            <a:p>
              <a:endParaRPr/>
            </a:p>
          </p:txBody>
        </p:sp>
        <p:sp>
          <p:nvSpPr>
            <p:cNvPr id="15" name="object 15"/>
            <p:cNvSpPr/>
            <p:nvPr/>
          </p:nvSpPr>
          <p:spPr>
            <a:xfrm>
              <a:off x="556461" y="1600200"/>
              <a:ext cx="723900" cy="723900"/>
            </a:xfrm>
            <a:custGeom>
              <a:avLst/>
              <a:gdLst/>
              <a:ahLst/>
              <a:cxnLst/>
              <a:rect l="l" t="t" r="r" b="b"/>
              <a:pathLst>
                <a:path w="723900" h="723900">
                  <a:moveTo>
                    <a:pt x="723900" y="361950"/>
                  </a:moveTo>
                  <a:lnTo>
                    <a:pt x="720595" y="411064"/>
                  </a:lnTo>
                  <a:lnTo>
                    <a:pt x="710970" y="458170"/>
                  </a:lnTo>
                  <a:lnTo>
                    <a:pt x="695455" y="502836"/>
                  </a:lnTo>
                  <a:lnTo>
                    <a:pt x="674482" y="544632"/>
                  </a:lnTo>
                  <a:lnTo>
                    <a:pt x="648482" y="583126"/>
                  </a:lnTo>
                  <a:lnTo>
                    <a:pt x="617886" y="617886"/>
                  </a:lnTo>
                  <a:lnTo>
                    <a:pt x="583126" y="648482"/>
                  </a:lnTo>
                  <a:lnTo>
                    <a:pt x="544632" y="674482"/>
                  </a:lnTo>
                  <a:lnTo>
                    <a:pt x="502836" y="695455"/>
                  </a:lnTo>
                  <a:lnTo>
                    <a:pt x="458170" y="710970"/>
                  </a:lnTo>
                  <a:lnTo>
                    <a:pt x="411064" y="720595"/>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411064" y="3304"/>
                  </a:lnTo>
                  <a:lnTo>
                    <a:pt x="458170" y="12929"/>
                  </a:lnTo>
                  <a:lnTo>
                    <a:pt x="502836" y="28444"/>
                  </a:lnTo>
                  <a:lnTo>
                    <a:pt x="544632" y="49417"/>
                  </a:lnTo>
                  <a:lnTo>
                    <a:pt x="583126" y="75417"/>
                  </a:lnTo>
                  <a:lnTo>
                    <a:pt x="617886" y="106013"/>
                  </a:lnTo>
                  <a:lnTo>
                    <a:pt x="648482" y="140773"/>
                  </a:lnTo>
                  <a:lnTo>
                    <a:pt x="674482" y="179267"/>
                  </a:lnTo>
                  <a:lnTo>
                    <a:pt x="695455" y="221063"/>
                  </a:lnTo>
                  <a:lnTo>
                    <a:pt x="710970" y="265729"/>
                  </a:lnTo>
                  <a:lnTo>
                    <a:pt x="720595" y="312835"/>
                  </a:lnTo>
                  <a:lnTo>
                    <a:pt x="723900" y="361950"/>
                  </a:lnTo>
                  <a:close/>
                </a:path>
              </a:pathLst>
            </a:custGeom>
            <a:ln w="38100">
              <a:solidFill>
                <a:srgbClr val="FF1D24"/>
              </a:solidFill>
            </a:ln>
          </p:spPr>
          <p:txBody>
            <a:bodyPr wrap="square" lIns="0" tIns="0" rIns="0" bIns="0" rtlCol="0"/>
            <a:lstStyle/>
            <a:p>
              <a:endParaRPr/>
            </a:p>
          </p:txBody>
        </p:sp>
        <p:sp>
          <p:nvSpPr>
            <p:cNvPr id="16" name="object 16"/>
            <p:cNvSpPr txBox="1"/>
            <p:nvPr/>
          </p:nvSpPr>
          <p:spPr>
            <a:xfrm rot="21540000">
              <a:off x="630000" y="1720200"/>
              <a:ext cx="303119" cy="436017"/>
            </a:xfrm>
            <a:prstGeom prst="rect">
              <a:avLst/>
            </a:prstGeom>
          </p:spPr>
          <p:txBody>
            <a:bodyPr vert="horz" wrap="square" lIns="0" tIns="0" rIns="0" bIns="0" rtlCol="0">
              <a:spAutoFit/>
            </a:bodyPr>
            <a:lstStyle/>
            <a:p>
              <a:pPr>
                <a:lnSpc>
                  <a:spcPts val="3400"/>
                </a:lnSpc>
              </a:pPr>
              <a:r>
                <a:rPr sz="2800" b="1" i="1" spc="-5" dirty="0">
                  <a:solidFill>
                    <a:srgbClr val="FF1D24"/>
                  </a:solidFill>
                  <a:latin typeface="メイリオ" panose="020B0604030504040204" pitchFamily="50" charset="-128"/>
                  <a:ea typeface="メイリオ" panose="020B0604030504040204" pitchFamily="50" charset="-128"/>
                  <a:cs typeface="Franklin Gothic Demi"/>
                </a:rPr>
                <a:t>Q</a:t>
              </a:r>
              <a:endParaRPr sz="2800" i="1" dirty="0">
                <a:latin typeface="メイリオ" panose="020B0604030504040204" pitchFamily="50" charset="-128"/>
                <a:ea typeface="メイリオ" panose="020B0604030504040204" pitchFamily="50" charset="-128"/>
                <a:cs typeface="Franklin Gothic Demi"/>
              </a:endParaRPr>
            </a:p>
          </p:txBody>
        </p:sp>
        <p:sp>
          <p:nvSpPr>
            <p:cNvPr id="17" name="object 17"/>
            <p:cNvSpPr txBox="1"/>
            <p:nvPr/>
          </p:nvSpPr>
          <p:spPr>
            <a:xfrm>
              <a:off x="1218816" y="2126134"/>
              <a:ext cx="7023483" cy="648270"/>
            </a:xfrm>
            <a:prstGeom prst="rect">
              <a:avLst/>
            </a:prstGeom>
          </p:spPr>
          <p:txBody>
            <a:bodyPr vert="horz" wrap="square" lIns="0" tIns="0" rIns="0" bIns="0" rtlCol="0">
              <a:spAutoFit/>
            </a:bodyPr>
            <a:lstStyle/>
            <a:p>
              <a:pPr>
                <a:lnSpc>
                  <a:spcPts val="2400"/>
                </a:lnSpc>
                <a:tabLst>
                  <a:tab pos="469265" algn="l"/>
                </a:tabLst>
              </a:pPr>
              <a:r>
                <a:rPr lang="ja-JP" altLang="en-US" sz="2000" b="1" spc="150" dirty="0">
                  <a:solidFill>
                    <a:schemeClr val="bg1"/>
                  </a:solidFill>
                  <a:latin typeface="メイリオ" panose="020B0604030504040204" pitchFamily="50" charset="-128"/>
                  <a:ea typeface="メイリオ" panose="020B0604030504040204" pitchFamily="50" charset="-128"/>
                  <a:cs typeface="メイリオ"/>
                </a:rPr>
                <a:t>　次の文章の（　　）に当てはまる言葉を語群から選びましょう。</a:t>
              </a:r>
              <a:endParaRPr sz="2000" b="1" spc="150" dirty="0">
                <a:solidFill>
                  <a:schemeClr val="bg1"/>
                </a:solidFill>
                <a:latin typeface="メイリオ" panose="020B0604030504040204" pitchFamily="50" charset="-128"/>
                <a:ea typeface="メイリオ" panose="020B0604030504040204" pitchFamily="50" charset="-128"/>
                <a:cs typeface="メイリオ"/>
              </a:endParaRPr>
            </a:p>
          </p:txBody>
        </p:sp>
        <p:sp>
          <p:nvSpPr>
            <p:cNvPr id="19" name="object 16">
              <a:extLst>
                <a:ext uri="{FF2B5EF4-FFF2-40B4-BE49-F238E27FC236}">
                  <a16:creationId xmlns:a16="http://schemas.microsoft.com/office/drawing/2014/main" id="{73C042A5-FEB7-4709-87EC-2CF6A801BE49}"/>
                </a:ext>
              </a:extLst>
            </p:cNvPr>
            <p:cNvSpPr txBox="1"/>
            <p:nvPr/>
          </p:nvSpPr>
          <p:spPr>
            <a:xfrm rot="21540000">
              <a:off x="912299" y="1819825"/>
              <a:ext cx="303119" cy="459191"/>
            </a:xfrm>
            <a:prstGeom prst="rect">
              <a:avLst/>
            </a:prstGeom>
          </p:spPr>
          <p:txBody>
            <a:bodyPr vert="horz" wrap="square" lIns="0" tIns="0" rIns="0" bIns="0" rtlCol="0">
              <a:spAutoFit/>
            </a:bodyPr>
            <a:lstStyle/>
            <a:p>
              <a:pPr>
                <a:lnSpc>
                  <a:spcPts val="3400"/>
                </a:lnSpc>
              </a:pPr>
              <a:r>
                <a:rPr lang="en-US" altLang="ja-JP" sz="2800" b="1" i="1" spc="-5" dirty="0">
                  <a:solidFill>
                    <a:srgbClr val="FF1D24"/>
                  </a:solidFill>
                  <a:latin typeface="メイリオ" panose="020B0604030504040204" pitchFamily="50" charset="-128"/>
                  <a:ea typeface="メイリオ" panose="020B0604030504040204" pitchFamily="50" charset="-128"/>
                  <a:cs typeface="Franklin Gothic Demi"/>
                </a:rPr>
                <a:t>3</a:t>
              </a:r>
              <a:endParaRPr sz="2800" i="1" dirty="0">
                <a:latin typeface="メイリオ" panose="020B0604030504040204" pitchFamily="50" charset="-128"/>
                <a:ea typeface="メイリオ" panose="020B0604030504040204" pitchFamily="50" charset="-128"/>
                <a:cs typeface="Franklin Gothic Demi"/>
              </a:endParaRPr>
            </a:p>
          </p:txBody>
        </p:sp>
      </p:grpSp>
      <p:grpSp>
        <p:nvGrpSpPr>
          <p:cNvPr id="9" name="グループ化 8">
            <a:extLst>
              <a:ext uri="{FF2B5EF4-FFF2-40B4-BE49-F238E27FC236}">
                <a16:creationId xmlns:a16="http://schemas.microsoft.com/office/drawing/2014/main" id="{F1A2ED7D-9C19-4B4A-841E-474715876DDE}"/>
              </a:ext>
            </a:extLst>
          </p:cNvPr>
          <p:cNvGrpSpPr/>
          <p:nvPr/>
        </p:nvGrpSpPr>
        <p:grpSpPr>
          <a:xfrm>
            <a:off x="811580" y="2523339"/>
            <a:ext cx="7608038" cy="2420529"/>
            <a:chOff x="811580" y="2523339"/>
            <a:chExt cx="7608038" cy="2420529"/>
          </a:xfrm>
        </p:grpSpPr>
        <p:sp>
          <p:nvSpPr>
            <p:cNvPr id="29" name="object 4">
              <a:extLst>
                <a:ext uri="{FF2B5EF4-FFF2-40B4-BE49-F238E27FC236}">
                  <a16:creationId xmlns:a16="http://schemas.microsoft.com/office/drawing/2014/main" id="{9E05BE5F-AF02-45CD-B0AB-1BDECEBBCB29}"/>
                </a:ext>
              </a:extLst>
            </p:cNvPr>
            <p:cNvSpPr txBox="1"/>
            <p:nvPr/>
          </p:nvSpPr>
          <p:spPr>
            <a:xfrm>
              <a:off x="811580" y="2523339"/>
              <a:ext cx="4064653" cy="1510285"/>
            </a:xfrm>
            <a:prstGeom prst="rect">
              <a:avLst/>
            </a:prstGeom>
          </p:spPr>
          <p:txBody>
            <a:bodyPr vert="horz" wrap="square" lIns="0" tIns="12700" rIns="0" bIns="0" rtlCol="0">
              <a:spAutoFit/>
            </a:bodyPr>
            <a:lstStyle/>
            <a:p>
              <a:pPr marL="12700" marR="5080" indent="208279" algn="just">
                <a:lnSpc>
                  <a:spcPct val="156300"/>
                </a:lnSpc>
                <a:spcBef>
                  <a:spcPts val="100"/>
                </a:spcBef>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自転車は法律上、（①　　　　）の仲間ですので、道路の（②　　　　）を通行しなければなりません。また、歩道は（③　　　　）優先です。</a:t>
              </a:r>
            </a:p>
          </p:txBody>
        </p:sp>
        <p:pic>
          <p:nvPicPr>
            <p:cNvPr id="8" name="図 7">
              <a:extLst>
                <a:ext uri="{FF2B5EF4-FFF2-40B4-BE49-F238E27FC236}">
                  <a16:creationId xmlns:a16="http://schemas.microsoft.com/office/drawing/2014/main" id="{A4E524BB-3A62-462A-A84C-1EC017BEA0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0537" y="2523339"/>
              <a:ext cx="3369081" cy="2420529"/>
            </a:xfrm>
            <a:prstGeom prst="rect">
              <a:avLst/>
            </a:prstGeom>
          </p:spPr>
        </p:pic>
      </p:grpSp>
      <p:grpSp>
        <p:nvGrpSpPr>
          <p:cNvPr id="11" name="グループ化 10">
            <a:extLst>
              <a:ext uri="{FF2B5EF4-FFF2-40B4-BE49-F238E27FC236}">
                <a16:creationId xmlns:a16="http://schemas.microsoft.com/office/drawing/2014/main" id="{14DA8592-36A6-4EAF-86F1-62CDF9E18DBF}"/>
              </a:ext>
            </a:extLst>
          </p:cNvPr>
          <p:cNvGrpSpPr/>
          <p:nvPr/>
        </p:nvGrpSpPr>
        <p:grpSpPr>
          <a:xfrm>
            <a:off x="752797" y="5256756"/>
            <a:ext cx="7553003" cy="508000"/>
            <a:chOff x="752797" y="5256756"/>
            <a:chExt cx="7553003" cy="508000"/>
          </a:xfrm>
        </p:grpSpPr>
        <p:sp>
          <p:nvSpPr>
            <p:cNvPr id="40" name="object 6">
              <a:extLst>
                <a:ext uri="{FF2B5EF4-FFF2-40B4-BE49-F238E27FC236}">
                  <a16:creationId xmlns:a16="http://schemas.microsoft.com/office/drawing/2014/main" id="{AC6B9C3B-ECB6-48CB-87A5-C1E27862DAFE}"/>
                </a:ext>
              </a:extLst>
            </p:cNvPr>
            <p:cNvSpPr/>
            <p:nvPr/>
          </p:nvSpPr>
          <p:spPr>
            <a:xfrm>
              <a:off x="752797" y="5256756"/>
              <a:ext cx="18000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sp>
          <p:nvSpPr>
            <p:cNvPr id="43" name="object 6">
              <a:extLst>
                <a:ext uri="{FF2B5EF4-FFF2-40B4-BE49-F238E27FC236}">
                  <a16:creationId xmlns:a16="http://schemas.microsoft.com/office/drawing/2014/main" id="{25E8709B-0613-4DD6-B523-94FD79096536}"/>
                </a:ext>
              </a:extLst>
            </p:cNvPr>
            <p:cNvSpPr/>
            <p:nvPr/>
          </p:nvSpPr>
          <p:spPr>
            <a:xfrm>
              <a:off x="2670465" y="5256756"/>
              <a:ext cx="18000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sp>
          <p:nvSpPr>
            <p:cNvPr id="49" name="object 6">
              <a:extLst>
                <a:ext uri="{FF2B5EF4-FFF2-40B4-BE49-F238E27FC236}">
                  <a16:creationId xmlns:a16="http://schemas.microsoft.com/office/drawing/2014/main" id="{61F7D8CE-F5D8-4667-BA83-4B382F4B1ABB}"/>
                </a:ext>
              </a:extLst>
            </p:cNvPr>
            <p:cNvSpPr/>
            <p:nvPr/>
          </p:nvSpPr>
          <p:spPr>
            <a:xfrm>
              <a:off x="4588133" y="5256756"/>
              <a:ext cx="18000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sp>
          <p:nvSpPr>
            <p:cNvPr id="52" name="object 6">
              <a:extLst>
                <a:ext uri="{FF2B5EF4-FFF2-40B4-BE49-F238E27FC236}">
                  <a16:creationId xmlns:a16="http://schemas.microsoft.com/office/drawing/2014/main" id="{B5C82172-337C-4123-A431-3FB693F14448}"/>
                </a:ext>
              </a:extLst>
            </p:cNvPr>
            <p:cNvSpPr/>
            <p:nvPr/>
          </p:nvSpPr>
          <p:spPr>
            <a:xfrm>
              <a:off x="6505800" y="5256756"/>
              <a:ext cx="18000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00398D"/>
            </a:solidFill>
          </p:spPr>
          <p:txBody>
            <a:bodyPr wrap="square" lIns="0" tIns="0" rIns="0" bIns="0" rtlCol="0"/>
            <a:lstStyle/>
            <a:p>
              <a:endParaRPr/>
            </a:p>
          </p:txBody>
        </p:sp>
      </p:grpSp>
      <p:sp>
        <p:nvSpPr>
          <p:cNvPr id="45" name="object 6">
            <a:extLst>
              <a:ext uri="{FF2B5EF4-FFF2-40B4-BE49-F238E27FC236}">
                <a16:creationId xmlns:a16="http://schemas.microsoft.com/office/drawing/2014/main" id="{25D91830-0397-4D8D-8534-9164EC3A83EC}"/>
              </a:ext>
            </a:extLst>
          </p:cNvPr>
          <p:cNvSpPr/>
          <p:nvPr/>
        </p:nvSpPr>
        <p:spPr>
          <a:xfrm>
            <a:off x="752400" y="5256000"/>
            <a:ext cx="18000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E7500"/>
          </a:solidFill>
        </p:spPr>
        <p:txBody>
          <a:bodyPr wrap="square" lIns="0" tIns="0" rIns="0" bIns="0" rtlCol="0"/>
          <a:lstStyle/>
          <a:p>
            <a:endParaRPr/>
          </a:p>
        </p:txBody>
      </p:sp>
      <p:sp>
        <p:nvSpPr>
          <p:cNvPr id="46" name="object 6">
            <a:extLst>
              <a:ext uri="{FF2B5EF4-FFF2-40B4-BE49-F238E27FC236}">
                <a16:creationId xmlns:a16="http://schemas.microsoft.com/office/drawing/2014/main" id="{4E12D06D-CEBD-4194-96DB-27DD8F4C7F8D}"/>
              </a:ext>
            </a:extLst>
          </p:cNvPr>
          <p:cNvSpPr/>
          <p:nvPr/>
        </p:nvSpPr>
        <p:spPr>
          <a:xfrm>
            <a:off x="6505800" y="5256000"/>
            <a:ext cx="18000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E7500"/>
          </a:solidFill>
        </p:spPr>
        <p:txBody>
          <a:bodyPr wrap="square" lIns="0" tIns="0" rIns="0" bIns="0" rtlCol="0"/>
          <a:lstStyle/>
          <a:p>
            <a:endParaRPr/>
          </a:p>
        </p:txBody>
      </p:sp>
      <p:sp>
        <p:nvSpPr>
          <p:cNvPr id="47" name="object 6">
            <a:extLst>
              <a:ext uri="{FF2B5EF4-FFF2-40B4-BE49-F238E27FC236}">
                <a16:creationId xmlns:a16="http://schemas.microsoft.com/office/drawing/2014/main" id="{AFEA7D12-7D8E-414F-BAC3-D9E7817CF8EE}"/>
              </a:ext>
            </a:extLst>
          </p:cNvPr>
          <p:cNvSpPr/>
          <p:nvPr/>
        </p:nvSpPr>
        <p:spPr>
          <a:xfrm>
            <a:off x="2671200" y="5256000"/>
            <a:ext cx="1800000" cy="508000"/>
          </a:xfrm>
          <a:custGeom>
            <a:avLst/>
            <a:gdLst/>
            <a:ahLst/>
            <a:cxnLst/>
            <a:rect l="l" t="t" r="r" b="b"/>
            <a:pathLst>
              <a:path w="2286000" h="508000">
                <a:moveTo>
                  <a:pt x="2032000" y="0"/>
                </a:moveTo>
                <a:lnTo>
                  <a:pt x="254000" y="0"/>
                </a:lnTo>
                <a:lnTo>
                  <a:pt x="208345" y="4092"/>
                </a:lnTo>
                <a:lnTo>
                  <a:pt x="165374" y="15891"/>
                </a:lnTo>
                <a:lnTo>
                  <a:pt x="125805" y="34680"/>
                </a:lnTo>
                <a:lnTo>
                  <a:pt x="90354" y="59740"/>
                </a:lnTo>
                <a:lnTo>
                  <a:pt x="59740" y="90354"/>
                </a:lnTo>
                <a:lnTo>
                  <a:pt x="34680" y="125805"/>
                </a:lnTo>
                <a:lnTo>
                  <a:pt x="15891" y="165374"/>
                </a:lnTo>
                <a:lnTo>
                  <a:pt x="4092" y="208345"/>
                </a:lnTo>
                <a:lnTo>
                  <a:pt x="0" y="254000"/>
                </a:lnTo>
                <a:lnTo>
                  <a:pt x="4092" y="299657"/>
                </a:lnTo>
                <a:lnTo>
                  <a:pt x="15891" y="342630"/>
                </a:lnTo>
                <a:lnTo>
                  <a:pt x="34680" y="382200"/>
                </a:lnTo>
                <a:lnTo>
                  <a:pt x="59740" y="417650"/>
                </a:lnTo>
                <a:lnTo>
                  <a:pt x="90354" y="448263"/>
                </a:lnTo>
                <a:lnTo>
                  <a:pt x="125805" y="473322"/>
                </a:lnTo>
                <a:lnTo>
                  <a:pt x="165374" y="492109"/>
                </a:lnTo>
                <a:lnTo>
                  <a:pt x="208345" y="503907"/>
                </a:lnTo>
                <a:lnTo>
                  <a:pt x="254000" y="508000"/>
                </a:lnTo>
                <a:lnTo>
                  <a:pt x="2032000" y="508000"/>
                </a:lnTo>
                <a:lnTo>
                  <a:pt x="2077657" y="503907"/>
                </a:lnTo>
                <a:lnTo>
                  <a:pt x="2120630" y="492109"/>
                </a:lnTo>
                <a:lnTo>
                  <a:pt x="2160200" y="473322"/>
                </a:lnTo>
                <a:lnTo>
                  <a:pt x="2195650" y="448263"/>
                </a:lnTo>
                <a:lnTo>
                  <a:pt x="2226263" y="417650"/>
                </a:lnTo>
                <a:lnTo>
                  <a:pt x="2251322" y="382200"/>
                </a:lnTo>
                <a:lnTo>
                  <a:pt x="2270109" y="342630"/>
                </a:lnTo>
                <a:lnTo>
                  <a:pt x="2281907" y="299657"/>
                </a:lnTo>
                <a:lnTo>
                  <a:pt x="2286000" y="254000"/>
                </a:lnTo>
                <a:lnTo>
                  <a:pt x="2281907" y="208345"/>
                </a:lnTo>
                <a:lnTo>
                  <a:pt x="2270109" y="165374"/>
                </a:lnTo>
                <a:lnTo>
                  <a:pt x="2251322" y="125805"/>
                </a:lnTo>
                <a:lnTo>
                  <a:pt x="2226263" y="90354"/>
                </a:lnTo>
                <a:lnTo>
                  <a:pt x="2195650" y="59740"/>
                </a:lnTo>
                <a:lnTo>
                  <a:pt x="2160200" y="34680"/>
                </a:lnTo>
                <a:lnTo>
                  <a:pt x="2120630" y="15891"/>
                </a:lnTo>
                <a:lnTo>
                  <a:pt x="2077657" y="4092"/>
                </a:lnTo>
                <a:lnTo>
                  <a:pt x="2032000" y="0"/>
                </a:lnTo>
                <a:close/>
              </a:path>
            </a:pathLst>
          </a:custGeom>
          <a:solidFill>
            <a:srgbClr val="EE7500"/>
          </a:solidFill>
        </p:spPr>
        <p:txBody>
          <a:bodyPr wrap="square" lIns="0" tIns="0" rIns="0" bIns="0" rtlCol="0"/>
          <a:lstStyle/>
          <a:p>
            <a:endParaRPr/>
          </a:p>
        </p:txBody>
      </p:sp>
      <p:grpSp>
        <p:nvGrpSpPr>
          <p:cNvPr id="10" name="グループ化 9">
            <a:extLst>
              <a:ext uri="{FF2B5EF4-FFF2-40B4-BE49-F238E27FC236}">
                <a16:creationId xmlns:a16="http://schemas.microsoft.com/office/drawing/2014/main" id="{DC405B35-05CB-4075-BE1F-E54A27C92481}"/>
              </a:ext>
            </a:extLst>
          </p:cNvPr>
          <p:cNvGrpSpPr/>
          <p:nvPr/>
        </p:nvGrpSpPr>
        <p:grpSpPr>
          <a:xfrm>
            <a:off x="752797" y="5382121"/>
            <a:ext cx="7553003" cy="330200"/>
            <a:chOff x="752797" y="5382121"/>
            <a:chExt cx="7553003" cy="330200"/>
          </a:xfrm>
        </p:grpSpPr>
        <p:sp>
          <p:nvSpPr>
            <p:cNvPr id="41" name="object 9">
              <a:extLst>
                <a:ext uri="{FF2B5EF4-FFF2-40B4-BE49-F238E27FC236}">
                  <a16:creationId xmlns:a16="http://schemas.microsoft.com/office/drawing/2014/main" id="{00C83C7D-2D54-43D6-9BFC-6E7E7E1B052A}"/>
                </a:ext>
              </a:extLst>
            </p:cNvPr>
            <p:cNvSpPr txBox="1"/>
            <p:nvPr/>
          </p:nvSpPr>
          <p:spPr>
            <a:xfrm>
              <a:off x="752797" y="5382121"/>
              <a:ext cx="1800000" cy="330200"/>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ア．自動車</a:t>
              </a:r>
            </a:p>
          </p:txBody>
        </p:sp>
        <p:sp>
          <p:nvSpPr>
            <p:cNvPr id="44" name="object 9">
              <a:extLst>
                <a:ext uri="{FF2B5EF4-FFF2-40B4-BE49-F238E27FC236}">
                  <a16:creationId xmlns:a16="http://schemas.microsoft.com/office/drawing/2014/main" id="{F5612C5E-9043-422A-8854-8591DB70C1C7}"/>
                </a:ext>
              </a:extLst>
            </p:cNvPr>
            <p:cNvSpPr txBox="1"/>
            <p:nvPr/>
          </p:nvSpPr>
          <p:spPr>
            <a:xfrm>
              <a:off x="2670465" y="5382121"/>
              <a:ext cx="1800000" cy="330200"/>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イ．歩行者</a:t>
              </a:r>
            </a:p>
          </p:txBody>
        </p:sp>
        <p:sp>
          <p:nvSpPr>
            <p:cNvPr id="50" name="object 9">
              <a:extLst>
                <a:ext uri="{FF2B5EF4-FFF2-40B4-BE49-F238E27FC236}">
                  <a16:creationId xmlns:a16="http://schemas.microsoft.com/office/drawing/2014/main" id="{3BF23D7C-83DA-4083-A184-27807202AA1E}"/>
                </a:ext>
              </a:extLst>
            </p:cNvPr>
            <p:cNvSpPr txBox="1"/>
            <p:nvPr/>
          </p:nvSpPr>
          <p:spPr>
            <a:xfrm>
              <a:off x="4588133" y="5382121"/>
              <a:ext cx="1800000" cy="330200"/>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ウ．右 側</a:t>
              </a:r>
            </a:p>
          </p:txBody>
        </p:sp>
        <p:sp>
          <p:nvSpPr>
            <p:cNvPr id="53" name="object 9">
              <a:extLst>
                <a:ext uri="{FF2B5EF4-FFF2-40B4-BE49-F238E27FC236}">
                  <a16:creationId xmlns:a16="http://schemas.microsoft.com/office/drawing/2014/main" id="{8AA63BB5-0F40-4685-AEB2-5C619CA151A0}"/>
                </a:ext>
              </a:extLst>
            </p:cNvPr>
            <p:cNvSpPr txBox="1"/>
            <p:nvPr/>
          </p:nvSpPr>
          <p:spPr>
            <a:xfrm>
              <a:off x="6505800" y="5382121"/>
              <a:ext cx="1800000" cy="330200"/>
            </a:xfrm>
            <a:prstGeom prst="rect">
              <a:avLst/>
            </a:prstGeom>
          </p:spPr>
          <p:txBody>
            <a:bodyPr vert="horz" wrap="square" lIns="0" tIns="12700" rIns="0" bIns="0" rtlCol="0">
              <a:spAutoFit/>
            </a:bodyPr>
            <a:lstStyle/>
            <a:p>
              <a:pPr marL="12700" algn="ctr">
                <a:lnSpc>
                  <a:spcPct val="100000"/>
                </a:lnSpc>
                <a:spcBef>
                  <a:spcPts val="100"/>
                </a:spcBef>
              </a:pPr>
              <a:r>
                <a:rPr lang="ja-JP" altLang="en-US" sz="2000" b="1" dirty="0">
                  <a:solidFill>
                    <a:srgbClr val="FFFFFF"/>
                  </a:solidFill>
                  <a:latin typeface="メイリオ" panose="020B0604030504040204" pitchFamily="50" charset="-128"/>
                  <a:ea typeface="メイリオ" panose="020B0604030504040204" pitchFamily="50" charset="-128"/>
                  <a:cs typeface="メイリオ"/>
                </a:rPr>
                <a:t>エ．左 側</a:t>
              </a:r>
            </a:p>
          </p:txBody>
        </p:sp>
      </p:grpSp>
      <p:sp>
        <p:nvSpPr>
          <p:cNvPr id="3" name="テキスト ボックス 2">
            <a:extLst>
              <a:ext uri="{FF2B5EF4-FFF2-40B4-BE49-F238E27FC236}">
                <a16:creationId xmlns:a16="http://schemas.microsoft.com/office/drawing/2014/main" id="{3FBFCD29-5840-4041-B272-07B2A3F672E2}"/>
              </a:ext>
            </a:extLst>
          </p:cNvPr>
          <p:cNvSpPr txBox="1"/>
          <p:nvPr/>
        </p:nvSpPr>
        <p:spPr>
          <a:xfrm>
            <a:off x="3276600" y="2567484"/>
            <a:ext cx="609600" cy="383432"/>
          </a:xfrm>
          <a:prstGeom prst="rect">
            <a:avLst/>
          </a:prstGeom>
          <a:noFill/>
        </p:spPr>
        <p:txBody>
          <a:bodyPr wrap="square" rtlCol="0">
            <a:spAutoFit/>
          </a:bodyPr>
          <a:lstStyle/>
          <a:p>
            <a:r>
              <a:rPr kumimoji="1" lang="ja-JP" altLang="en-US" b="1" dirty="0">
                <a:solidFill>
                  <a:srgbClr val="FF0000"/>
                </a:solidFill>
                <a:latin typeface="メイリオ" panose="020B0604030504040204" pitchFamily="50" charset="-128"/>
                <a:ea typeface="メイリオ" panose="020B0604030504040204" pitchFamily="50" charset="-128"/>
              </a:rPr>
              <a:t>ア</a:t>
            </a:r>
          </a:p>
        </p:txBody>
      </p:sp>
      <p:sp>
        <p:nvSpPr>
          <p:cNvPr id="35" name="テキスト ボックス 34">
            <a:extLst>
              <a:ext uri="{FF2B5EF4-FFF2-40B4-BE49-F238E27FC236}">
                <a16:creationId xmlns:a16="http://schemas.microsoft.com/office/drawing/2014/main" id="{D0E9A747-E87E-471B-8E75-C98F54F82919}"/>
              </a:ext>
            </a:extLst>
          </p:cNvPr>
          <p:cNvSpPr txBox="1"/>
          <p:nvPr/>
        </p:nvSpPr>
        <p:spPr>
          <a:xfrm>
            <a:off x="3124200" y="2971961"/>
            <a:ext cx="609600" cy="383432"/>
          </a:xfrm>
          <a:prstGeom prst="rect">
            <a:avLst/>
          </a:prstGeom>
          <a:noFill/>
        </p:spPr>
        <p:txBody>
          <a:bodyPr wrap="square" rtlCol="0">
            <a:spAutoFit/>
          </a:bodyPr>
          <a:lstStyle/>
          <a:p>
            <a:r>
              <a:rPr kumimoji="1" lang="ja-JP" altLang="en-US" b="1" dirty="0">
                <a:solidFill>
                  <a:srgbClr val="FF0000"/>
                </a:solidFill>
                <a:latin typeface="メイリオ" panose="020B0604030504040204" pitchFamily="50" charset="-128"/>
                <a:ea typeface="メイリオ" panose="020B0604030504040204" pitchFamily="50" charset="-128"/>
              </a:rPr>
              <a:t>エ</a:t>
            </a:r>
          </a:p>
        </p:txBody>
      </p:sp>
      <p:sp>
        <p:nvSpPr>
          <p:cNvPr id="36" name="テキスト ボックス 35">
            <a:extLst>
              <a:ext uri="{FF2B5EF4-FFF2-40B4-BE49-F238E27FC236}">
                <a16:creationId xmlns:a16="http://schemas.microsoft.com/office/drawing/2014/main" id="{23E4F0D5-048B-4C9A-B76F-BADE859F190C}"/>
              </a:ext>
            </a:extLst>
          </p:cNvPr>
          <p:cNvSpPr txBox="1"/>
          <p:nvPr/>
        </p:nvSpPr>
        <p:spPr>
          <a:xfrm>
            <a:off x="1316666" y="3705608"/>
            <a:ext cx="609600" cy="383432"/>
          </a:xfrm>
          <a:prstGeom prst="rect">
            <a:avLst/>
          </a:prstGeom>
          <a:noFill/>
        </p:spPr>
        <p:txBody>
          <a:bodyPr wrap="square" rtlCol="0">
            <a:spAutoFit/>
          </a:bodyPr>
          <a:lstStyle/>
          <a:p>
            <a:r>
              <a:rPr kumimoji="1" lang="ja-JP" altLang="en-US" b="1" dirty="0">
                <a:solidFill>
                  <a:srgbClr val="FF0000"/>
                </a:solidFill>
                <a:latin typeface="メイリオ" panose="020B0604030504040204" pitchFamily="50" charset="-128"/>
                <a:ea typeface="メイリオ" panose="020B0604030504040204" pitchFamily="50" charset="-128"/>
              </a:rPr>
              <a:t>イ</a:t>
            </a:r>
          </a:p>
        </p:txBody>
      </p:sp>
      <p:grpSp>
        <p:nvGrpSpPr>
          <p:cNvPr id="6" name="グループ化 5">
            <a:extLst>
              <a:ext uri="{FF2B5EF4-FFF2-40B4-BE49-F238E27FC236}">
                <a16:creationId xmlns:a16="http://schemas.microsoft.com/office/drawing/2014/main" id="{12F4A2C9-582E-4C56-9B99-27ED602B6B11}"/>
              </a:ext>
            </a:extLst>
          </p:cNvPr>
          <p:cNvGrpSpPr/>
          <p:nvPr/>
        </p:nvGrpSpPr>
        <p:grpSpPr>
          <a:xfrm>
            <a:off x="457200" y="2438640"/>
            <a:ext cx="8229600" cy="3428760"/>
            <a:chOff x="457200" y="2438640"/>
            <a:chExt cx="8229600" cy="3428760"/>
          </a:xfrm>
        </p:grpSpPr>
        <p:sp>
          <p:nvSpPr>
            <p:cNvPr id="4" name="正方形/長方形 3">
              <a:extLst>
                <a:ext uri="{FF2B5EF4-FFF2-40B4-BE49-F238E27FC236}">
                  <a16:creationId xmlns:a16="http://schemas.microsoft.com/office/drawing/2014/main" id="{C63DCACC-947C-4045-9F7A-EDF9038B0C29}"/>
                </a:ext>
              </a:extLst>
            </p:cNvPr>
            <p:cNvSpPr/>
            <p:nvPr/>
          </p:nvSpPr>
          <p:spPr>
            <a:xfrm>
              <a:off x="457200" y="2438640"/>
              <a:ext cx="8229600" cy="34287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四角形: 角を丸くする 4">
              <a:extLst>
                <a:ext uri="{FF2B5EF4-FFF2-40B4-BE49-F238E27FC236}">
                  <a16:creationId xmlns:a16="http://schemas.microsoft.com/office/drawing/2014/main" id="{CF9B7052-13BC-4945-98F5-C9726A951751}"/>
                </a:ext>
              </a:extLst>
            </p:cNvPr>
            <p:cNvSpPr/>
            <p:nvPr/>
          </p:nvSpPr>
          <p:spPr>
            <a:xfrm>
              <a:off x="1018045" y="3306962"/>
              <a:ext cx="7363955" cy="1493621"/>
            </a:xfrm>
            <a:prstGeom prst="roundRect">
              <a:avLst>
                <a:gd name="adj" fmla="val 18951"/>
              </a:avLst>
            </a:prstGeom>
            <a:solidFill>
              <a:srgbClr val="FFFFE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object 10">
              <a:extLst>
                <a:ext uri="{FF2B5EF4-FFF2-40B4-BE49-F238E27FC236}">
                  <a16:creationId xmlns:a16="http://schemas.microsoft.com/office/drawing/2014/main" id="{5848F40D-8EE4-473A-AAF0-31300DEA3B9E}"/>
                </a:ext>
              </a:extLst>
            </p:cNvPr>
            <p:cNvSpPr txBox="1"/>
            <p:nvPr/>
          </p:nvSpPr>
          <p:spPr>
            <a:xfrm>
              <a:off x="1081546" y="3348962"/>
              <a:ext cx="7224254" cy="1420215"/>
            </a:xfrm>
            <a:prstGeom prst="rect">
              <a:avLst/>
            </a:prstGeom>
            <a:noFill/>
          </p:spPr>
          <p:txBody>
            <a:bodyPr vert="horz" wrap="square" lIns="360000" tIns="180000" rIns="360000" bIns="180000" spcCol="360000" rtlCol="0">
              <a:spAutoFit/>
            </a:bodyPr>
            <a:lstStyle/>
            <a:p>
              <a:pPr>
                <a:lnSpc>
                  <a:spcPts val="2800"/>
                </a:lnSpc>
              </a:pP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交通ルールや交通マナーを守ることは、相手への思いやりです。</a:t>
              </a:r>
              <a:endParaRPr lang="en-US" altLang="ja-JP" b="1" dirty="0">
                <a:solidFill>
                  <a:schemeClr val="accent2">
                    <a:lumMod val="50000"/>
                  </a:schemeClr>
                </a:solidFill>
                <a:latin typeface="メイリオ" panose="020B0604030504040204" pitchFamily="50" charset="-128"/>
                <a:ea typeface="メイリオ" panose="020B0604030504040204" pitchFamily="50" charset="-128"/>
                <a:cs typeface="メイリオ"/>
              </a:endParaRPr>
            </a:p>
            <a:p>
              <a:pPr>
                <a:lnSpc>
                  <a:spcPts val="2800"/>
                </a:lnSpc>
              </a:pPr>
              <a:r>
                <a:rPr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a:rPr>
                <a:t>日ごろから、交通ルールや交通マナーを守り、事故を起こさないように心がけましょう。</a:t>
              </a:r>
            </a:p>
          </p:txBody>
        </p:sp>
      </p:grpSp>
      <p:sp>
        <p:nvSpPr>
          <p:cNvPr id="34" name="object 2">
            <a:extLst>
              <a:ext uri="{FF2B5EF4-FFF2-40B4-BE49-F238E27FC236}">
                <a16:creationId xmlns:a16="http://schemas.microsoft.com/office/drawing/2014/main" id="{ABE0C262-4B84-45BC-9717-C52FB17176EC}"/>
              </a:ext>
            </a:extLst>
          </p:cNvPr>
          <p:cNvSpPr/>
          <p:nvPr/>
        </p:nvSpPr>
        <p:spPr>
          <a:xfrm>
            <a:off x="0" y="232651"/>
            <a:ext cx="88265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38" name="object 3">
            <a:extLst>
              <a:ext uri="{FF2B5EF4-FFF2-40B4-BE49-F238E27FC236}">
                <a16:creationId xmlns:a16="http://schemas.microsoft.com/office/drawing/2014/main" id="{6AAF0D62-2202-4A7F-B789-E179FF50A330}"/>
              </a:ext>
            </a:extLst>
          </p:cNvPr>
          <p:cNvSpPr txBox="1">
            <a:spLocks/>
          </p:cNvSpPr>
          <p:nvPr/>
        </p:nvSpPr>
        <p:spPr>
          <a:xfrm>
            <a:off x="838200" y="396000"/>
            <a:ext cx="4038033"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自転車の事故とその責任</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39" name="object 3">
            <a:extLst>
              <a:ext uri="{FF2B5EF4-FFF2-40B4-BE49-F238E27FC236}">
                <a16:creationId xmlns:a16="http://schemas.microsoft.com/office/drawing/2014/main" id="{18B9CDB6-A466-455E-9FE8-652BE799DFB4}"/>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③</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42" name="object 3">
            <a:extLst>
              <a:ext uri="{FF2B5EF4-FFF2-40B4-BE49-F238E27FC236}">
                <a16:creationId xmlns:a16="http://schemas.microsoft.com/office/drawing/2014/main" id="{CA3EAC51-18FA-45B9-AFEA-990B51DBB81E}"/>
              </a:ext>
            </a:extLst>
          </p:cNvPr>
          <p:cNvSpPr txBox="1">
            <a:spLocks/>
          </p:cNvSpPr>
          <p:nvPr/>
        </p:nvSpPr>
        <p:spPr>
          <a:xfrm>
            <a:off x="4867895" y="457200"/>
            <a:ext cx="3941545"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spc="-150" dirty="0">
                <a:solidFill>
                  <a:srgbClr val="FFFFFF"/>
                </a:solidFill>
                <a:latin typeface="メイリオ" panose="020B0604030504040204" pitchFamily="50" charset="-128"/>
                <a:ea typeface="メイリオ" panose="020B0604030504040204" pitchFamily="50" charset="-128"/>
              </a:rPr>
              <a:t>交通ルール（自転車安全利用五則）</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1449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300"/>
                                        <p:tgtEl>
                                          <p:spTgt spid="37"/>
                                        </p:tgtEl>
                                      </p:cBhvr>
                                    </p:animEffect>
                                  </p:childTnLst>
                                </p:cTn>
                              </p:par>
                            </p:childTnLst>
                          </p:cTn>
                        </p:par>
                        <p:par>
                          <p:cTn id="24" fill="hold">
                            <p:stCondLst>
                              <p:cond delay="300"/>
                            </p:stCondLst>
                            <p:childTnLst>
                              <p:par>
                                <p:cTn id="25" presetID="47" presetClass="entr" presetSubtype="0" fill="hold" nodeType="afterEffect">
                                  <p:stCondLst>
                                    <p:cond delay="2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
                                        <p:tgtEl>
                                          <p:spTgt spid="13"/>
                                        </p:tgtEl>
                                      </p:cBhvr>
                                    </p:animEffect>
                                    <p:anim calcmode="lin" valueType="num">
                                      <p:cBhvr>
                                        <p:cTn id="28" dur="200" fill="hold"/>
                                        <p:tgtEl>
                                          <p:spTgt spid="13"/>
                                        </p:tgtEl>
                                        <p:attrNameLst>
                                          <p:attrName>ppt_x</p:attrName>
                                        </p:attrNameLst>
                                      </p:cBhvr>
                                      <p:tavLst>
                                        <p:tav tm="0">
                                          <p:val>
                                            <p:strVal val="#ppt_x"/>
                                          </p:val>
                                        </p:tav>
                                        <p:tav tm="100000">
                                          <p:val>
                                            <p:strVal val="#ppt_x"/>
                                          </p:val>
                                        </p:tav>
                                      </p:tavLst>
                                    </p:anim>
                                    <p:anim calcmode="lin" valueType="num">
                                      <p:cBhvr>
                                        <p:cTn id="29" dur="2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700"/>
                            </p:stCondLst>
                            <p:childTnLst>
                              <p:par>
                                <p:cTn id="31" presetID="10" presetClass="entr" presetSubtype="0" fill="hold" nodeType="after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
                                        <p:tgtEl>
                                          <p:spTgt spid="9"/>
                                        </p:tgtEl>
                                      </p:cBhvr>
                                    </p:animEffect>
                                  </p:childTnLst>
                                </p:cTn>
                              </p:par>
                              <p:par>
                                <p:cTn id="34" presetID="10" presetClass="entr" presetSubtype="0" fill="hold" nodeType="with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
                                        <p:tgtEl>
                                          <p:spTgt spid="11"/>
                                        </p:tgtEl>
                                      </p:cBhvr>
                                    </p:animEffect>
                                  </p:childTnLst>
                                </p:cTn>
                              </p:par>
                              <p:par>
                                <p:cTn id="37" presetID="10" presetClass="entr" presetSubtype="0" fill="hold" nodeType="withEffect">
                                  <p:stCondLst>
                                    <p:cond delay="5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30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300"/>
                                        <p:tgtEl>
                                          <p:spTgt spid="45"/>
                                        </p:tgtEl>
                                      </p:cBhvr>
                                    </p:animEffec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3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3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300"/>
                                        <p:tgtEl>
                                          <p:spTgt spid="3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3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5" grpId="0" animBg="1"/>
      <p:bldP spid="46" grpId="0" animBg="1"/>
      <p:bldP spid="47" grpId="0" animBg="1"/>
      <p:bldP spid="3" grpId="0"/>
      <p:bldP spid="35" grpId="0"/>
      <p:bldP spid="36" grpId="0"/>
      <p:bldP spid="34" grpId="0" animBg="1"/>
      <p:bldP spid="38" grpId="0"/>
      <p:bldP spid="39"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k object 16">
            <a:extLst>
              <a:ext uri="{FF2B5EF4-FFF2-40B4-BE49-F238E27FC236}">
                <a16:creationId xmlns:a16="http://schemas.microsoft.com/office/drawing/2014/main" id="{7A9D5648-0C22-4541-997C-A4466C2D30B7}"/>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sp>
        <p:nvSpPr>
          <p:cNvPr id="35" name="object 64">
            <a:extLst>
              <a:ext uri="{FF2B5EF4-FFF2-40B4-BE49-F238E27FC236}">
                <a16:creationId xmlns:a16="http://schemas.microsoft.com/office/drawing/2014/main" id="{A8EDBA7E-ED1A-4E4B-98DC-D60ED71945B7}"/>
              </a:ext>
            </a:extLst>
          </p:cNvPr>
          <p:cNvSpPr txBox="1"/>
          <p:nvPr/>
        </p:nvSpPr>
        <p:spPr>
          <a:xfrm>
            <a:off x="692150" y="1248970"/>
            <a:ext cx="7759700" cy="746551"/>
          </a:xfrm>
          <a:prstGeom prst="rect">
            <a:avLst/>
          </a:prstGeom>
        </p:spPr>
        <p:txBody>
          <a:bodyPr vert="horz" wrap="square" lIns="0" tIns="12700" rIns="0" bIns="0" rtlCol="0">
            <a:spAutoFit/>
          </a:bodyPr>
          <a:lstStyle/>
          <a:p>
            <a:pPr marL="12700" marR="5080" indent="208279" algn="just">
              <a:lnSpc>
                <a:spcPct val="156300"/>
              </a:lnSpc>
              <a:spcBef>
                <a:spcPts val="100"/>
              </a:spcBef>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自転車は法律上、自動車と同じ車両（軽車両）です。車道の左側を通行し、信号や標識に従う必要があります。</a:t>
            </a:r>
            <a:endParaRPr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p:txBody>
      </p:sp>
      <p:grpSp>
        <p:nvGrpSpPr>
          <p:cNvPr id="11" name="グループ化 10">
            <a:extLst>
              <a:ext uri="{FF2B5EF4-FFF2-40B4-BE49-F238E27FC236}">
                <a16:creationId xmlns:a16="http://schemas.microsoft.com/office/drawing/2014/main" id="{B7EFA04B-F7DF-47BC-960B-5DF0F830874F}"/>
              </a:ext>
            </a:extLst>
          </p:cNvPr>
          <p:cNvGrpSpPr/>
          <p:nvPr/>
        </p:nvGrpSpPr>
        <p:grpSpPr>
          <a:xfrm>
            <a:off x="573982" y="2209800"/>
            <a:ext cx="4421491" cy="360000"/>
            <a:chOff x="573982" y="2088810"/>
            <a:chExt cx="4421491" cy="360000"/>
          </a:xfrm>
        </p:grpSpPr>
        <p:sp>
          <p:nvSpPr>
            <p:cNvPr id="6" name="正方形/長方形 5">
              <a:extLst>
                <a:ext uri="{FF2B5EF4-FFF2-40B4-BE49-F238E27FC236}">
                  <a16:creationId xmlns:a16="http://schemas.microsoft.com/office/drawing/2014/main" id="{F499B01E-F0E4-4412-9705-2AA783EADB78}"/>
                </a:ext>
              </a:extLst>
            </p:cNvPr>
            <p:cNvSpPr/>
            <p:nvPr/>
          </p:nvSpPr>
          <p:spPr>
            <a:xfrm>
              <a:off x="573982" y="2088810"/>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j-lt"/>
                </a:rPr>
                <a:t>１</a:t>
              </a:r>
            </a:p>
          </p:txBody>
        </p:sp>
        <p:sp>
          <p:nvSpPr>
            <p:cNvPr id="45" name="正方形/長方形 44">
              <a:extLst>
                <a:ext uri="{FF2B5EF4-FFF2-40B4-BE49-F238E27FC236}">
                  <a16:creationId xmlns:a16="http://schemas.microsoft.com/office/drawing/2014/main" id="{388D5D20-985F-4BE6-B3EB-469DD2976E1D}"/>
                </a:ext>
              </a:extLst>
            </p:cNvPr>
            <p:cNvSpPr/>
            <p:nvPr/>
          </p:nvSpPr>
          <p:spPr>
            <a:xfrm>
              <a:off x="930820" y="2088810"/>
              <a:ext cx="4064653" cy="360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object 3">
              <a:extLst>
                <a:ext uri="{FF2B5EF4-FFF2-40B4-BE49-F238E27FC236}">
                  <a16:creationId xmlns:a16="http://schemas.microsoft.com/office/drawing/2014/main" id="{8CBEC79F-2390-4D4C-B34E-7F8ED320A734}"/>
                </a:ext>
              </a:extLst>
            </p:cNvPr>
            <p:cNvSpPr txBox="1"/>
            <p:nvPr/>
          </p:nvSpPr>
          <p:spPr>
            <a:xfrm>
              <a:off x="930820" y="2132223"/>
              <a:ext cx="4064653" cy="281487"/>
            </a:xfrm>
            <a:prstGeom prst="rect">
              <a:avLst/>
            </a:prstGeom>
            <a:noFill/>
          </p:spPr>
          <p:txBody>
            <a:bodyPr vert="horz" wrap="square" lIns="0" tIns="65405" rIns="0" bIns="0" rtlCol="0">
              <a:spAutoFit/>
            </a:bodyPr>
            <a:lstStyle/>
            <a:p>
              <a:pPr marL="143510">
                <a:lnSpc>
                  <a:spcPct val="100000"/>
                </a:lnSpc>
                <a:spcBef>
                  <a:spcPts val="515"/>
                </a:spcBef>
              </a:pP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自転車は車道が原則、歩道は例外</a:t>
              </a:r>
            </a:p>
          </p:txBody>
        </p:sp>
      </p:grpSp>
      <p:grpSp>
        <p:nvGrpSpPr>
          <p:cNvPr id="26" name="グループ化 25">
            <a:extLst>
              <a:ext uri="{FF2B5EF4-FFF2-40B4-BE49-F238E27FC236}">
                <a16:creationId xmlns:a16="http://schemas.microsoft.com/office/drawing/2014/main" id="{4E3C087B-0533-4E70-B369-374CD1145388}"/>
              </a:ext>
            </a:extLst>
          </p:cNvPr>
          <p:cNvGrpSpPr/>
          <p:nvPr/>
        </p:nvGrpSpPr>
        <p:grpSpPr>
          <a:xfrm>
            <a:off x="573982" y="2655242"/>
            <a:ext cx="7926580" cy="2372868"/>
            <a:chOff x="573982" y="2655242"/>
            <a:chExt cx="7926580" cy="2372868"/>
          </a:xfrm>
        </p:grpSpPr>
        <p:pic>
          <p:nvPicPr>
            <p:cNvPr id="23" name="図 22">
              <a:extLst>
                <a:ext uri="{FF2B5EF4-FFF2-40B4-BE49-F238E27FC236}">
                  <a16:creationId xmlns:a16="http://schemas.microsoft.com/office/drawing/2014/main" id="{380B3A5F-59F3-44EA-80E1-AF8E95A2C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638" y="2655242"/>
              <a:ext cx="2737924" cy="2372868"/>
            </a:xfrm>
            <a:prstGeom prst="rect">
              <a:avLst/>
            </a:prstGeom>
          </p:spPr>
        </p:pic>
        <p:sp>
          <p:nvSpPr>
            <p:cNvPr id="46" name="object 64">
              <a:extLst>
                <a:ext uri="{FF2B5EF4-FFF2-40B4-BE49-F238E27FC236}">
                  <a16:creationId xmlns:a16="http://schemas.microsoft.com/office/drawing/2014/main" id="{E26CE96F-22FB-491B-B19D-9263ACC52738}"/>
                </a:ext>
              </a:extLst>
            </p:cNvPr>
            <p:cNvSpPr txBox="1"/>
            <p:nvPr/>
          </p:nvSpPr>
          <p:spPr>
            <a:xfrm>
              <a:off x="573982" y="2655242"/>
              <a:ext cx="4912418" cy="948337"/>
            </a:xfrm>
            <a:prstGeom prst="rect">
              <a:avLst/>
            </a:prstGeom>
          </p:spPr>
          <p:txBody>
            <a:bodyPr vert="horz" wrap="square" lIns="0" tIns="12700" rIns="0" bIns="0" rtlCol="0">
              <a:spAutoFit/>
            </a:bodyPr>
            <a:lstStyle/>
            <a:p>
              <a:pPr marL="12700" marR="5080" indent="208279" algn="just">
                <a:lnSpc>
                  <a:spcPts val="2500"/>
                </a:lnSpc>
                <a:spcBef>
                  <a:spcPts val="100"/>
                </a:spcBef>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自転車は道路交通法上、「軽車両」です。自動車と同じ車両ですので、歩道と車道の区別のあるところでは、自転車は車道を通行するのが原則です。</a:t>
              </a:r>
              <a:endParaRPr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p:txBody>
        </p:sp>
      </p:grpSp>
      <p:sp>
        <p:nvSpPr>
          <p:cNvPr id="25" name="四角形: 角を丸くする 24">
            <a:extLst>
              <a:ext uri="{FF2B5EF4-FFF2-40B4-BE49-F238E27FC236}">
                <a16:creationId xmlns:a16="http://schemas.microsoft.com/office/drawing/2014/main" id="{981A89ED-9BEB-4FC8-9DBC-20893BF6B5DE}"/>
              </a:ext>
            </a:extLst>
          </p:cNvPr>
          <p:cNvSpPr/>
          <p:nvPr/>
        </p:nvSpPr>
        <p:spPr>
          <a:xfrm>
            <a:off x="573982" y="3766825"/>
            <a:ext cx="4862718" cy="817920"/>
          </a:xfrm>
          <a:prstGeom prst="roundRect">
            <a:avLst>
              <a:gd name="adj" fmla="val 13092"/>
            </a:avLst>
          </a:prstGeom>
          <a:solidFill>
            <a:srgbClr val="FFD2D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0" rtlCol="0" anchor="ctr" anchorCtr="0">
            <a:noAutofit/>
          </a:bodyPr>
          <a:lstStyle/>
          <a:p>
            <a:pPr marR="387985" algn="ctr">
              <a:lnSpc>
                <a:spcPts val="2500"/>
              </a:lnSpc>
              <a:spcBef>
                <a:spcPts val="215"/>
              </a:spcBef>
            </a:pPr>
            <a:r>
              <a:rPr lang="ja-JP" altLang="en-US" b="1" dirty="0">
                <a:solidFill>
                  <a:srgbClr val="FF0000"/>
                </a:solidFill>
                <a:latin typeface="メイリオ"/>
                <a:ea typeface="メイリオ" panose="020B0604030504040204" pitchFamily="50" charset="-128"/>
                <a:cs typeface="メイリオ"/>
              </a:rPr>
              <a:t>違反した場合、</a:t>
            </a:r>
            <a:r>
              <a:rPr lang="en-US" altLang="ja-JP" b="1" dirty="0">
                <a:solidFill>
                  <a:srgbClr val="FF0000"/>
                </a:solidFill>
                <a:latin typeface="メイリオ"/>
                <a:ea typeface="メイリオ" panose="020B0604030504040204" pitchFamily="50" charset="-128"/>
                <a:cs typeface="メイリオ"/>
              </a:rPr>
              <a:t>3</a:t>
            </a:r>
            <a:r>
              <a:rPr lang="ja-JP" altLang="en-US" b="1" dirty="0">
                <a:solidFill>
                  <a:srgbClr val="FF0000"/>
                </a:solidFill>
                <a:latin typeface="メイリオ"/>
                <a:ea typeface="メイリオ" panose="020B0604030504040204" pitchFamily="50" charset="-128"/>
                <a:cs typeface="メイリオ"/>
              </a:rPr>
              <a:t>ヶ月以下の懲役</a:t>
            </a:r>
          </a:p>
          <a:p>
            <a:pPr marR="387985" algn="ctr">
              <a:lnSpc>
                <a:spcPts val="2500"/>
              </a:lnSpc>
              <a:spcBef>
                <a:spcPts val="215"/>
              </a:spcBef>
            </a:pPr>
            <a:r>
              <a:rPr lang="ja-JP" altLang="en-US" b="1" dirty="0">
                <a:solidFill>
                  <a:srgbClr val="FF0000"/>
                </a:solidFill>
                <a:latin typeface="メイリオ"/>
                <a:ea typeface="メイリオ" panose="020B0604030504040204" pitchFamily="50" charset="-128"/>
                <a:cs typeface="メイリオ"/>
              </a:rPr>
              <a:t>または</a:t>
            </a:r>
            <a:r>
              <a:rPr lang="en-US" altLang="ja-JP" b="1" dirty="0">
                <a:solidFill>
                  <a:srgbClr val="FF0000"/>
                </a:solidFill>
                <a:latin typeface="メイリオ"/>
                <a:ea typeface="メイリオ" panose="020B0604030504040204" pitchFamily="50" charset="-128"/>
                <a:cs typeface="メイリオ"/>
              </a:rPr>
              <a:t>5</a:t>
            </a:r>
            <a:r>
              <a:rPr lang="ja-JP" altLang="en-US" b="1" dirty="0">
                <a:solidFill>
                  <a:srgbClr val="FF0000"/>
                </a:solidFill>
                <a:latin typeface="メイリオ"/>
                <a:ea typeface="メイリオ" panose="020B0604030504040204" pitchFamily="50" charset="-128"/>
                <a:cs typeface="メイリオ"/>
              </a:rPr>
              <a:t>万円以下の罰金</a:t>
            </a:r>
            <a:endParaRPr lang="ja-JP" altLang="en-US" dirty="0">
              <a:latin typeface="メイリオ"/>
              <a:ea typeface="メイリオ" panose="020B0604030504040204" pitchFamily="50" charset="-128"/>
              <a:cs typeface="メイリオ"/>
            </a:endParaRPr>
          </a:p>
        </p:txBody>
      </p:sp>
      <p:sp>
        <p:nvSpPr>
          <p:cNvPr id="55" name="object 64">
            <a:extLst>
              <a:ext uri="{FF2B5EF4-FFF2-40B4-BE49-F238E27FC236}">
                <a16:creationId xmlns:a16="http://schemas.microsoft.com/office/drawing/2014/main" id="{42B256D5-A8CE-4916-B4E0-08E054E1E194}"/>
              </a:ext>
            </a:extLst>
          </p:cNvPr>
          <p:cNvSpPr txBox="1"/>
          <p:nvPr/>
        </p:nvSpPr>
        <p:spPr>
          <a:xfrm>
            <a:off x="529376" y="5195343"/>
            <a:ext cx="7852623" cy="348942"/>
          </a:xfrm>
          <a:prstGeom prst="rect">
            <a:avLst/>
          </a:prstGeom>
        </p:spPr>
        <p:txBody>
          <a:bodyPr vert="horz" wrap="square" lIns="0" tIns="12700" rIns="0" bIns="0" rtlCol="0">
            <a:spAutoFit/>
          </a:bodyPr>
          <a:lstStyle/>
          <a:p>
            <a:pPr marL="12700" marR="5080" indent="208279" algn="just">
              <a:lnSpc>
                <a:spcPct val="156300"/>
              </a:lnSpc>
              <a:spcBef>
                <a:spcPts val="100"/>
              </a:spcBef>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また、自転車道がある場合は、自転車道を通らなければなりません。</a:t>
            </a:r>
            <a:endParaRPr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p:txBody>
      </p:sp>
      <p:sp>
        <p:nvSpPr>
          <p:cNvPr id="56" name="四角形: 角を丸くする 55">
            <a:extLst>
              <a:ext uri="{FF2B5EF4-FFF2-40B4-BE49-F238E27FC236}">
                <a16:creationId xmlns:a16="http://schemas.microsoft.com/office/drawing/2014/main" id="{B89B3263-1424-4C3B-8A60-565D3ED4C1DF}"/>
              </a:ext>
            </a:extLst>
          </p:cNvPr>
          <p:cNvSpPr/>
          <p:nvPr/>
        </p:nvSpPr>
        <p:spPr>
          <a:xfrm>
            <a:off x="529377" y="5636852"/>
            <a:ext cx="5642823" cy="614132"/>
          </a:xfrm>
          <a:prstGeom prst="roundRect">
            <a:avLst/>
          </a:prstGeom>
          <a:solidFill>
            <a:srgbClr val="FFD2D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0" rtlCol="0" anchor="ctr"/>
          <a:lstStyle/>
          <a:p>
            <a:pPr marR="387985" algn="ctr">
              <a:lnSpc>
                <a:spcPts val="2500"/>
              </a:lnSpc>
              <a:spcBef>
                <a:spcPts val="215"/>
              </a:spcBef>
            </a:pPr>
            <a:r>
              <a:rPr lang="ja-JP" altLang="en-US" b="1" dirty="0">
                <a:solidFill>
                  <a:srgbClr val="FF0000"/>
                </a:solidFill>
                <a:latin typeface="メイリオ"/>
                <a:ea typeface="メイリオ" panose="020B0604030504040204" pitchFamily="50" charset="-128"/>
                <a:cs typeface="メイリオ"/>
              </a:rPr>
              <a:t>違反した場合、</a:t>
            </a:r>
            <a:r>
              <a:rPr lang="en-US" altLang="ja-JP" b="1" dirty="0">
                <a:solidFill>
                  <a:srgbClr val="FF0000"/>
                </a:solidFill>
                <a:latin typeface="メイリオ"/>
                <a:ea typeface="メイリオ" panose="020B0604030504040204" pitchFamily="50" charset="-128"/>
                <a:cs typeface="メイリオ"/>
              </a:rPr>
              <a:t>2</a:t>
            </a:r>
            <a:r>
              <a:rPr lang="ja-JP" altLang="en-US" b="1" dirty="0">
                <a:solidFill>
                  <a:srgbClr val="FF0000"/>
                </a:solidFill>
                <a:latin typeface="メイリオ"/>
                <a:ea typeface="メイリオ" panose="020B0604030504040204" pitchFamily="50" charset="-128"/>
                <a:cs typeface="メイリオ"/>
              </a:rPr>
              <a:t>万円以下の罰金または科料</a:t>
            </a:r>
            <a:endParaRPr lang="ja-JP" altLang="en-US" dirty="0">
              <a:latin typeface="メイリオ"/>
              <a:ea typeface="メイリオ" panose="020B0604030504040204" pitchFamily="50" charset="-128"/>
              <a:cs typeface="メイリオ"/>
            </a:endParaRPr>
          </a:p>
        </p:txBody>
      </p:sp>
      <p:sp>
        <p:nvSpPr>
          <p:cNvPr id="15" name="object 2">
            <a:extLst>
              <a:ext uri="{FF2B5EF4-FFF2-40B4-BE49-F238E27FC236}">
                <a16:creationId xmlns:a16="http://schemas.microsoft.com/office/drawing/2014/main" id="{743BC67E-39D7-4BD3-A90F-7E1BB1CE70C8}"/>
              </a:ext>
            </a:extLst>
          </p:cNvPr>
          <p:cNvSpPr/>
          <p:nvPr/>
        </p:nvSpPr>
        <p:spPr>
          <a:xfrm>
            <a:off x="0" y="232651"/>
            <a:ext cx="88265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18" name="object 3">
            <a:extLst>
              <a:ext uri="{FF2B5EF4-FFF2-40B4-BE49-F238E27FC236}">
                <a16:creationId xmlns:a16="http://schemas.microsoft.com/office/drawing/2014/main" id="{B837734A-9934-464C-84AC-AB976C581FDF}"/>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③</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9" name="object 3">
            <a:extLst>
              <a:ext uri="{FF2B5EF4-FFF2-40B4-BE49-F238E27FC236}">
                <a16:creationId xmlns:a16="http://schemas.microsoft.com/office/drawing/2014/main" id="{45FFF5A3-8217-40D8-B5F1-270D83786F2C}"/>
              </a:ext>
            </a:extLst>
          </p:cNvPr>
          <p:cNvSpPr txBox="1">
            <a:spLocks/>
          </p:cNvSpPr>
          <p:nvPr/>
        </p:nvSpPr>
        <p:spPr>
          <a:xfrm>
            <a:off x="838200" y="396000"/>
            <a:ext cx="4038033"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自転車の事故とその責任</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20" name="object 3">
            <a:extLst>
              <a:ext uri="{FF2B5EF4-FFF2-40B4-BE49-F238E27FC236}">
                <a16:creationId xmlns:a16="http://schemas.microsoft.com/office/drawing/2014/main" id="{B80807AB-96E1-4532-89D1-18BFD52238C0}"/>
              </a:ext>
            </a:extLst>
          </p:cNvPr>
          <p:cNvSpPr txBox="1">
            <a:spLocks/>
          </p:cNvSpPr>
          <p:nvPr/>
        </p:nvSpPr>
        <p:spPr>
          <a:xfrm>
            <a:off x="4867895" y="457200"/>
            <a:ext cx="3941545"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en-US" altLang="ja-JP" b="1" kern="0" spc="-150" dirty="0">
                <a:solidFill>
                  <a:srgbClr val="FFFFFF"/>
                </a:solidFill>
                <a:latin typeface="メイリオ" panose="020B0604030504040204" pitchFamily="50" charset="-128"/>
                <a:ea typeface="メイリオ" panose="020B0604030504040204" pitchFamily="50" charset="-128"/>
              </a:rPr>
              <a:t> </a:t>
            </a:r>
            <a:r>
              <a:rPr kumimoji="0" lang="ja-JP" altLang="en-US" b="1" kern="0" spc="-150" dirty="0">
                <a:solidFill>
                  <a:srgbClr val="FFFFFF"/>
                </a:solidFill>
                <a:latin typeface="メイリオ" panose="020B0604030504040204" pitchFamily="50" charset="-128"/>
                <a:ea typeface="メイリオ" panose="020B0604030504040204" pitchFamily="50" charset="-128"/>
              </a:rPr>
              <a:t>交通ルール（自転車安全利用五則）</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09130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300"/>
                                        <p:tgtEl>
                                          <p:spTgt spid="35"/>
                                        </p:tgtEl>
                                      </p:cBhvr>
                                    </p:animEffect>
                                  </p:childTnLst>
                                </p:cTn>
                              </p:par>
                            </p:childTnLst>
                          </p:cTn>
                        </p:par>
                        <p:par>
                          <p:cTn id="8" fill="hold">
                            <p:stCondLst>
                              <p:cond delay="800"/>
                            </p:stCondLst>
                            <p:childTnLst>
                              <p:par>
                                <p:cTn id="9" presetID="47" presetClass="entr" presetSubtype="0"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
                                        <p:tgtEl>
                                          <p:spTgt spid="11"/>
                                        </p:tgtEl>
                                      </p:cBhvr>
                                    </p:animEffect>
                                    <p:anim calcmode="lin" valueType="num">
                                      <p:cBhvr>
                                        <p:cTn id="12" dur="200" fill="hold"/>
                                        <p:tgtEl>
                                          <p:spTgt spid="11"/>
                                        </p:tgtEl>
                                        <p:attrNameLst>
                                          <p:attrName>ppt_x</p:attrName>
                                        </p:attrNameLst>
                                      </p:cBhvr>
                                      <p:tavLst>
                                        <p:tav tm="0">
                                          <p:val>
                                            <p:strVal val="#ppt_x"/>
                                          </p:val>
                                        </p:tav>
                                        <p:tav tm="100000">
                                          <p:val>
                                            <p:strVal val="#ppt_x"/>
                                          </p:val>
                                        </p:tav>
                                      </p:tavLst>
                                    </p:anim>
                                    <p:anim calcmode="lin" valueType="num">
                                      <p:cBhvr>
                                        <p:cTn id="13" dur="2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
                                        <p:tgtEl>
                                          <p:spTgt spid="26"/>
                                        </p:tgtEl>
                                      </p:cBhvr>
                                    </p:animEffect>
                                  </p:childTnLst>
                                </p:cTn>
                              </p:par>
                            </p:childTnLst>
                          </p:cTn>
                        </p:par>
                        <p:par>
                          <p:cTn id="18" fill="hold">
                            <p:stCondLst>
                              <p:cond delay="2200"/>
                            </p:stCondLst>
                            <p:childTnLst>
                              <p:par>
                                <p:cTn id="19" presetID="10" presetClass="entr" presetSubtype="0" fill="hold" grpId="0" nodeType="afterEffect">
                                  <p:stCondLst>
                                    <p:cond delay="100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
                                        <p:tgtEl>
                                          <p:spTgt spid="25"/>
                                        </p:tgtEl>
                                      </p:cBhvr>
                                    </p:animEffect>
                                  </p:childTnLst>
                                </p:cTn>
                              </p:par>
                            </p:childTnLst>
                          </p:cTn>
                        </p:par>
                        <p:par>
                          <p:cTn id="22" fill="hold">
                            <p:stCondLst>
                              <p:cond delay="3300"/>
                            </p:stCondLst>
                            <p:childTnLst>
                              <p:par>
                                <p:cTn id="23" presetID="26" presetClass="emph" presetSubtype="0" fill="hold" grpId="1" nodeType="afterEffect">
                                  <p:stCondLst>
                                    <p:cond delay="0"/>
                                  </p:stCondLst>
                                  <p:childTnLst>
                                    <p:animEffect transition="out" filter="fade">
                                      <p:cBhvr>
                                        <p:cTn id="24" dur="300" tmFilter="0, 0; .2, .5; .8, .5; 1, 0"/>
                                        <p:tgtEl>
                                          <p:spTgt spid="25"/>
                                        </p:tgtEl>
                                      </p:cBhvr>
                                    </p:animEffect>
                                    <p:animScale>
                                      <p:cBhvr>
                                        <p:cTn id="25" dur="150" autoRev="1" fill="hold"/>
                                        <p:tgtEl>
                                          <p:spTgt spid="25"/>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200"/>
                                        <p:tgtEl>
                                          <p:spTgt spid="55"/>
                                        </p:tgtEl>
                                      </p:cBhvr>
                                    </p:animEffect>
                                  </p:childTnLst>
                                </p:cTn>
                              </p:par>
                            </p:childTnLst>
                          </p:cTn>
                        </p:par>
                        <p:par>
                          <p:cTn id="31" fill="hold">
                            <p:stCondLst>
                              <p:cond delay="200"/>
                            </p:stCondLst>
                            <p:childTnLst>
                              <p:par>
                                <p:cTn id="32" presetID="10" presetClass="entr" presetSubtype="0" fill="hold" grpId="0" nodeType="afterEffect">
                                  <p:stCondLst>
                                    <p:cond delay="50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
                                        <p:tgtEl>
                                          <p:spTgt spid="56"/>
                                        </p:tgtEl>
                                      </p:cBhvr>
                                    </p:animEffect>
                                  </p:childTnLst>
                                </p:cTn>
                              </p:par>
                            </p:childTnLst>
                          </p:cTn>
                        </p:par>
                        <p:par>
                          <p:cTn id="35" fill="hold">
                            <p:stCondLst>
                              <p:cond delay="800"/>
                            </p:stCondLst>
                            <p:childTnLst>
                              <p:par>
                                <p:cTn id="36" presetID="26" presetClass="emph" presetSubtype="0" fill="hold" grpId="1" nodeType="afterEffect">
                                  <p:stCondLst>
                                    <p:cond delay="0"/>
                                  </p:stCondLst>
                                  <p:childTnLst>
                                    <p:animEffect transition="out" filter="fade">
                                      <p:cBhvr>
                                        <p:cTn id="37" dur="300" tmFilter="0, 0; .2, .5; .8, .5; 1, 0"/>
                                        <p:tgtEl>
                                          <p:spTgt spid="56"/>
                                        </p:tgtEl>
                                      </p:cBhvr>
                                    </p:animEffect>
                                    <p:animScale>
                                      <p:cBhvr>
                                        <p:cTn id="38" dur="150" autoRev="1" fill="hold"/>
                                        <p:tgtEl>
                                          <p:spTgt spid="5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5" grpId="0" animBg="1"/>
      <p:bldP spid="25" grpId="1" animBg="1"/>
      <p:bldP spid="55" grpId="0"/>
      <p:bldP spid="56" grpId="0" animBg="1"/>
      <p:bldP spid="5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k object 16">
            <a:extLst>
              <a:ext uri="{FF2B5EF4-FFF2-40B4-BE49-F238E27FC236}">
                <a16:creationId xmlns:a16="http://schemas.microsoft.com/office/drawing/2014/main" id="{47F4A13F-DBAE-4020-9725-E1EEE13A06D7}"/>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0070BB"/>
            </a:solidFill>
          </a:ln>
        </p:spPr>
        <p:txBody>
          <a:bodyPr wrap="square" lIns="0" tIns="0" rIns="0" bIns="0" rtlCol="0"/>
          <a:lstStyle/>
          <a:p>
            <a:endParaRPr/>
          </a:p>
        </p:txBody>
      </p:sp>
      <p:grpSp>
        <p:nvGrpSpPr>
          <p:cNvPr id="11" name="グループ化 10">
            <a:extLst>
              <a:ext uri="{FF2B5EF4-FFF2-40B4-BE49-F238E27FC236}">
                <a16:creationId xmlns:a16="http://schemas.microsoft.com/office/drawing/2014/main" id="{B7EFA04B-F7DF-47BC-960B-5DF0F830874F}"/>
              </a:ext>
            </a:extLst>
          </p:cNvPr>
          <p:cNvGrpSpPr/>
          <p:nvPr/>
        </p:nvGrpSpPr>
        <p:grpSpPr>
          <a:xfrm>
            <a:off x="573982" y="1447800"/>
            <a:ext cx="4421491" cy="360000"/>
            <a:chOff x="573982" y="2088810"/>
            <a:chExt cx="4421491" cy="360000"/>
          </a:xfrm>
        </p:grpSpPr>
        <p:sp>
          <p:nvSpPr>
            <p:cNvPr id="6" name="正方形/長方形 5">
              <a:extLst>
                <a:ext uri="{FF2B5EF4-FFF2-40B4-BE49-F238E27FC236}">
                  <a16:creationId xmlns:a16="http://schemas.microsoft.com/office/drawing/2014/main" id="{F499B01E-F0E4-4412-9705-2AA783EADB78}"/>
                </a:ext>
              </a:extLst>
            </p:cNvPr>
            <p:cNvSpPr/>
            <p:nvPr/>
          </p:nvSpPr>
          <p:spPr>
            <a:xfrm>
              <a:off x="573982" y="2088810"/>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j-lt"/>
                </a:rPr>
                <a:t>２</a:t>
              </a:r>
            </a:p>
          </p:txBody>
        </p:sp>
        <p:sp>
          <p:nvSpPr>
            <p:cNvPr id="45" name="正方形/長方形 44">
              <a:extLst>
                <a:ext uri="{FF2B5EF4-FFF2-40B4-BE49-F238E27FC236}">
                  <a16:creationId xmlns:a16="http://schemas.microsoft.com/office/drawing/2014/main" id="{388D5D20-985F-4BE6-B3EB-469DD2976E1D}"/>
                </a:ext>
              </a:extLst>
            </p:cNvPr>
            <p:cNvSpPr/>
            <p:nvPr/>
          </p:nvSpPr>
          <p:spPr>
            <a:xfrm>
              <a:off x="930820" y="2088810"/>
              <a:ext cx="4064653" cy="360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object 3">
              <a:extLst>
                <a:ext uri="{FF2B5EF4-FFF2-40B4-BE49-F238E27FC236}">
                  <a16:creationId xmlns:a16="http://schemas.microsoft.com/office/drawing/2014/main" id="{8CBEC79F-2390-4D4C-B34E-7F8ED320A734}"/>
                </a:ext>
              </a:extLst>
            </p:cNvPr>
            <p:cNvSpPr txBox="1"/>
            <p:nvPr/>
          </p:nvSpPr>
          <p:spPr>
            <a:xfrm>
              <a:off x="930820" y="2132223"/>
              <a:ext cx="4064653" cy="281487"/>
            </a:xfrm>
            <a:prstGeom prst="rect">
              <a:avLst/>
            </a:prstGeom>
            <a:noFill/>
          </p:spPr>
          <p:txBody>
            <a:bodyPr vert="horz" wrap="square" lIns="0" tIns="65405" rIns="0" bIns="0" rtlCol="0">
              <a:spAutoFit/>
            </a:bodyPr>
            <a:lstStyle/>
            <a:p>
              <a:pPr marL="143510">
                <a:lnSpc>
                  <a:spcPct val="100000"/>
                </a:lnSpc>
                <a:spcBef>
                  <a:spcPts val="515"/>
                </a:spcBef>
              </a:pPr>
              <a:r>
                <a:rPr lang="ja-JP" altLang="en-US" sz="1400" b="1" spc="150" dirty="0">
                  <a:solidFill>
                    <a:srgbClr val="FFFFFF"/>
                  </a:solidFill>
                  <a:latin typeface="メイリオ" panose="020B0604030504040204" pitchFamily="50" charset="-128"/>
                  <a:ea typeface="メイリオ" panose="020B0604030504040204" pitchFamily="50" charset="-128"/>
                  <a:cs typeface="メイリオ"/>
                </a:rPr>
                <a:t>車道は左側を通行</a:t>
              </a:r>
            </a:p>
          </p:txBody>
        </p:sp>
      </p:grpSp>
      <p:grpSp>
        <p:nvGrpSpPr>
          <p:cNvPr id="26" name="グループ化 25">
            <a:extLst>
              <a:ext uri="{FF2B5EF4-FFF2-40B4-BE49-F238E27FC236}">
                <a16:creationId xmlns:a16="http://schemas.microsoft.com/office/drawing/2014/main" id="{4E3C087B-0533-4E70-B369-374CD1145388}"/>
              </a:ext>
            </a:extLst>
          </p:cNvPr>
          <p:cNvGrpSpPr/>
          <p:nvPr/>
        </p:nvGrpSpPr>
        <p:grpSpPr>
          <a:xfrm>
            <a:off x="573982" y="1893242"/>
            <a:ext cx="7782709" cy="2049089"/>
            <a:chOff x="573982" y="2655242"/>
            <a:chExt cx="7782709" cy="2049089"/>
          </a:xfrm>
        </p:grpSpPr>
        <p:pic>
          <p:nvPicPr>
            <p:cNvPr id="23" name="図 22">
              <a:extLst>
                <a:ext uri="{FF2B5EF4-FFF2-40B4-BE49-F238E27FC236}">
                  <a16:creationId xmlns:a16="http://schemas.microsoft.com/office/drawing/2014/main" id="{380B3A5F-59F3-44EA-80E1-AF8E95A2C0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696906"/>
              <a:ext cx="2794091" cy="2007425"/>
            </a:xfrm>
            <a:prstGeom prst="rect">
              <a:avLst/>
            </a:prstGeom>
          </p:spPr>
        </p:pic>
        <p:sp>
          <p:nvSpPr>
            <p:cNvPr id="46" name="object 64">
              <a:extLst>
                <a:ext uri="{FF2B5EF4-FFF2-40B4-BE49-F238E27FC236}">
                  <a16:creationId xmlns:a16="http://schemas.microsoft.com/office/drawing/2014/main" id="{E26CE96F-22FB-491B-B19D-9263ACC52738}"/>
                </a:ext>
              </a:extLst>
            </p:cNvPr>
            <p:cNvSpPr txBox="1"/>
            <p:nvPr/>
          </p:nvSpPr>
          <p:spPr>
            <a:xfrm>
              <a:off x="573982" y="2655242"/>
              <a:ext cx="4683818" cy="1628651"/>
            </a:xfrm>
            <a:prstGeom prst="rect">
              <a:avLst/>
            </a:prstGeom>
          </p:spPr>
          <p:txBody>
            <a:bodyPr vert="horz" wrap="square" lIns="0" tIns="12700" rIns="0" bIns="0" rtlCol="0">
              <a:spAutoFit/>
            </a:bodyPr>
            <a:lstStyle/>
            <a:p>
              <a:pPr marL="12700" marR="5080" indent="208279" algn="just">
                <a:lnSpc>
                  <a:spcPts val="2500"/>
                </a:lnSpc>
                <a:spcBef>
                  <a:spcPts val="100"/>
                </a:spcBef>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軽車両である自転車は、車道の左側を通行しなければなりません。</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a:p>
              <a:pPr marL="12700" marR="5080" indent="208279" algn="just">
                <a:lnSpc>
                  <a:spcPts val="2500"/>
                </a:lnSpc>
                <a:spcBef>
                  <a:spcPts val="100"/>
                </a:spcBef>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rPr>
                <a:t>右側通行は、対面する自転車や自動車にとって大変危険であるうえ、法律違反になります。自転車道内は相互通行が可能ですが、左側を通行してください。</a:t>
              </a:r>
              <a:endParaRPr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a:endParaRPr>
            </a:p>
          </p:txBody>
        </p:sp>
      </p:grpSp>
      <p:sp>
        <p:nvSpPr>
          <p:cNvPr id="25" name="四角形: 角を丸くする 24">
            <a:extLst>
              <a:ext uri="{FF2B5EF4-FFF2-40B4-BE49-F238E27FC236}">
                <a16:creationId xmlns:a16="http://schemas.microsoft.com/office/drawing/2014/main" id="{981A89ED-9BEB-4FC8-9DBC-20893BF6B5DE}"/>
              </a:ext>
            </a:extLst>
          </p:cNvPr>
          <p:cNvSpPr/>
          <p:nvPr/>
        </p:nvSpPr>
        <p:spPr>
          <a:xfrm>
            <a:off x="573982" y="3942331"/>
            <a:ext cx="4912418" cy="929998"/>
          </a:xfrm>
          <a:prstGeom prst="roundRect">
            <a:avLst/>
          </a:prstGeom>
          <a:solidFill>
            <a:srgbClr val="FFD2D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0" rtlCol="0" anchor="ctr"/>
          <a:lstStyle/>
          <a:p>
            <a:pPr marR="387985" algn="ctr">
              <a:lnSpc>
                <a:spcPts val="2500"/>
              </a:lnSpc>
              <a:spcBef>
                <a:spcPts val="215"/>
              </a:spcBef>
            </a:pPr>
            <a:r>
              <a:rPr lang="ja-JP" altLang="en-US" b="1" dirty="0">
                <a:solidFill>
                  <a:srgbClr val="FF0000"/>
                </a:solidFill>
                <a:latin typeface="メイリオ"/>
                <a:ea typeface="メイリオ" panose="020B0604030504040204" pitchFamily="50" charset="-128"/>
                <a:cs typeface="メイリオ"/>
              </a:rPr>
              <a:t>違反した場合、</a:t>
            </a:r>
            <a:r>
              <a:rPr lang="en-US" altLang="ja-JP" b="1" dirty="0">
                <a:solidFill>
                  <a:srgbClr val="FF0000"/>
                </a:solidFill>
                <a:latin typeface="メイリオ"/>
                <a:ea typeface="メイリオ" panose="020B0604030504040204" pitchFamily="50" charset="-128"/>
                <a:cs typeface="メイリオ"/>
              </a:rPr>
              <a:t>3</a:t>
            </a:r>
            <a:r>
              <a:rPr lang="ja-JP" altLang="en-US" b="1" dirty="0">
                <a:solidFill>
                  <a:srgbClr val="FF0000"/>
                </a:solidFill>
                <a:latin typeface="メイリオ"/>
                <a:ea typeface="メイリオ" panose="020B0604030504040204" pitchFamily="50" charset="-128"/>
                <a:cs typeface="メイリオ"/>
              </a:rPr>
              <a:t>ヶ月以下の懲役</a:t>
            </a:r>
          </a:p>
          <a:p>
            <a:pPr marR="387985" algn="ctr">
              <a:lnSpc>
                <a:spcPts val="2500"/>
              </a:lnSpc>
              <a:spcBef>
                <a:spcPts val="215"/>
              </a:spcBef>
            </a:pPr>
            <a:r>
              <a:rPr lang="ja-JP" altLang="en-US" b="1" dirty="0">
                <a:solidFill>
                  <a:srgbClr val="FF0000"/>
                </a:solidFill>
                <a:latin typeface="メイリオ"/>
                <a:ea typeface="メイリオ" panose="020B0604030504040204" pitchFamily="50" charset="-128"/>
                <a:cs typeface="メイリオ"/>
              </a:rPr>
              <a:t>または</a:t>
            </a:r>
            <a:r>
              <a:rPr lang="en-US" altLang="ja-JP" b="1" dirty="0">
                <a:solidFill>
                  <a:srgbClr val="FF0000"/>
                </a:solidFill>
                <a:latin typeface="メイリオ"/>
                <a:ea typeface="メイリオ" panose="020B0604030504040204" pitchFamily="50" charset="-128"/>
                <a:cs typeface="メイリオ"/>
              </a:rPr>
              <a:t>5</a:t>
            </a:r>
            <a:r>
              <a:rPr lang="ja-JP" altLang="en-US" b="1" dirty="0">
                <a:solidFill>
                  <a:srgbClr val="FF0000"/>
                </a:solidFill>
                <a:latin typeface="メイリオ"/>
                <a:ea typeface="メイリオ" panose="020B0604030504040204" pitchFamily="50" charset="-128"/>
                <a:cs typeface="メイリオ"/>
              </a:rPr>
              <a:t>万円以下の罰金</a:t>
            </a:r>
            <a:endParaRPr lang="ja-JP" altLang="en-US" dirty="0">
              <a:latin typeface="メイリオ"/>
              <a:ea typeface="メイリオ" panose="020B0604030504040204" pitchFamily="50" charset="-128"/>
              <a:cs typeface="メイリオ"/>
            </a:endParaRPr>
          </a:p>
        </p:txBody>
      </p:sp>
      <p:sp>
        <p:nvSpPr>
          <p:cNvPr id="13" name="object 2">
            <a:extLst>
              <a:ext uri="{FF2B5EF4-FFF2-40B4-BE49-F238E27FC236}">
                <a16:creationId xmlns:a16="http://schemas.microsoft.com/office/drawing/2014/main" id="{1E4DE1C4-A8D4-4AD8-956A-3CAE5129ECB0}"/>
              </a:ext>
            </a:extLst>
          </p:cNvPr>
          <p:cNvSpPr/>
          <p:nvPr/>
        </p:nvSpPr>
        <p:spPr>
          <a:xfrm>
            <a:off x="0" y="232651"/>
            <a:ext cx="88265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0070BB"/>
          </a:solidFill>
        </p:spPr>
        <p:txBody>
          <a:bodyPr wrap="square" lIns="0" tIns="0" rIns="0" bIns="0" rtlCol="0"/>
          <a:lstStyle/>
          <a:p>
            <a:endParaRPr/>
          </a:p>
        </p:txBody>
      </p:sp>
      <p:sp>
        <p:nvSpPr>
          <p:cNvPr id="16" name="object 3">
            <a:extLst>
              <a:ext uri="{FF2B5EF4-FFF2-40B4-BE49-F238E27FC236}">
                <a16:creationId xmlns:a16="http://schemas.microsoft.com/office/drawing/2014/main" id="{E6E1753B-93CF-42D8-93E9-D0E1A8F2FA6A}"/>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③</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17" name="object 3">
            <a:extLst>
              <a:ext uri="{FF2B5EF4-FFF2-40B4-BE49-F238E27FC236}">
                <a16:creationId xmlns:a16="http://schemas.microsoft.com/office/drawing/2014/main" id="{7B9D9435-BE7B-486A-93CF-84017BB7C6DD}"/>
              </a:ext>
            </a:extLst>
          </p:cNvPr>
          <p:cNvSpPr txBox="1">
            <a:spLocks/>
          </p:cNvSpPr>
          <p:nvPr/>
        </p:nvSpPr>
        <p:spPr>
          <a:xfrm>
            <a:off x="838200" y="396000"/>
            <a:ext cx="4038033"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50" dirty="0">
                <a:solidFill>
                  <a:srgbClr val="FFFFFF"/>
                </a:solidFill>
                <a:latin typeface="メイリオ" panose="020B0604030504040204" pitchFamily="50" charset="-128"/>
                <a:ea typeface="メイリオ" panose="020B0604030504040204" pitchFamily="50" charset="-128"/>
              </a:rPr>
              <a:t>自転車の事故とその責任</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
        <p:nvSpPr>
          <p:cNvPr id="18" name="object 3">
            <a:extLst>
              <a:ext uri="{FF2B5EF4-FFF2-40B4-BE49-F238E27FC236}">
                <a16:creationId xmlns:a16="http://schemas.microsoft.com/office/drawing/2014/main" id="{ACC11623-4F4C-450C-BE98-505485312DBB}"/>
              </a:ext>
            </a:extLst>
          </p:cNvPr>
          <p:cNvSpPr txBox="1">
            <a:spLocks/>
          </p:cNvSpPr>
          <p:nvPr/>
        </p:nvSpPr>
        <p:spPr>
          <a:xfrm>
            <a:off x="4867895" y="457200"/>
            <a:ext cx="3941545" cy="289823"/>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b="1" kern="0" spc="-150" dirty="0">
                <a:solidFill>
                  <a:srgbClr val="FFFFFF"/>
                </a:solidFill>
                <a:latin typeface="メイリオ" panose="020B0604030504040204" pitchFamily="50" charset="-128"/>
                <a:ea typeface="メイリオ" panose="020B0604030504040204" pitchFamily="50" charset="-128"/>
              </a:rPr>
              <a:t>交通ルール（自転車安全利用五則）</a:t>
            </a:r>
            <a:endParaRPr kumimoji="0" lang="ja-JP" altLang="en-US" b="1" kern="0" spc="-15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75565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
                                        <p:tgtEl>
                                          <p:spTgt spid="11"/>
                                        </p:tgtEl>
                                      </p:cBhvr>
                                    </p:animEffect>
                                    <p:anim calcmode="lin" valueType="num">
                                      <p:cBhvr>
                                        <p:cTn id="8" dur="200" fill="hold"/>
                                        <p:tgtEl>
                                          <p:spTgt spid="11"/>
                                        </p:tgtEl>
                                        <p:attrNameLst>
                                          <p:attrName>ppt_x</p:attrName>
                                        </p:attrNameLst>
                                      </p:cBhvr>
                                      <p:tavLst>
                                        <p:tav tm="0">
                                          <p:val>
                                            <p:strVal val="#ppt_x"/>
                                          </p:val>
                                        </p:tav>
                                        <p:tav tm="100000">
                                          <p:val>
                                            <p:strVal val="#ppt_x"/>
                                          </p:val>
                                        </p:tav>
                                      </p:tavLst>
                                    </p:anim>
                                    <p:anim calcmode="lin" valueType="num">
                                      <p:cBhvr>
                                        <p:cTn id="9" dur="2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200"/>
                            </p:stCondLst>
                            <p:childTnLst>
                              <p:par>
                                <p:cTn id="11" presetID="10" presetClass="entr" presetSubtype="0" fill="hold" nodeType="after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00"/>
                                        <p:tgtEl>
                                          <p:spTgt spid="26"/>
                                        </p:tgtEl>
                                      </p:cBhvr>
                                    </p:animEffect>
                                  </p:childTnLst>
                                </p:cTn>
                              </p:par>
                            </p:childTnLst>
                          </p:cTn>
                        </p:par>
                        <p:par>
                          <p:cTn id="14" fill="hold">
                            <p:stCondLst>
                              <p:cond delay="900"/>
                            </p:stCondLst>
                            <p:childTnLst>
                              <p:par>
                                <p:cTn id="15" presetID="10" presetClass="entr" presetSubtype="0" fill="hold" grpId="0" nodeType="afterEffect">
                                  <p:stCondLst>
                                    <p:cond delay="10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
                                        <p:tgtEl>
                                          <p:spTgt spid="25"/>
                                        </p:tgtEl>
                                      </p:cBhvr>
                                    </p:animEffect>
                                  </p:childTnLst>
                                </p:cTn>
                              </p:par>
                            </p:childTnLst>
                          </p:cTn>
                        </p:par>
                        <p:par>
                          <p:cTn id="18" fill="hold">
                            <p:stCondLst>
                              <p:cond delay="2000"/>
                            </p:stCondLst>
                            <p:childTnLst>
                              <p:par>
                                <p:cTn id="19" presetID="26" presetClass="emph" presetSubtype="0" fill="hold" grpId="1" nodeType="afterEffect">
                                  <p:stCondLst>
                                    <p:cond delay="0"/>
                                  </p:stCondLst>
                                  <p:childTnLst>
                                    <p:animEffect transition="out" filter="fade">
                                      <p:cBhvr>
                                        <p:cTn id="20" dur="300" tmFilter="0, 0; .2, .5; .8, .5; 1, 0"/>
                                        <p:tgtEl>
                                          <p:spTgt spid="25"/>
                                        </p:tgtEl>
                                      </p:cBhvr>
                                    </p:animEffect>
                                    <p:animScale>
                                      <p:cBhvr>
                                        <p:cTn id="21" dur="1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2d4a9de14ff02ce62047c6e5064be48e">
  <xsd:schema xmlns:xsd="http://www.w3.org/2001/XMLSchema" xmlns:xs="http://www.w3.org/2001/XMLSchema" xmlns:p="http://schemas.microsoft.com/office/2006/metadata/properties" xmlns:ns2="2b94cecb-f9b5-4a2a-ba2e-d30f9cb9bfaa" targetNamespace="http://schemas.microsoft.com/office/2006/metadata/properties" ma:root="true" ma:fieldsID="2dc48701f7884992cddac7a1ce737357" ns2:_="">
    <xsd:import namespace="2b94cecb-f9b5-4a2a-ba2e-d30f9cb9bf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E1DE50-C8C7-4A31-B3DE-D86507B325BB}">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2b94cecb-f9b5-4a2a-ba2e-d30f9cb9bfaa"/>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420C26F8-932C-42B7-8082-AC8A96E1B46D}">
  <ds:schemaRefs>
    <ds:schemaRef ds:uri="http://schemas.microsoft.com/sharepoint/v3/contenttype/forms"/>
  </ds:schemaRefs>
</ds:datastoreItem>
</file>

<file path=customXml/itemProps3.xml><?xml version="1.0" encoding="utf-8"?>
<ds:datastoreItem xmlns:ds="http://schemas.openxmlformats.org/officeDocument/2006/customXml" ds:itemID="{5A791568-D0F9-4EFF-A6BC-83E3871508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4cecb-f9b5-4a2a-ba2e-d30f9cb9bf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6257</TotalTime>
  <Words>8271</Words>
  <Application>Microsoft Office PowerPoint</Application>
  <PresentationFormat>画面に合わせる (4:3)</PresentationFormat>
  <Paragraphs>816</Paragraphs>
  <Slides>27</Slides>
  <Notes>27</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27</vt:i4>
      </vt:variant>
    </vt:vector>
  </HeadingPairs>
  <TitlesOfParts>
    <vt:vector size="31" baseType="lpstr">
      <vt:lpstr>メイリオ</vt:lpstr>
      <vt:lpstr>Calibri</vt:lpstr>
      <vt:lpstr>Wingdings</vt:lpstr>
      <vt:lpstr>Office Theme</vt:lpstr>
      <vt:lpstr>SDGsと 身のまわりのリスク</vt:lpstr>
      <vt:lpstr>PowerPoint プレゼンテーション</vt:lpstr>
      <vt:lpstr>PowerPoint プレゼンテーション</vt:lpstr>
      <vt:lpstr>自転車をとりまくリスクについて考えよう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環境問題と 身のまわりのリスク</dc:title>
  <dc:creator>kayot</dc:creator>
  <cp:lastModifiedBy>鈴木 文明</cp:lastModifiedBy>
  <cp:revision>409</cp:revision>
  <cp:lastPrinted>2022-03-01T01:14:37Z</cp:lastPrinted>
  <dcterms:created xsi:type="dcterms:W3CDTF">2019-02-19T07:35:23Z</dcterms:created>
  <dcterms:modified xsi:type="dcterms:W3CDTF">2022-06-09T00:18:55Z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2019-02-19T00:00:00Z</vt:filetime>
  </property>
  <property fmtid="{D5CDD505-2E9C-101B-9397-08002B2CF9AE}" pid="3" name="Creator">
    <vt:lpwstr>Adobe Illustrator CC 23.0 (Windows)</vt:lpwstr>
  </property>
  <property fmtid="{D5CDD505-2E9C-101B-9397-08002B2CF9AE}" pid="4" name="LastSaved">
    <vt:filetime>2019-02-19T00:00:00Z</vt:filetime>
  </property>
  <property fmtid="{D5CDD505-2E9C-101B-9397-08002B2CF9AE}" pid="5" name="ContentTypeId">
    <vt:lpwstr>0x0101007EF255273158624A81016C377070D172</vt:lpwstr>
  </property>
</Properties>
</file>