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9"/>
  </p:notesMasterIdLst>
  <p:handoutMasterIdLst>
    <p:handoutMasterId r:id="rId30"/>
  </p:handoutMasterIdLst>
  <p:sldIdLst>
    <p:sldId id="258" r:id="rId5"/>
    <p:sldId id="297" r:id="rId6"/>
    <p:sldId id="260" r:id="rId7"/>
    <p:sldId id="283" r:id="rId8"/>
    <p:sldId id="281" r:id="rId9"/>
    <p:sldId id="282" r:id="rId10"/>
    <p:sldId id="284" r:id="rId11"/>
    <p:sldId id="285" r:id="rId12"/>
    <p:sldId id="278" r:id="rId13"/>
    <p:sldId id="279" r:id="rId14"/>
    <p:sldId id="280" r:id="rId15"/>
    <p:sldId id="262" r:id="rId16"/>
    <p:sldId id="288" r:id="rId17"/>
    <p:sldId id="287" r:id="rId18"/>
    <p:sldId id="300" r:id="rId19"/>
    <p:sldId id="299" r:id="rId20"/>
    <p:sldId id="261" r:id="rId21"/>
    <p:sldId id="290" r:id="rId22"/>
    <p:sldId id="291" r:id="rId23"/>
    <p:sldId id="292" r:id="rId24"/>
    <p:sldId id="293" r:id="rId25"/>
    <p:sldId id="298" r:id="rId26"/>
    <p:sldId id="294" r:id="rId27"/>
    <p:sldId id="295"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8D"/>
    <a:srgbClr val="EE7500"/>
    <a:srgbClr val="216EDF"/>
    <a:srgbClr val="009242"/>
    <a:srgbClr val="F44E4E"/>
    <a:srgbClr val="CDF0F7"/>
    <a:srgbClr val="FFFFE1"/>
    <a:srgbClr val="3093D0"/>
    <a:srgbClr val="8EE6C9"/>
    <a:srgbClr val="CD3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1" autoAdjust="0"/>
    <p:restoredTop sz="88348" autoAdjust="0"/>
  </p:normalViewPr>
  <p:slideViewPr>
    <p:cSldViewPr>
      <p:cViewPr varScale="1">
        <p:scale>
          <a:sx n="53" d="100"/>
          <a:sy n="53" d="100"/>
        </p:scale>
        <p:origin x="1688" y="52"/>
      </p:cViewPr>
      <p:guideLst>
        <p:guide orient="horz" pos="2880"/>
        <p:guide pos="2160"/>
      </p:guideLst>
    </p:cSldViewPr>
  </p:slideViewPr>
  <p:notesTextViewPr>
    <p:cViewPr>
      <p:scale>
        <a:sx n="3" d="2"/>
        <a:sy n="3" d="2"/>
      </p:scale>
      <p:origin x="0" y="0"/>
    </p:cViewPr>
  </p:notesTextViewPr>
  <p:notesViewPr>
    <p:cSldViewPr>
      <p:cViewPr>
        <p:scale>
          <a:sx n="80" d="100"/>
          <a:sy n="80" d="100"/>
        </p:scale>
        <p:origin x="200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F5458CB-3538-4451-9FFD-33C9645DFE3D}"/>
              </a:ext>
            </a:extLst>
          </p:cNvPr>
          <p:cNvSpPr>
            <a:spLocks noGrp="1"/>
          </p:cNvSpPr>
          <p:nvPr>
            <p:ph type="hdr" sz="quarter"/>
          </p:nvPr>
        </p:nvSpPr>
        <p:spPr>
          <a:xfrm>
            <a:off x="1" y="0"/>
            <a:ext cx="2971800" cy="459317"/>
          </a:xfrm>
          <a:prstGeom prst="rect">
            <a:avLst/>
          </a:prstGeom>
        </p:spPr>
        <p:txBody>
          <a:bodyPr vert="horz" lIns="91440" tIns="45720" rIns="91440" bIns="45720" rtlCol="0"/>
          <a:lstStyle>
            <a:lvl1pPr algn="l">
              <a:defRPr sz="1200"/>
            </a:lvl1pPr>
          </a:lstStyle>
          <a:p>
            <a:endParaRPr kumimoji="1" lang="ja-JP" altLang="en-US" dirty="0">
              <a:latin typeface="メイリオ" panose="020B0604030504040204" pitchFamily="50" charset="-128"/>
              <a:ea typeface="メイリオ" panose="020B0604030504040204" pitchFamily="50" charset="-128"/>
            </a:endParaRPr>
          </a:p>
        </p:txBody>
      </p:sp>
      <p:sp>
        <p:nvSpPr>
          <p:cNvPr id="3" name="日付プレースホルダー 2">
            <a:extLst>
              <a:ext uri="{FF2B5EF4-FFF2-40B4-BE49-F238E27FC236}">
                <a16:creationId xmlns:a16="http://schemas.microsoft.com/office/drawing/2014/main" id="{DBD66CC3-5CCF-4275-BF05-49D4CC01EF67}"/>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F679278D-C789-4098-9BC2-9ACDC8E909A6}" type="datetimeFigureOut">
              <a:rPr kumimoji="1" lang="ja-JP" altLang="en-US" smtClean="0">
                <a:latin typeface="メイリオ" panose="020B0604030504040204" pitchFamily="50" charset="-128"/>
                <a:ea typeface="メイリオ" panose="020B0604030504040204" pitchFamily="50" charset="-128"/>
              </a:rPr>
              <a:t>2022/6/9</a:t>
            </a:fld>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B1FE32DD-0A28-4744-A06E-0C580C92B013}"/>
              </a:ext>
            </a:extLst>
          </p:cNvPr>
          <p:cNvSpPr>
            <a:spLocks noGrp="1"/>
          </p:cNvSpPr>
          <p:nvPr>
            <p:ph type="ftr" sz="quarter" idx="2"/>
          </p:nvPr>
        </p:nvSpPr>
        <p:spPr>
          <a:xfrm>
            <a:off x="1" y="8684685"/>
            <a:ext cx="2971800" cy="459316"/>
          </a:xfrm>
          <a:prstGeom prst="rect">
            <a:avLst/>
          </a:prstGeom>
        </p:spPr>
        <p:txBody>
          <a:bodyPr vert="horz" lIns="91440" tIns="45720" rIns="91440" bIns="45720" rtlCol="0" anchor="b"/>
          <a:lstStyle>
            <a:lvl1pPr algn="l">
              <a:defRPr sz="1200"/>
            </a:lvl1pPr>
          </a:lstStyle>
          <a:p>
            <a:endParaRPr kumimoji="1" lang="ja-JP" altLang="en-US" dirty="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1C2D85C0-6839-4A37-961A-137901AB609E}"/>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FF9BC998-A571-4D92-AF34-1DCE7D8F3082}" type="slidenum">
              <a:rPr kumimoji="1" lang="ja-JP" altLang="en-US" smtClean="0">
                <a:latin typeface="メイリオ" panose="020B0604030504040204" pitchFamily="50" charset="-128"/>
                <a:ea typeface="メイリオ" panose="020B0604030504040204" pitchFamily="50" charset="-128"/>
              </a:rPr>
              <a:t>‹#›</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459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371600" y="630238"/>
            <a:ext cx="41148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228601" y="3860801"/>
            <a:ext cx="6400800" cy="482388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109BF217-2F3F-4D34-9CA6-28EDCC206D2F}" type="slidenum">
              <a:rPr lang="ja-JP" altLang="en-US" smtClean="0"/>
              <a:pPr/>
              <a:t>‹#›</a:t>
            </a:fld>
            <a:endParaRPr lang="ja-JP" altLang="en-US" dirty="0"/>
          </a:p>
        </p:txBody>
      </p:sp>
    </p:spTree>
    <p:extLst>
      <p:ext uri="{BB962C8B-B14F-4D97-AF65-F5344CB8AC3E}">
        <p14:creationId xmlns:p14="http://schemas.microsoft.com/office/powerpoint/2010/main" val="26733467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r>
              <a:rPr lang="ja-JP" altLang="en-US" b="1" dirty="0">
                <a:latin typeface="メイリオ" panose="020B0604030504040204" pitchFamily="50" charset="-128"/>
                <a:ea typeface="メイリオ" panose="020B0604030504040204" pitchFamily="50" charset="-128"/>
              </a:rPr>
              <a:t>◆学校現場におけるリスク教育（リスク管理・生活設計）の重要性</a:t>
            </a:r>
          </a:p>
          <a:p>
            <a:pPr indent="144000">
              <a:lnSpc>
                <a:spcPts val="1600"/>
              </a:lnSpc>
            </a:pPr>
            <a:r>
              <a:rPr lang="ja-JP" altLang="en-US" sz="1000" dirty="0">
                <a:latin typeface="メイリオ" panose="020B0604030504040204" pitchFamily="50" charset="-128"/>
                <a:ea typeface="メイリオ" panose="020B0604030504040204" pitchFamily="50" charset="-128"/>
              </a:rPr>
              <a:t>  損害保険業界では、身のまわりの様々なリスクに対する</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気づき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および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適切な対策</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を</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学ぶために金融（保険）教育を推進しています。</a:t>
            </a:r>
          </a:p>
          <a:p>
            <a:pPr indent="144000">
              <a:lnSpc>
                <a:spcPts val="1600"/>
              </a:lnSpc>
            </a:pPr>
            <a:r>
              <a:rPr lang="ja-JP" altLang="en-US" sz="1000" dirty="0">
                <a:latin typeface="メイリオ" panose="020B0604030504040204" pitchFamily="50" charset="-128"/>
                <a:ea typeface="メイリオ" panose="020B0604030504040204" pitchFamily="50" charset="-128"/>
              </a:rPr>
              <a:t>「ワークシート</a:t>
            </a:r>
            <a:r>
              <a:rPr lang="en-US" altLang="ja-JP" sz="1000" dirty="0">
                <a:latin typeface="メイリオ" panose="020B0604030504040204" pitchFamily="50" charset="-128"/>
                <a:ea typeface="メイリオ" panose="020B0604030504040204" pitchFamily="50" charset="-128"/>
              </a:rPr>
              <a:t>&lt; </a:t>
            </a:r>
            <a:r>
              <a:rPr lang="ja-JP" altLang="en-US" sz="1000" dirty="0">
                <a:latin typeface="メイリオ" panose="020B0604030504040204" pitchFamily="50" charset="-128"/>
                <a:ea typeface="メイリオ" panose="020B0604030504040204" pitchFamily="50" charset="-128"/>
              </a:rPr>
              <a:t>身のまわりのリスクとその備えについて学ぼう</a:t>
            </a:r>
            <a:r>
              <a:rPr lang="en-US" altLang="ja-JP" sz="1000" dirty="0">
                <a:latin typeface="メイリオ" panose="020B0604030504040204" pitchFamily="50" charset="-128"/>
                <a:ea typeface="メイリオ" panose="020B0604030504040204" pitchFamily="50" charset="-128"/>
              </a:rPr>
              <a:t>&gt;</a:t>
            </a:r>
            <a:r>
              <a:rPr lang="ja-JP" altLang="en-US" sz="1000" dirty="0">
                <a:latin typeface="メイリオ" panose="020B0604030504040204" pitchFamily="50" charset="-128"/>
                <a:ea typeface="メイリオ" panose="020B0604030504040204" pitchFamily="50" charset="-128"/>
              </a:rPr>
              <a:t>」は、暮らしの中にある</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身のまわりのリスクには何があり、どのような対策をすれば回避できるのか、また対策を講じることの</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重要性について学習できる教材となっています。リスクを管理することは、平成</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年改訂の</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高等学校学習指導要領解説（家庭科）にある「リスク管理も踏まえた家計管理の基本」や</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「生涯を見通した経済計画」を考える上で重要な要素となっています。</a:t>
            </a:r>
          </a:p>
          <a:p>
            <a:pPr indent="144000">
              <a:lnSpc>
                <a:spcPts val="1600"/>
              </a:lnSpc>
            </a:pPr>
            <a:r>
              <a:rPr lang="ja-JP" altLang="en-US" sz="1000" dirty="0">
                <a:latin typeface="メイリオ" panose="020B0604030504040204" pitchFamily="50" charset="-128"/>
                <a:ea typeface="メイリオ" panose="020B0604030504040204" pitchFamily="50" charset="-128"/>
              </a:rPr>
              <a:t>通学時を含め、多くの生徒が日常的に</a:t>
            </a:r>
            <a:r>
              <a:rPr kumimoji="1" lang="ja-JP" altLang="en-US" sz="10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ja-JP" altLang="en-US" sz="1000" dirty="0">
                <a:latin typeface="メイリオ" panose="020B0604030504040204" pitchFamily="50" charset="-128"/>
                <a:ea typeface="メイリオ" panose="020B0604030504040204" pitchFamily="50" charset="-128"/>
              </a:rPr>
              <a:t>環境に優しい自転車を利用しています。</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また、将来、車の免許証を取得して運転したり、海外旅行に行くこともあると思います。</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一方で、自転車・自動車の事故で加害者となって高額な損害賠償金を求められたり、</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海外で病気となり病院から多額な治療費を請求されるなどのリスクを理解し、備えておく必要があります。</a:t>
            </a:r>
          </a:p>
          <a:p>
            <a:pPr indent="144000">
              <a:lnSpc>
                <a:spcPts val="1600"/>
              </a:lnSpc>
            </a:pPr>
            <a:r>
              <a:rPr lang="ja-JP" altLang="en-US" sz="1000" dirty="0">
                <a:latin typeface="メイリオ" panose="020B0604030504040204" pitchFamily="50" charset="-128"/>
                <a:ea typeface="メイリオ" panose="020B0604030504040204" pitchFamily="50" charset="-128"/>
              </a:rPr>
              <a:t>リスクや損害から、自分自身を守るための有効な対策手段の一つである損害保険を</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学び・理解することは、自立して安心かつ豊かな生活を実現するためには欠かせない要素です。</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　本教材は、東京都桜丘中学・高等学校　岩本典子教諭の協力を得て、制作しました。</a:t>
            </a:r>
          </a:p>
          <a:p>
            <a:pPr indent="144000">
              <a:lnSpc>
                <a:spcPts val="1600"/>
              </a:lnSpc>
            </a:pPr>
            <a:r>
              <a:rPr lang="ja-JP" altLang="en-US" sz="1000" dirty="0">
                <a:latin typeface="メイリオ" panose="020B0604030504040204" pitchFamily="50" charset="-128"/>
                <a:ea typeface="メイリオ" panose="020B0604030504040204" pitchFamily="50" charset="-128"/>
              </a:rPr>
              <a:t>  生徒にとって、より有意義な学びとなるよう他の教科とも連携し、継続的に学習を</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行っていくことが大切です。そのきっかけとしても本教材を活用いただくことを願っています。</a:t>
            </a:r>
          </a:p>
          <a:p>
            <a:pPr indent="144000">
              <a:lnSpc>
                <a:spcPts val="1600"/>
              </a:lnSpc>
            </a:pPr>
            <a:r>
              <a:rPr lang="ja-JP" altLang="en-US" sz="1000" dirty="0">
                <a:latin typeface="メイリオ" panose="020B0604030504040204" pitchFamily="50" charset="-128"/>
                <a:ea typeface="メイリオ" panose="020B0604030504040204" pitchFamily="50" charset="-128"/>
              </a:rPr>
              <a:t>なお、当協会では金融（保険）教育に加えて防災教育も行っており、同様のワークシートとして</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「災害から身を守る」（編集：京都府立洛北高等学校・洛北高等学校付属中学校　竝川幸子教諭）も</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ご用意しています。併せてご活用いただければ幸いです。</a:t>
            </a:r>
            <a:endParaRPr kumimoji="1"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177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暮らしの中のリスクと保険</a:t>
            </a:r>
            <a:r>
              <a:rPr lang="en-US" altLang="ja-JP" b="1" dirty="0">
                <a:latin typeface="メイリオ" panose="020B0604030504040204" pitchFamily="50" charset="-128"/>
                <a:ea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社会保険と民間保険</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①社会保険</a:t>
            </a:r>
            <a:endParaRPr lang="en-US" altLang="ja-JP" b="1"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健康保険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医療費の一部を自己負担するだけで、病院などの医療機関で受診できる保険</a:t>
            </a:r>
          </a:p>
          <a:p>
            <a:pPr marL="792000" indent="-648000">
              <a:lnSpc>
                <a:spcPts val="1600"/>
              </a:lnSpc>
            </a:pPr>
            <a:r>
              <a:rPr lang="ja-JP" altLang="en-US" sz="1000" dirty="0">
                <a:latin typeface="メイリオ" panose="020B0604030504040204" pitchFamily="50" charset="-128"/>
                <a:ea typeface="メイリオ" panose="020B0604030504040204" pitchFamily="50" charset="-128"/>
              </a:rPr>
              <a:t>年金保険</a:t>
            </a:r>
            <a:r>
              <a:rPr lang="en-US" altLang="ja-JP" sz="1000" dirty="0">
                <a:latin typeface="メイリオ" panose="020B0604030504040204" pitchFamily="50" charset="-128"/>
                <a:ea typeface="メイリオ" panose="020B0604030504040204" pitchFamily="50" charset="-128"/>
              </a:rPr>
              <a:t>…65 </a:t>
            </a:r>
            <a:r>
              <a:rPr lang="ja-JP" altLang="en-US" sz="1000" dirty="0">
                <a:latin typeface="メイリオ" panose="020B0604030504040204" pitchFamily="50" charset="-128"/>
                <a:ea typeface="メイリオ" panose="020B0604030504040204" pitchFamily="50" charset="-128"/>
              </a:rPr>
              <a:t>歳以上になった場合・障がいを被った場合・配偶者が死亡した場合に、継続的に給付を受け取れる保険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労災保険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労働者が働いている間に生じたケガや、かかった病気などに対して給付が</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受け取れる保険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雇用保険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労働者が失業した場合・職業に関する教育訓練を受けた場合に、</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給付が受け取れる保険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介護保険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高齢者が介護が必要となったときに、一定の自己負担で介護サービスを</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受けられる保険</a:t>
            </a:r>
            <a:endParaRPr lang="en-US" altLang="ja-JP" sz="1000" dirty="0">
              <a:latin typeface="メイリオ" panose="020B0604030504040204" pitchFamily="50" charset="-128"/>
              <a:ea typeface="メイリオ" panose="020B0604030504040204" pitchFamily="50" charset="-128"/>
            </a:endParaRPr>
          </a:p>
          <a:p>
            <a:pPr>
              <a:lnSpc>
                <a:spcPts val="1600"/>
              </a:lnSpc>
            </a:pPr>
            <a:endParaRPr lang="en-US" altLang="ja-JP" sz="1000"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②民間保険</a:t>
            </a:r>
            <a:endParaRPr lang="en-US" altLang="ja-JP" b="1"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生命保険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死亡や病気など予期しないできごとで経済的に生活が困難にならないように</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備えておく保険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損害保険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生活をとりまくさまざまなリスクによって生じる損害に備えておく保険</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9</a:t>
            </a:fld>
            <a:endParaRPr kumimoji="1" lang="ja-JP" altLang="en-US"/>
          </a:p>
        </p:txBody>
      </p:sp>
    </p:spTree>
    <p:extLst>
      <p:ext uri="{BB962C8B-B14F-4D97-AF65-F5344CB8AC3E}">
        <p14:creationId xmlns:p14="http://schemas.microsoft.com/office/powerpoint/2010/main" val="90646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暮らしの中のリスクと保険</a:t>
            </a:r>
            <a:r>
              <a:rPr lang="en-US" altLang="ja-JP" b="1" dirty="0">
                <a:latin typeface="メイリオ" panose="020B0604030504040204" pitchFamily="50" charset="-128"/>
                <a:ea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b="1" dirty="0">
                <a:latin typeface="メイリオ" panose="020B0604030504040204" pitchFamily="50" charset="-128"/>
                <a:ea typeface="メイリオ" panose="020B0604030504040204" pitchFamily="50" charset="-128"/>
              </a:rPr>
              <a:t>社会保険制度を補完する民間保険</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民間保険には、ケガや病気などにより被る経済的な損失を補償する保険が数多くあります。</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これらの保険は、社会保険制度を補完するという点で、重要な役割を果たしています。</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10</a:t>
            </a:fld>
            <a:endParaRPr kumimoji="1" lang="ja-JP" altLang="en-US"/>
          </a:p>
        </p:txBody>
      </p:sp>
    </p:spTree>
    <p:extLst>
      <p:ext uri="{BB962C8B-B14F-4D97-AF65-F5344CB8AC3E}">
        <p14:creationId xmlns:p14="http://schemas.microsoft.com/office/powerpoint/2010/main" val="86875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④ 他の人に迷惑をかけてしまった</a:t>
            </a:r>
            <a:r>
              <a:rPr lang="en-US" altLang="ja-JP" b="1"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endParaRPr lang="ja-JP" altLang="en-US"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分）</a:t>
            </a:r>
            <a:endParaRPr lang="en-US" altLang="ja-JP" sz="900" dirty="0">
              <a:latin typeface="メイリオ" panose="020B0604030504040204" pitchFamily="50" charset="-128"/>
              <a:ea typeface="メイリオ" panose="020B0604030504040204" pitchFamily="50" charset="-128"/>
            </a:endParaRPr>
          </a:p>
          <a:p>
            <a:pPr>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a:r>
              <a:rPr lang="ja-JP" altLang="en-US" sz="1000" dirty="0">
                <a:latin typeface="メイリオ" panose="020B0604030504040204" pitchFamily="50" charset="-128"/>
                <a:ea typeface="メイリオ" panose="020B0604030504040204" pitchFamily="50" charset="-128"/>
              </a:rPr>
              <a:t>・自転車による加害事故が社会問題となっていることを踏まえ、損害賠償責任について</a:t>
            </a:r>
            <a:endParaRPr lang="en-US" altLang="ja-JP" sz="1000" dirty="0">
              <a:latin typeface="メイリオ" panose="020B0604030504040204" pitchFamily="50" charset="-128"/>
              <a:ea typeface="メイリオ" panose="020B0604030504040204" pitchFamily="50" charset="-128"/>
            </a:endParaRPr>
          </a:p>
          <a:p>
            <a:pPr marL="144000"/>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理解させる。</a:t>
            </a:r>
            <a:endParaRPr lang="en-US" altLang="ja-JP" sz="1000" b="1" dirty="0">
              <a:latin typeface="メイリオ" panose="020B0604030504040204" pitchFamily="50" charset="-128"/>
              <a:ea typeface="メイリオ" panose="020B0604030504040204" pitchFamily="50" charset="-128"/>
            </a:endParaRPr>
          </a:p>
          <a:p>
            <a:pPr marL="144000">
              <a:lnSpc>
                <a:spcPts val="1500"/>
              </a:lnSpc>
            </a:pP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a:lnSpc>
                <a:spcPts val="1800"/>
              </a:lnSpc>
            </a:pPr>
            <a:r>
              <a:rPr lang="ja-JP" altLang="en-US" sz="1000" dirty="0">
                <a:latin typeface="メイリオ" panose="020B0604030504040204" pitchFamily="50" charset="-128"/>
                <a:ea typeface="メイリオ" panose="020B0604030504040204" pitchFamily="50" charset="-128"/>
              </a:rPr>
              <a:t>・自転車による加害事故が社会問題化しているため、ヒヤリハット体験を発表させてもよい。</a:t>
            </a:r>
            <a:endParaRPr lang="en-US" altLang="ja-JP" sz="1000" dirty="0">
              <a:latin typeface="メイリオ" panose="020B0604030504040204" pitchFamily="50" charset="-128"/>
              <a:ea typeface="メイリオ" panose="020B0604030504040204" pitchFamily="50" charset="-128"/>
            </a:endParaRPr>
          </a:p>
          <a:p>
            <a:pPr marL="144000">
              <a:lnSpc>
                <a:spcPts val="1800"/>
              </a:lnSpc>
            </a:pPr>
            <a:r>
              <a:rPr kumimoji="1" lang="ja-JP" altLang="en-US" sz="1000" dirty="0">
                <a:latin typeface="メイリオ" panose="020B0604030504040204" pitchFamily="50" charset="-128"/>
                <a:ea typeface="メイリオ" panose="020B0604030504040204" pitchFamily="50" charset="-128"/>
              </a:rPr>
              <a:t>・③</a:t>
            </a:r>
            <a:r>
              <a:rPr lang="ja-JP" altLang="en-US" sz="1000" dirty="0">
                <a:latin typeface="メイリオ" panose="020B0604030504040204" pitchFamily="50" charset="-128"/>
                <a:ea typeface="メイリオ" panose="020B0604030504040204" pitchFamily="50" charset="-128"/>
              </a:rPr>
              <a:t>は自分のモノを自分で壊しているため、損害賠償責任は発生しない。</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11</a:t>
            </a:fld>
            <a:endParaRPr kumimoji="1" lang="ja-JP" altLang="en-US"/>
          </a:p>
        </p:txBody>
      </p:sp>
    </p:spTree>
    <p:extLst>
      <p:ext uri="{BB962C8B-B14F-4D97-AF65-F5344CB8AC3E}">
        <p14:creationId xmlns:p14="http://schemas.microsoft.com/office/powerpoint/2010/main" val="83234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自転車に乗っていた歩行者にケガをさせてしまった</a:t>
            </a:r>
            <a:r>
              <a:rPr lang="en-US" altLang="ja-JP" b="1" dirty="0">
                <a:latin typeface="メイリオ" panose="020B0604030504040204" pitchFamily="50" charset="-128"/>
                <a:ea typeface="メイリオ" panose="020B0604030504040204" pitchFamily="50" charset="-128"/>
              </a:rPr>
              <a:t>…』</a:t>
            </a:r>
          </a:p>
          <a:p>
            <a:pPr>
              <a:lnSpc>
                <a:spcPts val="1800"/>
              </a:lnSpc>
            </a:pPr>
            <a:endParaRPr lang="ja-JP" altLang="en-US"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10</a:t>
            </a:r>
            <a:r>
              <a:rPr lang="ja-JP" altLang="en-US" sz="900" dirty="0">
                <a:latin typeface="メイリオ" panose="020B0604030504040204" pitchFamily="50" charset="-128"/>
                <a:ea typeface="メイリオ" panose="020B0604030504040204" pitchFamily="50" charset="-128"/>
              </a:rPr>
              <a:t>分）</a:t>
            </a:r>
            <a:endParaRPr lang="en-US" altLang="ja-JP" sz="900" dirty="0">
              <a:latin typeface="メイリオ" panose="020B0604030504040204" pitchFamily="50" charset="-128"/>
              <a:ea typeface="メイリオ" panose="020B0604030504040204" pitchFamily="50" charset="-128"/>
            </a:endParaRPr>
          </a:p>
          <a:p>
            <a:pPr>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288000" indent="-144000">
              <a:lnSpc>
                <a:spcPts val="1600"/>
              </a:lnSpc>
            </a:pPr>
            <a:r>
              <a:rPr lang="ja-JP" altLang="en-US" sz="1000" dirty="0">
                <a:latin typeface="メイリオ" panose="020B0604030504040204" pitchFamily="50" charset="-128"/>
                <a:ea typeface="メイリオ" panose="020B0604030504040204" pitchFamily="50" charset="-128"/>
              </a:rPr>
              <a:t>・賠償概念について学んだところで、本題である「自転車による加害事故」について、</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掘り下げて学習させる。</a:t>
            </a:r>
          </a:p>
          <a:p>
            <a:pPr marL="288000" indent="-144000">
              <a:lnSpc>
                <a:spcPts val="1600"/>
              </a:lnSpc>
            </a:pPr>
            <a:r>
              <a:rPr lang="ja-JP" altLang="en-US" sz="1000" dirty="0">
                <a:latin typeface="メイリオ" panose="020B0604030504040204" pitchFamily="50" charset="-128"/>
                <a:ea typeface="メイリオ" panose="020B0604030504040204" pitchFamily="50" charset="-128"/>
              </a:rPr>
              <a:t>・自転車事故で相手にケガをさせてしまった場合、どのような費用について賠償しなければならないか、</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具体的な例示に基づき理解させる。</a:t>
            </a:r>
          </a:p>
          <a:p>
            <a:pPr marL="288000" indent="-144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自転車通学時におけるヒヤリハット体験などを発言させて、理解を深めさせてもよい。</a:t>
            </a:r>
          </a:p>
          <a:p>
            <a:pPr marL="288000" indent="-144000">
              <a:lnSpc>
                <a:spcPts val="1600"/>
              </a:lnSpc>
            </a:pPr>
            <a:r>
              <a:rPr lang="ja-JP" altLang="en-US" sz="1000" dirty="0">
                <a:latin typeface="メイリオ" panose="020B0604030504040204" pitchFamily="50" charset="-128"/>
                <a:ea typeface="メイリオ" panose="020B0604030504040204" pitchFamily="50" charset="-128"/>
              </a:rPr>
              <a:t>・高校生が起こした事故を例に、実際に裁判でどの程度の損害賠償を請求されたかを考えさせる。</a:t>
            </a:r>
          </a:p>
          <a:p>
            <a:pPr marL="288000" indent="-144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実際の賠償額について、高卒の初任給で払い終わるまでに何年を要するかを認識させることで、</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責任の重さを実感させてもよい（金利は勘案しない）。</a:t>
            </a:r>
          </a:p>
          <a:p>
            <a:pPr marL="288000" indent="-144000">
              <a:lnSpc>
                <a:spcPts val="1600"/>
              </a:lnSpc>
            </a:pPr>
            <a:r>
              <a:rPr lang="ja-JP" altLang="en-US" sz="1000" dirty="0">
                <a:latin typeface="メイリオ" panose="020B0604030504040204" pitchFamily="50" charset="-128"/>
                <a:ea typeface="メイリオ" panose="020B0604030504040204" pitchFamily="50" charset="-128"/>
              </a:rPr>
              <a:t>・損害賠償責任は未成年であっても、免れることができないことを認識させる。</a:t>
            </a:r>
            <a:endParaRPr lang="en-US" altLang="ja-JP"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12</a:t>
            </a:fld>
            <a:endParaRPr kumimoji="1" lang="ja-JP" altLang="en-US"/>
          </a:p>
        </p:txBody>
      </p:sp>
    </p:spTree>
    <p:extLst>
      <p:ext uri="{BB962C8B-B14F-4D97-AF65-F5344CB8AC3E}">
        <p14:creationId xmlns:p14="http://schemas.microsoft.com/office/powerpoint/2010/main" val="120603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自転車に乗っていた歩行者にケガをさせてしまった</a:t>
            </a:r>
            <a:r>
              <a:rPr lang="en-US" altLang="ja-JP" b="1" dirty="0">
                <a:latin typeface="メイリオ" panose="020B0604030504040204" pitchFamily="50" charset="-128"/>
                <a:ea typeface="メイリオ" panose="020B0604030504040204" pitchFamily="50" charset="-128"/>
              </a:rPr>
              <a:t>…』</a:t>
            </a:r>
          </a:p>
          <a:p>
            <a:pPr>
              <a:lnSpc>
                <a:spcPts val="1800"/>
              </a:lnSpc>
            </a:pPr>
            <a:endParaRPr lang="ja-JP" altLang="en-US"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法律上、自転車は車両の一種です。法律違反をして事故を起こせば、</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損害賠償責任（民事上の責任）のほか、法律により処罰（刑事上の責任）されます。</a:t>
            </a:r>
            <a:endParaRPr lang="en-US" altLang="ja-JP" sz="10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indent="144000">
              <a:lnSpc>
                <a:spcPts val="1600"/>
              </a:lnSpc>
            </a:pPr>
            <a:r>
              <a:rPr lang="ja-JP" altLang="en-US" sz="1000" dirty="0">
                <a:latin typeface="メイリオ" panose="020B0604030504040204" pitchFamily="50" charset="-128"/>
                <a:ea typeface="メイリオ" panose="020B0604030504040204" pitchFamily="50" charset="-128"/>
              </a:rPr>
              <a:t>例えば高卒初任給だと賠償金を払い終わるのに何年かかるかを計算させると、</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責任の重さを具体的に理解させることができる。</a:t>
            </a:r>
          </a:p>
          <a:p>
            <a:pPr>
              <a:lnSpc>
                <a:spcPts val="1600"/>
              </a:lnSpc>
            </a:pP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令和元年高卒初任給：</a:t>
            </a:r>
            <a:r>
              <a:rPr lang="en-US" altLang="ja-JP" sz="1000" dirty="0">
                <a:latin typeface="メイリオ" panose="020B0604030504040204" pitchFamily="50" charset="-128"/>
                <a:ea typeface="メイリオ" panose="020B0604030504040204" pitchFamily="50" charset="-128"/>
              </a:rPr>
              <a:t>168,900</a:t>
            </a:r>
            <a:r>
              <a:rPr lang="ja-JP" altLang="en-US" sz="1000" dirty="0">
                <a:latin typeface="メイリオ" panose="020B0604030504040204" pitchFamily="50" charset="-128"/>
                <a:ea typeface="メイリオ" panose="020B0604030504040204" pitchFamily="50" charset="-128"/>
              </a:rPr>
              <a:t>円（厚生労働省</a:t>
            </a:r>
            <a:r>
              <a:rPr lang="en-US" altLang="ja-JP" sz="1000" dirty="0">
                <a:latin typeface="メイリオ" panose="020B0604030504040204" pitchFamily="50" charset="-128"/>
                <a:ea typeface="メイリオ" panose="020B0604030504040204" pitchFamily="50" charset="-128"/>
              </a:rPr>
              <a:t>HP</a:t>
            </a:r>
            <a:r>
              <a:rPr lang="ja-JP" altLang="en-US" sz="1000" dirty="0">
                <a:latin typeface="メイリオ" panose="020B0604030504040204" pitchFamily="50" charset="-128"/>
                <a:ea typeface="メイリオ" panose="020B0604030504040204" pitchFamily="50" charset="-128"/>
              </a:rPr>
              <a:t>より））</a:t>
            </a: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13</a:t>
            </a:fld>
            <a:endParaRPr kumimoji="1" lang="ja-JP" altLang="en-US"/>
          </a:p>
        </p:txBody>
      </p:sp>
    </p:spTree>
    <p:extLst>
      <p:ext uri="{BB962C8B-B14F-4D97-AF65-F5344CB8AC3E}">
        <p14:creationId xmlns:p14="http://schemas.microsoft.com/office/powerpoint/2010/main" val="151276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自転車に乗っていた歩行者にケガをさせてしまった</a:t>
            </a:r>
            <a:r>
              <a:rPr lang="en-US" altLang="ja-JP" b="1" dirty="0">
                <a:latin typeface="メイリオ" panose="020B0604030504040204" pitchFamily="50" charset="-128"/>
                <a:ea typeface="メイリオ" panose="020B0604030504040204" pitchFamily="50" charset="-128"/>
              </a:rPr>
              <a:t>…』</a:t>
            </a:r>
          </a:p>
          <a:p>
            <a:pPr lvl="0" indent="144000">
              <a:lnSpc>
                <a:spcPts val="1600"/>
              </a:lnSpc>
            </a:pPr>
            <a:endParaRPr lang="en-US" altLang="ja-JP" b="1" dirty="0"/>
          </a:p>
          <a:p>
            <a:pPr lvl="0" indent="144000">
              <a:lnSpc>
                <a:spcPts val="1600"/>
              </a:lnSpc>
            </a:pPr>
            <a:r>
              <a:rPr lang="ja-JP" altLang="en-US" sz="1000" dirty="0"/>
              <a:t>自転車が加害者となった実際の自転車事故とそれに伴う高額賠償事例を取り上げ、自転車を運転する上で、事故を起こせば加害者となり、高額賠償責任を課せられることを認識させる。</a:t>
            </a:r>
            <a:endParaRPr lang="en-US" altLang="ja-JP" sz="1000" dirty="0"/>
          </a:p>
          <a:p>
            <a:pPr>
              <a:lnSpc>
                <a:spcPts val="1800"/>
              </a:lnSpc>
            </a:pPr>
            <a:endParaRPr lang="ja-JP" altLang="en-US"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自転車事故の高額賠償事例</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判決認容額：</a:t>
            </a:r>
            <a:r>
              <a:rPr lang="en-US" altLang="ja-JP" sz="1050" dirty="0">
                <a:latin typeface="メイリオ" panose="020B0604030504040204" pitchFamily="50" charset="-128"/>
                <a:ea typeface="メイリオ" panose="020B0604030504040204" pitchFamily="50" charset="-128"/>
              </a:rPr>
              <a:t>9,521 </a:t>
            </a:r>
            <a:r>
              <a:rPr lang="ja-JP" altLang="en-US" sz="1050" dirty="0">
                <a:latin typeface="メイリオ" panose="020B0604030504040204" pitchFamily="50" charset="-128"/>
                <a:ea typeface="メイリオ" panose="020B0604030504040204" pitchFamily="50" charset="-128"/>
              </a:rPr>
              <a:t>万円</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　事故の概要</a:t>
            </a:r>
            <a:endParaRPr lang="en-US" altLang="ja-JP" sz="1050" b="1" dirty="0">
              <a:latin typeface="メイリオ" panose="020B0604030504040204" pitchFamily="50" charset="-128"/>
              <a:ea typeface="メイリオ" panose="020B0604030504040204" pitchFamily="50" charset="-128"/>
            </a:endParaRPr>
          </a:p>
          <a:p>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　男子小学生が夜間、帰宅途中に自転車で走行中、歩道と車道の区別のない道路において</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　歩行中の女性（</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62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歳）と正面衝突。女性は頭蓋骨骨折等の傷害を負い、</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　意識が戻らない状態になった。</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神戸地方裁判所　平成</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25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7</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4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判決認容額：</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9,330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万円</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事故の概要</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男子高校生が夜間、イヤホンで音楽を聞きながら無灯火で自転車を運転中に、パトカーの</a:t>
            </a:r>
            <a:endPar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追跡を受けて逃走し、職務質問中の警察官  </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(25</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歳</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と衝突。警察官は、頭蓋骨骨折等</a:t>
            </a:r>
            <a:endPar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で約</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か月後に死亡した。</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高松高等</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裁判所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令和</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年</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7</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月</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22</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日判決</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1000" b="1"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144000">
              <a:lnSpc>
                <a:spcPts val="1600"/>
              </a:lnSpc>
            </a:pPr>
            <a:endParaRPr lang="en-US" altLang="ja-JP" sz="1000" b="1"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判決認容額： </a:t>
            </a:r>
            <a:r>
              <a:rPr lang="en-US" altLang="ja-JP" sz="1050" dirty="0">
                <a:latin typeface="メイリオ" panose="020B0604030504040204" pitchFamily="50" charset="-128"/>
                <a:ea typeface="メイリオ" panose="020B0604030504040204" pitchFamily="50" charset="-128"/>
              </a:rPr>
              <a:t>9,266 </a:t>
            </a:r>
            <a:r>
              <a:rPr lang="ja-JP" altLang="en-US" sz="1050" dirty="0">
                <a:latin typeface="メイリオ" panose="020B0604030504040204" pitchFamily="50" charset="-128"/>
                <a:ea typeface="メイリオ" panose="020B0604030504040204" pitchFamily="50" charset="-128"/>
              </a:rPr>
              <a:t>万円</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　事故の概要</a:t>
            </a:r>
            <a:endParaRPr lang="en-US" altLang="ja-JP" sz="1050" b="1" dirty="0">
              <a:latin typeface="メイリオ" panose="020B0604030504040204" pitchFamily="50" charset="-128"/>
              <a:ea typeface="メイリオ" panose="020B0604030504040204" pitchFamily="50" charset="-128"/>
            </a:endParaRPr>
          </a:p>
          <a:p>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男子高校生が昼間、自転車横断帯のかなり手前の歩道から車道を斜めに横断し、</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対向車線を自転車で直進してきた男性会社員（</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24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歳）と衝突。男性会社員に</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重大な障害（言語機能の喪失等）が残った。</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東京地方裁判所　平成</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20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6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5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1000" b="1" dirty="0">
              <a:solidFill>
                <a:schemeClr val="tx1">
                  <a:lumMod val="95000"/>
                  <a:lumOff val="5000"/>
                </a:schemeClr>
              </a:solidFill>
              <a:latin typeface="メイリオ" panose="020B0604030504040204" pitchFamily="50" charset="-128"/>
              <a:ea typeface="メイリオ" panose="020B0604030504040204" pitchFamily="50" charset="-128"/>
            </a:endParaRPr>
          </a:p>
          <a:p>
            <a:pPr marL="144000">
              <a:lnSpc>
                <a:spcPts val="1600"/>
              </a:lnSpc>
            </a:pPr>
            <a:endParaRPr lang="en-US" altLang="ja-JP" sz="1000" b="1"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判決認容額： </a:t>
            </a:r>
            <a:r>
              <a:rPr lang="en-US" altLang="ja-JP" sz="1050" dirty="0">
                <a:latin typeface="メイリオ" panose="020B0604030504040204" pitchFamily="50" charset="-128"/>
                <a:ea typeface="メイリオ" panose="020B0604030504040204" pitchFamily="50" charset="-128"/>
              </a:rPr>
              <a:t>6,779 </a:t>
            </a:r>
            <a:r>
              <a:rPr lang="ja-JP" altLang="en-US" sz="1050" dirty="0">
                <a:latin typeface="メイリオ" panose="020B0604030504040204" pitchFamily="50" charset="-128"/>
                <a:ea typeface="メイリオ" panose="020B0604030504040204" pitchFamily="50" charset="-128"/>
              </a:rPr>
              <a:t>万円</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　事故の概要</a:t>
            </a:r>
            <a:endParaRPr lang="en-US" altLang="ja-JP" sz="1050" b="1" dirty="0">
              <a:latin typeface="メイリオ" panose="020B0604030504040204" pitchFamily="50" charset="-128"/>
              <a:ea typeface="メイリオ" panose="020B0604030504040204" pitchFamily="50" charset="-128"/>
            </a:endParaRPr>
          </a:p>
          <a:p>
            <a:r>
              <a:rPr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男性が夕方、ペットボトルを片手に下り坂をスピードを落とさず走行し交差点に進入、</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横断歩道を横断中の女性（</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38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歳）と衝突。女性は脳挫傷等で</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3</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日後に死亡した。</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東京地方裁判所　平成</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15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9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30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1000" b="1"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600"/>
              </a:lnSpc>
            </a:pPr>
            <a:endParaRPr lang="en-US" altLang="ja-JP" sz="1050" b="1"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判決認容額： </a:t>
            </a:r>
            <a:r>
              <a:rPr lang="en-US" altLang="ja-JP" sz="1050" dirty="0">
                <a:latin typeface="メイリオ" panose="020B0604030504040204" pitchFamily="50" charset="-128"/>
                <a:ea typeface="メイリオ" panose="020B0604030504040204" pitchFamily="50" charset="-128"/>
              </a:rPr>
              <a:t>5,438 </a:t>
            </a:r>
            <a:r>
              <a:rPr lang="ja-JP" altLang="en-US" sz="1050" dirty="0">
                <a:latin typeface="メイリオ" panose="020B0604030504040204" pitchFamily="50" charset="-128"/>
                <a:ea typeface="メイリオ" panose="020B0604030504040204" pitchFamily="50" charset="-128"/>
              </a:rPr>
              <a:t>万円</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　事故の概要</a:t>
            </a:r>
            <a:endParaRPr lang="en-US" altLang="ja-JP" sz="1050" b="1" dirty="0">
              <a:latin typeface="メイリオ" panose="020B0604030504040204" pitchFamily="50" charset="-128"/>
              <a:ea typeface="メイリオ" panose="020B0604030504040204" pitchFamily="50" charset="-128"/>
            </a:endParaRPr>
          </a:p>
          <a:p>
            <a:r>
              <a:rPr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男性が昼間、信号表示を無視して高速度で交差点に進入、青信号で横断歩道を</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横断中の女性（</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55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歳）と衝突。女性は頭蓋内損傷等で</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11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日後に死亡した。</a:t>
            </a:r>
          </a:p>
          <a:p>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東京地方裁判所　平成</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19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4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11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1000" b="1"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600"/>
              </a:lnSpc>
            </a:pPr>
            <a:endParaRPr lang="en-US" altLang="ja-JP" sz="1050" b="1"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判決認容額： </a:t>
            </a:r>
            <a:r>
              <a:rPr lang="en-US" altLang="ja-JP" sz="1050" dirty="0">
                <a:latin typeface="メイリオ" panose="020B0604030504040204" pitchFamily="50" charset="-128"/>
                <a:ea typeface="メイリオ" panose="020B0604030504040204" pitchFamily="50" charset="-128"/>
              </a:rPr>
              <a:t>4,746 </a:t>
            </a:r>
            <a:r>
              <a:rPr lang="ja-JP" altLang="en-US" sz="1050" dirty="0">
                <a:latin typeface="メイリオ" panose="020B0604030504040204" pitchFamily="50" charset="-128"/>
                <a:ea typeface="メイリオ" panose="020B0604030504040204" pitchFamily="50" charset="-128"/>
              </a:rPr>
              <a:t>万円</a:t>
            </a: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　事故の概要</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男性が昼間、赤信号を無視して交差点を直進し、青信号で横断歩道を歩行中の</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　女性（</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75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歳）に衝突。女性は脳挫傷等で</a:t>
            </a: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5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日後に死亡した。</a:t>
            </a:r>
            <a:endPar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東京地方裁判所　平成</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26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1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28 </a:t>
            </a:r>
            <a:r>
              <a:rPr lang="zh-TW" altLang="en-US" sz="10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0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1000" b="1"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600"/>
              </a:lnSpc>
            </a:pPr>
            <a:endParaRPr lang="en-US" altLang="ja-JP" sz="105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14</a:t>
            </a:fld>
            <a:endParaRPr kumimoji="1" lang="ja-JP" altLang="en-US" dirty="0"/>
          </a:p>
        </p:txBody>
      </p:sp>
    </p:spTree>
    <p:extLst>
      <p:ext uri="{BB962C8B-B14F-4D97-AF65-F5344CB8AC3E}">
        <p14:creationId xmlns:p14="http://schemas.microsoft.com/office/powerpoint/2010/main" val="3827862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自転車に乗っていた歩行者にケガをさせてしまった</a:t>
            </a:r>
            <a:r>
              <a:rPr lang="en-US" altLang="ja-JP" b="1" dirty="0">
                <a:latin typeface="メイリオ" panose="020B0604030504040204" pitchFamily="50" charset="-128"/>
                <a:ea typeface="メイリオ" panose="020B0604030504040204" pitchFamily="50" charset="-128"/>
              </a:rPr>
              <a:t>…』</a:t>
            </a:r>
          </a:p>
          <a:p>
            <a:pPr>
              <a:lnSpc>
                <a:spcPts val="1600"/>
              </a:lnSpc>
            </a:pPr>
            <a:endParaRPr lang="ja-JP" altLang="en-US"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交通事故による高額賠償事例</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（１）人身事故</a:t>
            </a:r>
            <a:endParaRPr lang="en-US" altLang="ja-JP" sz="1050" b="1"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①認定総損害：</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2,853 </a:t>
            </a:r>
            <a:r>
              <a:rPr lang="ja-JP" altLang="en-US" sz="1050" dirty="0">
                <a:latin typeface="メイリオ" panose="020B0604030504040204" pitchFamily="50" charset="-128"/>
                <a:ea typeface="メイリオ" panose="020B0604030504040204" pitchFamily="50" charset="-128"/>
              </a:rPr>
              <a:t>万円　裁判所：横浜地裁</a:t>
            </a:r>
            <a:endParaRPr lang="en-US" altLang="ja-JP" sz="1050" dirty="0">
              <a:latin typeface="メイリオ" panose="020B0604030504040204" pitchFamily="50" charset="-128"/>
              <a:ea typeface="メイリオ" panose="020B0604030504040204" pitchFamily="50" charset="-128"/>
            </a:endParaRPr>
          </a:p>
          <a:p>
            <a:pPr marL="288000">
              <a:lnSpc>
                <a:spcPts val="1600"/>
              </a:lnSpc>
            </a:pPr>
            <a:r>
              <a:rPr lang="ja-JP" altLang="en-US" sz="1050" dirty="0">
                <a:latin typeface="メイリオ" panose="020B0604030504040204" pitchFamily="50" charset="-128"/>
                <a:ea typeface="メイリオ" panose="020B0604030504040204" pitchFamily="50" charset="-128"/>
              </a:rPr>
              <a:t>判決年月日：</a:t>
            </a:r>
            <a:r>
              <a:rPr lang="en-US" altLang="ja-JP" sz="1050" dirty="0">
                <a:latin typeface="メイリオ" panose="020B0604030504040204" pitchFamily="50" charset="-128"/>
                <a:ea typeface="メイリオ" panose="020B0604030504040204" pitchFamily="50" charset="-128"/>
              </a:rPr>
              <a:t>2011</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11</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2009</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27</a:t>
            </a:r>
            <a:r>
              <a:rPr lang="ja-JP" altLang="en-US" sz="1050" dirty="0">
                <a:latin typeface="メイリオ" panose="020B0604030504040204" pitchFamily="50" charset="-128"/>
                <a:ea typeface="メイリオ" panose="020B0604030504040204" pitchFamily="50" charset="-128"/>
              </a:rPr>
              <a:t>日／被害者：男</a:t>
            </a:r>
            <a:r>
              <a:rPr lang="en-US" altLang="ja-JP" sz="1050" dirty="0">
                <a:latin typeface="メイリオ" panose="020B0604030504040204" pitchFamily="50" charset="-128"/>
                <a:ea typeface="メイリオ" panose="020B0604030504040204" pitchFamily="50" charset="-128"/>
              </a:rPr>
              <a:t>41</a:t>
            </a:r>
            <a:r>
              <a:rPr lang="ja-JP" altLang="en-US" sz="1050" dirty="0">
                <a:latin typeface="メイリオ" panose="020B0604030504040204" pitchFamily="50" charset="-128"/>
                <a:ea typeface="メイリオ" panose="020B0604030504040204" pitchFamily="50" charset="-128"/>
              </a:rPr>
              <a:t>歳 眼科開業医／被害態様：死亡</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②認定総損害：</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5,381 </a:t>
            </a:r>
            <a:r>
              <a:rPr lang="ja-JP" altLang="en-US" sz="1050" dirty="0">
                <a:latin typeface="メイリオ" panose="020B0604030504040204" pitchFamily="50" charset="-128"/>
                <a:ea typeface="メイリオ" panose="020B0604030504040204" pitchFamily="50" charset="-128"/>
              </a:rPr>
              <a:t>万円　裁判所：札幌地裁</a:t>
            </a:r>
            <a:endParaRPr lang="en-US" altLang="ja-JP" sz="1050" dirty="0">
              <a:latin typeface="メイリオ" panose="020B0604030504040204" pitchFamily="50" charset="-128"/>
              <a:ea typeface="メイリオ" panose="020B0604030504040204" pitchFamily="50" charset="-128"/>
            </a:endParaRPr>
          </a:p>
          <a:p>
            <a:pPr marL="288000">
              <a:lnSpc>
                <a:spcPts val="1600"/>
              </a:lnSpc>
            </a:pPr>
            <a:r>
              <a:rPr lang="ja-JP" altLang="en-US" sz="1050" dirty="0">
                <a:latin typeface="メイリオ" panose="020B0604030504040204" pitchFamily="50" charset="-128"/>
                <a:ea typeface="メイリオ" panose="020B0604030504040204" pitchFamily="50" charset="-128"/>
              </a:rPr>
              <a:t>判決年月日：</a:t>
            </a:r>
            <a:r>
              <a:rPr lang="en-US" altLang="ja-JP" sz="1050" dirty="0">
                <a:latin typeface="メイリオ" panose="020B0604030504040204" pitchFamily="50" charset="-128"/>
                <a:ea typeface="メイリオ" panose="020B0604030504040204" pitchFamily="50" charset="-128"/>
              </a:rPr>
              <a:t>2016</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2009</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日／被害者：男</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歳 公務員／被害態様：後遺障害</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③認定総損害：</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3,961 </a:t>
            </a:r>
            <a:r>
              <a:rPr lang="ja-JP" altLang="en-US" sz="1050" dirty="0">
                <a:latin typeface="メイリオ" panose="020B0604030504040204" pitchFamily="50" charset="-128"/>
                <a:ea typeface="メイリオ" panose="020B0604030504040204" pitchFamily="50" charset="-128"/>
              </a:rPr>
              <a:t>万円　裁判所：鹿児島地裁</a:t>
            </a:r>
            <a:endParaRPr lang="en-US" altLang="ja-JP" sz="1050" dirty="0">
              <a:latin typeface="メイリオ" panose="020B0604030504040204" pitchFamily="50" charset="-128"/>
              <a:ea typeface="メイリオ" panose="020B0604030504040204" pitchFamily="50" charset="-128"/>
            </a:endParaRPr>
          </a:p>
          <a:p>
            <a:pPr marL="288000">
              <a:lnSpc>
                <a:spcPts val="1600"/>
              </a:lnSpc>
            </a:pPr>
            <a:r>
              <a:rPr lang="ja-JP" altLang="en-US" sz="1050" dirty="0">
                <a:latin typeface="メイリオ" panose="020B0604030504040204" pitchFamily="50" charset="-128"/>
                <a:ea typeface="メイリオ" panose="020B0604030504040204" pitchFamily="50" charset="-128"/>
              </a:rPr>
              <a:t>判決年月日：</a:t>
            </a:r>
            <a:r>
              <a:rPr lang="en-US" altLang="ja-JP" sz="1050" dirty="0">
                <a:latin typeface="メイリオ" panose="020B0604030504040204" pitchFamily="50" charset="-128"/>
                <a:ea typeface="メイリオ" panose="020B0604030504040204" pitchFamily="50" charset="-128"/>
              </a:rPr>
              <a:t>2016</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2000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11</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rPr>
              <a:t>日／被害者：女</a:t>
            </a:r>
            <a:r>
              <a:rPr lang="en-US" altLang="ja-JP" sz="1050" dirty="0">
                <a:latin typeface="メイリオ" panose="020B0604030504040204" pitchFamily="50" charset="-128"/>
                <a:ea typeface="メイリオ" panose="020B0604030504040204" pitchFamily="50" charset="-128"/>
              </a:rPr>
              <a:t>58</a:t>
            </a:r>
            <a:r>
              <a:rPr lang="ja-JP" altLang="en-US" sz="1050" dirty="0">
                <a:latin typeface="メイリオ" panose="020B0604030504040204" pitchFamily="50" charset="-128"/>
                <a:ea typeface="メイリオ" panose="020B0604030504040204" pitchFamily="50" charset="-128"/>
              </a:rPr>
              <a:t>歳 専門学校教諭／被害態様：後遺障害</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④認定総損害：</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9,725 </a:t>
            </a:r>
            <a:r>
              <a:rPr lang="ja-JP" altLang="en-US" sz="1050" dirty="0">
                <a:latin typeface="メイリオ" panose="020B0604030504040204" pitchFamily="50" charset="-128"/>
                <a:ea typeface="メイリオ" panose="020B0604030504040204" pitchFamily="50" charset="-128"/>
              </a:rPr>
              <a:t>万円　裁判所：横浜地裁</a:t>
            </a:r>
            <a:endParaRPr lang="en-US" altLang="ja-JP" sz="1050" dirty="0">
              <a:latin typeface="メイリオ" panose="020B0604030504040204" pitchFamily="50" charset="-128"/>
              <a:ea typeface="メイリオ" panose="020B0604030504040204" pitchFamily="50" charset="-128"/>
            </a:endParaRPr>
          </a:p>
          <a:p>
            <a:pPr marL="288000">
              <a:lnSpc>
                <a:spcPts val="1600"/>
              </a:lnSpc>
            </a:pPr>
            <a:r>
              <a:rPr lang="ja-JP" altLang="en-US" sz="1050" dirty="0">
                <a:latin typeface="メイリオ" panose="020B0604030504040204" pitchFamily="50" charset="-128"/>
                <a:ea typeface="メイリオ" panose="020B0604030504040204" pitchFamily="50" charset="-128"/>
              </a:rPr>
              <a:t>判決年月日：</a:t>
            </a:r>
            <a:r>
              <a:rPr lang="en-US" altLang="ja-JP" sz="1050" dirty="0">
                <a:latin typeface="メイリオ" panose="020B0604030504040204" pitchFamily="50" charset="-128"/>
                <a:ea typeface="メイリオ" panose="020B0604030504040204" pitchFamily="50" charset="-128"/>
              </a:rPr>
              <a:t>2011</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27</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2003</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日／被害者：男</a:t>
            </a:r>
            <a:r>
              <a:rPr lang="en-US" altLang="ja-JP" sz="1050" dirty="0">
                <a:latin typeface="メイリオ" panose="020B0604030504040204" pitchFamily="50" charset="-128"/>
                <a:ea typeface="メイリオ" panose="020B0604030504040204" pitchFamily="50" charset="-128"/>
              </a:rPr>
              <a:t>21</a:t>
            </a:r>
            <a:r>
              <a:rPr lang="ja-JP" altLang="en-US" sz="1050" dirty="0">
                <a:latin typeface="メイリオ" panose="020B0604030504040204" pitchFamily="50" charset="-128"/>
                <a:ea typeface="メイリオ" panose="020B0604030504040204" pitchFamily="50" charset="-128"/>
              </a:rPr>
              <a:t>歳 大学生／被害態様：後遺障害</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⑤認定総損害：</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9,510 </a:t>
            </a:r>
            <a:r>
              <a:rPr lang="ja-JP" altLang="en-US" sz="1050" dirty="0">
                <a:latin typeface="メイリオ" panose="020B0604030504040204" pitchFamily="50" charset="-128"/>
                <a:ea typeface="メイリオ" panose="020B0604030504040204" pitchFamily="50" charset="-128"/>
              </a:rPr>
              <a:t>万円　裁判所：名古屋地裁</a:t>
            </a:r>
            <a:endParaRPr lang="en-US" altLang="ja-JP" sz="1050" dirty="0">
              <a:latin typeface="メイリオ" panose="020B0604030504040204" pitchFamily="50" charset="-128"/>
              <a:ea typeface="メイリオ" panose="020B0604030504040204" pitchFamily="50" charset="-128"/>
            </a:endParaRPr>
          </a:p>
          <a:p>
            <a:pPr marL="288000">
              <a:lnSpc>
                <a:spcPts val="1600"/>
              </a:lnSpc>
            </a:pPr>
            <a:r>
              <a:rPr lang="ja-JP" altLang="en-US" sz="1050" dirty="0">
                <a:latin typeface="メイリオ" panose="020B0604030504040204" pitchFamily="50" charset="-128"/>
                <a:ea typeface="メイリオ" panose="020B0604030504040204" pitchFamily="50" charset="-128"/>
              </a:rPr>
              <a:t>判決年月日：</a:t>
            </a:r>
            <a:r>
              <a:rPr lang="en-US" altLang="ja-JP" sz="1050" dirty="0">
                <a:latin typeface="メイリオ" panose="020B0604030504040204" pitchFamily="50" charset="-128"/>
                <a:ea typeface="メイリオ" panose="020B0604030504040204" pitchFamily="50" charset="-128"/>
              </a:rPr>
              <a:t>2011</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2007</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13</a:t>
            </a:r>
            <a:r>
              <a:rPr lang="ja-JP" altLang="en-US" sz="1050" dirty="0">
                <a:latin typeface="メイリオ" panose="020B0604030504040204" pitchFamily="50" charset="-128"/>
                <a:ea typeface="メイリオ" panose="020B0604030504040204" pitchFamily="50" charset="-128"/>
              </a:rPr>
              <a:t>日／被害者：男</a:t>
            </a: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歳 大学生／被害態様：後遺障害</a:t>
            </a:r>
            <a:endParaRPr lang="en-US" altLang="ja-JP" sz="1050" dirty="0">
              <a:latin typeface="メイリオ" panose="020B0604030504040204" pitchFamily="50" charset="-128"/>
              <a:ea typeface="メイリオ" panose="020B0604030504040204" pitchFamily="50" charset="-128"/>
            </a:endParaRPr>
          </a:p>
          <a:p>
            <a:pPr marL="432000" indent="-144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認定総損害とは、被害者の損害額（弁護士費用を含む）をいい、被害者の過失相殺相当額あるいは自賠責保険等で支払われた金額を控除する前の金額である。</a:t>
            </a:r>
            <a:endParaRPr lang="en-US" altLang="ja-JP" sz="1000" dirty="0">
              <a:latin typeface="メイリオ" panose="020B0604030504040204" pitchFamily="50" charset="-128"/>
              <a:ea typeface="メイリオ" panose="020B0604030504040204" pitchFamily="50" charset="-128"/>
            </a:endParaRPr>
          </a:p>
          <a:p>
            <a:pPr>
              <a:lnSpc>
                <a:spcPts val="1600"/>
              </a:lnSpc>
            </a:pPr>
            <a:endParaRPr lang="en-US" altLang="ja-JP" sz="1050" dirty="0">
              <a:latin typeface="メイリオ" panose="020B0604030504040204" pitchFamily="50" charset="-128"/>
              <a:ea typeface="メイリオ" panose="020B0604030504040204" pitchFamily="50" charset="-128"/>
            </a:endParaRPr>
          </a:p>
          <a:p>
            <a:pPr>
              <a:lnSpc>
                <a:spcPts val="1600"/>
              </a:lnSpc>
            </a:pPr>
            <a:r>
              <a:rPr lang="ja-JP" altLang="en-US" sz="1050" b="1" dirty="0">
                <a:latin typeface="メイリオ" panose="020B0604030504040204" pitchFamily="50" charset="-128"/>
                <a:ea typeface="メイリオ" panose="020B0604030504040204" pitchFamily="50" charset="-128"/>
              </a:rPr>
              <a:t>（２）物損事故</a:t>
            </a:r>
            <a:endParaRPr lang="en-US" altLang="ja-JP" sz="1050" b="1"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①認定総損害：</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6,135 </a:t>
            </a:r>
            <a:r>
              <a:rPr lang="ja-JP" altLang="en-US" sz="1050" dirty="0">
                <a:latin typeface="メイリオ" panose="020B0604030504040204" pitchFamily="50" charset="-128"/>
                <a:ea typeface="メイリオ" panose="020B0604030504040204" pitchFamily="50" charset="-128"/>
              </a:rPr>
              <a:t>万円　裁判所：神戸地裁</a:t>
            </a:r>
            <a:endParaRPr lang="en-US" altLang="ja-JP" sz="1050" dirty="0">
              <a:latin typeface="メイリオ" panose="020B0604030504040204" pitchFamily="50" charset="-128"/>
              <a:ea typeface="メイリオ" panose="020B0604030504040204" pitchFamily="50" charset="-128"/>
            </a:endParaRPr>
          </a:p>
          <a:p>
            <a:pPr marL="288000">
              <a:lnSpc>
                <a:spcPts val="1600"/>
              </a:lnSpc>
            </a:pPr>
            <a:r>
              <a:rPr lang="ja-JP" altLang="en-US" sz="1050" dirty="0">
                <a:latin typeface="メイリオ" panose="020B0604030504040204" pitchFamily="50" charset="-128"/>
                <a:ea typeface="メイリオ" panose="020B0604030504040204" pitchFamily="50" charset="-128"/>
              </a:rPr>
              <a:t>判決年月日：</a:t>
            </a:r>
            <a:r>
              <a:rPr lang="en-US" altLang="ja-JP" sz="1050" dirty="0">
                <a:latin typeface="メイリオ" panose="020B0604030504040204" pitchFamily="50" charset="-128"/>
                <a:ea typeface="メイリオ" panose="020B0604030504040204" pitchFamily="50" charset="-128"/>
              </a:rPr>
              <a:t>1994</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1985</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rPr>
              <a:t>日／被害物件：積荷（呉服・洋服・毛皮）</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②認定総損害：</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3,580</a:t>
            </a:r>
            <a:r>
              <a:rPr lang="ja-JP" altLang="en-US" sz="1050" dirty="0">
                <a:latin typeface="メイリオ" panose="020B0604030504040204" pitchFamily="50" charset="-128"/>
                <a:ea typeface="メイリオ" panose="020B0604030504040204" pitchFamily="50" charset="-128"/>
              </a:rPr>
              <a:t>万円　裁判所：東京地裁</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　判決年月日：</a:t>
            </a:r>
            <a:r>
              <a:rPr lang="en-US" altLang="ja-JP" sz="1050" dirty="0">
                <a:latin typeface="メイリオ" panose="020B0604030504040204" pitchFamily="50" charset="-128"/>
                <a:ea typeface="メイリオ" panose="020B0604030504040204" pitchFamily="50" charset="-128"/>
              </a:rPr>
              <a:t>1996</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1991</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23</a:t>
            </a:r>
            <a:r>
              <a:rPr lang="ja-JP" altLang="en-US" sz="1050" dirty="0">
                <a:latin typeface="メイリオ" panose="020B0604030504040204" pitchFamily="50" charset="-128"/>
                <a:ea typeface="メイリオ" panose="020B0604030504040204" pitchFamily="50" charset="-128"/>
              </a:rPr>
              <a:t>日／被害物件：店舗（パチンコ店）</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③認定総損害：</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2,036 </a:t>
            </a:r>
            <a:r>
              <a:rPr lang="ja-JP" altLang="en-US" sz="1050" dirty="0">
                <a:latin typeface="メイリオ" panose="020B0604030504040204" pitchFamily="50" charset="-128"/>
                <a:ea typeface="メイリオ" panose="020B0604030504040204" pitchFamily="50" charset="-128"/>
              </a:rPr>
              <a:t>万円　裁判所：福岡地裁</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　判決年月日：</a:t>
            </a:r>
            <a:r>
              <a:rPr lang="en-US" altLang="ja-JP" sz="1050" dirty="0">
                <a:latin typeface="メイリオ" panose="020B0604030504040204" pitchFamily="50" charset="-128"/>
                <a:ea typeface="メイリオ" panose="020B0604030504040204" pitchFamily="50" charset="-128"/>
              </a:rPr>
              <a:t>1980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1975</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日／被害物件：電車・線路・家屋</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④認定総損害：</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1,798 </a:t>
            </a:r>
            <a:r>
              <a:rPr lang="ja-JP" altLang="en-US" sz="1050" dirty="0">
                <a:latin typeface="メイリオ" panose="020B0604030504040204" pitchFamily="50" charset="-128"/>
                <a:ea typeface="メイリオ" panose="020B0604030504040204" pitchFamily="50" charset="-128"/>
              </a:rPr>
              <a:t>万円　裁判所：大阪地裁</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　判決年月日：</a:t>
            </a:r>
            <a:r>
              <a:rPr lang="en-US" altLang="ja-JP" sz="1050" dirty="0">
                <a:latin typeface="メイリオ" panose="020B0604030504040204" pitchFamily="50" charset="-128"/>
                <a:ea typeface="メイリオ" panose="020B0604030504040204" pitchFamily="50" charset="-128"/>
              </a:rPr>
              <a:t>2011</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2007</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rPr>
              <a:t>日／被害物件：トレーラー</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⑤認定総損害：</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1,347 </a:t>
            </a:r>
            <a:r>
              <a:rPr lang="ja-JP" altLang="en-US" sz="1050" dirty="0">
                <a:latin typeface="メイリオ" panose="020B0604030504040204" pitchFamily="50" charset="-128"/>
                <a:ea typeface="メイリオ" panose="020B0604030504040204" pitchFamily="50" charset="-128"/>
              </a:rPr>
              <a:t>万円　裁判所：千葉地裁</a:t>
            </a:r>
            <a:endParaRPr lang="en-US" altLang="ja-JP" sz="1050" dirty="0">
              <a:latin typeface="メイリオ" panose="020B0604030504040204" pitchFamily="50" charset="-128"/>
              <a:ea typeface="メイリオ" panose="020B0604030504040204" pitchFamily="50" charset="-128"/>
            </a:endParaRPr>
          </a:p>
          <a:p>
            <a:pPr marL="144000">
              <a:lnSpc>
                <a:spcPts val="1600"/>
              </a:lnSpc>
            </a:pPr>
            <a:r>
              <a:rPr lang="ja-JP" altLang="en-US" sz="1050" dirty="0">
                <a:latin typeface="メイリオ" panose="020B0604030504040204" pitchFamily="50" charset="-128"/>
                <a:ea typeface="メイリオ" panose="020B0604030504040204" pitchFamily="50" charset="-128"/>
              </a:rPr>
              <a:t>　判決年月日：</a:t>
            </a:r>
            <a:r>
              <a:rPr lang="en-US" altLang="ja-JP" sz="1050" dirty="0">
                <a:latin typeface="メイリオ" panose="020B0604030504040204" pitchFamily="50" charset="-128"/>
                <a:ea typeface="メイリオ" panose="020B0604030504040204" pitchFamily="50" charset="-128"/>
              </a:rPr>
              <a:t>1998</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26</a:t>
            </a:r>
            <a:r>
              <a:rPr lang="ja-JP" altLang="en-US" sz="1050" dirty="0">
                <a:latin typeface="メイリオ" panose="020B0604030504040204" pitchFamily="50" charset="-128"/>
                <a:ea typeface="メイリオ" panose="020B0604030504040204" pitchFamily="50" charset="-128"/>
              </a:rPr>
              <a:t>日／事故年月日：</a:t>
            </a:r>
            <a:r>
              <a:rPr lang="en-US" altLang="ja-JP" sz="1050" dirty="0">
                <a:latin typeface="メイリオ" panose="020B0604030504040204" pitchFamily="50" charset="-128"/>
                <a:ea typeface="メイリオ" panose="020B0604030504040204" pitchFamily="50" charset="-128"/>
              </a:rPr>
              <a:t>1992</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日／被害物件：電車</a:t>
            </a:r>
            <a:endParaRPr lang="en-US" altLang="ja-JP" sz="1050" dirty="0">
              <a:latin typeface="メイリオ" panose="020B0604030504040204" pitchFamily="50" charset="-128"/>
              <a:ea typeface="メイリオ" panose="020B0604030504040204" pitchFamily="50" charset="-128"/>
            </a:endParaRPr>
          </a:p>
          <a:p>
            <a:pPr marL="432000" indent="-144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認定総損害とは、被害者の損害額（弁護士費用を含む）をいい、被害者の過失相殺相当額を控除する前の金額である。</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15</a:t>
            </a:fld>
            <a:endParaRPr kumimoji="1" lang="ja-JP" altLang="en-US" dirty="0"/>
          </a:p>
        </p:txBody>
      </p:sp>
    </p:spTree>
    <p:extLst>
      <p:ext uri="{BB962C8B-B14F-4D97-AF65-F5344CB8AC3E}">
        <p14:creationId xmlns:p14="http://schemas.microsoft.com/office/powerpoint/2010/main" val="149737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未来のあなたのために</a:t>
            </a:r>
            <a:r>
              <a:rPr lang="en-US" altLang="ja-JP" b="1"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ts val="1800"/>
              </a:lnSpc>
              <a:spcBef>
                <a:spcPts val="0"/>
              </a:spcBef>
              <a:spcAft>
                <a:spcPts val="0"/>
              </a:spcAft>
              <a:buClrTx/>
              <a:buSzTx/>
              <a:buFontTx/>
              <a:buNone/>
              <a:tabLst/>
              <a:defRPr/>
            </a:pPr>
            <a:endParaRPr lang="ja-JP" altLang="en-US"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分）</a:t>
            </a:r>
            <a:endParaRPr lang="en-US" altLang="ja-JP" sz="900" dirty="0">
              <a:latin typeface="メイリオ" panose="020B0604030504040204" pitchFamily="50" charset="-128"/>
              <a:ea typeface="メイリオ" panose="020B0604030504040204" pitchFamily="50" charset="-128"/>
            </a:endParaRPr>
          </a:p>
          <a:p>
            <a:pPr>
              <a:lnSpc>
                <a:spcPts val="1800"/>
              </a:lnSpc>
            </a:pP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288000" indent="-144000">
              <a:lnSpc>
                <a:spcPts val="1600"/>
              </a:lnSpc>
            </a:pPr>
            <a:r>
              <a:rPr lang="ja-JP" altLang="en-US" sz="1000" dirty="0">
                <a:latin typeface="メイリオ" panose="020B0604030504040204" pitchFamily="50" charset="-128"/>
                <a:ea typeface="メイリオ" panose="020B0604030504040204" pitchFamily="50" charset="-128"/>
              </a:rPr>
              <a:t>・高校卒業後、多くの生徒が大学生や社会人となり経験する「海外旅行」や</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t>  </a:t>
            </a:r>
            <a:r>
              <a:rPr lang="ja-JP" altLang="en-US" sz="1000" dirty="0">
                <a:latin typeface="メイリオ" panose="020B0604030504040204" pitchFamily="50" charset="-128"/>
                <a:ea typeface="メイリオ" panose="020B0604030504040204" pitchFamily="50" charset="-128"/>
              </a:rPr>
              <a:t>「一人暮らし」「ドライブ」などに関するリスクについて理解させる。</a:t>
            </a:r>
          </a:p>
          <a:p>
            <a:pPr marL="432000" indent="-144000">
              <a:lnSpc>
                <a:spcPts val="1600"/>
              </a:lnSpc>
            </a:pPr>
            <a:r>
              <a:rPr lang="ja-JP" altLang="en-US" sz="1000" dirty="0">
                <a:latin typeface="メイリオ" panose="020B0604030504040204" pitchFamily="50" charset="-128"/>
                <a:ea typeface="メイリオ" panose="020B0604030504040204" pitchFamily="50" charset="-128"/>
              </a:rPr>
              <a:t>－海外では、日本と医療事情が異なり、概して治療費が高額である。</a:t>
            </a:r>
          </a:p>
          <a:p>
            <a:pPr marL="432000" indent="-144000">
              <a:lnSpc>
                <a:spcPts val="1600"/>
              </a:lnSpc>
            </a:pPr>
            <a:r>
              <a:rPr lang="ja-JP" altLang="en-US" sz="1000" dirty="0">
                <a:latin typeface="メイリオ" panose="020B0604030504040204" pitchFamily="50" charset="-128"/>
                <a:ea typeface="メイリオ" panose="020B0604030504040204" pitchFamily="50" charset="-128"/>
              </a:rPr>
              <a:t>－通常の加害行為と異なり、類焼・延焼に関しては、火元に損害賠償を求めることができない。</a:t>
            </a:r>
          </a:p>
          <a:p>
            <a:pPr marL="432000" indent="-144000">
              <a:lnSpc>
                <a:spcPts val="1600"/>
              </a:lnSpc>
            </a:pPr>
            <a:r>
              <a:rPr lang="ja-JP" altLang="en-US" sz="1000" dirty="0">
                <a:latin typeface="メイリオ" panose="020B0604030504040204" pitchFamily="50" charset="-128"/>
                <a:ea typeface="メイリオ" panose="020B0604030504040204" pitchFamily="50" charset="-128"/>
              </a:rPr>
              <a:t>－自賠責保険は人身事故による損害賠償のみを補償する保険であり、自賠責保険だけでは</a:t>
            </a:r>
            <a:endParaRPr lang="en-US" altLang="ja-JP" sz="1000" dirty="0">
              <a:latin typeface="メイリオ" panose="020B0604030504040204" pitchFamily="50" charset="-128"/>
              <a:ea typeface="メイリオ" panose="020B0604030504040204" pitchFamily="50" charset="-128"/>
            </a:endParaRPr>
          </a:p>
          <a:p>
            <a:pPr marL="432000" indent="-144000">
              <a:lnSpc>
                <a:spcPts val="1600"/>
              </a:lnSpc>
            </a:pPr>
            <a:r>
              <a:rPr lang="en-US" altLang="ja-JP" sz="1000" dirty="0"/>
              <a:t>   </a:t>
            </a:r>
            <a:r>
              <a:rPr lang="ja-JP" altLang="en-US" sz="1000" dirty="0">
                <a:latin typeface="メイリオ" panose="020B0604030504040204" pitchFamily="50" charset="-128"/>
                <a:ea typeface="メイリオ" panose="020B0604030504040204" pitchFamily="50" charset="-128"/>
              </a:rPr>
              <a:t>自動車の運行に伴うリスクへの備えとして必ずしも十分ではない。</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ja-JP" altLang="en-US" sz="1000" dirty="0">
                <a:latin typeface="メイリオ" panose="020B0604030504040204" pitchFamily="50" charset="-128"/>
                <a:ea typeface="メイリオ" panose="020B0604030504040204" pitchFamily="50" charset="-128"/>
              </a:rPr>
              <a:t>・高校生は在学中に運転免許取得年齢を迎えるため、特に自賠責保険については、</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正しく認識させる。</a:t>
            </a:r>
            <a:endParaRPr lang="en-US" altLang="ja-JP" sz="1000" dirty="0">
              <a:latin typeface="メイリオ" panose="020B0604030504040204" pitchFamily="50" charset="-128"/>
              <a:ea typeface="メイリオ" panose="020B0604030504040204" pitchFamily="50" charset="-128"/>
            </a:endParaRPr>
          </a:p>
          <a:p>
            <a:pPr marL="144000" indent="-144000">
              <a:lnSpc>
                <a:spcPts val="1600"/>
              </a:lnSpc>
            </a:pP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・日本と医療事情が異なることを説明し、国民皆保険をはじめ、</a:t>
            </a:r>
            <a:endParaRPr lang="en-US" altLang="ja-JP" sz="1200" dirty="0">
              <a:latin typeface="メイリオ" panose="020B0604030504040204" pitchFamily="50" charset="-128"/>
              <a:ea typeface="メイリオ" panose="020B0604030504040204" pitchFamily="50" charset="-128"/>
            </a:endParaRPr>
          </a:p>
          <a:p>
            <a:r>
              <a:rPr lang="en-US" altLang="ja-JP" dirty="0"/>
              <a:t>   </a:t>
            </a:r>
            <a:r>
              <a:rPr lang="ja-JP" altLang="en-US" sz="1200" dirty="0">
                <a:latin typeface="メイリオ" panose="020B0604030504040204" pitchFamily="50" charset="-128"/>
                <a:ea typeface="メイリオ" panose="020B0604030504040204" pitchFamily="50" charset="-128"/>
              </a:rPr>
              <a:t>わが国の社会保険制度が優れていることを認識させる。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・救急車をタクシー代わりに呼び、非常時に救急車を手配できなくなる</a:t>
            </a:r>
            <a:endParaRPr lang="en-US" altLang="ja-JP" sz="1200" dirty="0">
              <a:latin typeface="メイリオ" panose="020B0604030504040204" pitchFamily="50" charset="-128"/>
              <a:ea typeface="メイリオ" panose="020B0604030504040204" pitchFamily="50" charset="-128"/>
            </a:endParaRPr>
          </a:p>
          <a:p>
            <a:r>
              <a:rPr lang="en-US" altLang="ja-JP" dirty="0"/>
              <a:t>   </a:t>
            </a:r>
            <a:r>
              <a:rPr lang="ja-JP" altLang="en-US" sz="1200" dirty="0">
                <a:latin typeface="メイリオ" panose="020B0604030504040204" pitchFamily="50" charset="-128"/>
                <a:ea typeface="メイリオ" panose="020B0604030504040204" pitchFamily="50" charset="-128"/>
              </a:rPr>
              <a:t>恐れがあることや不必要な出動要請にも多額の税金が使われていること</a:t>
            </a:r>
            <a:endParaRPr lang="en-US" altLang="ja-JP" sz="1200" dirty="0">
              <a:latin typeface="メイリオ" panose="020B0604030504040204" pitchFamily="50" charset="-128"/>
              <a:ea typeface="メイリオ" panose="020B0604030504040204" pitchFamily="50" charset="-128"/>
            </a:endParaRPr>
          </a:p>
          <a:p>
            <a:r>
              <a:rPr lang="en-US" altLang="ja-JP" dirty="0"/>
              <a:t>   </a:t>
            </a:r>
            <a:r>
              <a:rPr lang="ja-JP" altLang="en-US" sz="1200" dirty="0">
                <a:latin typeface="メイリオ" panose="020B0604030504040204" pitchFamily="50" charset="-128"/>
                <a:ea typeface="メイリオ" panose="020B0604030504040204" pitchFamily="50" charset="-128"/>
              </a:rPr>
              <a:t>など時事問題に関連付けることで、生徒たちの意識を高めることができる。</a:t>
            </a: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16</a:t>
            </a:fld>
            <a:endParaRPr kumimoji="1" lang="ja-JP" altLang="en-US"/>
          </a:p>
        </p:txBody>
      </p:sp>
    </p:spTree>
    <p:extLst>
      <p:ext uri="{BB962C8B-B14F-4D97-AF65-F5344CB8AC3E}">
        <p14:creationId xmlns:p14="http://schemas.microsoft.com/office/powerpoint/2010/main" val="139357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ts val="1800"/>
              </a:lnSpc>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未来のあなたのために</a:t>
            </a:r>
            <a:r>
              <a:rPr lang="en-US" altLang="ja-JP" b="1" dirty="0">
                <a:latin typeface="メイリオ" panose="020B0604030504040204" pitchFamily="50" charset="-128"/>
                <a:ea typeface="メイリオ" panose="020B0604030504040204" pitchFamily="50" charset="-128"/>
              </a:rPr>
              <a:t>…』</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■日本と海外の医療事情の違い</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海外でケガをしたり、病気にかかって治療を受ける場合には、様々な問題が発生してくる</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ことが考えられます。</a:t>
            </a:r>
          </a:p>
          <a:p>
            <a:pPr indent="144000">
              <a:lnSpc>
                <a:spcPts val="1600"/>
              </a:lnSpc>
            </a:pPr>
            <a:r>
              <a:rPr lang="ja-JP" altLang="en-US" sz="1000" dirty="0">
                <a:latin typeface="メイリオ" panose="020B0604030504040204" pitchFamily="50" charset="-128"/>
                <a:ea typeface="メイリオ" panose="020B0604030504040204" pitchFamily="50" charset="-128"/>
              </a:rPr>
              <a:t>具体的には、どこの医療機関で治療を受ければ良いのかが分かりにくい、</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高額な治療費をその場で支払うことが可能か、そして症状の説明や治療方法など</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専門的な医療用語について外国語でコミュニケーションが図れるか、などが考えられます。</a:t>
            </a:r>
            <a:endParaRPr lang="en-US" altLang="ja-JP" sz="10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17</a:t>
            </a:fld>
            <a:endParaRPr kumimoji="1" lang="ja-JP" altLang="en-US"/>
          </a:p>
        </p:txBody>
      </p:sp>
    </p:spTree>
    <p:extLst>
      <p:ext uri="{BB962C8B-B14F-4D97-AF65-F5344CB8AC3E}">
        <p14:creationId xmlns:p14="http://schemas.microsoft.com/office/powerpoint/2010/main" val="177971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ts val="1600"/>
              </a:lnSpc>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未来のあなたのために</a:t>
            </a:r>
            <a:r>
              <a:rPr lang="en-US" altLang="ja-JP" b="1" dirty="0">
                <a:latin typeface="メイリオ" panose="020B0604030504040204" pitchFamily="50" charset="-128"/>
                <a:ea typeface="メイリオ" panose="020B0604030504040204" pitchFamily="50" charset="-128"/>
              </a:rPr>
              <a:t>…』</a:t>
            </a: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288000" indent="-144000">
              <a:lnSpc>
                <a:spcPts val="1600"/>
              </a:lnSpc>
            </a:pPr>
            <a:r>
              <a:rPr lang="ja-JP" altLang="en-US" sz="1000" dirty="0">
                <a:latin typeface="メイリオ" panose="020B0604030504040204" pitchFamily="50" charset="-128"/>
                <a:ea typeface="メイリオ" panose="020B0604030504040204" pitchFamily="50" charset="-128"/>
              </a:rPr>
              <a:t>・隣家からのもらい火であっても、失火の責任に関する法律によって、隣家に損害賠償を請求できないことを認識させる。</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 </a:t>
            </a:r>
            <a:r>
              <a:rPr lang="en-US" altLang="ja-JP" sz="1000" baseline="0" dirty="0">
                <a:latin typeface="メイリオ" panose="020B0604030504040204" pitchFamily="50" charset="-128"/>
                <a:ea typeface="メイリオ" panose="020B0604030504040204" pitchFamily="50" charset="-128"/>
              </a:rPr>
              <a:t> </a:t>
            </a:r>
            <a:r>
              <a:rPr lang="ja-JP" altLang="en-US" sz="1000" baseline="0" dirty="0">
                <a:latin typeface="メイリオ" panose="020B0604030504040204" pitchFamily="50" charset="-128"/>
                <a:ea typeface="メイリオ" panose="020B0604030504040204" pitchFamily="50" charset="-128"/>
              </a:rPr>
              <a:t>また</a:t>
            </a:r>
            <a:r>
              <a:rPr lang="ja-JP" altLang="en-US" sz="1000" dirty="0">
                <a:latin typeface="メイリオ" panose="020B0604030504040204" pitchFamily="50" charset="-128"/>
                <a:ea typeface="メイリオ" panose="020B0604030504040204" pitchFamily="50" charset="-128"/>
              </a:rPr>
              <a:t>、借家人の場合は家主への損害賠償責任を免れないことを理解させる。</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18</a:t>
            </a:fld>
            <a:endParaRPr kumimoji="1" lang="ja-JP" altLang="en-US"/>
          </a:p>
        </p:txBody>
      </p:sp>
    </p:spTree>
    <p:extLst>
      <p:ext uri="{BB962C8B-B14F-4D97-AF65-F5344CB8AC3E}">
        <p14:creationId xmlns:p14="http://schemas.microsoft.com/office/powerpoint/2010/main" val="198204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8601" y="3860800"/>
            <a:ext cx="6400800" cy="4978399"/>
          </a:xfrm>
        </p:spPr>
        <p:txBody>
          <a:bodyPr>
            <a:noAutofit/>
          </a:bodyPr>
          <a:lstStyle/>
          <a:p>
            <a:pPr>
              <a:lnSpc>
                <a:spcPts val="1800"/>
              </a:lnSpc>
            </a:pPr>
            <a:r>
              <a:rPr lang="ja-JP" altLang="en-US" sz="1050" dirty="0">
                <a:latin typeface="メイリオ" panose="020B0604030504040204" pitchFamily="50" charset="-128"/>
                <a:ea typeface="メイリオ" panose="020B0604030504040204" pitchFamily="50" charset="-128"/>
              </a:rPr>
              <a:t>高校生向けワークシート</a:t>
            </a:r>
          </a:p>
          <a:p>
            <a:pPr>
              <a:lnSpc>
                <a:spcPts val="1800"/>
              </a:lnSpc>
            </a:pPr>
            <a:r>
              <a:rPr lang="ja-JP" altLang="en-US" sz="1400" b="1" dirty="0">
                <a:latin typeface="メイリオ" panose="020B0604030504040204" pitchFamily="50" charset="-128"/>
                <a:ea typeface="メイリオ" panose="020B0604030504040204" pitchFamily="50" charset="-128"/>
              </a:rPr>
              <a:t>身のまわりのリスクとその備えについて学ぼう</a:t>
            </a:r>
            <a:endParaRPr lang="ja-JP" altLang="en-US" sz="1100" b="1" dirty="0">
              <a:latin typeface="メイリオ" panose="020B0604030504040204" pitchFamily="50" charset="-128"/>
              <a:ea typeface="メイリオ" panose="020B0604030504040204" pitchFamily="50" charset="-128"/>
            </a:endParaRPr>
          </a:p>
          <a:p>
            <a:pPr>
              <a:lnSpc>
                <a:spcPts val="1800"/>
              </a:lnSpc>
            </a:pPr>
            <a:endParaRPr lang="en-US" altLang="zh-TW"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■導入</a:t>
            </a:r>
            <a:r>
              <a:rPr lang="zh-TW" altLang="en-US" b="1" dirty="0">
                <a:latin typeface="メイリオ" panose="020B0604030504040204" pitchFamily="50" charset="-128"/>
                <a:ea typeface="メイリオ" panose="020B0604030504040204" pitchFamily="50" charset="-128"/>
              </a:rPr>
              <a:t>（</a:t>
            </a:r>
            <a:r>
              <a:rPr lang="en-US" altLang="zh-TW" b="1" dirty="0">
                <a:latin typeface="メイリオ" panose="020B0604030504040204" pitchFamily="50" charset="-128"/>
                <a:ea typeface="メイリオ" panose="020B0604030504040204" pitchFamily="50" charset="-128"/>
              </a:rPr>
              <a:t>5 </a:t>
            </a:r>
            <a:r>
              <a:rPr lang="zh-TW" altLang="en-US" b="1" dirty="0">
                <a:latin typeface="メイリオ" panose="020B0604030504040204" pitchFamily="50" charset="-128"/>
                <a:ea typeface="メイリオ" panose="020B0604030504040204" pitchFamily="50" charset="-128"/>
              </a:rPr>
              <a:t>分）</a:t>
            </a:r>
            <a:endParaRPr lang="en-US" altLang="zh-TW" b="1" dirty="0">
              <a:latin typeface="メイリオ" panose="020B0604030504040204" pitchFamily="50" charset="-128"/>
              <a:ea typeface="メイリオ" panose="020B0604030504040204" pitchFamily="50" charset="-128"/>
            </a:endParaRPr>
          </a:p>
          <a:p>
            <a:pPr>
              <a:lnSpc>
                <a:spcPts val="1800"/>
              </a:lnSpc>
            </a:pPr>
            <a:endParaRPr lang="en-US" altLang="zh-TW"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■学習の目安時間</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50</a:t>
            </a:r>
            <a:r>
              <a:rPr lang="ja-JP" altLang="en-US" b="1" dirty="0">
                <a:latin typeface="メイリオ" panose="020B0604030504040204" pitchFamily="50" charset="-128"/>
                <a:ea typeface="メイリオ" panose="020B0604030504040204" pitchFamily="50" charset="-128"/>
              </a:rPr>
              <a:t>分</a:t>
            </a:r>
            <a:endParaRPr lang="en-US" altLang="zh-TW" b="1" dirty="0">
              <a:latin typeface="メイリオ" panose="020B0604030504040204" pitchFamily="50" charset="-128"/>
              <a:ea typeface="メイリオ" panose="020B0604030504040204" pitchFamily="50" charset="-128"/>
            </a:endParaRPr>
          </a:p>
          <a:p>
            <a:pPr>
              <a:lnSpc>
                <a:spcPts val="1800"/>
              </a:lnSpc>
            </a:pPr>
            <a:endParaRPr lang="en-US" altLang="zh-TW"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■科目・単元名</a:t>
            </a:r>
            <a:endParaRPr lang="en-US" altLang="ja-JP" b="1"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教育図書「家庭基礎」準拠</a:t>
            </a:r>
          </a:p>
          <a:p>
            <a:pPr indent="144000"/>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■ね ら い</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自立した消費者として行動するために必要な知識を身につけ、生涯を見通した家計管理や、不測の事態に備えたリスク管理が適切に行えるようにする。</a:t>
            </a:r>
            <a:endParaRPr lang="en-US" altLang="ja-JP" sz="10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■評 価 基 準</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身のまわりのリスクを正しく認識し、経済的な備えとしての保険に関する知識や情報を正しく理解し、主体的に判断できる。</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思考・判断・表現</a:t>
            </a:r>
            <a:r>
              <a:rPr lang="en-US" altLang="ja-JP" sz="1000" dirty="0">
                <a:latin typeface="メイリオ" panose="020B0604030504040204" pitchFamily="50" charset="-128"/>
                <a:ea typeface="メイリオ" panose="020B0604030504040204" pitchFamily="50" charset="-128"/>
              </a:rPr>
              <a:t>】</a:t>
            </a:r>
          </a:p>
          <a:p>
            <a:pPr>
              <a:lnSpc>
                <a:spcPts val="1800"/>
              </a:lnSpc>
            </a:pPr>
            <a:endParaRPr lang="en-US" altLang="ja-JP" sz="1000"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・本時の学習内容について説明</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・身のまわりのリスクについて発問</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グループ討議や発表をさせてもよい。</a:t>
            </a:r>
            <a:endParaRPr lang="en-US" altLang="ja-JP" sz="1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endParaRPr lang="en-US" altLang="ja-JP" b="1" dirty="0"/>
          </a:p>
          <a:p>
            <a:r>
              <a:rPr lang="en-US" altLang="ja-JP" b="1" dirty="0"/>
              <a:t>【</a:t>
            </a:r>
            <a:r>
              <a:rPr lang="ja-JP" altLang="en-US" b="1" dirty="0"/>
              <a:t>事前準備・発展</a:t>
            </a:r>
            <a:r>
              <a:rPr lang="en-US" altLang="ja-JP" b="1" dirty="0"/>
              <a:t>】</a:t>
            </a:r>
          </a:p>
          <a:p>
            <a:pPr indent="144000">
              <a:lnSpc>
                <a:spcPts val="1600"/>
              </a:lnSpc>
            </a:pPr>
            <a:r>
              <a:rPr lang="ja-JP" altLang="en-US" sz="1000" spc="-80" dirty="0">
                <a:latin typeface="メイリオ" panose="020B0604030504040204" pitchFamily="50" charset="-128"/>
                <a:ea typeface="メイリオ" panose="020B0604030504040204" pitchFamily="50" charset="-128"/>
              </a:rPr>
              <a:t>本教材で学習する前に、社会保険について確認しておき、社会保険制度を含めて、リスクへの備えについて先生が理解しておくことで、生徒の主体的な判断や保険商品の選択につながるものと考える。</a:t>
            </a: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a:t>
            </a:fld>
            <a:endParaRPr kumimoji="1" lang="ja-JP" altLang="en-US"/>
          </a:p>
        </p:txBody>
      </p:sp>
    </p:spTree>
    <p:extLst>
      <p:ext uri="{BB962C8B-B14F-4D97-AF65-F5344CB8AC3E}">
        <p14:creationId xmlns:p14="http://schemas.microsoft.com/office/powerpoint/2010/main" val="3453548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ts val="1600"/>
              </a:lnSpc>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未来のあなたのために</a:t>
            </a:r>
            <a:r>
              <a:rPr lang="en-US" altLang="ja-JP" b="1" dirty="0">
                <a:latin typeface="メイリオ" panose="020B0604030504040204" pitchFamily="50" charset="-128"/>
                <a:ea typeface="メイリオ" panose="020B0604030504040204" pitchFamily="50" charset="-128"/>
              </a:rPr>
              <a:t>…』</a:t>
            </a:r>
          </a:p>
          <a:p>
            <a:pPr>
              <a:lnSpc>
                <a:spcPts val="1600"/>
              </a:lnSpc>
            </a:pPr>
            <a:endParaRPr lang="en-US" altLang="ja-JP"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■火災と損害賠償責任</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　他人の身体や財産を傷つけた場合は弁償しなくてはなりませんが、</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en-US" altLang="ja-JP" sz="1000" dirty="0"/>
              <a:t> </a:t>
            </a:r>
            <a:r>
              <a:rPr lang="ja-JP" altLang="en-US" sz="1000" dirty="0">
                <a:latin typeface="メイリオ" panose="020B0604030504040204" pitchFamily="50" charset="-128"/>
                <a:ea typeface="メイリオ" panose="020B0604030504040204" pitchFamily="50" charset="-128"/>
              </a:rPr>
              <a:t>「失火の責任に関する法律」では、自分が火事を起こした場合、その損害を弁償しなくても</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よいと定められています。</a:t>
            </a:r>
          </a:p>
          <a:p>
            <a:pPr>
              <a:lnSpc>
                <a:spcPts val="1600"/>
              </a:lnSpc>
            </a:pPr>
            <a:r>
              <a:rPr lang="ja-JP" altLang="en-US" sz="1000" dirty="0">
                <a:latin typeface="メイリオ" panose="020B0604030504040204" pitchFamily="50" charset="-128"/>
                <a:ea typeface="メイリオ" panose="020B0604030504040204" pitchFamily="50" charset="-128"/>
              </a:rPr>
              <a:t>　これは、昔の日本は木造の建物が多かったため、類焼の危険性があることや、</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失火者自身も通常、自己の建物を焼失し損害を受けており、損害賠償責任を</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負わせるのは酷であるという考え方からきています。</a:t>
            </a:r>
          </a:p>
          <a:p>
            <a:pPr>
              <a:lnSpc>
                <a:spcPts val="1600"/>
              </a:lnSpc>
            </a:pPr>
            <a:r>
              <a:rPr lang="ja-JP" altLang="en-US" sz="1000" dirty="0"/>
              <a:t>　そのため、隣家からのもらい火であっても、隣人は弁償してくれませんので、</a:t>
            </a:r>
            <a:endParaRPr lang="en-US" altLang="ja-JP" sz="1000" dirty="0"/>
          </a:p>
          <a:p>
            <a:pPr>
              <a:lnSpc>
                <a:spcPts val="1600"/>
              </a:lnSpc>
            </a:pPr>
            <a:r>
              <a:rPr lang="ja-JP" altLang="en-US" sz="1000" dirty="0"/>
              <a:t>自分で火災に備えておく必要があります。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19</a:t>
            </a:fld>
            <a:endParaRPr kumimoji="1" lang="ja-JP" altLang="en-US"/>
          </a:p>
        </p:txBody>
      </p:sp>
    </p:spTree>
    <p:extLst>
      <p:ext uri="{BB962C8B-B14F-4D97-AF65-F5344CB8AC3E}">
        <p14:creationId xmlns:p14="http://schemas.microsoft.com/office/powerpoint/2010/main" val="572051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8601" y="3860801"/>
            <a:ext cx="6400800" cy="4652432"/>
          </a:xfrm>
        </p:spPr>
        <p:txBody>
          <a:bodyPr/>
          <a:lstStyle/>
          <a:p>
            <a:pPr lvl="0">
              <a:lnSpc>
                <a:spcPts val="1600"/>
              </a:lnSpc>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未来のあなたのために</a:t>
            </a:r>
            <a:r>
              <a:rPr lang="en-US" altLang="ja-JP" b="1" dirty="0">
                <a:latin typeface="メイリオ" panose="020B0604030504040204" pitchFamily="50" charset="-128"/>
                <a:ea typeface="メイリオ" panose="020B0604030504040204" pitchFamily="50" charset="-128"/>
              </a:rPr>
              <a:t>…』</a:t>
            </a:r>
          </a:p>
          <a:p>
            <a:pPr>
              <a:lnSpc>
                <a:spcPts val="1600"/>
              </a:lnSpc>
            </a:pPr>
            <a:endParaRPr lang="en-US" altLang="ja-JP"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■地震保険</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　地震保険は、「地震保険に関する法律」（地震保険法）に基づき、地震・噴火・津波により</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被災された方の「生活再建の資金」を確保し、生活の安定に寄与することを目的として、</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政府と損害保険会社が共同で運営している保険です。</a:t>
            </a:r>
          </a:p>
          <a:p>
            <a:pPr>
              <a:lnSpc>
                <a:spcPts val="1600"/>
              </a:lnSpc>
            </a:pPr>
            <a:r>
              <a:rPr lang="ja-JP" altLang="en-US" sz="1000" dirty="0">
                <a:latin typeface="メイリオ" panose="020B0604030504040204" pitchFamily="50" charset="-128"/>
                <a:ea typeface="メイリオ" panose="020B0604030504040204" pitchFamily="50" charset="-128"/>
              </a:rPr>
              <a:t>　この地震保険は、火災保険とセットで契約する必要があり、契約金額は火災保険の</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契約金額の</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50</a:t>
            </a:r>
            <a:r>
              <a:rPr lang="ja-JP" altLang="en-US" sz="1000" dirty="0">
                <a:latin typeface="メイリオ" panose="020B0604030504040204" pitchFamily="50" charset="-128"/>
                <a:ea typeface="メイリオ" panose="020B0604030504040204" pitchFamily="50" charset="-128"/>
              </a:rPr>
              <a:t>％の範囲で決めます（ただし、建物</a:t>
            </a:r>
            <a:r>
              <a:rPr lang="en-US" altLang="ja-JP" sz="1000" dirty="0">
                <a:latin typeface="メイリオ" panose="020B0604030504040204" pitchFamily="50" charset="-128"/>
                <a:ea typeface="メイリオ" panose="020B0604030504040204" pitchFamily="50" charset="-128"/>
              </a:rPr>
              <a:t>5,000</a:t>
            </a:r>
            <a:r>
              <a:rPr lang="ja-JP" altLang="en-US" sz="1000" dirty="0">
                <a:latin typeface="メイリオ" panose="020B0604030504040204" pitchFamily="50" charset="-128"/>
                <a:ea typeface="メイリオ" panose="020B0604030504040204" pitchFamily="50" charset="-128"/>
              </a:rPr>
              <a:t>万円、家財</a:t>
            </a:r>
            <a:r>
              <a:rPr lang="en-US" altLang="ja-JP" sz="1000" dirty="0">
                <a:latin typeface="メイリオ" panose="020B0604030504040204" pitchFamily="50" charset="-128"/>
                <a:ea typeface="メイリオ" panose="020B0604030504040204" pitchFamily="50" charset="-128"/>
              </a:rPr>
              <a:t>1,000</a:t>
            </a:r>
            <a:r>
              <a:rPr lang="ja-JP" altLang="en-US" sz="1000" dirty="0">
                <a:latin typeface="メイリオ" panose="020B0604030504040204" pitchFamily="50" charset="-128"/>
                <a:ea typeface="メイリオ" panose="020B0604030504040204" pitchFamily="50" charset="-128"/>
              </a:rPr>
              <a:t>万円が限度）。</a:t>
            </a:r>
          </a:p>
          <a:p>
            <a:pPr>
              <a:lnSpc>
                <a:spcPts val="1600"/>
              </a:lnSpc>
            </a:pPr>
            <a:r>
              <a:rPr lang="ja-JP" altLang="en-US" sz="1000" dirty="0">
                <a:latin typeface="メイリオ" panose="020B0604030504040204" pitchFamily="50" charset="-128"/>
                <a:ea typeface="メイリオ" panose="020B0604030504040204" pitchFamily="50" charset="-128"/>
              </a:rPr>
              <a:t>　火災保険では、地震等による火災の損害は補償されません。</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20</a:t>
            </a:fld>
            <a:endParaRPr kumimoji="1" lang="ja-JP" altLang="en-US"/>
          </a:p>
        </p:txBody>
      </p:sp>
    </p:spTree>
    <p:extLst>
      <p:ext uri="{BB962C8B-B14F-4D97-AF65-F5344CB8AC3E}">
        <p14:creationId xmlns:p14="http://schemas.microsoft.com/office/powerpoint/2010/main" val="2241895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ts val="1600"/>
              </a:lnSpc>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未来のあなたのために</a:t>
            </a:r>
            <a:r>
              <a:rPr lang="en-US" altLang="ja-JP" b="1" dirty="0">
                <a:latin typeface="メイリオ" panose="020B0604030504040204" pitchFamily="50" charset="-128"/>
                <a:ea typeface="メイリオ" panose="020B0604030504040204" pitchFamily="50" charset="-128"/>
              </a:rPr>
              <a:t>…』</a:t>
            </a:r>
          </a:p>
          <a:p>
            <a:pPr>
              <a:lnSpc>
                <a:spcPts val="1600"/>
              </a:lnSpc>
            </a:pPr>
            <a:endParaRPr lang="en-US" altLang="ja-JP"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　金融商品というと、通常、貯蓄や株などの「資産形成」を思い浮かべますが、</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損害保険の機能は「資産保全」です。すなわち損害保険は、皆さんが購入した資産など</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について、事故や災害により被った損害を補償する経済的な備えです。</a:t>
            </a:r>
          </a:p>
          <a:p>
            <a:pPr>
              <a:lnSpc>
                <a:spcPts val="1600"/>
              </a:lnSpc>
            </a:pPr>
            <a:r>
              <a:rPr lang="ja-JP" altLang="en-US" sz="1000" dirty="0">
                <a:latin typeface="メイリオ" panose="020B0604030504040204" pitchFamily="50" charset="-128"/>
                <a:ea typeface="メイリオ" panose="020B0604030504040204" pitchFamily="50" charset="-128"/>
              </a:rPr>
              <a:t>　損害保険は、万一の際の備えとして合理的なしくみですが、保険は目に見えない商品</a:t>
            </a:r>
          </a:p>
          <a:p>
            <a:pPr>
              <a:lnSpc>
                <a:spcPts val="1600"/>
              </a:lnSpc>
            </a:pPr>
            <a:r>
              <a:rPr lang="ja-JP" altLang="en-US" sz="1000" dirty="0">
                <a:latin typeface="メイリオ" panose="020B0604030504040204" pitchFamily="50" charset="-128"/>
                <a:ea typeface="メイリオ" panose="020B0604030504040204" pitchFamily="50" charset="-128"/>
              </a:rPr>
              <a:t>であり、事故後に保険会社からの損害サービスの提供を受けて、初めて具現化するという</a:t>
            </a:r>
          </a:p>
          <a:p>
            <a:pPr>
              <a:lnSpc>
                <a:spcPts val="1600"/>
              </a:lnSpc>
            </a:pPr>
            <a:r>
              <a:rPr lang="ja-JP" altLang="en-US" sz="1000" dirty="0">
                <a:latin typeface="メイリオ" panose="020B0604030504040204" pitchFamily="50" charset="-128"/>
                <a:ea typeface="メイリオ" panose="020B0604030504040204" pitchFamily="50" charset="-128"/>
              </a:rPr>
              <a:t>特徴があります。</a:t>
            </a:r>
          </a:p>
          <a:p>
            <a:pPr>
              <a:lnSpc>
                <a:spcPts val="1600"/>
              </a:lnSpc>
            </a:pPr>
            <a:r>
              <a:rPr lang="ja-JP" altLang="en-US" sz="1000" dirty="0">
                <a:latin typeface="メイリオ" panose="020B0604030504040204" pitchFamily="50" charset="-128"/>
                <a:ea typeface="メイリオ" panose="020B0604030504040204" pitchFamily="50" charset="-128"/>
              </a:rPr>
              <a:t>　そのため、日ごろからリスクへの認識を高めるとともに、経済的な備えに関する情報を</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正しく理解し、自らが主体的に判断して、どのリスクに備える必要があるかを考え、</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適切な保険を選択することが重要です。</a:t>
            </a:r>
            <a:endParaRPr lang="en-US" altLang="ja-JP" sz="1000"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288000" indent="-144000">
              <a:lnSpc>
                <a:spcPts val="1600"/>
              </a:lnSpc>
            </a:pPr>
            <a:r>
              <a:rPr lang="ja-JP" altLang="en-US" sz="1000" dirty="0">
                <a:latin typeface="メイリオ" panose="020B0604030504040204" pitchFamily="50" charset="-128"/>
                <a:ea typeface="メイリオ" panose="020B0604030504040204" pitchFamily="50" charset="-128"/>
              </a:rPr>
              <a:t>・高校生は在学中に運転免許取得年齢を迎えるため、特に自賠責保険については、</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人身事故における損害賠償責任についてのみの補償であることを、</a:t>
            </a:r>
            <a:r>
              <a:rPr lang="ja-JP" altLang="en-US" sz="1000" dirty="0">
                <a:latin typeface="メイリオ" panose="020B0604030504040204" pitchFamily="50" charset="-128"/>
                <a:ea typeface="メイリオ" panose="020B0604030504040204" pitchFamily="50" charset="-128"/>
              </a:rPr>
              <a:t>正しく認識させる。</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endParaRPr lang="en-US" altLang="ja-JP" sz="1000" dirty="0">
              <a:latin typeface="メイリオ" panose="020B0604030504040204" pitchFamily="50" charset="-128"/>
              <a:ea typeface="メイリオ" panose="020B0604030504040204" pitchFamily="50" charset="-128"/>
            </a:endParaRPr>
          </a:p>
          <a:p>
            <a:pPr>
              <a:lnSpc>
                <a:spcPts val="1600"/>
              </a:lnSpc>
            </a:pP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21</a:t>
            </a:fld>
            <a:endParaRPr kumimoji="1" lang="ja-JP" altLang="en-US"/>
          </a:p>
        </p:txBody>
      </p:sp>
    </p:spTree>
    <p:extLst>
      <p:ext uri="{BB962C8B-B14F-4D97-AF65-F5344CB8AC3E}">
        <p14:creationId xmlns:p14="http://schemas.microsoft.com/office/powerpoint/2010/main" val="338745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8601" y="3860801"/>
            <a:ext cx="6400800" cy="4652432"/>
          </a:xfrm>
        </p:spPr>
        <p:txBody>
          <a:bodyPr/>
          <a:lstStyle/>
          <a:p>
            <a:pPr lvl="0">
              <a:lnSpc>
                <a:spcPts val="1600"/>
              </a:lnSpc>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未来のあなたのために</a:t>
            </a:r>
            <a:r>
              <a:rPr lang="en-US" altLang="ja-JP" b="1" dirty="0">
                <a:latin typeface="メイリオ" panose="020B0604030504040204" pitchFamily="50" charset="-128"/>
                <a:ea typeface="メイリオ" panose="020B0604030504040204" pitchFamily="50" charset="-128"/>
              </a:rPr>
              <a:t>…』</a:t>
            </a:r>
          </a:p>
          <a:p>
            <a:pPr>
              <a:lnSpc>
                <a:spcPts val="1600"/>
              </a:lnSpc>
            </a:pPr>
            <a:endParaRPr lang="en-US" altLang="ja-JP"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■自賠責保険（強制保険）</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　自賠責保険は、交通事故の被害者保護を目的としている保険であり、</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「自動車損害賠償保障法」（自賠法）に基づき、原動機付自転車（原付バイク）を含む</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全ての自動車に契約することが義務付けられています。他人を死傷させた場合の</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損害賠償（対人賠償）のみを補償する保険であるため、自分のケガや他人のモノなどに</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対する損害賠償（対物賠償）は補償されません。</a:t>
            </a:r>
          </a:p>
          <a:p>
            <a:pPr>
              <a:lnSpc>
                <a:spcPts val="1600"/>
              </a:lnSpc>
            </a:pPr>
            <a:r>
              <a:rPr lang="ja-JP" altLang="en-US" sz="1000" dirty="0">
                <a:latin typeface="メイリオ" panose="020B0604030504040204" pitchFamily="50" charset="-128"/>
                <a:ea typeface="メイリオ" panose="020B0604030504040204" pitchFamily="50" charset="-128"/>
              </a:rPr>
              <a:t>　なお、補償額には上限（死亡</a:t>
            </a:r>
            <a:r>
              <a:rPr lang="en-US" altLang="ja-JP" sz="1000" dirty="0">
                <a:latin typeface="メイリオ" panose="020B0604030504040204" pitchFamily="50" charset="-128"/>
                <a:ea typeface="メイリオ" panose="020B0604030504040204" pitchFamily="50" charset="-128"/>
              </a:rPr>
              <a:t>3,000</a:t>
            </a:r>
            <a:r>
              <a:rPr lang="ja-JP" altLang="en-US" sz="1000" dirty="0">
                <a:latin typeface="メイリオ" panose="020B0604030504040204" pitchFamily="50" charset="-128"/>
                <a:ea typeface="メイリオ" panose="020B0604030504040204" pitchFamily="50" charset="-128"/>
              </a:rPr>
              <a:t>万円、後遺障害</a:t>
            </a:r>
            <a:r>
              <a:rPr lang="en-US" altLang="ja-JP" sz="1000" dirty="0">
                <a:latin typeface="メイリオ" panose="020B0604030504040204" pitchFamily="50" charset="-128"/>
                <a:ea typeface="メイリオ" panose="020B0604030504040204" pitchFamily="50" charset="-128"/>
              </a:rPr>
              <a:t>75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4,000 </a:t>
            </a:r>
            <a:r>
              <a:rPr lang="ja-JP" altLang="en-US" sz="1000" dirty="0">
                <a:latin typeface="メイリオ" panose="020B0604030504040204" pitchFamily="50" charset="-128"/>
                <a:ea typeface="メイリオ" panose="020B0604030504040204" pitchFamily="50" charset="-128"/>
              </a:rPr>
              <a:t>万円、ケガ</a:t>
            </a:r>
            <a:r>
              <a:rPr lang="en-US" altLang="ja-JP" sz="1000" dirty="0">
                <a:latin typeface="メイリオ" panose="020B0604030504040204" pitchFamily="50" charset="-128"/>
                <a:ea typeface="メイリオ" panose="020B0604030504040204" pitchFamily="50" charset="-128"/>
              </a:rPr>
              <a:t>120</a:t>
            </a:r>
            <a:r>
              <a:rPr lang="ja-JP" altLang="en-US" sz="1000" dirty="0">
                <a:latin typeface="メイリオ" panose="020B0604030504040204" pitchFamily="50" charset="-128"/>
                <a:ea typeface="メイリオ" panose="020B0604030504040204" pitchFamily="50" charset="-128"/>
              </a:rPr>
              <a:t>万円）があります。</a:t>
            </a:r>
          </a:p>
          <a:p>
            <a:pPr>
              <a:lnSpc>
                <a:spcPts val="1600"/>
              </a:lnSpc>
            </a:pPr>
            <a:r>
              <a:rPr lang="ja-JP" altLang="en-US" sz="1000" dirty="0">
                <a:latin typeface="メイリオ" panose="020B0604030504040204" pitchFamily="50" charset="-128"/>
                <a:ea typeface="メイリオ" panose="020B0604030504040204" pitchFamily="50" charset="-128"/>
              </a:rPr>
              <a:t>　また、自賠責保険で補償されない損害をカバーするのが、任意の自動車保険です。</a:t>
            </a:r>
            <a:endParaRPr lang="en-US" altLang="ja-JP"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22</a:t>
            </a:fld>
            <a:endParaRPr kumimoji="1" lang="ja-JP" altLang="en-US"/>
          </a:p>
        </p:txBody>
      </p:sp>
    </p:spTree>
    <p:extLst>
      <p:ext uri="{BB962C8B-B14F-4D97-AF65-F5344CB8AC3E}">
        <p14:creationId xmlns:p14="http://schemas.microsoft.com/office/powerpoint/2010/main" val="179868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2700" lvl="0">
              <a:lnSpc>
                <a:spcPts val="1600"/>
              </a:lnSpc>
              <a:spcBef>
                <a:spcPts val="100"/>
              </a:spcBef>
              <a:defRPr/>
            </a:pPr>
            <a:r>
              <a:rPr lang="ja-JP" altLang="en-US" dirty="0">
                <a:cs typeface="游ゴシック"/>
              </a:rPr>
              <a:t>■</a:t>
            </a:r>
            <a:r>
              <a:rPr lang="ja-JP" altLang="en-US" dirty="0">
                <a:latin typeface="メイリオ" panose="020B0604030504040204" pitchFamily="50" charset="-128"/>
                <a:ea typeface="メイリオ" panose="020B0604030504040204" pitchFamily="50" charset="-128"/>
                <a:cs typeface="游ゴシック"/>
              </a:rPr>
              <a:t>まとめ</a:t>
            </a:r>
            <a:r>
              <a:rPr lang="en-US" altLang="ja-JP" dirty="0">
                <a:latin typeface="メイリオ" panose="020B0604030504040204" pitchFamily="50" charset="-128"/>
                <a:ea typeface="メイリオ" panose="020B0604030504040204" pitchFamily="50" charset="-128"/>
                <a:cs typeface="游ゴシック"/>
              </a:rPr>
              <a:t>(5</a:t>
            </a:r>
            <a:r>
              <a:rPr lang="ja-JP" altLang="en-US" dirty="0">
                <a:latin typeface="メイリオ" panose="020B0604030504040204" pitchFamily="50" charset="-128"/>
                <a:ea typeface="メイリオ" panose="020B0604030504040204" pitchFamily="50" charset="-128"/>
                <a:cs typeface="游ゴシック"/>
              </a:rPr>
              <a:t>分</a:t>
            </a:r>
            <a:r>
              <a:rPr lang="en-US" altLang="ja-JP" dirty="0">
                <a:latin typeface="メイリオ" panose="020B0604030504040204" pitchFamily="50" charset="-128"/>
                <a:ea typeface="メイリオ" panose="020B0604030504040204" pitchFamily="50" charset="-128"/>
                <a:cs typeface="游ゴシック"/>
              </a:rPr>
              <a:t>)</a:t>
            </a:r>
          </a:p>
          <a:p>
            <a:pPr marL="12700" lvl="0">
              <a:lnSpc>
                <a:spcPts val="1600"/>
              </a:lnSpc>
              <a:spcBef>
                <a:spcPts val="100"/>
              </a:spcBef>
              <a:defRPr/>
            </a:pPr>
            <a:endParaRPr lang="en-US" altLang="ja-JP" dirty="0">
              <a:latin typeface="メイリオ" panose="020B0604030504040204" pitchFamily="50" charset="-128"/>
              <a:ea typeface="メイリオ" panose="020B0604030504040204" pitchFamily="50" charset="-128"/>
              <a:cs typeface="游ゴシック"/>
            </a:endParaRPr>
          </a:p>
          <a:p>
            <a:pPr marL="12700" lvl="0">
              <a:lnSpc>
                <a:spcPts val="1600"/>
              </a:lnSpc>
              <a:spcBef>
                <a:spcPts val="100"/>
              </a:spcBef>
              <a:defRPr/>
            </a:pPr>
            <a:r>
              <a:rPr lang="ja-JP" altLang="en-US" dirty="0">
                <a:latin typeface="メイリオ" panose="020B0604030504040204" pitchFamily="50" charset="-128"/>
                <a:ea typeface="メイリオ" panose="020B0604030504040204" pitchFamily="50" charset="-128"/>
                <a:cs typeface="游ゴシック"/>
              </a:rPr>
              <a:t>・質疑応答</a:t>
            </a:r>
            <a:endParaRPr lang="en-US" altLang="ja-JP" dirty="0">
              <a:latin typeface="メイリオ" panose="020B0604030504040204" pitchFamily="50" charset="-128"/>
              <a:ea typeface="メイリオ" panose="020B0604030504040204" pitchFamily="50" charset="-128"/>
              <a:cs typeface="游ゴシック"/>
            </a:endParaRPr>
          </a:p>
          <a:p>
            <a:pPr marL="12700" lvl="0">
              <a:lnSpc>
                <a:spcPts val="1600"/>
              </a:lnSpc>
              <a:spcBef>
                <a:spcPts val="100"/>
              </a:spcBef>
              <a:defRPr/>
            </a:pPr>
            <a:r>
              <a:rPr lang="ja-JP" altLang="en-US" dirty="0">
                <a:latin typeface="メイリオ" panose="020B0604030504040204" pitchFamily="50" charset="-128"/>
                <a:ea typeface="メイリオ" panose="020B0604030504040204" pitchFamily="50" charset="-128"/>
                <a:cs typeface="游ゴシック"/>
              </a:rPr>
              <a:t>・授業のまとめ</a:t>
            </a:r>
            <a:endParaRPr lang="en-US" altLang="ja-JP" dirty="0">
              <a:latin typeface="メイリオ" panose="020B0604030504040204" pitchFamily="50" charset="-128"/>
              <a:ea typeface="メイリオ" panose="020B0604030504040204" pitchFamily="50" charset="-128"/>
              <a:cs typeface="游ゴシック"/>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23</a:t>
            </a:fld>
            <a:endParaRPr kumimoji="1" lang="ja-JP" altLang="en-US"/>
          </a:p>
        </p:txBody>
      </p:sp>
    </p:spTree>
    <p:extLst>
      <p:ext uri="{BB962C8B-B14F-4D97-AF65-F5344CB8AC3E}">
        <p14:creationId xmlns:p14="http://schemas.microsoft.com/office/powerpoint/2010/main" val="280835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① 暮らしの中のリスクを考えてみよう</a:t>
            </a:r>
            <a:r>
              <a:rPr lang="en-US" altLang="ja-JP" b="1" dirty="0">
                <a:latin typeface="メイリオ" panose="020B0604030504040204" pitchFamily="50" charset="-128"/>
                <a:ea typeface="メイリオ" panose="020B0604030504040204" pitchFamily="50" charset="-128"/>
              </a:rPr>
              <a:t>』</a:t>
            </a:r>
          </a:p>
          <a:p>
            <a:pPr>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分）</a:t>
            </a:r>
            <a:endParaRPr lang="en-US" altLang="ja-JP" sz="1000" dirty="0">
              <a:latin typeface="メイリオ" panose="020B0604030504040204" pitchFamily="50" charset="-128"/>
              <a:ea typeface="メイリオ" panose="020B0604030504040204" pitchFamily="50" charset="-128"/>
            </a:endParaRPr>
          </a:p>
          <a:p>
            <a:pPr>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indent="144000">
              <a:lnSpc>
                <a:spcPts val="1500"/>
              </a:lnSpc>
            </a:pPr>
            <a:r>
              <a:rPr lang="ja-JP" altLang="en-US" sz="1000" dirty="0">
                <a:latin typeface="メイリオ" panose="020B0604030504040204" pitchFamily="50" charset="-128"/>
                <a:ea typeface="メイリオ" panose="020B0604030504040204" pitchFamily="50" charset="-128"/>
              </a:rPr>
              <a:t>・事故や火災の発生する確率を確認し、他人事ではないことを認識させる。</a:t>
            </a:r>
            <a:endParaRPr lang="en-US" altLang="ja-JP" sz="1000" dirty="0">
              <a:latin typeface="メイリオ" panose="020B0604030504040204" pitchFamily="50" charset="-128"/>
              <a:ea typeface="メイリオ" panose="020B0604030504040204" pitchFamily="50" charset="-128"/>
            </a:endParaRPr>
          </a:p>
          <a:p>
            <a:pPr indent="144000">
              <a:lnSpc>
                <a:spcPts val="1500"/>
              </a:lnSpc>
            </a:pPr>
            <a:endParaRPr lang="en-US" altLang="ja-JP"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indent="144000">
              <a:lnSpc>
                <a:spcPts val="1600"/>
              </a:lnSpc>
            </a:pPr>
            <a:r>
              <a:rPr lang="ja-JP" altLang="en-US" sz="1000" dirty="0">
                <a:latin typeface="メイリオ" panose="020B0604030504040204" pitchFamily="50" charset="-128"/>
                <a:ea typeface="メイリオ" panose="020B0604030504040204" pitchFamily="50" charset="-128"/>
              </a:rPr>
              <a:t>学校が所在する都道府県の統計なども活用し、より具体的に、</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事故や災害が他人事ではないことを認識させる。</a:t>
            </a: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a:t>
            </a:fld>
            <a:endParaRPr kumimoji="1" lang="ja-JP" altLang="en-US"/>
          </a:p>
        </p:txBody>
      </p:sp>
    </p:spTree>
    <p:extLst>
      <p:ext uri="{BB962C8B-B14F-4D97-AF65-F5344CB8AC3E}">
        <p14:creationId xmlns:p14="http://schemas.microsoft.com/office/powerpoint/2010/main" val="107669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① 暮らしの中のリスクを考えてみよう</a:t>
            </a:r>
            <a:r>
              <a:rPr lang="en-US" altLang="ja-JP" b="1" dirty="0">
                <a:latin typeface="メイリオ" panose="020B0604030504040204" pitchFamily="50" charset="-128"/>
                <a:ea typeface="メイリオ" panose="020B0604030504040204" pitchFamily="50" charset="-128"/>
              </a:rPr>
              <a:t>』</a:t>
            </a:r>
          </a:p>
          <a:p>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交通事故や火災等は、実は高い確率で発生しており、他人事ではないということを認識させることが重要です。</a:t>
            </a:r>
            <a:endParaRPr lang="en-US" altLang="ja-JP" sz="10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交通事故・自転車乗用中の交通事故・火災の発生件数</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①交通事故の発生件数</a:t>
            </a:r>
          </a:p>
          <a:p>
            <a:pPr marL="144000">
              <a:lnSpc>
                <a:spcPts val="1600"/>
              </a:lnSpc>
            </a:pP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年中の発生件数は</a:t>
            </a:r>
            <a:r>
              <a:rPr lang="en-US" altLang="ja-JP" sz="1000" dirty="0">
                <a:latin typeface="メイリオ" panose="020B0604030504040204" pitchFamily="50" charset="-128"/>
                <a:ea typeface="メイリオ" panose="020B0604030504040204" pitchFamily="50" charset="-128"/>
              </a:rPr>
              <a:t>309,178</a:t>
            </a:r>
            <a:r>
              <a:rPr lang="ja-JP" altLang="en-US" sz="1000" dirty="0">
                <a:latin typeface="メイリオ" panose="020B0604030504040204" pitchFamily="50" charset="-128"/>
                <a:ea typeface="メイリオ" panose="020B0604030504040204" pitchFamily="50" charset="-128"/>
              </a:rPr>
              <a:t>件で、約</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分に</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件の割合で発生しています（授業時間中に約</a:t>
            </a:r>
            <a:r>
              <a:rPr lang="en-US" altLang="ja-JP" sz="1000" dirty="0">
                <a:latin typeface="メイリオ" panose="020B0604030504040204" pitchFamily="50" charset="-128"/>
                <a:ea typeface="メイリオ" panose="020B0604030504040204" pitchFamily="50" charset="-128"/>
              </a:rPr>
              <a:t>25</a:t>
            </a:r>
            <a:r>
              <a:rPr lang="ja-JP" altLang="en-US" sz="1000" dirty="0">
                <a:latin typeface="メイリオ" panose="020B0604030504040204" pitchFamily="50" charset="-128"/>
                <a:ea typeface="メイリオ" panose="020B0604030504040204" pitchFamily="50" charset="-128"/>
              </a:rPr>
              <a:t>件）。</a:t>
            </a:r>
          </a:p>
          <a:p>
            <a:pPr>
              <a:lnSpc>
                <a:spcPts val="1600"/>
              </a:lnSpc>
            </a:pP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②自転車乗用中の交通事故の発生件数</a:t>
            </a:r>
          </a:p>
          <a:p>
            <a:pPr marL="144000">
              <a:lnSpc>
                <a:spcPts val="1600"/>
              </a:lnSpc>
            </a:pP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年中の発生件数は</a:t>
            </a:r>
            <a:r>
              <a:rPr lang="en-US" altLang="ja-JP" sz="1000" dirty="0">
                <a:latin typeface="メイリオ" panose="020B0604030504040204" pitchFamily="50" charset="-128"/>
                <a:ea typeface="メイリオ" panose="020B0604030504040204" pitchFamily="50" charset="-128"/>
              </a:rPr>
              <a:t>67,673</a:t>
            </a:r>
            <a:r>
              <a:rPr lang="ja-JP" altLang="en-US" sz="1000" dirty="0">
                <a:latin typeface="メイリオ" panose="020B0604030504040204" pitchFamily="50" charset="-128"/>
                <a:ea typeface="メイリオ" panose="020B0604030504040204" pitchFamily="50" charset="-128"/>
              </a:rPr>
              <a:t>件で、約</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分に</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件の割合で発生しています（授業時間中に約</a:t>
            </a:r>
            <a:r>
              <a:rPr lang="en-US" altLang="ja-JP" sz="1000" dirty="0">
                <a:latin typeface="メイリオ" panose="020B0604030504040204" pitchFamily="50" charset="-128"/>
                <a:ea typeface="メイリオ" panose="020B0604030504040204" pitchFamily="50" charset="-128"/>
              </a:rPr>
              <a:t>7</a:t>
            </a:r>
            <a:r>
              <a:rPr lang="ja-JP" altLang="en-US" sz="1000" dirty="0">
                <a:latin typeface="メイリオ" panose="020B0604030504040204" pitchFamily="50" charset="-128"/>
                <a:ea typeface="メイリオ" panose="020B0604030504040204" pitchFamily="50" charset="-128"/>
              </a:rPr>
              <a:t>件）。</a:t>
            </a:r>
          </a:p>
          <a:p>
            <a:pPr>
              <a:lnSpc>
                <a:spcPts val="1600"/>
              </a:lnSpc>
            </a:pP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③火災の発生件数</a:t>
            </a:r>
          </a:p>
          <a:p>
            <a:pPr marL="144000">
              <a:lnSpc>
                <a:spcPts val="1600"/>
              </a:lnSpc>
            </a:pP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年中の発生件数は</a:t>
            </a:r>
            <a:r>
              <a:rPr lang="en-US" altLang="ja-JP" sz="1000" dirty="0">
                <a:latin typeface="メイリオ" panose="020B0604030504040204" pitchFamily="50" charset="-128"/>
                <a:ea typeface="メイリオ" panose="020B0604030504040204" pitchFamily="50" charset="-128"/>
              </a:rPr>
              <a:t>34,691</a:t>
            </a:r>
            <a:r>
              <a:rPr lang="ja-JP" altLang="en-US" sz="1000" dirty="0">
                <a:latin typeface="メイリオ" panose="020B0604030504040204" pitchFamily="50" charset="-128"/>
                <a:ea typeface="メイリオ" panose="020B0604030504040204" pitchFamily="50" charset="-128"/>
              </a:rPr>
              <a:t>件で、約</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分に</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件の割合で発生しています（授業時間中に約</a:t>
            </a:r>
            <a:r>
              <a:rPr lang="en-US" altLang="ja-JP" sz="1000" dirty="0">
                <a:latin typeface="メイリオ" panose="020B0604030504040204" pitchFamily="50" charset="-128"/>
                <a:ea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rPr>
              <a:t>件）。</a:t>
            </a:r>
          </a:p>
          <a:p>
            <a:endParaRPr kumimoji="1" lang="ja-JP" altLang="en-US" dirty="0"/>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3</a:t>
            </a:fld>
            <a:endParaRPr kumimoji="1" lang="ja-JP" altLang="en-US"/>
          </a:p>
        </p:txBody>
      </p:sp>
    </p:spTree>
    <p:extLst>
      <p:ext uri="{BB962C8B-B14F-4D97-AF65-F5344CB8AC3E}">
        <p14:creationId xmlns:p14="http://schemas.microsoft.com/office/powerpoint/2010/main" val="268945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② 暮らしの中のリスクに備えるために</a:t>
            </a:r>
            <a:r>
              <a:rPr lang="en-US" altLang="ja-JP" b="1"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ts val="1600"/>
              </a:lnSpc>
              <a:spcBef>
                <a:spcPts val="0"/>
              </a:spcBef>
              <a:spcAft>
                <a:spcPts val="0"/>
              </a:spcAft>
              <a:buClrTx/>
              <a:buSzTx/>
              <a:buFontTx/>
              <a:buNone/>
              <a:tabLst/>
              <a:defRPr/>
            </a:pPr>
            <a:endParaRPr lang="ja-JP" altLang="en-US"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■展開</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分）</a:t>
            </a:r>
            <a:endParaRPr lang="en-US" altLang="ja-JP" sz="900"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・保険は、いざ発生すると損失が大きくなるリスクへの備えに向いているといわれている。</a:t>
            </a:r>
          </a:p>
          <a:p>
            <a:pPr indent="144000">
              <a:lnSpc>
                <a:spcPts val="1600"/>
              </a:lnSpc>
            </a:pPr>
            <a:r>
              <a:rPr lang="ja-JP" altLang="en-US" sz="1000" dirty="0">
                <a:latin typeface="メイリオ" panose="020B0604030504040204" pitchFamily="50" charset="-128"/>
                <a:ea typeface="メイリオ" panose="020B0604030504040204" pitchFamily="50" charset="-128"/>
              </a:rPr>
              <a:t>・保険と貯蓄の機能の違いを理解させる。</a:t>
            </a:r>
          </a:p>
          <a:p>
            <a:pPr indent="144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グループ討議や発表をさせてもよい。</a:t>
            </a:r>
            <a:endParaRPr lang="en-US" altLang="ja-JP" sz="1000" dirty="0">
              <a:latin typeface="メイリオ" panose="020B0604030504040204" pitchFamily="50" charset="-128"/>
              <a:ea typeface="メイリオ" panose="020B0604030504040204" pitchFamily="50" charset="-128"/>
            </a:endParaRPr>
          </a:p>
          <a:p>
            <a:pPr>
              <a:lnSpc>
                <a:spcPts val="1600"/>
              </a:lnSpc>
            </a:pPr>
            <a:endParaRPr kumimoji="1" lang="en-US" altLang="ja-JP" dirty="0">
              <a:latin typeface="メイリオ" panose="020B0604030504040204" pitchFamily="50" charset="-128"/>
              <a:ea typeface="メイリオ" panose="020B0604030504040204" pitchFamily="50" charset="-128"/>
            </a:endParaRPr>
          </a:p>
          <a:p>
            <a:pPr>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indent="144000">
              <a:lnSpc>
                <a:spcPts val="1600"/>
              </a:lnSpc>
            </a:pPr>
            <a:r>
              <a:rPr lang="ja-JP" altLang="en-US" sz="1000" dirty="0">
                <a:latin typeface="メイリオ" panose="020B0604030504040204" pitchFamily="50" charset="-128"/>
                <a:ea typeface="メイリオ" panose="020B0604030504040204" pitchFamily="50" charset="-128"/>
              </a:rPr>
              <a:t>貯蓄と保険のいずれかが優れているということではなく、それぞれの長所・短所に気づきを与え、</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備えの目的に応じて、主体的に判断し選択することの重要性を理解させる。</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4</a:t>
            </a:fld>
            <a:endParaRPr kumimoji="1" lang="ja-JP" altLang="en-US"/>
          </a:p>
        </p:txBody>
      </p:sp>
    </p:spTree>
    <p:extLst>
      <p:ext uri="{BB962C8B-B14F-4D97-AF65-F5344CB8AC3E}">
        <p14:creationId xmlns:p14="http://schemas.microsoft.com/office/powerpoint/2010/main" val="311778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② 暮らしの中のリスクに備えるために</a:t>
            </a:r>
            <a:r>
              <a:rPr lang="en-US" altLang="ja-JP" b="1" dirty="0">
                <a:latin typeface="メイリオ" panose="020B0604030504040204" pitchFamily="50" charset="-128"/>
                <a:ea typeface="メイリオ" panose="020B0604030504040204" pitchFamily="50" charset="-128"/>
              </a:rPr>
              <a:t>』</a:t>
            </a: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貯蓄と保険の違い</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貯蓄</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貯めたお金は何にでも使えますが、通常少しずつ増えていくものです。</a:t>
            </a:r>
            <a:endParaRPr lang="en-US" altLang="ja-JP" sz="1000"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保険</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少ない費用で必要な備えを加入した直後から一定期間確保できますが、貯蓄のように自由に使うことができません。</a:t>
            </a:r>
          </a:p>
          <a:p>
            <a:pPr indent="144000">
              <a:lnSpc>
                <a:spcPts val="1600"/>
              </a:lnSpc>
            </a:pPr>
            <a:r>
              <a:rPr lang="ja-JP" altLang="en-US" sz="1000" dirty="0">
                <a:latin typeface="メイリオ" panose="020B0604030504040204" pitchFamily="50" charset="-128"/>
                <a:ea typeface="メイリオ" panose="020B0604030504040204" pitchFamily="50" charset="-128"/>
              </a:rPr>
              <a:t>このため、保険はいつ起こるかわからないリスクへの備えに向いているといわれています。</a:t>
            </a:r>
          </a:p>
          <a:p>
            <a:pPr indent="144000">
              <a:lnSpc>
                <a:spcPts val="1600"/>
              </a:lnSpc>
            </a:pPr>
            <a:r>
              <a:rPr lang="ja-JP" altLang="en-US" sz="1000" dirty="0">
                <a:latin typeface="メイリオ" panose="020B0604030504040204" pitchFamily="50" charset="-128"/>
                <a:ea typeface="メイリオ" panose="020B0604030504040204" pitchFamily="50" charset="-128"/>
              </a:rPr>
              <a:t>貯蓄と保険のどちらかが優れているということではなく、それぞれの特徴を理解して、</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その目的に応じて使い分けることが重要です。</a:t>
            </a:r>
          </a:p>
          <a:p>
            <a:pPr>
              <a:lnSpc>
                <a:spcPts val="1600"/>
              </a:lnSpc>
            </a:pP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（参考）宝くじ</a:t>
            </a:r>
          </a:p>
          <a:p>
            <a:pPr indent="144000">
              <a:lnSpc>
                <a:spcPts val="1600"/>
              </a:lnSpc>
            </a:pPr>
            <a:r>
              <a:rPr lang="ja-JP" altLang="en-US" sz="1000" dirty="0">
                <a:latin typeface="メイリオ" panose="020B0604030504040204" pitchFamily="50" charset="-128"/>
                <a:ea typeface="メイリオ" panose="020B0604030504040204" pitchFamily="50" charset="-128"/>
              </a:rPr>
              <a:t>保険が偶然な事故の補償を目的としているのに対し、宝くじは抽選という単なる偶然で</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利益を得る点が大きく異なります。小さな負担で大きな資金を得ることができる可能性は</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ありますが、万一の際の備えにはなりません。</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5</a:t>
            </a:fld>
            <a:endParaRPr kumimoji="1" lang="ja-JP" altLang="en-US"/>
          </a:p>
        </p:txBody>
      </p:sp>
    </p:spTree>
    <p:extLst>
      <p:ext uri="{BB962C8B-B14F-4D97-AF65-F5344CB8AC3E}">
        <p14:creationId xmlns:p14="http://schemas.microsoft.com/office/powerpoint/2010/main" val="120165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暮らしの中のリスクと保険</a:t>
            </a:r>
            <a:r>
              <a:rPr lang="en-US" altLang="ja-JP" b="1" dirty="0">
                <a:latin typeface="メイリオ" panose="020B0604030504040204" pitchFamily="50" charset="-128"/>
                <a:ea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■展開</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10</a:t>
            </a:r>
            <a:r>
              <a:rPr lang="ja-JP" altLang="en-US" sz="900" dirty="0">
                <a:latin typeface="メイリオ" panose="020B0604030504040204" pitchFamily="50" charset="-128"/>
                <a:ea typeface="メイリオ" panose="020B0604030504040204" pitchFamily="50" charset="-128"/>
              </a:rPr>
              <a:t>分）</a:t>
            </a:r>
            <a:endParaRPr lang="en-US" altLang="ja-JP" sz="900"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・保険には、社会保険（公的保険）と民間保険（私的保険）があることを理解させる。</a:t>
            </a:r>
          </a:p>
          <a:p>
            <a:pPr indent="144000">
              <a:lnSpc>
                <a:spcPts val="1600"/>
              </a:lnSpc>
            </a:pPr>
            <a:r>
              <a:rPr lang="ja-JP" altLang="en-US" sz="1000" dirty="0">
                <a:latin typeface="メイリオ" panose="020B0604030504040204" pitchFamily="50" charset="-128"/>
                <a:ea typeface="メイリオ" panose="020B0604030504040204" pitchFamily="50" charset="-128"/>
              </a:rPr>
              <a:t>・民間保険には、生命保険と損害保険とがあり、それぞれの機能の違いについて理解させる。</a:t>
            </a:r>
          </a:p>
          <a:p>
            <a:pPr indent="144000">
              <a:lnSpc>
                <a:spcPts val="1600"/>
              </a:lnSpc>
            </a:pPr>
            <a:r>
              <a:rPr lang="ja-JP" altLang="en-US" sz="1000" dirty="0">
                <a:latin typeface="メイリオ" panose="020B0604030504040204" pitchFamily="50" charset="-128"/>
                <a:ea typeface="メイリオ" panose="020B0604030504040204" pitchFamily="50" charset="-128"/>
              </a:rPr>
              <a:t>・民間保険は、社会保険制度を補完しているということを理解させる。</a:t>
            </a:r>
            <a:endParaRPr lang="en-US" altLang="ja-JP" sz="1000"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288000" indent="-144000">
              <a:lnSpc>
                <a:spcPts val="1600"/>
              </a:lnSpc>
            </a:pPr>
            <a:r>
              <a:rPr kumimoji="1" lang="ja-JP" altLang="en-US" sz="1000" b="0" i="0" u="none" strike="noStrike" kern="1200" baseline="0" dirty="0">
                <a:latin typeface="メイリオ" panose="020B0604030504040204" pitchFamily="50" charset="-128"/>
                <a:ea typeface="メイリオ" panose="020B0604030504040204" pitchFamily="50" charset="-128"/>
                <a:cs typeface="+mn-cs"/>
              </a:rPr>
              <a:t>・保険には、社会保険（公的保険）と民間保険（私的保険）があり、</a:t>
            </a:r>
            <a:endParaRPr kumimoji="1" lang="en-US" altLang="ja-JP" sz="1000" b="0" i="0" u="none" strike="noStrike" kern="1200" baseline="0" dirty="0">
              <a:latin typeface="メイリオ" panose="020B0604030504040204" pitchFamily="50" charset="-128"/>
              <a:ea typeface="メイリオ" panose="020B0604030504040204" pitchFamily="50" charset="-128"/>
              <a:cs typeface="+mn-cs"/>
            </a:endParaRPr>
          </a:p>
          <a:p>
            <a:pPr marL="288000" indent="-144000">
              <a:lnSpc>
                <a:spcPts val="1600"/>
              </a:lnSpc>
            </a:pPr>
            <a:r>
              <a:rPr kumimoji="1" lang="en-US" altLang="ja-JP" sz="1000" b="0" i="0" u="none" strike="noStrike" kern="1200" baseline="0" dirty="0">
                <a:latin typeface="メイリオ" panose="020B0604030504040204" pitchFamily="50" charset="-128"/>
                <a:ea typeface="メイリオ" panose="020B0604030504040204" pitchFamily="50" charset="-128"/>
                <a:cs typeface="+mn-cs"/>
              </a:rPr>
              <a:t>  </a:t>
            </a:r>
            <a:r>
              <a:rPr kumimoji="1" lang="ja-JP" altLang="en-US" sz="1000" b="0" i="0" u="none" strike="noStrike" kern="1200" baseline="0" dirty="0">
                <a:latin typeface="メイリオ" panose="020B0604030504040204" pitchFamily="50" charset="-128"/>
                <a:ea typeface="メイリオ" panose="020B0604030504040204" pitchFamily="50" charset="-128"/>
                <a:cs typeface="+mn-cs"/>
              </a:rPr>
              <a:t>民間保険は社会保険を補完する役割を果たしていることを理解させる。</a:t>
            </a:r>
            <a:endParaRPr kumimoji="1" lang="en-US" altLang="ja-JP" sz="1000" b="0" i="0" u="none" strike="noStrike" kern="1200" baseline="0" dirty="0">
              <a:latin typeface="メイリオ" panose="020B0604030504040204" pitchFamily="50" charset="-128"/>
              <a:ea typeface="メイリオ" panose="020B0604030504040204" pitchFamily="50" charset="-128"/>
              <a:cs typeface="+mn-cs"/>
            </a:endParaRPr>
          </a:p>
          <a:p>
            <a:pPr marL="288000" indent="-144000">
              <a:lnSpc>
                <a:spcPts val="1600"/>
              </a:lnSpc>
            </a:pPr>
            <a:r>
              <a:rPr lang="ja-JP" altLang="en-US" sz="1000" dirty="0">
                <a:latin typeface="メイリオ" panose="020B0604030504040204" pitchFamily="50" charset="-128"/>
                <a:ea typeface="メイリオ" panose="020B0604030504040204" pitchFamily="50" charset="-128"/>
              </a:rPr>
              <a:t>・生命保険と損害保険の違い、損害保険の主な補償内容について、</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具体的なイメージを持たせる。</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6</a:t>
            </a:fld>
            <a:endParaRPr kumimoji="1" lang="ja-JP" altLang="en-US"/>
          </a:p>
        </p:txBody>
      </p:sp>
    </p:spTree>
    <p:extLst>
      <p:ext uri="{BB962C8B-B14F-4D97-AF65-F5344CB8AC3E}">
        <p14:creationId xmlns:p14="http://schemas.microsoft.com/office/powerpoint/2010/main" val="519436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暮らしの中のリスクと保険</a:t>
            </a:r>
            <a:r>
              <a:rPr lang="en-US" altLang="ja-JP" b="1"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ts val="1600"/>
              </a:lnSpc>
              <a:spcBef>
                <a:spcPts val="0"/>
              </a:spcBef>
              <a:spcAft>
                <a:spcPts val="0"/>
              </a:spcAft>
              <a:buClrTx/>
              <a:buSzTx/>
              <a:buFontTx/>
              <a:buNone/>
              <a:tabLst/>
              <a:defRPr/>
            </a:pPr>
            <a:endParaRPr lang="en-US" altLang="ja-JP" sz="1000" dirty="0">
              <a:latin typeface="メイリオ" panose="020B0604030504040204" pitchFamily="50" charset="-128"/>
              <a:ea typeface="メイリオ" panose="020B0604030504040204" pitchFamily="50" charset="-128"/>
            </a:endParaRPr>
          </a:p>
          <a:p>
            <a:pPr marL="0" marR="0" lvl="0" indent="14400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保険は、社会保険（医療保険・介護保険・年金保険・労働保険）と民間保険に分類されます。</a:t>
            </a:r>
            <a:endParaRPr lang="en-US" altLang="ja-JP" sz="1000" dirty="0">
              <a:latin typeface="メイリオ" panose="020B0604030504040204" pitchFamily="50" charset="-128"/>
              <a:ea typeface="メイリオ" panose="020B0604030504040204" pitchFamily="50" charset="-128"/>
            </a:endParaRPr>
          </a:p>
          <a:p>
            <a:pPr marL="0" marR="0" lvl="0" indent="14400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民間保険は、人の死亡や老後の生活費などに備える「生命保険」と、事故や災害による</a:t>
            </a:r>
            <a:endParaRPr lang="en-US" altLang="ja-JP" sz="1000" dirty="0">
              <a:latin typeface="メイリオ" panose="020B0604030504040204" pitchFamily="50" charset="-128"/>
              <a:ea typeface="メイリオ" panose="020B0604030504040204" pitchFamily="50" charset="-128"/>
            </a:endParaRPr>
          </a:p>
          <a:p>
            <a:pPr marL="0" marR="0" lvl="0" indent="14400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損害などに備える「損害保険」とに分類されます。なお、ケガや病気などに備える保険は、</a:t>
            </a:r>
            <a:endParaRPr lang="en-US" altLang="ja-JP" sz="1000" dirty="0">
              <a:latin typeface="メイリオ" panose="020B0604030504040204" pitchFamily="50" charset="-128"/>
              <a:ea typeface="メイリオ" panose="020B0604030504040204" pitchFamily="50" charset="-128"/>
            </a:endParaRPr>
          </a:p>
          <a:p>
            <a:pPr marL="0" marR="0" lvl="0" indent="14400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生命保険と損害保険のどちらでも補償されます。</a:t>
            </a:r>
            <a:endParaRPr lang="ja-JP" altLang="en-US" sz="1000" dirty="0">
              <a:latin typeface="メイリオ" panose="020B0604030504040204" pitchFamily="50" charset="-128"/>
              <a:ea typeface="メイリオ" panose="020B0604030504040204" pitchFamily="50" charset="-128"/>
              <a:cs typeface="メイリオ"/>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en-US" altLang="ja-JP" sz="1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200" b="1" dirty="0">
                <a:latin typeface="メイリオ" panose="020B0604030504040204" pitchFamily="50" charset="-128"/>
                <a:ea typeface="メイリオ" panose="020B0604030504040204" pitchFamily="50" charset="-128"/>
              </a:rPr>
              <a:t>生命保険と損害保険</a:t>
            </a:r>
            <a:endParaRPr lang="ja-JP" altLang="en-US" sz="1000" b="1"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生命保険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死亡や病気など予期しないできごとで経済的に生活が困難にならないように備えておく保険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損害保険</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生活をとりまくさまざまなリスクによって生じる損害に備えておく保険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100" b="1" spc="50" dirty="0">
                <a:latin typeface="メイリオ" panose="020B0604030504040204" pitchFamily="50" charset="-128"/>
                <a:ea typeface="メイリオ" panose="020B0604030504040204" pitchFamily="50" charset="-128"/>
                <a:cs typeface="メイリオ"/>
              </a:rPr>
              <a:t>自転車事故に備える保険</a:t>
            </a:r>
            <a:endParaRPr lang="en-US" altLang="ja-JP" sz="1100" b="1" spc="50" dirty="0">
              <a:latin typeface="メイリオ" panose="020B0604030504040204" pitchFamily="50" charset="-128"/>
              <a:ea typeface="メイリオ" panose="020B0604030504040204" pitchFamily="50" charset="-128"/>
              <a:cs typeface="メイリオ"/>
            </a:endParaRPr>
          </a:p>
          <a:p>
            <a:pPr indent="144000">
              <a:lnSpc>
                <a:spcPts val="1600"/>
              </a:lnSpc>
            </a:pPr>
            <a:r>
              <a:rPr lang="ja-JP" altLang="en-US" sz="1000" spc="50" dirty="0">
                <a:latin typeface="メイリオ" panose="020B0604030504040204" pitchFamily="50" charset="-128"/>
                <a:ea typeface="メイリオ" panose="020B0604030504040204" pitchFamily="50" charset="-128"/>
                <a:cs typeface="メイリオ"/>
              </a:rPr>
              <a:t>自転車事故の損害賠償責任は「個人賠償責任保険」で、自分自身のケガは「傷害保険」で</a:t>
            </a:r>
            <a:endParaRPr lang="en-US" altLang="ja-JP" sz="1000" spc="50" dirty="0">
              <a:latin typeface="メイリオ" panose="020B0604030504040204" pitchFamily="50" charset="-128"/>
              <a:ea typeface="メイリオ" panose="020B0604030504040204" pitchFamily="50" charset="-128"/>
              <a:cs typeface="メイリオ"/>
            </a:endParaRPr>
          </a:p>
          <a:p>
            <a:pPr indent="144000">
              <a:lnSpc>
                <a:spcPts val="1600"/>
              </a:lnSpc>
            </a:pPr>
            <a:r>
              <a:rPr lang="ja-JP" altLang="en-US" sz="1000" spc="50" dirty="0">
                <a:latin typeface="メイリオ" panose="020B0604030504040204" pitchFamily="50" charset="-128"/>
                <a:ea typeface="メイリオ" panose="020B0604030504040204" pitchFamily="50" charset="-128"/>
                <a:cs typeface="メイリオ"/>
              </a:rPr>
              <a:t>それぞれ備えることができます。</a:t>
            </a:r>
            <a:endParaRPr lang="en-US" altLang="ja-JP" sz="1000" spc="50" dirty="0">
              <a:latin typeface="メイリオ" panose="020B0604030504040204" pitchFamily="50" charset="-128"/>
              <a:ea typeface="メイリオ" panose="020B0604030504040204" pitchFamily="50" charset="-128"/>
              <a:cs typeface="メイリオ"/>
            </a:endParaRPr>
          </a:p>
          <a:p>
            <a:pPr indent="144000">
              <a:lnSpc>
                <a:spcPts val="1600"/>
              </a:lnSpc>
            </a:pPr>
            <a:r>
              <a:rPr lang="ja-JP" altLang="en-US" sz="1000" spc="50" dirty="0">
                <a:latin typeface="メイリオ" panose="020B0604030504040204" pitchFamily="50" charset="-128"/>
                <a:ea typeface="メイリオ" panose="020B0604030504040204" pitchFamily="50" charset="-128"/>
                <a:cs typeface="メイリオ"/>
              </a:rPr>
              <a:t>なお、自動車による交通事故と異なり、自転車事故には自賠責保険のような強制保険が</a:t>
            </a:r>
            <a:endParaRPr lang="en-US" altLang="ja-JP" sz="1000" spc="50" dirty="0">
              <a:latin typeface="メイリオ" panose="020B0604030504040204" pitchFamily="50" charset="-128"/>
              <a:ea typeface="メイリオ" panose="020B0604030504040204" pitchFamily="50" charset="-128"/>
              <a:cs typeface="メイリオ"/>
            </a:endParaRPr>
          </a:p>
          <a:p>
            <a:pPr indent="144000">
              <a:lnSpc>
                <a:spcPts val="1600"/>
              </a:lnSpc>
            </a:pPr>
            <a:r>
              <a:rPr lang="ja-JP" altLang="en-US" sz="1000" spc="50" dirty="0">
                <a:latin typeface="メイリオ" panose="020B0604030504040204" pitchFamily="50" charset="-128"/>
                <a:ea typeface="メイリオ" panose="020B0604030504040204" pitchFamily="50" charset="-128"/>
                <a:cs typeface="メイリオ"/>
              </a:rPr>
              <a:t>ありませんので、自分で備えておく必要があります。</a:t>
            </a:r>
          </a:p>
          <a:p>
            <a:pPr>
              <a:lnSpc>
                <a:spcPts val="1600"/>
              </a:lnSpc>
            </a:pPr>
            <a:endParaRPr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7</a:t>
            </a:fld>
            <a:endParaRPr kumimoji="1" lang="ja-JP" altLang="en-US"/>
          </a:p>
        </p:txBody>
      </p:sp>
    </p:spTree>
    <p:extLst>
      <p:ext uri="{BB962C8B-B14F-4D97-AF65-F5344CB8AC3E}">
        <p14:creationId xmlns:p14="http://schemas.microsoft.com/office/powerpoint/2010/main" val="258298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暮らしの中のリスクと保険</a:t>
            </a:r>
            <a:r>
              <a:rPr lang="en-US" altLang="ja-JP" b="1" dirty="0">
                <a:latin typeface="メイリオ" panose="020B0604030504040204" pitchFamily="50" charset="-128"/>
                <a:ea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endParaRPr>
          </a:p>
          <a:p>
            <a:pPr>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いろいろな損害保険</a:t>
            </a: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くるまの保険</a:t>
            </a:r>
          </a:p>
          <a:p>
            <a:pPr indent="144000">
              <a:lnSpc>
                <a:spcPts val="1600"/>
              </a:lnSpc>
            </a:pPr>
            <a:r>
              <a:rPr lang="ja-JP" altLang="en-US" sz="1000" dirty="0">
                <a:latin typeface="メイリオ" panose="020B0604030504040204" pitchFamily="50" charset="-128"/>
                <a:ea typeface="メイリオ" panose="020B0604030504040204" pitchFamily="50" charset="-128"/>
              </a:rPr>
              <a:t>ア．自賠責保険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自動車事故により他人を死傷させた場合の損害に備える保険（すべての自動車・バイクに加入が義務付けられている）</a:t>
            </a:r>
          </a:p>
          <a:p>
            <a:pPr indent="144000">
              <a:lnSpc>
                <a:spcPts val="1600"/>
              </a:lnSpc>
            </a:pPr>
            <a:r>
              <a:rPr lang="ja-JP" altLang="en-US" sz="1000" dirty="0">
                <a:latin typeface="メイリオ" panose="020B0604030504040204" pitchFamily="50" charset="-128"/>
                <a:ea typeface="メイリオ" panose="020B0604030504040204" pitchFamily="50" charset="-128"/>
              </a:rPr>
              <a:t>イ．自動車保険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自動車事故による以下の損害に備える保険</a:t>
            </a:r>
          </a:p>
          <a:p>
            <a:pPr marL="288000">
              <a:lnSpc>
                <a:spcPts val="1600"/>
              </a:lnSpc>
            </a:pPr>
            <a:r>
              <a:rPr lang="ja-JP" altLang="en-US" sz="1000" dirty="0">
                <a:latin typeface="メイリオ" panose="020B0604030504040204" pitchFamily="50" charset="-128"/>
                <a:ea typeface="メイリオ" panose="020B0604030504040204" pitchFamily="50" charset="-128"/>
              </a:rPr>
              <a:t>①他人を死傷させた場合の損害　</a:t>
            </a:r>
          </a:p>
          <a:p>
            <a:pPr marL="288000">
              <a:lnSpc>
                <a:spcPts val="1600"/>
              </a:lnSpc>
            </a:pPr>
            <a:r>
              <a:rPr lang="ja-JP" altLang="en-US" sz="1000" dirty="0">
                <a:latin typeface="メイリオ" panose="020B0604030504040204" pitchFamily="50" charset="-128"/>
                <a:ea typeface="メイリオ" panose="020B0604030504040204" pitchFamily="50" charset="-128"/>
              </a:rPr>
              <a:t>②他人の自動車や建物などを壊してしまった場合の損害</a:t>
            </a:r>
          </a:p>
          <a:p>
            <a:pPr marL="288000">
              <a:lnSpc>
                <a:spcPts val="1600"/>
              </a:lnSpc>
            </a:pPr>
            <a:r>
              <a:rPr lang="ja-JP" altLang="en-US" sz="1000" dirty="0">
                <a:latin typeface="メイリオ" panose="020B0604030504040204" pitchFamily="50" charset="-128"/>
                <a:ea typeface="メイリオ" panose="020B0604030504040204" pitchFamily="50" charset="-128"/>
              </a:rPr>
              <a:t>③自分のケガ</a:t>
            </a:r>
          </a:p>
          <a:p>
            <a:pPr marL="288000">
              <a:lnSpc>
                <a:spcPts val="1600"/>
              </a:lnSpc>
            </a:pPr>
            <a:r>
              <a:rPr lang="ja-JP" altLang="en-US" sz="1000" dirty="0">
                <a:latin typeface="メイリオ" panose="020B0604030504040204" pitchFamily="50" charset="-128"/>
                <a:ea typeface="メイリオ" panose="020B0604030504040204" pitchFamily="50" charset="-128"/>
              </a:rPr>
              <a:t>④自分の自動車の損害</a:t>
            </a:r>
          </a:p>
          <a:p>
            <a:pPr>
              <a:lnSpc>
                <a:spcPts val="1600"/>
              </a:lnSpc>
            </a:pPr>
            <a:endParaRPr lang="ja-JP" altLang="en-US" sz="100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すまいの保険</a:t>
            </a:r>
          </a:p>
          <a:p>
            <a:pPr indent="144000">
              <a:lnSpc>
                <a:spcPts val="1600"/>
              </a:lnSpc>
            </a:pPr>
            <a:r>
              <a:rPr lang="ja-JP" altLang="en-US" sz="1000" dirty="0">
                <a:latin typeface="メイリオ" panose="020B0604030504040204" pitchFamily="50" charset="-128"/>
                <a:ea typeface="メイリオ" panose="020B0604030504040204" pitchFamily="50" charset="-128"/>
              </a:rPr>
              <a:t>ウ．火災保険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自宅・家財の火災、台風や洪水といった自然災害（地震・噴火・津波を除く）などによる損害に備える保険　</a:t>
            </a:r>
          </a:p>
          <a:p>
            <a:pPr indent="144000">
              <a:lnSpc>
                <a:spcPts val="1600"/>
              </a:lnSpc>
            </a:pPr>
            <a:r>
              <a:rPr lang="ja-JP" altLang="en-US" sz="1000" dirty="0">
                <a:latin typeface="メイリオ" panose="020B0604030504040204" pitchFamily="50" charset="-128"/>
                <a:ea typeface="メイリオ" panose="020B0604030504040204" pitchFamily="50" charset="-128"/>
              </a:rPr>
              <a:t>エ．地震保険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自宅・家財の地震・噴火・津波による損害に備える保険</a:t>
            </a:r>
          </a:p>
          <a:p>
            <a:pPr>
              <a:lnSpc>
                <a:spcPts val="1600"/>
              </a:lnSpc>
            </a:pPr>
            <a:endParaRPr lang="ja-JP" altLang="en-US" sz="100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からだの保険</a:t>
            </a:r>
          </a:p>
          <a:p>
            <a:pPr indent="144000">
              <a:lnSpc>
                <a:spcPts val="1600"/>
              </a:lnSpc>
            </a:pPr>
            <a:r>
              <a:rPr lang="ja-JP" altLang="en-US" sz="1000" dirty="0">
                <a:latin typeface="メイリオ" panose="020B0604030504040204" pitchFamily="50" charset="-128"/>
                <a:ea typeface="メイリオ" panose="020B0604030504040204" pitchFamily="50" charset="-128"/>
              </a:rPr>
              <a:t>オ．傷害保険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ケガによる損害に備える保険（病気は補償しない）</a:t>
            </a:r>
          </a:p>
          <a:p>
            <a:pPr indent="144000">
              <a:lnSpc>
                <a:spcPts val="1600"/>
              </a:lnSpc>
            </a:pPr>
            <a:r>
              <a:rPr lang="ja-JP" altLang="en-US" sz="1000" dirty="0">
                <a:latin typeface="メイリオ" panose="020B0604030504040204" pitchFamily="50" charset="-128"/>
                <a:ea typeface="メイリオ" panose="020B0604030504040204" pitchFamily="50" charset="-128"/>
              </a:rPr>
              <a:t>カ．医療保険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ケガや病気による損害に備える保険</a:t>
            </a:r>
          </a:p>
          <a:p>
            <a:pPr>
              <a:lnSpc>
                <a:spcPts val="1600"/>
              </a:lnSpc>
            </a:pPr>
            <a:endParaRPr lang="ja-JP" altLang="en-US" sz="100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レジャーの保険</a:t>
            </a:r>
          </a:p>
          <a:p>
            <a:pPr indent="144000">
              <a:lnSpc>
                <a:spcPts val="1600"/>
              </a:lnSpc>
            </a:pPr>
            <a:r>
              <a:rPr lang="ja-JP" altLang="en-US" sz="1000" dirty="0">
                <a:latin typeface="メイリオ" panose="020B0604030504040204" pitchFamily="50" charset="-128"/>
                <a:ea typeface="メイリオ" panose="020B0604030504040204" pitchFamily="50" charset="-128"/>
              </a:rPr>
              <a:t>キ．海外旅行保険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海外旅行中のケガや病気、携行品損害、賠償損害、捜索救助費用などさまざまなリスクに備える保険</a:t>
            </a:r>
          </a:p>
          <a:p>
            <a:pPr indent="144000">
              <a:lnSpc>
                <a:spcPts val="1600"/>
              </a:lnSpc>
            </a:pPr>
            <a:r>
              <a:rPr lang="ja-JP" altLang="en-US" sz="1000" dirty="0">
                <a:latin typeface="メイリオ" panose="020B0604030504040204" pitchFamily="50" charset="-128"/>
                <a:ea typeface="メイリオ" panose="020B0604030504040204" pitchFamily="50" charset="-128"/>
              </a:rPr>
              <a:t>ク．国内旅行傷害保険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国内旅行中のケガ、携行品損害、賠償損害、捜索救助費用などさまざまなリスクに備える保険（病気は補償しない）</a:t>
            </a:r>
          </a:p>
          <a:p>
            <a:pPr>
              <a:lnSpc>
                <a:spcPts val="1600"/>
              </a:lnSpc>
            </a:pPr>
            <a:endParaRPr lang="ja-JP" altLang="en-US" sz="100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その他</a:t>
            </a:r>
          </a:p>
          <a:p>
            <a:pPr indent="144000">
              <a:lnSpc>
                <a:spcPts val="1600"/>
              </a:lnSpc>
            </a:pPr>
            <a:r>
              <a:rPr lang="ja-JP" altLang="en-US" sz="1000" dirty="0">
                <a:latin typeface="メイリオ" panose="020B0604030504040204" pitchFamily="50" charset="-128"/>
                <a:ea typeface="メイリオ" panose="020B0604030504040204" pitchFamily="50" charset="-128"/>
              </a:rPr>
              <a:t>ケ．個人賠償責任保険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日常生活において他人に損害を与えてしまった場合に備える保険</a:t>
            </a:r>
          </a:p>
          <a:p>
            <a:pPr indent="144000">
              <a:lnSpc>
                <a:spcPts val="1600"/>
              </a:lnSpc>
            </a:pPr>
            <a:r>
              <a:rPr lang="ja-JP" altLang="en-US" sz="1000" dirty="0">
                <a:latin typeface="メイリオ" panose="020B0604030504040204" pitchFamily="50" charset="-128"/>
                <a:ea typeface="メイリオ" panose="020B0604030504040204" pitchFamily="50" charset="-128"/>
              </a:rPr>
              <a:t>コ．ペット保険</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ペットのケガや病気による損害に備える保険</a:t>
            </a: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ペットには健康保険等がないため、原則、治療費は飼い主が全額負担</a:t>
            </a:r>
          </a:p>
          <a:p>
            <a:pPr>
              <a:lnSpc>
                <a:spcPts val="1600"/>
              </a:lnSpc>
            </a:pP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8</a:t>
            </a:fld>
            <a:endParaRPr kumimoji="1" lang="ja-JP" altLang="en-US"/>
          </a:p>
        </p:txBody>
      </p:sp>
    </p:spTree>
    <p:extLst>
      <p:ext uri="{BB962C8B-B14F-4D97-AF65-F5344CB8AC3E}">
        <p14:creationId xmlns:p14="http://schemas.microsoft.com/office/powerpoint/2010/main" val="123058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57CBA68-E4AD-4975-8896-D7FCD8B031D7}"/>
              </a:ext>
            </a:extLst>
          </p:cNvPr>
          <p:cNvSpPr/>
          <p:nvPr userDrawn="1"/>
        </p:nvSpPr>
        <p:spPr>
          <a:xfrm>
            <a:off x="0" y="0"/>
            <a:ext cx="9144000" cy="2398395"/>
          </a:xfrm>
          <a:custGeom>
            <a:avLst/>
            <a:gdLst/>
            <a:ahLst/>
            <a:cxnLst/>
            <a:rect l="l" t="t" r="r" b="b"/>
            <a:pathLst>
              <a:path w="9144000" h="2398395">
                <a:moveTo>
                  <a:pt x="0" y="2397874"/>
                </a:moveTo>
                <a:lnTo>
                  <a:pt x="9144000" y="2397874"/>
                </a:lnTo>
                <a:lnTo>
                  <a:pt x="9144000" y="0"/>
                </a:lnTo>
                <a:lnTo>
                  <a:pt x="0" y="0"/>
                </a:lnTo>
                <a:lnTo>
                  <a:pt x="0" y="2397874"/>
                </a:lnTo>
                <a:close/>
              </a:path>
            </a:pathLst>
          </a:custGeom>
          <a:solidFill>
            <a:schemeClr val="accent5">
              <a:lumMod val="20000"/>
              <a:lumOff val="80000"/>
            </a:schemeClr>
          </a:solidFill>
        </p:spPr>
        <p:txBody>
          <a:bodyPr wrap="square" lIns="0" tIns="0" rIns="0" bIns="0" rtlCol="0"/>
          <a:lstStyle/>
          <a:p>
            <a:endParaRPr dirty="0"/>
          </a:p>
        </p:txBody>
      </p:sp>
      <p:grpSp>
        <p:nvGrpSpPr>
          <p:cNvPr id="41" name="グループ化 40">
            <a:extLst>
              <a:ext uri="{FF2B5EF4-FFF2-40B4-BE49-F238E27FC236}">
                <a16:creationId xmlns:a16="http://schemas.microsoft.com/office/drawing/2014/main" id="{64894801-037B-4163-B442-D1026C39C6A4}"/>
              </a:ext>
            </a:extLst>
          </p:cNvPr>
          <p:cNvGrpSpPr/>
          <p:nvPr userDrawn="1"/>
        </p:nvGrpSpPr>
        <p:grpSpPr>
          <a:xfrm>
            <a:off x="0" y="2457754"/>
            <a:ext cx="9144000" cy="2904998"/>
            <a:chOff x="0" y="2457754"/>
            <a:chExt cx="9144000" cy="2904998"/>
          </a:xfrm>
        </p:grpSpPr>
        <p:sp>
          <p:nvSpPr>
            <p:cNvPr id="3" name="object 3">
              <a:extLst>
                <a:ext uri="{FF2B5EF4-FFF2-40B4-BE49-F238E27FC236}">
                  <a16:creationId xmlns:a16="http://schemas.microsoft.com/office/drawing/2014/main" id="{9AEC0628-F271-4789-8271-87FE05A751DF}"/>
                </a:ext>
              </a:extLst>
            </p:cNvPr>
            <p:cNvSpPr/>
            <p:nvPr userDrawn="1"/>
          </p:nvSpPr>
          <p:spPr>
            <a:xfrm>
              <a:off x="0" y="2457754"/>
              <a:ext cx="9144000" cy="187325"/>
            </a:xfrm>
            <a:custGeom>
              <a:avLst/>
              <a:gdLst/>
              <a:ahLst/>
              <a:cxnLst/>
              <a:rect l="l" t="t" r="r" b="b"/>
              <a:pathLst>
                <a:path w="9144000" h="187325">
                  <a:moveTo>
                    <a:pt x="0" y="187172"/>
                  </a:moveTo>
                  <a:lnTo>
                    <a:pt x="9144000" y="187172"/>
                  </a:lnTo>
                  <a:lnTo>
                    <a:pt x="9144000" y="0"/>
                  </a:lnTo>
                  <a:lnTo>
                    <a:pt x="0" y="0"/>
                  </a:lnTo>
                  <a:lnTo>
                    <a:pt x="0" y="187172"/>
                  </a:lnTo>
                  <a:close/>
                </a:path>
              </a:pathLst>
            </a:custGeom>
            <a:solidFill>
              <a:schemeClr val="accent5">
                <a:lumMod val="20000"/>
                <a:lumOff val="80000"/>
              </a:schemeClr>
            </a:solidFill>
          </p:spPr>
          <p:txBody>
            <a:bodyPr wrap="square" lIns="0" tIns="0" rIns="0" bIns="0" rtlCol="0"/>
            <a:lstStyle/>
            <a:p>
              <a:endParaRPr/>
            </a:p>
          </p:txBody>
        </p:sp>
        <p:sp>
          <p:nvSpPr>
            <p:cNvPr id="4" name="object 4">
              <a:extLst>
                <a:ext uri="{FF2B5EF4-FFF2-40B4-BE49-F238E27FC236}">
                  <a16:creationId xmlns:a16="http://schemas.microsoft.com/office/drawing/2014/main" id="{35DFE7F9-D766-4F07-B070-A37D3631A155}"/>
                </a:ext>
              </a:extLst>
            </p:cNvPr>
            <p:cNvSpPr/>
            <p:nvPr userDrawn="1"/>
          </p:nvSpPr>
          <p:spPr>
            <a:xfrm>
              <a:off x="0" y="2716593"/>
              <a:ext cx="9144000" cy="175895"/>
            </a:xfrm>
            <a:custGeom>
              <a:avLst/>
              <a:gdLst/>
              <a:ahLst/>
              <a:cxnLst/>
              <a:rect l="l" t="t" r="r" b="b"/>
              <a:pathLst>
                <a:path w="9144000" h="175894">
                  <a:moveTo>
                    <a:pt x="0" y="175374"/>
                  </a:moveTo>
                  <a:lnTo>
                    <a:pt x="9144000" y="175374"/>
                  </a:lnTo>
                  <a:lnTo>
                    <a:pt x="9144000" y="0"/>
                  </a:lnTo>
                  <a:lnTo>
                    <a:pt x="0" y="0"/>
                  </a:lnTo>
                  <a:lnTo>
                    <a:pt x="0" y="175374"/>
                  </a:lnTo>
                  <a:close/>
                </a:path>
              </a:pathLst>
            </a:custGeom>
            <a:solidFill>
              <a:schemeClr val="accent5">
                <a:lumMod val="20000"/>
                <a:lumOff val="80000"/>
              </a:schemeClr>
            </a:solidFill>
          </p:spPr>
          <p:txBody>
            <a:bodyPr wrap="square" lIns="0" tIns="0" rIns="0" bIns="0" rtlCol="0"/>
            <a:lstStyle/>
            <a:p>
              <a:endParaRPr/>
            </a:p>
          </p:txBody>
        </p:sp>
        <p:sp>
          <p:nvSpPr>
            <p:cNvPr id="5" name="object 5">
              <a:extLst>
                <a:ext uri="{FF2B5EF4-FFF2-40B4-BE49-F238E27FC236}">
                  <a16:creationId xmlns:a16="http://schemas.microsoft.com/office/drawing/2014/main" id="{44F7EC8D-C781-4CEF-B40E-E13FF3E38AF7}"/>
                </a:ext>
              </a:extLst>
            </p:cNvPr>
            <p:cNvSpPr/>
            <p:nvPr userDrawn="1"/>
          </p:nvSpPr>
          <p:spPr>
            <a:xfrm>
              <a:off x="0" y="2975419"/>
              <a:ext cx="9144000" cy="163830"/>
            </a:xfrm>
            <a:custGeom>
              <a:avLst/>
              <a:gdLst/>
              <a:ahLst/>
              <a:cxnLst/>
              <a:rect l="l" t="t" r="r" b="b"/>
              <a:pathLst>
                <a:path w="9144000" h="163830">
                  <a:moveTo>
                    <a:pt x="0" y="163588"/>
                  </a:moveTo>
                  <a:lnTo>
                    <a:pt x="9144000" y="163588"/>
                  </a:lnTo>
                  <a:lnTo>
                    <a:pt x="9144000" y="0"/>
                  </a:lnTo>
                  <a:lnTo>
                    <a:pt x="0" y="0"/>
                  </a:lnTo>
                  <a:lnTo>
                    <a:pt x="0" y="163588"/>
                  </a:lnTo>
                  <a:close/>
                </a:path>
              </a:pathLst>
            </a:custGeom>
            <a:solidFill>
              <a:schemeClr val="accent5">
                <a:lumMod val="20000"/>
                <a:lumOff val="80000"/>
              </a:schemeClr>
            </a:solidFill>
          </p:spPr>
          <p:txBody>
            <a:bodyPr wrap="square" lIns="0" tIns="0" rIns="0" bIns="0" rtlCol="0"/>
            <a:lstStyle/>
            <a:p>
              <a:endParaRPr/>
            </a:p>
          </p:txBody>
        </p:sp>
        <p:sp>
          <p:nvSpPr>
            <p:cNvPr id="6" name="object 6">
              <a:extLst>
                <a:ext uri="{FF2B5EF4-FFF2-40B4-BE49-F238E27FC236}">
                  <a16:creationId xmlns:a16="http://schemas.microsoft.com/office/drawing/2014/main" id="{80CAFF4C-FD75-4E97-8D4D-95D0B6A6B97C}"/>
                </a:ext>
              </a:extLst>
            </p:cNvPr>
            <p:cNvSpPr/>
            <p:nvPr userDrawn="1"/>
          </p:nvSpPr>
          <p:spPr>
            <a:xfrm>
              <a:off x="0" y="3234270"/>
              <a:ext cx="9144000" cy="152400"/>
            </a:xfrm>
            <a:custGeom>
              <a:avLst/>
              <a:gdLst/>
              <a:ahLst/>
              <a:cxnLst/>
              <a:rect l="l" t="t" r="r" b="b"/>
              <a:pathLst>
                <a:path w="9144000" h="152400">
                  <a:moveTo>
                    <a:pt x="0" y="151790"/>
                  </a:moveTo>
                  <a:lnTo>
                    <a:pt x="9144000" y="151790"/>
                  </a:lnTo>
                  <a:lnTo>
                    <a:pt x="9144000" y="0"/>
                  </a:lnTo>
                  <a:lnTo>
                    <a:pt x="0" y="0"/>
                  </a:lnTo>
                  <a:lnTo>
                    <a:pt x="0" y="151790"/>
                  </a:lnTo>
                  <a:close/>
                </a:path>
              </a:pathLst>
            </a:custGeom>
            <a:solidFill>
              <a:schemeClr val="accent5">
                <a:lumMod val="20000"/>
                <a:lumOff val="80000"/>
              </a:schemeClr>
            </a:solidFill>
          </p:spPr>
          <p:txBody>
            <a:bodyPr wrap="square" lIns="0" tIns="0" rIns="0" bIns="0" rtlCol="0"/>
            <a:lstStyle/>
            <a:p>
              <a:endParaRPr/>
            </a:p>
          </p:txBody>
        </p:sp>
        <p:sp>
          <p:nvSpPr>
            <p:cNvPr id="7" name="object 7">
              <a:extLst>
                <a:ext uri="{FF2B5EF4-FFF2-40B4-BE49-F238E27FC236}">
                  <a16:creationId xmlns:a16="http://schemas.microsoft.com/office/drawing/2014/main" id="{F2101B01-1573-4862-9A43-39CDC357100E}"/>
                </a:ext>
              </a:extLst>
            </p:cNvPr>
            <p:cNvSpPr/>
            <p:nvPr userDrawn="1"/>
          </p:nvSpPr>
          <p:spPr>
            <a:xfrm>
              <a:off x="0" y="3493109"/>
              <a:ext cx="9144000" cy="140335"/>
            </a:xfrm>
            <a:custGeom>
              <a:avLst/>
              <a:gdLst/>
              <a:ahLst/>
              <a:cxnLst/>
              <a:rect l="l" t="t" r="r" b="b"/>
              <a:pathLst>
                <a:path w="9144000" h="140335">
                  <a:moveTo>
                    <a:pt x="0" y="140004"/>
                  </a:moveTo>
                  <a:lnTo>
                    <a:pt x="9144000" y="140004"/>
                  </a:lnTo>
                  <a:lnTo>
                    <a:pt x="9144000" y="0"/>
                  </a:lnTo>
                  <a:lnTo>
                    <a:pt x="0" y="0"/>
                  </a:lnTo>
                  <a:lnTo>
                    <a:pt x="0" y="140004"/>
                  </a:lnTo>
                  <a:close/>
                </a:path>
              </a:pathLst>
            </a:custGeom>
            <a:solidFill>
              <a:schemeClr val="accent5">
                <a:lumMod val="20000"/>
                <a:lumOff val="80000"/>
              </a:schemeClr>
            </a:solidFill>
          </p:spPr>
          <p:txBody>
            <a:bodyPr wrap="square" lIns="0" tIns="0" rIns="0" bIns="0" rtlCol="0"/>
            <a:lstStyle/>
            <a:p>
              <a:endParaRPr/>
            </a:p>
          </p:txBody>
        </p:sp>
        <p:sp>
          <p:nvSpPr>
            <p:cNvPr id="8" name="object 8">
              <a:extLst>
                <a:ext uri="{FF2B5EF4-FFF2-40B4-BE49-F238E27FC236}">
                  <a16:creationId xmlns:a16="http://schemas.microsoft.com/office/drawing/2014/main" id="{3588F6E9-3E65-437F-B650-4B101F576257}"/>
                </a:ext>
              </a:extLst>
            </p:cNvPr>
            <p:cNvSpPr/>
            <p:nvPr userDrawn="1"/>
          </p:nvSpPr>
          <p:spPr>
            <a:xfrm>
              <a:off x="0" y="3751948"/>
              <a:ext cx="9144000" cy="128270"/>
            </a:xfrm>
            <a:custGeom>
              <a:avLst/>
              <a:gdLst/>
              <a:ahLst/>
              <a:cxnLst/>
              <a:rect l="l" t="t" r="r" b="b"/>
              <a:pathLst>
                <a:path w="9144000" h="128270">
                  <a:moveTo>
                    <a:pt x="0" y="128193"/>
                  </a:moveTo>
                  <a:lnTo>
                    <a:pt x="9144000" y="128193"/>
                  </a:lnTo>
                  <a:lnTo>
                    <a:pt x="9144000" y="0"/>
                  </a:lnTo>
                  <a:lnTo>
                    <a:pt x="0" y="0"/>
                  </a:lnTo>
                  <a:lnTo>
                    <a:pt x="0" y="128193"/>
                  </a:lnTo>
                  <a:close/>
                </a:path>
              </a:pathLst>
            </a:custGeom>
            <a:solidFill>
              <a:schemeClr val="accent5">
                <a:lumMod val="20000"/>
                <a:lumOff val="80000"/>
              </a:schemeClr>
            </a:solidFill>
          </p:spPr>
          <p:txBody>
            <a:bodyPr wrap="square" lIns="0" tIns="0" rIns="0" bIns="0" rtlCol="0"/>
            <a:lstStyle/>
            <a:p>
              <a:endParaRPr/>
            </a:p>
          </p:txBody>
        </p:sp>
        <p:sp>
          <p:nvSpPr>
            <p:cNvPr id="9" name="object 9">
              <a:extLst>
                <a:ext uri="{FF2B5EF4-FFF2-40B4-BE49-F238E27FC236}">
                  <a16:creationId xmlns:a16="http://schemas.microsoft.com/office/drawing/2014/main" id="{DCD1917E-0445-4371-94A2-86C81B6BF4A0}"/>
                </a:ext>
              </a:extLst>
            </p:cNvPr>
            <p:cNvSpPr/>
            <p:nvPr userDrawn="1"/>
          </p:nvSpPr>
          <p:spPr>
            <a:xfrm>
              <a:off x="0" y="4010786"/>
              <a:ext cx="9144000" cy="116839"/>
            </a:xfrm>
            <a:custGeom>
              <a:avLst/>
              <a:gdLst/>
              <a:ahLst/>
              <a:cxnLst/>
              <a:rect l="l" t="t" r="r" b="b"/>
              <a:pathLst>
                <a:path w="9144000" h="116839">
                  <a:moveTo>
                    <a:pt x="0" y="116420"/>
                  </a:moveTo>
                  <a:lnTo>
                    <a:pt x="9144000" y="116420"/>
                  </a:lnTo>
                  <a:lnTo>
                    <a:pt x="9144000" y="0"/>
                  </a:lnTo>
                  <a:lnTo>
                    <a:pt x="0" y="0"/>
                  </a:lnTo>
                  <a:lnTo>
                    <a:pt x="0" y="116420"/>
                  </a:lnTo>
                  <a:close/>
                </a:path>
              </a:pathLst>
            </a:custGeom>
            <a:solidFill>
              <a:schemeClr val="accent5">
                <a:lumMod val="20000"/>
                <a:lumOff val="80000"/>
              </a:schemeClr>
            </a:solidFill>
          </p:spPr>
          <p:txBody>
            <a:bodyPr wrap="square" lIns="0" tIns="0" rIns="0" bIns="0" rtlCol="0"/>
            <a:lstStyle/>
            <a:p>
              <a:endParaRPr/>
            </a:p>
          </p:txBody>
        </p:sp>
        <p:sp>
          <p:nvSpPr>
            <p:cNvPr id="10" name="object 10">
              <a:extLst>
                <a:ext uri="{FF2B5EF4-FFF2-40B4-BE49-F238E27FC236}">
                  <a16:creationId xmlns:a16="http://schemas.microsoft.com/office/drawing/2014/main" id="{93E044FB-01E1-4DF1-9F04-BCEB47441222}"/>
                </a:ext>
              </a:extLst>
            </p:cNvPr>
            <p:cNvSpPr/>
            <p:nvPr userDrawn="1"/>
          </p:nvSpPr>
          <p:spPr>
            <a:xfrm>
              <a:off x="0" y="4269625"/>
              <a:ext cx="9144000" cy="104775"/>
            </a:xfrm>
            <a:custGeom>
              <a:avLst/>
              <a:gdLst/>
              <a:ahLst/>
              <a:cxnLst/>
              <a:rect l="l" t="t" r="r" b="b"/>
              <a:pathLst>
                <a:path w="9144000" h="104775">
                  <a:moveTo>
                    <a:pt x="0" y="104622"/>
                  </a:moveTo>
                  <a:lnTo>
                    <a:pt x="9144000" y="104622"/>
                  </a:lnTo>
                  <a:lnTo>
                    <a:pt x="9144000" y="0"/>
                  </a:lnTo>
                  <a:lnTo>
                    <a:pt x="0" y="0"/>
                  </a:lnTo>
                  <a:lnTo>
                    <a:pt x="0" y="104622"/>
                  </a:lnTo>
                  <a:close/>
                </a:path>
              </a:pathLst>
            </a:custGeom>
            <a:solidFill>
              <a:schemeClr val="accent5">
                <a:lumMod val="20000"/>
                <a:lumOff val="80000"/>
              </a:schemeClr>
            </a:solidFill>
          </p:spPr>
          <p:txBody>
            <a:bodyPr wrap="square" lIns="0" tIns="0" rIns="0" bIns="0" rtlCol="0"/>
            <a:lstStyle/>
            <a:p>
              <a:endParaRPr/>
            </a:p>
          </p:txBody>
        </p:sp>
        <p:sp>
          <p:nvSpPr>
            <p:cNvPr id="11" name="object 11">
              <a:extLst>
                <a:ext uri="{FF2B5EF4-FFF2-40B4-BE49-F238E27FC236}">
                  <a16:creationId xmlns:a16="http://schemas.microsoft.com/office/drawing/2014/main" id="{031B5834-9111-47ED-A5AD-A3760AB01100}"/>
                </a:ext>
              </a:extLst>
            </p:cNvPr>
            <p:cNvSpPr/>
            <p:nvPr userDrawn="1"/>
          </p:nvSpPr>
          <p:spPr>
            <a:xfrm>
              <a:off x="0" y="4528451"/>
              <a:ext cx="9144000" cy="93345"/>
            </a:xfrm>
            <a:custGeom>
              <a:avLst/>
              <a:gdLst/>
              <a:ahLst/>
              <a:cxnLst/>
              <a:rect l="l" t="t" r="r" b="b"/>
              <a:pathLst>
                <a:path w="9144000" h="93345">
                  <a:moveTo>
                    <a:pt x="0" y="92824"/>
                  </a:moveTo>
                  <a:lnTo>
                    <a:pt x="9144000" y="92824"/>
                  </a:lnTo>
                  <a:lnTo>
                    <a:pt x="9144000" y="0"/>
                  </a:lnTo>
                  <a:lnTo>
                    <a:pt x="0" y="0"/>
                  </a:lnTo>
                  <a:lnTo>
                    <a:pt x="0" y="92824"/>
                  </a:lnTo>
                  <a:close/>
                </a:path>
              </a:pathLst>
            </a:custGeom>
            <a:solidFill>
              <a:schemeClr val="accent5">
                <a:lumMod val="20000"/>
                <a:lumOff val="80000"/>
              </a:schemeClr>
            </a:solidFill>
          </p:spPr>
          <p:txBody>
            <a:bodyPr wrap="square" lIns="0" tIns="0" rIns="0" bIns="0" rtlCol="0"/>
            <a:lstStyle/>
            <a:p>
              <a:endParaRPr/>
            </a:p>
          </p:txBody>
        </p:sp>
        <p:sp>
          <p:nvSpPr>
            <p:cNvPr id="12" name="object 12">
              <a:extLst>
                <a:ext uri="{FF2B5EF4-FFF2-40B4-BE49-F238E27FC236}">
                  <a16:creationId xmlns:a16="http://schemas.microsoft.com/office/drawing/2014/main" id="{5FDE1FAA-F8E1-4C9B-A4D1-8970B870D93D}"/>
                </a:ext>
              </a:extLst>
            </p:cNvPr>
            <p:cNvSpPr/>
            <p:nvPr userDrawn="1"/>
          </p:nvSpPr>
          <p:spPr>
            <a:xfrm>
              <a:off x="0" y="4787290"/>
              <a:ext cx="9144000" cy="81280"/>
            </a:xfrm>
            <a:custGeom>
              <a:avLst/>
              <a:gdLst/>
              <a:ahLst/>
              <a:cxnLst/>
              <a:rect l="l" t="t" r="r" b="b"/>
              <a:pathLst>
                <a:path w="9144000" h="81279">
                  <a:moveTo>
                    <a:pt x="0" y="81051"/>
                  </a:moveTo>
                  <a:lnTo>
                    <a:pt x="9144000" y="81051"/>
                  </a:lnTo>
                  <a:lnTo>
                    <a:pt x="9144000" y="0"/>
                  </a:lnTo>
                  <a:lnTo>
                    <a:pt x="0" y="0"/>
                  </a:lnTo>
                  <a:lnTo>
                    <a:pt x="0" y="81051"/>
                  </a:lnTo>
                  <a:close/>
                </a:path>
              </a:pathLst>
            </a:custGeom>
            <a:solidFill>
              <a:schemeClr val="accent5">
                <a:lumMod val="20000"/>
                <a:lumOff val="80000"/>
              </a:schemeClr>
            </a:solidFill>
          </p:spPr>
          <p:txBody>
            <a:bodyPr wrap="square" lIns="0" tIns="0" rIns="0" bIns="0" rtlCol="0"/>
            <a:lstStyle/>
            <a:p>
              <a:endParaRPr/>
            </a:p>
          </p:txBody>
        </p:sp>
        <p:sp>
          <p:nvSpPr>
            <p:cNvPr id="13" name="object 13">
              <a:extLst>
                <a:ext uri="{FF2B5EF4-FFF2-40B4-BE49-F238E27FC236}">
                  <a16:creationId xmlns:a16="http://schemas.microsoft.com/office/drawing/2014/main" id="{E4074521-A6B5-4BAF-A1E3-D25F2CAFE361}"/>
                </a:ext>
              </a:extLst>
            </p:cNvPr>
            <p:cNvSpPr/>
            <p:nvPr userDrawn="1"/>
          </p:nvSpPr>
          <p:spPr>
            <a:xfrm>
              <a:off x="0" y="5046129"/>
              <a:ext cx="9144000" cy="69850"/>
            </a:xfrm>
            <a:custGeom>
              <a:avLst/>
              <a:gdLst/>
              <a:ahLst/>
              <a:cxnLst/>
              <a:rect l="l" t="t" r="r" b="b"/>
              <a:pathLst>
                <a:path w="9144000" h="69850">
                  <a:moveTo>
                    <a:pt x="0" y="69253"/>
                  </a:moveTo>
                  <a:lnTo>
                    <a:pt x="9144000" y="69253"/>
                  </a:lnTo>
                  <a:lnTo>
                    <a:pt x="9144000" y="0"/>
                  </a:lnTo>
                  <a:lnTo>
                    <a:pt x="0" y="0"/>
                  </a:lnTo>
                  <a:lnTo>
                    <a:pt x="0" y="69253"/>
                  </a:lnTo>
                  <a:close/>
                </a:path>
              </a:pathLst>
            </a:custGeom>
            <a:solidFill>
              <a:schemeClr val="accent5">
                <a:lumMod val="20000"/>
                <a:lumOff val="80000"/>
              </a:schemeClr>
            </a:solidFill>
          </p:spPr>
          <p:txBody>
            <a:bodyPr wrap="square" lIns="0" tIns="0" rIns="0" bIns="0" rtlCol="0"/>
            <a:lstStyle/>
            <a:p>
              <a:endParaRPr/>
            </a:p>
          </p:txBody>
        </p:sp>
        <p:sp>
          <p:nvSpPr>
            <p:cNvPr id="14" name="object 14">
              <a:extLst>
                <a:ext uri="{FF2B5EF4-FFF2-40B4-BE49-F238E27FC236}">
                  <a16:creationId xmlns:a16="http://schemas.microsoft.com/office/drawing/2014/main" id="{4097319B-05A0-4DC9-B77C-CD07AD593A8B}"/>
                </a:ext>
              </a:extLst>
            </p:cNvPr>
            <p:cNvSpPr/>
            <p:nvPr userDrawn="1"/>
          </p:nvSpPr>
          <p:spPr>
            <a:xfrm>
              <a:off x="0" y="5304967"/>
              <a:ext cx="9144000" cy="57785"/>
            </a:xfrm>
            <a:custGeom>
              <a:avLst/>
              <a:gdLst/>
              <a:ahLst/>
              <a:cxnLst/>
              <a:rect l="l" t="t" r="r" b="b"/>
              <a:pathLst>
                <a:path w="9144000" h="57785">
                  <a:moveTo>
                    <a:pt x="0" y="57467"/>
                  </a:moveTo>
                  <a:lnTo>
                    <a:pt x="9144000" y="57467"/>
                  </a:lnTo>
                  <a:lnTo>
                    <a:pt x="9144000" y="0"/>
                  </a:lnTo>
                  <a:lnTo>
                    <a:pt x="0" y="0"/>
                  </a:lnTo>
                  <a:lnTo>
                    <a:pt x="0" y="57467"/>
                  </a:lnTo>
                  <a:close/>
                </a:path>
              </a:pathLst>
            </a:custGeom>
            <a:solidFill>
              <a:schemeClr val="accent5">
                <a:lumMod val="20000"/>
                <a:lumOff val="80000"/>
              </a:schemeClr>
            </a:solidFill>
          </p:spPr>
          <p:txBody>
            <a:bodyPr wrap="square" lIns="0" tIns="0" rIns="0" bIns="0" rtlCol="0"/>
            <a:lstStyle/>
            <a:p>
              <a:endParaRPr/>
            </a:p>
          </p:txBody>
        </p:sp>
      </p:grpSp>
      <p:grpSp>
        <p:nvGrpSpPr>
          <p:cNvPr id="42" name="グループ化 41">
            <a:extLst>
              <a:ext uri="{FF2B5EF4-FFF2-40B4-BE49-F238E27FC236}">
                <a16:creationId xmlns:a16="http://schemas.microsoft.com/office/drawing/2014/main" id="{23977DCB-9D97-4759-8F91-3DD7DC0D690B}"/>
              </a:ext>
            </a:extLst>
          </p:cNvPr>
          <p:cNvGrpSpPr/>
          <p:nvPr userDrawn="1"/>
        </p:nvGrpSpPr>
        <p:grpSpPr>
          <a:xfrm>
            <a:off x="0" y="5563819"/>
            <a:ext cx="9144000" cy="787298"/>
            <a:chOff x="0" y="5563819"/>
            <a:chExt cx="9144000" cy="787298"/>
          </a:xfrm>
          <a:solidFill>
            <a:schemeClr val="accent5">
              <a:lumMod val="20000"/>
              <a:lumOff val="80000"/>
            </a:schemeClr>
          </a:solidFill>
        </p:grpSpPr>
        <p:sp>
          <p:nvSpPr>
            <p:cNvPr id="15" name="object 15">
              <a:extLst>
                <a:ext uri="{FF2B5EF4-FFF2-40B4-BE49-F238E27FC236}">
                  <a16:creationId xmlns:a16="http://schemas.microsoft.com/office/drawing/2014/main" id="{32776813-4894-4D05-B053-8CA7CB81345C}"/>
                </a:ext>
              </a:extLst>
            </p:cNvPr>
            <p:cNvSpPr/>
            <p:nvPr userDrawn="1"/>
          </p:nvSpPr>
          <p:spPr>
            <a:xfrm>
              <a:off x="0" y="5563819"/>
              <a:ext cx="9144000" cy="45720"/>
            </a:xfrm>
            <a:custGeom>
              <a:avLst/>
              <a:gdLst/>
              <a:ahLst/>
              <a:cxnLst/>
              <a:rect l="l" t="t" r="r" b="b"/>
              <a:pathLst>
                <a:path w="9144000" h="45720">
                  <a:moveTo>
                    <a:pt x="0" y="45643"/>
                  </a:moveTo>
                  <a:lnTo>
                    <a:pt x="9144000" y="45643"/>
                  </a:lnTo>
                  <a:lnTo>
                    <a:pt x="9144000" y="0"/>
                  </a:lnTo>
                  <a:lnTo>
                    <a:pt x="0" y="0"/>
                  </a:lnTo>
                  <a:lnTo>
                    <a:pt x="0" y="45643"/>
                  </a:lnTo>
                  <a:close/>
                </a:path>
              </a:pathLst>
            </a:custGeom>
            <a:grpFill/>
          </p:spPr>
          <p:txBody>
            <a:bodyPr wrap="square" lIns="0" tIns="0" rIns="0" bIns="0" rtlCol="0"/>
            <a:lstStyle/>
            <a:p>
              <a:endParaRPr/>
            </a:p>
          </p:txBody>
        </p:sp>
        <p:sp>
          <p:nvSpPr>
            <p:cNvPr id="16" name="object 16">
              <a:extLst>
                <a:ext uri="{FF2B5EF4-FFF2-40B4-BE49-F238E27FC236}">
                  <a16:creationId xmlns:a16="http://schemas.microsoft.com/office/drawing/2014/main" id="{BC0C78DD-4341-4FFD-9C23-6AA7736628FA}"/>
                </a:ext>
              </a:extLst>
            </p:cNvPr>
            <p:cNvSpPr/>
            <p:nvPr userDrawn="1"/>
          </p:nvSpPr>
          <p:spPr>
            <a:xfrm>
              <a:off x="0" y="5822645"/>
              <a:ext cx="9144000" cy="34290"/>
            </a:xfrm>
            <a:custGeom>
              <a:avLst/>
              <a:gdLst/>
              <a:ahLst/>
              <a:cxnLst/>
              <a:rect l="l" t="t" r="r" b="b"/>
              <a:pathLst>
                <a:path w="9144000" h="34289">
                  <a:moveTo>
                    <a:pt x="0" y="33870"/>
                  </a:moveTo>
                  <a:lnTo>
                    <a:pt x="9144000" y="33870"/>
                  </a:lnTo>
                  <a:lnTo>
                    <a:pt x="9144000" y="0"/>
                  </a:lnTo>
                  <a:lnTo>
                    <a:pt x="0" y="0"/>
                  </a:lnTo>
                  <a:lnTo>
                    <a:pt x="0" y="33870"/>
                  </a:lnTo>
                  <a:close/>
                </a:path>
              </a:pathLst>
            </a:custGeom>
            <a:grpFill/>
          </p:spPr>
          <p:txBody>
            <a:bodyPr wrap="square" lIns="0" tIns="0" rIns="0" bIns="0" rtlCol="0"/>
            <a:lstStyle/>
            <a:p>
              <a:endParaRPr/>
            </a:p>
          </p:txBody>
        </p:sp>
        <p:sp>
          <p:nvSpPr>
            <p:cNvPr id="17" name="object 17">
              <a:extLst>
                <a:ext uri="{FF2B5EF4-FFF2-40B4-BE49-F238E27FC236}">
                  <a16:creationId xmlns:a16="http://schemas.microsoft.com/office/drawing/2014/main" id="{6C1B2DE2-B709-4BC4-8410-A4CC51D2BF8C}"/>
                </a:ext>
              </a:extLst>
            </p:cNvPr>
            <p:cNvSpPr/>
            <p:nvPr userDrawn="1"/>
          </p:nvSpPr>
          <p:spPr>
            <a:xfrm>
              <a:off x="0" y="6081496"/>
              <a:ext cx="9144000" cy="22225"/>
            </a:xfrm>
            <a:custGeom>
              <a:avLst/>
              <a:gdLst/>
              <a:ahLst/>
              <a:cxnLst/>
              <a:rect l="l" t="t" r="r" b="b"/>
              <a:pathLst>
                <a:path w="9144000" h="22225">
                  <a:moveTo>
                    <a:pt x="0" y="22059"/>
                  </a:moveTo>
                  <a:lnTo>
                    <a:pt x="9144000" y="22059"/>
                  </a:lnTo>
                  <a:lnTo>
                    <a:pt x="9144000" y="0"/>
                  </a:lnTo>
                  <a:lnTo>
                    <a:pt x="0" y="0"/>
                  </a:lnTo>
                  <a:lnTo>
                    <a:pt x="0" y="22059"/>
                  </a:lnTo>
                  <a:close/>
                </a:path>
              </a:pathLst>
            </a:custGeom>
            <a:grpFill/>
          </p:spPr>
          <p:txBody>
            <a:bodyPr wrap="square" lIns="0" tIns="0" rIns="0" bIns="0" rtlCol="0"/>
            <a:lstStyle/>
            <a:p>
              <a:endParaRPr/>
            </a:p>
          </p:txBody>
        </p:sp>
        <p:sp>
          <p:nvSpPr>
            <p:cNvPr id="18" name="object 18">
              <a:extLst>
                <a:ext uri="{FF2B5EF4-FFF2-40B4-BE49-F238E27FC236}">
                  <a16:creationId xmlns:a16="http://schemas.microsoft.com/office/drawing/2014/main" id="{87F12242-98B4-4D0B-9129-87257A73D3DC}"/>
                </a:ext>
              </a:extLst>
            </p:cNvPr>
            <p:cNvSpPr/>
            <p:nvPr userDrawn="1"/>
          </p:nvSpPr>
          <p:spPr>
            <a:xfrm>
              <a:off x="0" y="6340322"/>
              <a:ext cx="9144000" cy="10795"/>
            </a:xfrm>
            <a:custGeom>
              <a:avLst/>
              <a:gdLst/>
              <a:ahLst/>
              <a:cxnLst/>
              <a:rect l="l" t="t" r="r" b="b"/>
              <a:pathLst>
                <a:path w="9144000" h="10795">
                  <a:moveTo>
                    <a:pt x="0" y="10299"/>
                  </a:moveTo>
                  <a:lnTo>
                    <a:pt x="9144000" y="10299"/>
                  </a:lnTo>
                  <a:lnTo>
                    <a:pt x="9144000" y="0"/>
                  </a:lnTo>
                  <a:lnTo>
                    <a:pt x="0" y="0"/>
                  </a:lnTo>
                  <a:lnTo>
                    <a:pt x="0" y="10299"/>
                  </a:lnTo>
                  <a:close/>
                </a:path>
              </a:pathLst>
            </a:custGeom>
            <a:grpFill/>
          </p:spPr>
          <p:txBody>
            <a:bodyPr wrap="square" lIns="0" tIns="0" rIns="0" bIns="0" rtlCol="0"/>
            <a:lstStyle/>
            <a:p>
              <a:endParaRPr/>
            </a:p>
          </p:txBody>
        </p:sp>
      </p:grpSp>
      <p:sp>
        <p:nvSpPr>
          <p:cNvPr id="19" name="object 19">
            <a:extLst>
              <a:ext uri="{FF2B5EF4-FFF2-40B4-BE49-F238E27FC236}">
                <a16:creationId xmlns:a16="http://schemas.microsoft.com/office/drawing/2014/main" id="{6ABD0575-A17B-4AB7-82CB-936A1AA9FF5A}"/>
              </a:ext>
            </a:extLst>
          </p:cNvPr>
          <p:cNvSpPr/>
          <p:nvPr userDrawn="1"/>
        </p:nvSpPr>
        <p:spPr>
          <a:xfrm>
            <a:off x="0" y="6597650"/>
            <a:ext cx="9144000" cy="260350"/>
          </a:xfrm>
          <a:custGeom>
            <a:avLst/>
            <a:gdLst/>
            <a:ahLst/>
            <a:cxnLst/>
            <a:rect l="l" t="t" r="r" b="b"/>
            <a:pathLst>
              <a:path w="9144000" h="260350">
                <a:moveTo>
                  <a:pt x="0" y="260350"/>
                </a:moveTo>
                <a:lnTo>
                  <a:pt x="9144000" y="260350"/>
                </a:lnTo>
                <a:lnTo>
                  <a:pt x="9144000" y="0"/>
                </a:lnTo>
                <a:lnTo>
                  <a:pt x="0" y="0"/>
                </a:lnTo>
                <a:lnTo>
                  <a:pt x="0" y="260350"/>
                </a:lnTo>
                <a:close/>
              </a:path>
            </a:pathLst>
          </a:custGeom>
          <a:solidFill>
            <a:srgbClr val="FFFFFF"/>
          </a:solidFill>
        </p:spPr>
        <p:txBody>
          <a:bodyPr wrap="square" lIns="0" tIns="0" rIns="0" bIns="0" rtlCol="0"/>
          <a:lstStyle/>
          <a:p>
            <a:endParaRPr/>
          </a:p>
        </p:txBody>
      </p:sp>
      <p:sp>
        <p:nvSpPr>
          <p:cNvPr id="20" name="object 20">
            <a:extLst>
              <a:ext uri="{FF2B5EF4-FFF2-40B4-BE49-F238E27FC236}">
                <a16:creationId xmlns:a16="http://schemas.microsoft.com/office/drawing/2014/main" id="{3377623A-CC12-45A6-86D5-969A3602B576}"/>
              </a:ext>
            </a:extLst>
          </p:cNvPr>
          <p:cNvSpPr/>
          <p:nvPr userDrawn="1"/>
        </p:nvSpPr>
        <p:spPr>
          <a:xfrm>
            <a:off x="0" y="6350622"/>
            <a:ext cx="9144000" cy="248920"/>
          </a:xfrm>
          <a:custGeom>
            <a:avLst/>
            <a:gdLst/>
            <a:ahLst/>
            <a:cxnLst/>
            <a:rect l="l" t="t" r="r" b="b"/>
            <a:pathLst>
              <a:path w="9144000" h="248920">
                <a:moveTo>
                  <a:pt x="0" y="248551"/>
                </a:moveTo>
                <a:lnTo>
                  <a:pt x="9144000" y="248551"/>
                </a:lnTo>
                <a:lnTo>
                  <a:pt x="9144000" y="0"/>
                </a:lnTo>
                <a:lnTo>
                  <a:pt x="0" y="0"/>
                </a:lnTo>
                <a:lnTo>
                  <a:pt x="0" y="248551"/>
                </a:lnTo>
                <a:close/>
              </a:path>
            </a:pathLst>
          </a:custGeom>
          <a:solidFill>
            <a:srgbClr val="FFFFFF"/>
          </a:solidFill>
        </p:spPr>
        <p:txBody>
          <a:bodyPr wrap="square" lIns="0" tIns="0" rIns="0" bIns="0" rtlCol="0"/>
          <a:lstStyle/>
          <a:p>
            <a:endParaRPr/>
          </a:p>
        </p:txBody>
      </p:sp>
      <p:sp>
        <p:nvSpPr>
          <p:cNvPr id="21" name="object 21">
            <a:extLst>
              <a:ext uri="{FF2B5EF4-FFF2-40B4-BE49-F238E27FC236}">
                <a16:creationId xmlns:a16="http://schemas.microsoft.com/office/drawing/2014/main" id="{138D30A1-2623-43C6-B794-877865B6AA66}"/>
              </a:ext>
            </a:extLst>
          </p:cNvPr>
          <p:cNvSpPr/>
          <p:nvPr userDrawn="1"/>
        </p:nvSpPr>
        <p:spPr>
          <a:xfrm>
            <a:off x="0" y="6103556"/>
            <a:ext cx="9144000" cy="236854"/>
          </a:xfrm>
          <a:custGeom>
            <a:avLst/>
            <a:gdLst/>
            <a:ahLst/>
            <a:cxnLst/>
            <a:rect l="l" t="t" r="r" b="b"/>
            <a:pathLst>
              <a:path w="9144000" h="236854">
                <a:moveTo>
                  <a:pt x="0" y="236766"/>
                </a:moveTo>
                <a:lnTo>
                  <a:pt x="9144000" y="236766"/>
                </a:lnTo>
                <a:lnTo>
                  <a:pt x="9144000" y="0"/>
                </a:lnTo>
                <a:lnTo>
                  <a:pt x="0" y="0"/>
                </a:lnTo>
                <a:lnTo>
                  <a:pt x="0" y="236766"/>
                </a:lnTo>
                <a:close/>
              </a:path>
            </a:pathLst>
          </a:custGeom>
          <a:solidFill>
            <a:srgbClr val="FFFFFF"/>
          </a:solidFill>
        </p:spPr>
        <p:txBody>
          <a:bodyPr wrap="square" lIns="0" tIns="0" rIns="0" bIns="0" rtlCol="0"/>
          <a:lstStyle/>
          <a:p>
            <a:endParaRPr/>
          </a:p>
        </p:txBody>
      </p:sp>
      <p:sp>
        <p:nvSpPr>
          <p:cNvPr id="22" name="object 22">
            <a:extLst>
              <a:ext uri="{FF2B5EF4-FFF2-40B4-BE49-F238E27FC236}">
                <a16:creationId xmlns:a16="http://schemas.microsoft.com/office/drawing/2014/main" id="{CB94FCB9-A97D-4A59-881A-786A5A6C6A35}"/>
              </a:ext>
            </a:extLst>
          </p:cNvPr>
          <p:cNvSpPr/>
          <p:nvPr userDrawn="1"/>
        </p:nvSpPr>
        <p:spPr>
          <a:xfrm>
            <a:off x="0" y="5856516"/>
            <a:ext cx="9144000" cy="225425"/>
          </a:xfrm>
          <a:custGeom>
            <a:avLst/>
            <a:gdLst/>
            <a:ahLst/>
            <a:cxnLst/>
            <a:rect l="l" t="t" r="r" b="b"/>
            <a:pathLst>
              <a:path w="9144000" h="225425">
                <a:moveTo>
                  <a:pt x="0" y="224980"/>
                </a:moveTo>
                <a:lnTo>
                  <a:pt x="9144000" y="224980"/>
                </a:lnTo>
                <a:lnTo>
                  <a:pt x="9144000" y="0"/>
                </a:lnTo>
                <a:lnTo>
                  <a:pt x="0" y="0"/>
                </a:lnTo>
                <a:lnTo>
                  <a:pt x="0" y="224980"/>
                </a:lnTo>
                <a:close/>
              </a:path>
            </a:pathLst>
          </a:custGeom>
          <a:solidFill>
            <a:srgbClr val="FFFFFF"/>
          </a:solidFill>
        </p:spPr>
        <p:txBody>
          <a:bodyPr wrap="square" lIns="0" tIns="0" rIns="0" bIns="0" rtlCol="0"/>
          <a:lstStyle/>
          <a:p>
            <a:endParaRPr/>
          </a:p>
        </p:txBody>
      </p:sp>
      <p:sp>
        <p:nvSpPr>
          <p:cNvPr id="23" name="object 23">
            <a:extLst>
              <a:ext uri="{FF2B5EF4-FFF2-40B4-BE49-F238E27FC236}">
                <a16:creationId xmlns:a16="http://schemas.microsoft.com/office/drawing/2014/main" id="{10524A96-25A2-4FBD-95F4-D8B7C8C80BB6}"/>
              </a:ext>
            </a:extLst>
          </p:cNvPr>
          <p:cNvSpPr/>
          <p:nvPr userDrawn="1"/>
        </p:nvSpPr>
        <p:spPr>
          <a:xfrm>
            <a:off x="0" y="5609463"/>
            <a:ext cx="9144000" cy="213360"/>
          </a:xfrm>
          <a:custGeom>
            <a:avLst/>
            <a:gdLst/>
            <a:ahLst/>
            <a:cxnLst/>
            <a:rect l="l" t="t" r="r" b="b"/>
            <a:pathLst>
              <a:path w="9144000" h="213360">
                <a:moveTo>
                  <a:pt x="0" y="213182"/>
                </a:moveTo>
                <a:lnTo>
                  <a:pt x="9144000" y="213182"/>
                </a:lnTo>
                <a:lnTo>
                  <a:pt x="9144000" y="0"/>
                </a:lnTo>
                <a:lnTo>
                  <a:pt x="0" y="0"/>
                </a:lnTo>
                <a:lnTo>
                  <a:pt x="0" y="213182"/>
                </a:lnTo>
                <a:close/>
              </a:path>
            </a:pathLst>
          </a:custGeom>
          <a:solidFill>
            <a:srgbClr val="FFFFFF"/>
          </a:solidFill>
        </p:spPr>
        <p:txBody>
          <a:bodyPr wrap="square" lIns="0" tIns="0" rIns="0" bIns="0" rtlCol="0"/>
          <a:lstStyle/>
          <a:p>
            <a:endParaRPr/>
          </a:p>
        </p:txBody>
      </p:sp>
      <p:sp>
        <p:nvSpPr>
          <p:cNvPr id="24" name="object 24">
            <a:extLst>
              <a:ext uri="{FF2B5EF4-FFF2-40B4-BE49-F238E27FC236}">
                <a16:creationId xmlns:a16="http://schemas.microsoft.com/office/drawing/2014/main" id="{276572EA-AF14-4EA8-9A16-31F3925571BB}"/>
              </a:ext>
            </a:extLst>
          </p:cNvPr>
          <p:cNvSpPr/>
          <p:nvPr userDrawn="1"/>
        </p:nvSpPr>
        <p:spPr>
          <a:xfrm>
            <a:off x="0" y="5362435"/>
            <a:ext cx="9144000" cy="201930"/>
          </a:xfrm>
          <a:custGeom>
            <a:avLst/>
            <a:gdLst/>
            <a:ahLst/>
            <a:cxnLst/>
            <a:rect l="l" t="t" r="r" b="b"/>
            <a:pathLst>
              <a:path w="9144000" h="201929">
                <a:moveTo>
                  <a:pt x="0" y="201383"/>
                </a:moveTo>
                <a:lnTo>
                  <a:pt x="9144000" y="201383"/>
                </a:lnTo>
                <a:lnTo>
                  <a:pt x="9144000" y="0"/>
                </a:lnTo>
                <a:lnTo>
                  <a:pt x="0" y="0"/>
                </a:lnTo>
                <a:lnTo>
                  <a:pt x="0" y="201383"/>
                </a:lnTo>
                <a:close/>
              </a:path>
            </a:pathLst>
          </a:custGeom>
          <a:solidFill>
            <a:srgbClr val="FFFFFF"/>
          </a:solidFill>
        </p:spPr>
        <p:txBody>
          <a:bodyPr wrap="square" lIns="0" tIns="0" rIns="0" bIns="0" rtlCol="0"/>
          <a:lstStyle/>
          <a:p>
            <a:endParaRPr/>
          </a:p>
        </p:txBody>
      </p:sp>
      <p:sp>
        <p:nvSpPr>
          <p:cNvPr id="25" name="object 25">
            <a:extLst>
              <a:ext uri="{FF2B5EF4-FFF2-40B4-BE49-F238E27FC236}">
                <a16:creationId xmlns:a16="http://schemas.microsoft.com/office/drawing/2014/main" id="{30FDF57C-4374-4BA2-8472-E558D8C96854}"/>
              </a:ext>
            </a:extLst>
          </p:cNvPr>
          <p:cNvSpPr/>
          <p:nvPr userDrawn="1"/>
        </p:nvSpPr>
        <p:spPr>
          <a:xfrm>
            <a:off x="0" y="5115382"/>
            <a:ext cx="9144000" cy="189865"/>
          </a:xfrm>
          <a:custGeom>
            <a:avLst/>
            <a:gdLst/>
            <a:ahLst/>
            <a:cxnLst/>
            <a:rect l="l" t="t" r="r" b="b"/>
            <a:pathLst>
              <a:path w="9144000" h="189864">
                <a:moveTo>
                  <a:pt x="0" y="189585"/>
                </a:moveTo>
                <a:lnTo>
                  <a:pt x="9144000" y="189585"/>
                </a:lnTo>
                <a:lnTo>
                  <a:pt x="9144000" y="0"/>
                </a:lnTo>
                <a:lnTo>
                  <a:pt x="0" y="0"/>
                </a:lnTo>
                <a:lnTo>
                  <a:pt x="0" y="189585"/>
                </a:lnTo>
                <a:close/>
              </a:path>
            </a:pathLst>
          </a:custGeom>
          <a:solidFill>
            <a:srgbClr val="FFFFFF"/>
          </a:solidFill>
        </p:spPr>
        <p:txBody>
          <a:bodyPr wrap="square" lIns="0" tIns="0" rIns="0" bIns="0" rtlCol="0"/>
          <a:lstStyle/>
          <a:p>
            <a:endParaRPr/>
          </a:p>
        </p:txBody>
      </p:sp>
      <p:sp>
        <p:nvSpPr>
          <p:cNvPr id="26" name="object 26">
            <a:extLst>
              <a:ext uri="{FF2B5EF4-FFF2-40B4-BE49-F238E27FC236}">
                <a16:creationId xmlns:a16="http://schemas.microsoft.com/office/drawing/2014/main" id="{18BEBEBB-6D82-4675-8696-409D464A7DE8}"/>
              </a:ext>
            </a:extLst>
          </p:cNvPr>
          <p:cNvSpPr/>
          <p:nvPr userDrawn="1"/>
        </p:nvSpPr>
        <p:spPr>
          <a:xfrm>
            <a:off x="0" y="4868341"/>
            <a:ext cx="9144000" cy="177800"/>
          </a:xfrm>
          <a:custGeom>
            <a:avLst/>
            <a:gdLst/>
            <a:ahLst/>
            <a:cxnLst/>
            <a:rect l="l" t="t" r="r" b="b"/>
            <a:pathLst>
              <a:path w="9144000" h="177800">
                <a:moveTo>
                  <a:pt x="0" y="177787"/>
                </a:moveTo>
                <a:lnTo>
                  <a:pt x="9144000" y="177787"/>
                </a:lnTo>
                <a:lnTo>
                  <a:pt x="9144000" y="0"/>
                </a:lnTo>
                <a:lnTo>
                  <a:pt x="0" y="0"/>
                </a:lnTo>
                <a:lnTo>
                  <a:pt x="0" y="177787"/>
                </a:lnTo>
                <a:close/>
              </a:path>
            </a:pathLst>
          </a:custGeom>
          <a:solidFill>
            <a:srgbClr val="FFFFFF"/>
          </a:solidFill>
        </p:spPr>
        <p:txBody>
          <a:bodyPr wrap="square" lIns="0" tIns="0" rIns="0" bIns="0" rtlCol="0"/>
          <a:lstStyle/>
          <a:p>
            <a:endParaRPr/>
          </a:p>
        </p:txBody>
      </p:sp>
      <p:sp>
        <p:nvSpPr>
          <p:cNvPr id="27" name="object 27">
            <a:extLst>
              <a:ext uri="{FF2B5EF4-FFF2-40B4-BE49-F238E27FC236}">
                <a16:creationId xmlns:a16="http://schemas.microsoft.com/office/drawing/2014/main" id="{299859CE-B795-4F51-9498-093BBD82CA82}"/>
              </a:ext>
            </a:extLst>
          </p:cNvPr>
          <p:cNvSpPr/>
          <p:nvPr userDrawn="1"/>
        </p:nvSpPr>
        <p:spPr>
          <a:xfrm>
            <a:off x="0" y="4621276"/>
            <a:ext cx="9144000" cy="166370"/>
          </a:xfrm>
          <a:custGeom>
            <a:avLst/>
            <a:gdLst/>
            <a:ahLst/>
            <a:cxnLst/>
            <a:rect l="l" t="t" r="r" b="b"/>
            <a:pathLst>
              <a:path w="9144000" h="166370">
                <a:moveTo>
                  <a:pt x="0" y="166014"/>
                </a:moveTo>
                <a:lnTo>
                  <a:pt x="9144000" y="166014"/>
                </a:lnTo>
                <a:lnTo>
                  <a:pt x="9144000" y="0"/>
                </a:lnTo>
                <a:lnTo>
                  <a:pt x="0" y="0"/>
                </a:lnTo>
                <a:lnTo>
                  <a:pt x="0" y="166014"/>
                </a:lnTo>
                <a:close/>
              </a:path>
            </a:pathLst>
          </a:custGeom>
          <a:solidFill>
            <a:srgbClr val="FFFFFF"/>
          </a:solidFill>
        </p:spPr>
        <p:txBody>
          <a:bodyPr wrap="square" lIns="0" tIns="0" rIns="0" bIns="0" rtlCol="0"/>
          <a:lstStyle/>
          <a:p>
            <a:endParaRPr/>
          </a:p>
        </p:txBody>
      </p:sp>
      <p:sp>
        <p:nvSpPr>
          <p:cNvPr id="28" name="object 28">
            <a:extLst>
              <a:ext uri="{FF2B5EF4-FFF2-40B4-BE49-F238E27FC236}">
                <a16:creationId xmlns:a16="http://schemas.microsoft.com/office/drawing/2014/main" id="{50650239-4D26-4B7B-827D-472829B1FB9D}"/>
              </a:ext>
            </a:extLst>
          </p:cNvPr>
          <p:cNvSpPr/>
          <p:nvPr userDrawn="1"/>
        </p:nvSpPr>
        <p:spPr>
          <a:xfrm>
            <a:off x="0" y="4374248"/>
            <a:ext cx="9144000" cy="154305"/>
          </a:xfrm>
          <a:custGeom>
            <a:avLst/>
            <a:gdLst/>
            <a:ahLst/>
            <a:cxnLst/>
            <a:rect l="l" t="t" r="r" b="b"/>
            <a:pathLst>
              <a:path w="9144000" h="154304">
                <a:moveTo>
                  <a:pt x="0" y="154203"/>
                </a:moveTo>
                <a:lnTo>
                  <a:pt x="9144000" y="154203"/>
                </a:lnTo>
                <a:lnTo>
                  <a:pt x="9144000" y="0"/>
                </a:lnTo>
                <a:lnTo>
                  <a:pt x="0" y="0"/>
                </a:lnTo>
                <a:lnTo>
                  <a:pt x="0" y="154203"/>
                </a:lnTo>
                <a:close/>
              </a:path>
            </a:pathLst>
          </a:custGeom>
          <a:solidFill>
            <a:srgbClr val="FFFFFF"/>
          </a:solidFill>
        </p:spPr>
        <p:txBody>
          <a:bodyPr wrap="square" lIns="0" tIns="0" rIns="0" bIns="0" rtlCol="0"/>
          <a:lstStyle/>
          <a:p>
            <a:endParaRPr/>
          </a:p>
        </p:txBody>
      </p:sp>
      <p:sp>
        <p:nvSpPr>
          <p:cNvPr id="29" name="object 29">
            <a:extLst>
              <a:ext uri="{FF2B5EF4-FFF2-40B4-BE49-F238E27FC236}">
                <a16:creationId xmlns:a16="http://schemas.microsoft.com/office/drawing/2014/main" id="{8A4AC1D5-A360-4E65-829B-1E20F164C072}"/>
              </a:ext>
            </a:extLst>
          </p:cNvPr>
          <p:cNvSpPr/>
          <p:nvPr userDrawn="1"/>
        </p:nvSpPr>
        <p:spPr>
          <a:xfrm>
            <a:off x="0" y="4127207"/>
            <a:ext cx="9144000" cy="142875"/>
          </a:xfrm>
          <a:custGeom>
            <a:avLst/>
            <a:gdLst/>
            <a:ahLst/>
            <a:cxnLst/>
            <a:rect l="l" t="t" r="r" b="b"/>
            <a:pathLst>
              <a:path w="9144000" h="142875">
                <a:moveTo>
                  <a:pt x="0" y="142417"/>
                </a:moveTo>
                <a:lnTo>
                  <a:pt x="9144000" y="142417"/>
                </a:lnTo>
                <a:lnTo>
                  <a:pt x="9144000" y="0"/>
                </a:lnTo>
                <a:lnTo>
                  <a:pt x="0" y="0"/>
                </a:lnTo>
                <a:lnTo>
                  <a:pt x="0" y="142417"/>
                </a:lnTo>
                <a:close/>
              </a:path>
            </a:pathLst>
          </a:custGeom>
          <a:solidFill>
            <a:srgbClr val="FFFFFF"/>
          </a:solidFill>
        </p:spPr>
        <p:txBody>
          <a:bodyPr wrap="square" lIns="0" tIns="0" rIns="0" bIns="0" rtlCol="0"/>
          <a:lstStyle/>
          <a:p>
            <a:endParaRPr/>
          </a:p>
        </p:txBody>
      </p:sp>
      <p:sp>
        <p:nvSpPr>
          <p:cNvPr id="30" name="object 30">
            <a:extLst>
              <a:ext uri="{FF2B5EF4-FFF2-40B4-BE49-F238E27FC236}">
                <a16:creationId xmlns:a16="http://schemas.microsoft.com/office/drawing/2014/main" id="{6CF5C1AE-9D97-413F-9CC5-5257E6DC27C8}"/>
              </a:ext>
            </a:extLst>
          </p:cNvPr>
          <p:cNvSpPr/>
          <p:nvPr userDrawn="1"/>
        </p:nvSpPr>
        <p:spPr>
          <a:xfrm>
            <a:off x="0" y="3880142"/>
            <a:ext cx="9144000" cy="130810"/>
          </a:xfrm>
          <a:custGeom>
            <a:avLst/>
            <a:gdLst/>
            <a:ahLst/>
            <a:cxnLst/>
            <a:rect l="l" t="t" r="r" b="b"/>
            <a:pathLst>
              <a:path w="9144000" h="130810">
                <a:moveTo>
                  <a:pt x="0" y="130644"/>
                </a:moveTo>
                <a:lnTo>
                  <a:pt x="9144000" y="130644"/>
                </a:lnTo>
                <a:lnTo>
                  <a:pt x="9144000" y="0"/>
                </a:lnTo>
                <a:lnTo>
                  <a:pt x="0" y="0"/>
                </a:lnTo>
                <a:lnTo>
                  <a:pt x="0" y="130644"/>
                </a:lnTo>
                <a:close/>
              </a:path>
            </a:pathLst>
          </a:custGeom>
          <a:solidFill>
            <a:srgbClr val="FFFFFF"/>
          </a:solidFill>
        </p:spPr>
        <p:txBody>
          <a:bodyPr wrap="square" lIns="0" tIns="0" rIns="0" bIns="0" rtlCol="0"/>
          <a:lstStyle/>
          <a:p>
            <a:endParaRPr/>
          </a:p>
        </p:txBody>
      </p:sp>
      <p:sp>
        <p:nvSpPr>
          <p:cNvPr id="31" name="object 31">
            <a:extLst>
              <a:ext uri="{FF2B5EF4-FFF2-40B4-BE49-F238E27FC236}">
                <a16:creationId xmlns:a16="http://schemas.microsoft.com/office/drawing/2014/main" id="{BCB5B219-E210-4329-B744-CA70208BD336}"/>
              </a:ext>
            </a:extLst>
          </p:cNvPr>
          <p:cNvSpPr/>
          <p:nvPr userDrawn="1"/>
        </p:nvSpPr>
        <p:spPr>
          <a:xfrm>
            <a:off x="0" y="3633114"/>
            <a:ext cx="9144000" cy="119380"/>
          </a:xfrm>
          <a:custGeom>
            <a:avLst/>
            <a:gdLst/>
            <a:ahLst/>
            <a:cxnLst/>
            <a:rect l="l" t="t" r="r" b="b"/>
            <a:pathLst>
              <a:path w="9144000" h="119379">
                <a:moveTo>
                  <a:pt x="0" y="118833"/>
                </a:moveTo>
                <a:lnTo>
                  <a:pt x="9144000" y="118833"/>
                </a:lnTo>
                <a:lnTo>
                  <a:pt x="9144000" y="0"/>
                </a:lnTo>
                <a:lnTo>
                  <a:pt x="0" y="0"/>
                </a:lnTo>
                <a:lnTo>
                  <a:pt x="0" y="118833"/>
                </a:lnTo>
                <a:close/>
              </a:path>
            </a:pathLst>
          </a:custGeom>
          <a:solidFill>
            <a:srgbClr val="FFFFFF"/>
          </a:solidFill>
        </p:spPr>
        <p:txBody>
          <a:bodyPr wrap="square" lIns="0" tIns="0" rIns="0" bIns="0" rtlCol="0"/>
          <a:lstStyle/>
          <a:p>
            <a:endParaRPr/>
          </a:p>
        </p:txBody>
      </p:sp>
      <p:sp>
        <p:nvSpPr>
          <p:cNvPr id="32" name="object 32">
            <a:extLst>
              <a:ext uri="{FF2B5EF4-FFF2-40B4-BE49-F238E27FC236}">
                <a16:creationId xmlns:a16="http://schemas.microsoft.com/office/drawing/2014/main" id="{1AC08727-839D-42EF-B907-961370CFFA3F}"/>
              </a:ext>
            </a:extLst>
          </p:cNvPr>
          <p:cNvSpPr/>
          <p:nvPr userDrawn="1"/>
        </p:nvSpPr>
        <p:spPr>
          <a:xfrm>
            <a:off x="0" y="3386061"/>
            <a:ext cx="9144000" cy="107314"/>
          </a:xfrm>
          <a:custGeom>
            <a:avLst/>
            <a:gdLst/>
            <a:ahLst/>
            <a:cxnLst/>
            <a:rect l="l" t="t" r="r" b="b"/>
            <a:pathLst>
              <a:path w="9144000" h="107314">
                <a:moveTo>
                  <a:pt x="0" y="107048"/>
                </a:moveTo>
                <a:lnTo>
                  <a:pt x="9144000" y="107048"/>
                </a:lnTo>
                <a:lnTo>
                  <a:pt x="9144000" y="0"/>
                </a:lnTo>
                <a:lnTo>
                  <a:pt x="0" y="0"/>
                </a:lnTo>
                <a:lnTo>
                  <a:pt x="0" y="107048"/>
                </a:lnTo>
                <a:close/>
              </a:path>
            </a:pathLst>
          </a:custGeom>
          <a:solidFill>
            <a:srgbClr val="FFFFFF"/>
          </a:solidFill>
        </p:spPr>
        <p:txBody>
          <a:bodyPr wrap="square" lIns="0" tIns="0" rIns="0" bIns="0" rtlCol="0"/>
          <a:lstStyle/>
          <a:p>
            <a:endParaRPr/>
          </a:p>
        </p:txBody>
      </p:sp>
      <p:sp>
        <p:nvSpPr>
          <p:cNvPr id="33" name="object 33">
            <a:extLst>
              <a:ext uri="{FF2B5EF4-FFF2-40B4-BE49-F238E27FC236}">
                <a16:creationId xmlns:a16="http://schemas.microsoft.com/office/drawing/2014/main" id="{202EDD3D-9BA3-4E6A-B744-0BB92BF9B32D}"/>
              </a:ext>
            </a:extLst>
          </p:cNvPr>
          <p:cNvSpPr/>
          <p:nvPr userDrawn="1"/>
        </p:nvSpPr>
        <p:spPr>
          <a:xfrm>
            <a:off x="0" y="3139008"/>
            <a:ext cx="9144000" cy="95885"/>
          </a:xfrm>
          <a:custGeom>
            <a:avLst/>
            <a:gdLst/>
            <a:ahLst/>
            <a:cxnLst/>
            <a:rect l="l" t="t" r="r" b="b"/>
            <a:pathLst>
              <a:path w="9144000" h="95885">
                <a:moveTo>
                  <a:pt x="0" y="95262"/>
                </a:moveTo>
                <a:lnTo>
                  <a:pt x="9144000" y="95262"/>
                </a:lnTo>
                <a:lnTo>
                  <a:pt x="9144000" y="0"/>
                </a:lnTo>
                <a:lnTo>
                  <a:pt x="0" y="0"/>
                </a:lnTo>
                <a:lnTo>
                  <a:pt x="0" y="95262"/>
                </a:lnTo>
                <a:close/>
              </a:path>
            </a:pathLst>
          </a:custGeom>
          <a:solidFill>
            <a:srgbClr val="FFFFFF"/>
          </a:solidFill>
        </p:spPr>
        <p:txBody>
          <a:bodyPr wrap="square" lIns="0" tIns="0" rIns="0" bIns="0" rtlCol="0"/>
          <a:lstStyle/>
          <a:p>
            <a:endParaRPr/>
          </a:p>
        </p:txBody>
      </p:sp>
      <p:sp>
        <p:nvSpPr>
          <p:cNvPr id="34" name="object 34">
            <a:extLst>
              <a:ext uri="{FF2B5EF4-FFF2-40B4-BE49-F238E27FC236}">
                <a16:creationId xmlns:a16="http://schemas.microsoft.com/office/drawing/2014/main" id="{08414347-19FA-43EA-8524-4960218091FF}"/>
              </a:ext>
            </a:extLst>
          </p:cNvPr>
          <p:cNvSpPr/>
          <p:nvPr userDrawn="1"/>
        </p:nvSpPr>
        <p:spPr>
          <a:xfrm>
            <a:off x="0" y="2891967"/>
            <a:ext cx="9144000" cy="83820"/>
          </a:xfrm>
          <a:custGeom>
            <a:avLst/>
            <a:gdLst/>
            <a:ahLst/>
            <a:cxnLst/>
            <a:rect l="l" t="t" r="r" b="b"/>
            <a:pathLst>
              <a:path w="9144000" h="83819">
                <a:moveTo>
                  <a:pt x="0" y="83451"/>
                </a:moveTo>
                <a:lnTo>
                  <a:pt x="9144000" y="83451"/>
                </a:lnTo>
                <a:lnTo>
                  <a:pt x="9144000" y="0"/>
                </a:lnTo>
                <a:lnTo>
                  <a:pt x="0" y="0"/>
                </a:lnTo>
                <a:lnTo>
                  <a:pt x="0" y="83451"/>
                </a:lnTo>
                <a:close/>
              </a:path>
            </a:pathLst>
          </a:custGeom>
          <a:solidFill>
            <a:srgbClr val="FFFFFF"/>
          </a:solidFill>
        </p:spPr>
        <p:txBody>
          <a:bodyPr wrap="square" lIns="0" tIns="0" rIns="0" bIns="0" rtlCol="0"/>
          <a:lstStyle/>
          <a:p>
            <a:endParaRPr/>
          </a:p>
        </p:txBody>
      </p:sp>
      <p:sp>
        <p:nvSpPr>
          <p:cNvPr id="35" name="object 35">
            <a:extLst>
              <a:ext uri="{FF2B5EF4-FFF2-40B4-BE49-F238E27FC236}">
                <a16:creationId xmlns:a16="http://schemas.microsoft.com/office/drawing/2014/main" id="{D2B18373-533E-43CF-BF08-6B36429B7E12}"/>
              </a:ext>
            </a:extLst>
          </p:cNvPr>
          <p:cNvSpPr/>
          <p:nvPr userDrawn="1"/>
        </p:nvSpPr>
        <p:spPr>
          <a:xfrm>
            <a:off x="0" y="2644927"/>
            <a:ext cx="9144000" cy="71755"/>
          </a:xfrm>
          <a:custGeom>
            <a:avLst/>
            <a:gdLst/>
            <a:ahLst/>
            <a:cxnLst/>
            <a:rect l="l" t="t" r="r" b="b"/>
            <a:pathLst>
              <a:path w="9144000" h="71755">
                <a:moveTo>
                  <a:pt x="0" y="71666"/>
                </a:moveTo>
                <a:lnTo>
                  <a:pt x="9144000" y="71666"/>
                </a:lnTo>
                <a:lnTo>
                  <a:pt x="9144000" y="0"/>
                </a:lnTo>
                <a:lnTo>
                  <a:pt x="0" y="0"/>
                </a:lnTo>
                <a:lnTo>
                  <a:pt x="0" y="71666"/>
                </a:lnTo>
                <a:close/>
              </a:path>
            </a:pathLst>
          </a:custGeom>
          <a:solidFill>
            <a:srgbClr val="FFFFFF"/>
          </a:solidFill>
        </p:spPr>
        <p:txBody>
          <a:bodyPr wrap="square" lIns="0" tIns="0" rIns="0" bIns="0" rtlCol="0"/>
          <a:lstStyle/>
          <a:p>
            <a:endParaRPr/>
          </a:p>
        </p:txBody>
      </p:sp>
      <p:sp>
        <p:nvSpPr>
          <p:cNvPr id="36" name="object 36">
            <a:extLst>
              <a:ext uri="{FF2B5EF4-FFF2-40B4-BE49-F238E27FC236}">
                <a16:creationId xmlns:a16="http://schemas.microsoft.com/office/drawing/2014/main" id="{A713C373-27C6-4B58-8973-79A61AEA72E2}"/>
              </a:ext>
            </a:extLst>
          </p:cNvPr>
          <p:cNvSpPr/>
          <p:nvPr userDrawn="1"/>
        </p:nvSpPr>
        <p:spPr>
          <a:xfrm>
            <a:off x="0" y="2397874"/>
            <a:ext cx="9144000" cy="60325"/>
          </a:xfrm>
          <a:custGeom>
            <a:avLst/>
            <a:gdLst/>
            <a:ahLst/>
            <a:cxnLst/>
            <a:rect l="l" t="t" r="r" b="b"/>
            <a:pathLst>
              <a:path w="9144000" h="60325">
                <a:moveTo>
                  <a:pt x="0" y="59880"/>
                </a:moveTo>
                <a:lnTo>
                  <a:pt x="9144000" y="59880"/>
                </a:lnTo>
                <a:lnTo>
                  <a:pt x="9144000" y="0"/>
                </a:lnTo>
                <a:lnTo>
                  <a:pt x="0" y="0"/>
                </a:lnTo>
                <a:lnTo>
                  <a:pt x="0" y="59880"/>
                </a:lnTo>
                <a:close/>
              </a:path>
            </a:pathLst>
          </a:custGeom>
          <a:solidFill>
            <a:srgbClr val="FFFFFF"/>
          </a:solidFill>
        </p:spPr>
        <p:txBody>
          <a:bodyPr wrap="square" lIns="0" tIns="0" rIns="0" bIns="0" rtlCol="0"/>
          <a:lstStyle/>
          <a:p>
            <a:endParaRPr/>
          </a:p>
        </p:txBody>
      </p:sp>
      <p:sp>
        <p:nvSpPr>
          <p:cNvPr id="37" name="object 37">
            <a:extLst>
              <a:ext uri="{FF2B5EF4-FFF2-40B4-BE49-F238E27FC236}">
                <a16:creationId xmlns:a16="http://schemas.microsoft.com/office/drawing/2014/main" id="{04145DEF-3D90-49C8-BC5B-2D22085CBA6A}"/>
              </a:ext>
            </a:extLst>
          </p:cNvPr>
          <p:cNvSpPr/>
          <p:nvPr userDrawn="1"/>
        </p:nvSpPr>
        <p:spPr>
          <a:xfrm>
            <a:off x="0" y="2174875"/>
            <a:ext cx="9144000" cy="0"/>
          </a:xfrm>
          <a:custGeom>
            <a:avLst/>
            <a:gdLst/>
            <a:ahLst/>
            <a:cxnLst/>
            <a:rect l="l" t="t" r="r" b="b"/>
            <a:pathLst>
              <a:path w="9144000">
                <a:moveTo>
                  <a:pt x="0" y="0"/>
                </a:moveTo>
                <a:lnTo>
                  <a:pt x="9144000" y="0"/>
                </a:lnTo>
              </a:path>
            </a:pathLst>
          </a:custGeom>
          <a:ln w="48082">
            <a:solidFill>
              <a:srgbClr val="FFFFFF"/>
            </a:solidFill>
          </a:ln>
        </p:spPr>
        <p:txBody>
          <a:bodyPr wrap="square" lIns="0" tIns="0" rIns="0" bIns="0" rtlCol="0"/>
          <a:lstStyle/>
          <a:p>
            <a:endParaRPr/>
          </a:p>
        </p:txBody>
      </p:sp>
      <p:sp>
        <p:nvSpPr>
          <p:cNvPr id="38" name="object 38">
            <a:extLst>
              <a:ext uri="{FF2B5EF4-FFF2-40B4-BE49-F238E27FC236}">
                <a16:creationId xmlns:a16="http://schemas.microsoft.com/office/drawing/2014/main" id="{990DC842-F72D-4B8D-87CD-65E891583C1B}"/>
              </a:ext>
            </a:extLst>
          </p:cNvPr>
          <p:cNvSpPr/>
          <p:nvPr userDrawn="1"/>
        </p:nvSpPr>
        <p:spPr>
          <a:xfrm>
            <a:off x="0" y="1921935"/>
            <a:ext cx="9144000" cy="0"/>
          </a:xfrm>
          <a:custGeom>
            <a:avLst/>
            <a:gdLst/>
            <a:ahLst/>
            <a:cxnLst/>
            <a:rect l="l" t="t" r="r" b="b"/>
            <a:pathLst>
              <a:path w="9144000">
                <a:moveTo>
                  <a:pt x="0" y="0"/>
                </a:moveTo>
                <a:lnTo>
                  <a:pt x="9144000" y="0"/>
                </a:lnTo>
              </a:path>
            </a:pathLst>
          </a:custGeom>
          <a:ln w="36283">
            <a:solidFill>
              <a:srgbClr val="FFFFFF"/>
            </a:solidFill>
          </a:ln>
        </p:spPr>
        <p:txBody>
          <a:bodyPr wrap="square" lIns="0" tIns="0" rIns="0" bIns="0" rtlCol="0"/>
          <a:lstStyle/>
          <a:p>
            <a:endParaRPr/>
          </a:p>
        </p:txBody>
      </p:sp>
      <p:sp>
        <p:nvSpPr>
          <p:cNvPr id="39" name="object 39">
            <a:extLst>
              <a:ext uri="{FF2B5EF4-FFF2-40B4-BE49-F238E27FC236}">
                <a16:creationId xmlns:a16="http://schemas.microsoft.com/office/drawing/2014/main" id="{4D280836-E198-4F93-9A71-BA97543C4628}"/>
              </a:ext>
            </a:extLst>
          </p:cNvPr>
          <p:cNvSpPr/>
          <p:nvPr userDrawn="1"/>
        </p:nvSpPr>
        <p:spPr>
          <a:xfrm>
            <a:off x="0" y="1668989"/>
            <a:ext cx="9144000" cy="0"/>
          </a:xfrm>
          <a:custGeom>
            <a:avLst/>
            <a:gdLst/>
            <a:ahLst/>
            <a:cxnLst/>
            <a:rect l="l" t="t" r="r" b="b"/>
            <a:pathLst>
              <a:path w="9144000">
                <a:moveTo>
                  <a:pt x="0" y="0"/>
                </a:moveTo>
                <a:lnTo>
                  <a:pt x="9144000" y="0"/>
                </a:lnTo>
              </a:path>
            </a:pathLst>
          </a:custGeom>
          <a:ln w="24498">
            <a:solidFill>
              <a:srgbClr val="FFFFFF"/>
            </a:solidFill>
          </a:ln>
        </p:spPr>
        <p:txBody>
          <a:bodyPr wrap="square" lIns="0" tIns="0" rIns="0" bIns="0" rtlCol="0"/>
          <a:lstStyle/>
          <a:p>
            <a:endParaRPr/>
          </a:p>
        </p:txBody>
      </p:sp>
      <p:sp>
        <p:nvSpPr>
          <p:cNvPr id="40" name="object 40">
            <a:extLst>
              <a:ext uri="{FF2B5EF4-FFF2-40B4-BE49-F238E27FC236}">
                <a16:creationId xmlns:a16="http://schemas.microsoft.com/office/drawing/2014/main" id="{9D094EAD-78B0-441D-8E66-A7AF3D88B6D1}"/>
              </a:ext>
            </a:extLst>
          </p:cNvPr>
          <p:cNvSpPr/>
          <p:nvPr userDrawn="1"/>
        </p:nvSpPr>
        <p:spPr>
          <a:xfrm>
            <a:off x="0" y="141605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342778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57CBA68-E4AD-4975-8896-D7FCD8B031D7}"/>
              </a:ext>
            </a:extLst>
          </p:cNvPr>
          <p:cNvSpPr/>
          <p:nvPr userDrawn="1"/>
        </p:nvSpPr>
        <p:spPr>
          <a:xfrm>
            <a:off x="0" y="0"/>
            <a:ext cx="9144000" cy="2398395"/>
          </a:xfrm>
          <a:custGeom>
            <a:avLst/>
            <a:gdLst/>
            <a:ahLst/>
            <a:cxnLst/>
            <a:rect l="l" t="t" r="r" b="b"/>
            <a:pathLst>
              <a:path w="9144000" h="2398395">
                <a:moveTo>
                  <a:pt x="0" y="2397874"/>
                </a:moveTo>
                <a:lnTo>
                  <a:pt x="9144000" y="2397874"/>
                </a:lnTo>
                <a:lnTo>
                  <a:pt x="9144000" y="0"/>
                </a:lnTo>
                <a:lnTo>
                  <a:pt x="0" y="0"/>
                </a:lnTo>
                <a:lnTo>
                  <a:pt x="0" y="2397874"/>
                </a:lnTo>
                <a:close/>
              </a:path>
            </a:pathLst>
          </a:custGeom>
          <a:solidFill>
            <a:schemeClr val="accent5">
              <a:lumMod val="20000"/>
              <a:lumOff val="80000"/>
            </a:schemeClr>
          </a:solidFill>
        </p:spPr>
        <p:txBody>
          <a:bodyPr wrap="square" lIns="0" tIns="0" rIns="0" bIns="0" rtlCol="0"/>
          <a:lstStyle/>
          <a:p>
            <a:endParaRPr dirty="0"/>
          </a:p>
        </p:txBody>
      </p:sp>
      <p:grpSp>
        <p:nvGrpSpPr>
          <p:cNvPr id="41" name="グループ化 40">
            <a:extLst>
              <a:ext uri="{FF2B5EF4-FFF2-40B4-BE49-F238E27FC236}">
                <a16:creationId xmlns:a16="http://schemas.microsoft.com/office/drawing/2014/main" id="{64894801-037B-4163-B442-D1026C39C6A4}"/>
              </a:ext>
            </a:extLst>
          </p:cNvPr>
          <p:cNvGrpSpPr/>
          <p:nvPr userDrawn="1"/>
        </p:nvGrpSpPr>
        <p:grpSpPr>
          <a:xfrm>
            <a:off x="0" y="2457754"/>
            <a:ext cx="9144000" cy="2904998"/>
            <a:chOff x="0" y="2457754"/>
            <a:chExt cx="9144000" cy="2904998"/>
          </a:xfrm>
        </p:grpSpPr>
        <p:sp>
          <p:nvSpPr>
            <p:cNvPr id="3" name="object 3">
              <a:extLst>
                <a:ext uri="{FF2B5EF4-FFF2-40B4-BE49-F238E27FC236}">
                  <a16:creationId xmlns:a16="http://schemas.microsoft.com/office/drawing/2014/main" id="{9AEC0628-F271-4789-8271-87FE05A751DF}"/>
                </a:ext>
              </a:extLst>
            </p:cNvPr>
            <p:cNvSpPr/>
            <p:nvPr userDrawn="1"/>
          </p:nvSpPr>
          <p:spPr>
            <a:xfrm>
              <a:off x="0" y="2457754"/>
              <a:ext cx="9144000" cy="187325"/>
            </a:xfrm>
            <a:custGeom>
              <a:avLst/>
              <a:gdLst/>
              <a:ahLst/>
              <a:cxnLst/>
              <a:rect l="l" t="t" r="r" b="b"/>
              <a:pathLst>
                <a:path w="9144000" h="187325">
                  <a:moveTo>
                    <a:pt x="0" y="187172"/>
                  </a:moveTo>
                  <a:lnTo>
                    <a:pt x="9144000" y="187172"/>
                  </a:lnTo>
                  <a:lnTo>
                    <a:pt x="9144000" y="0"/>
                  </a:lnTo>
                  <a:lnTo>
                    <a:pt x="0" y="0"/>
                  </a:lnTo>
                  <a:lnTo>
                    <a:pt x="0" y="187172"/>
                  </a:lnTo>
                  <a:close/>
                </a:path>
              </a:pathLst>
            </a:custGeom>
            <a:solidFill>
              <a:schemeClr val="accent5">
                <a:lumMod val="20000"/>
                <a:lumOff val="80000"/>
              </a:schemeClr>
            </a:solidFill>
          </p:spPr>
          <p:txBody>
            <a:bodyPr wrap="square" lIns="0" tIns="0" rIns="0" bIns="0" rtlCol="0"/>
            <a:lstStyle/>
            <a:p>
              <a:endParaRPr/>
            </a:p>
          </p:txBody>
        </p:sp>
        <p:sp>
          <p:nvSpPr>
            <p:cNvPr id="4" name="object 4">
              <a:extLst>
                <a:ext uri="{FF2B5EF4-FFF2-40B4-BE49-F238E27FC236}">
                  <a16:creationId xmlns:a16="http://schemas.microsoft.com/office/drawing/2014/main" id="{35DFE7F9-D766-4F07-B070-A37D3631A155}"/>
                </a:ext>
              </a:extLst>
            </p:cNvPr>
            <p:cNvSpPr/>
            <p:nvPr userDrawn="1"/>
          </p:nvSpPr>
          <p:spPr>
            <a:xfrm>
              <a:off x="0" y="2716593"/>
              <a:ext cx="9144000" cy="175895"/>
            </a:xfrm>
            <a:custGeom>
              <a:avLst/>
              <a:gdLst/>
              <a:ahLst/>
              <a:cxnLst/>
              <a:rect l="l" t="t" r="r" b="b"/>
              <a:pathLst>
                <a:path w="9144000" h="175894">
                  <a:moveTo>
                    <a:pt x="0" y="175374"/>
                  </a:moveTo>
                  <a:lnTo>
                    <a:pt x="9144000" y="175374"/>
                  </a:lnTo>
                  <a:lnTo>
                    <a:pt x="9144000" y="0"/>
                  </a:lnTo>
                  <a:lnTo>
                    <a:pt x="0" y="0"/>
                  </a:lnTo>
                  <a:lnTo>
                    <a:pt x="0" y="175374"/>
                  </a:lnTo>
                  <a:close/>
                </a:path>
              </a:pathLst>
            </a:custGeom>
            <a:solidFill>
              <a:schemeClr val="accent5">
                <a:lumMod val="20000"/>
                <a:lumOff val="80000"/>
              </a:schemeClr>
            </a:solidFill>
          </p:spPr>
          <p:txBody>
            <a:bodyPr wrap="square" lIns="0" tIns="0" rIns="0" bIns="0" rtlCol="0"/>
            <a:lstStyle/>
            <a:p>
              <a:endParaRPr/>
            </a:p>
          </p:txBody>
        </p:sp>
        <p:sp>
          <p:nvSpPr>
            <p:cNvPr id="5" name="object 5">
              <a:extLst>
                <a:ext uri="{FF2B5EF4-FFF2-40B4-BE49-F238E27FC236}">
                  <a16:creationId xmlns:a16="http://schemas.microsoft.com/office/drawing/2014/main" id="{44F7EC8D-C781-4CEF-B40E-E13FF3E38AF7}"/>
                </a:ext>
              </a:extLst>
            </p:cNvPr>
            <p:cNvSpPr/>
            <p:nvPr userDrawn="1"/>
          </p:nvSpPr>
          <p:spPr>
            <a:xfrm>
              <a:off x="0" y="2975419"/>
              <a:ext cx="9144000" cy="163830"/>
            </a:xfrm>
            <a:custGeom>
              <a:avLst/>
              <a:gdLst/>
              <a:ahLst/>
              <a:cxnLst/>
              <a:rect l="l" t="t" r="r" b="b"/>
              <a:pathLst>
                <a:path w="9144000" h="163830">
                  <a:moveTo>
                    <a:pt x="0" y="163588"/>
                  </a:moveTo>
                  <a:lnTo>
                    <a:pt x="9144000" y="163588"/>
                  </a:lnTo>
                  <a:lnTo>
                    <a:pt x="9144000" y="0"/>
                  </a:lnTo>
                  <a:lnTo>
                    <a:pt x="0" y="0"/>
                  </a:lnTo>
                  <a:lnTo>
                    <a:pt x="0" y="163588"/>
                  </a:lnTo>
                  <a:close/>
                </a:path>
              </a:pathLst>
            </a:custGeom>
            <a:solidFill>
              <a:schemeClr val="accent5">
                <a:lumMod val="20000"/>
                <a:lumOff val="80000"/>
              </a:schemeClr>
            </a:solidFill>
          </p:spPr>
          <p:txBody>
            <a:bodyPr wrap="square" lIns="0" tIns="0" rIns="0" bIns="0" rtlCol="0"/>
            <a:lstStyle/>
            <a:p>
              <a:endParaRPr/>
            </a:p>
          </p:txBody>
        </p:sp>
        <p:sp>
          <p:nvSpPr>
            <p:cNvPr id="6" name="object 6">
              <a:extLst>
                <a:ext uri="{FF2B5EF4-FFF2-40B4-BE49-F238E27FC236}">
                  <a16:creationId xmlns:a16="http://schemas.microsoft.com/office/drawing/2014/main" id="{80CAFF4C-FD75-4E97-8D4D-95D0B6A6B97C}"/>
                </a:ext>
              </a:extLst>
            </p:cNvPr>
            <p:cNvSpPr/>
            <p:nvPr userDrawn="1"/>
          </p:nvSpPr>
          <p:spPr>
            <a:xfrm>
              <a:off x="0" y="3234270"/>
              <a:ext cx="9144000" cy="152400"/>
            </a:xfrm>
            <a:custGeom>
              <a:avLst/>
              <a:gdLst/>
              <a:ahLst/>
              <a:cxnLst/>
              <a:rect l="l" t="t" r="r" b="b"/>
              <a:pathLst>
                <a:path w="9144000" h="152400">
                  <a:moveTo>
                    <a:pt x="0" y="151790"/>
                  </a:moveTo>
                  <a:lnTo>
                    <a:pt x="9144000" y="151790"/>
                  </a:lnTo>
                  <a:lnTo>
                    <a:pt x="9144000" y="0"/>
                  </a:lnTo>
                  <a:lnTo>
                    <a:pt x="0" y="0"/>
                  </a:lnTo>
                  <a:lnTo>
                    <a:pt x="0" y="151790"/>
                  </a:lnTo>
                  <a:close/>
                </a:path>
              </a:pathLst>
            </a:custGeom>
            <a:solidFill>
              <a:schemeClr val="accent5">
                <a:lumMod val="20000"/>
                <a:lumOff val="80000"/>
              </a:schemeClr>
            </a:solidFill>
          </p:spPr>
          <p:txBody>
            <a:bodyPr wrap="square" lIns="0" tIns="0" rIns="0" bIns="0" rtlCol="0"/>
            <a:lstStyle/>
            <a:p>
              <a:endParaRPr/>
            </a:p>
          </p:txBody>
        </p:sp>
        <p:sp>
          <p:nvSpPr>
            <p:cNvPr id="7" name="object 7">
              <a:extLst>
                <a:ext uri="{FF2B5EF4-FFF2-40B4-BE49-F238E27FC236}">
                  <a16:creationId xmlns:a16="http://schemas.microsoft.com/office/drawing/2014/main" id="{F2101B01-1573-4862-9A43-39CDC357100E}"/>
                </a:ext>
              </a:extLst>
            </p:cNvPr>
            <p:cNvSpPr/>
            <p:nvPr userDrawn="1"/>
          </p:nvSpPr>
          <p:spPr>
            <a:xfrm>
              <a:off x="0" y="3493109"/>
              <a:ext cx="9144000" cy="140335"/>
            </a:xfrm>
            <a:custGeom>
              <a:avLst/>
              <a:gdLst/>
              <a:ahLst/>
              <a:cxnLst/>
              <a:rect l="l" t="t" r="r" b="b"/>
              <a:pathLst>
                <a:path w="9144000" h="140335">
                  <a:moveTo>
                    <a:pt x="0" y="140004"/>
                  </a:moveTo>
                  <a:lnTo>
                    <a:pt x="9144000" y="140004"/>
                  </a:lnTo>
                  <a:lnTo>
                    <a:pt x="9144000" y="0"/>
                  </a:lnTo>
                  <a:lnTo>
                    <a:pt x="0" y="0"/>
                  </a:lnTo>
                  <a:lnTo>
                    <a:pt x="0" y="140004"/>
                  </a:lnTo>
                  <a:close/>
                </a:path>
              </a:pathLst>
            </a:custGeom>
            <a:solidFill>
              <a:schemeClr val="accent5">
                <a:lumMod val="20000"/>
                <a:lumOff val="80000"/>
              </a:schemeClr>
            </a:solidFill>
          </p:spPr>
          <p:txBody>
            <a:bodyPr wrap="square" lIns="0" tIns="0" rIns="0" bIns="0" rtlCol="0"/>
            <a:lstStyle/>
            <a:p>
              <a:endParaRPr/>
            </a:p>
          </p:txBody>
        </p:sp>
        <p:sp>
          <p:nvSpPr>
            <p:cNvPr id="8" name="object 8">
              <a:extLst>
                <a:ext uri="{FF2B5EF4-FFF2-40B4-BE49-F238E27FC236}">
                  <a16:creationId xmlns:a16="http://schemas.microsoft.com/office/drawing/2014/main" id="{3588F6E9-3E65-437F-B650-4B101F576257}"/>
                </a:ext>
              </a:extLst>
            </p:cNvPr>
            <p:cNvSpPr/>
            <p:nvPr userDrawn="1"/>
          </p:nvSpPr>
          <p:spPr>
            <a:xfrm>
              <a:off x="0" y="3751948"/>
              <a:ext cx="9144000" cy="128270"/>
            </a:xfrm>
            <a:custGeom>
              <a:avLst/>
              <a:gdLst/>
              <a:ahLst/>
              <a:cxnLst/>
              <a:rect l="l" t="t" r="r" b="b"/>
              <a:pathLst>
                <a:path w="9144000" h="128270">
                  <a:moveTo>
                    <a:pt x="0" y="128193"/>
                  </a:moveTo>
                  <a:lnTo>
                    <a:pt x="9144000" y="128193"/>
                  </a:lnTo>
                  <a:lnTo>
                    <a:pt x="9144000" y="0"/>
                  </a:lnTo>
                  <a:lnTo>
                    <a:pt x="0" y="0"/>
                  </a:lnTo>
                  <a:lnTo>
                    <a:pt x="0" y="128193"/>
                  </a:lnTo>
                  <a:close/>
                </a:path>
              </a:pathLst>
            </a:custGeom>
            <a:solidFill>
              <a:schemeClr val="accent5">
                <a:lumMod val="20000"/>
                <a:lumOff val="80000"/>
              </a:schemeClr>
            </a:solidFill>
          </p:spPr>
          <p:txBody>
            <a:bodyPr wrap="square" lIns="0" tIns="0" rIns="0" bIns="0" rtlCol="0"/>
            <a:lstStyle/>
            <a:p>
              <a:endParaRPr/>
            </a:p>
          </p:txBody>
        </p:sp>
        <p:sp>
          <p:nvSpPr>
            <p:cNvPr id="9" name="object 9">
              <a:extLst>
                <a:ext uri="{FF2B5EF4-FFF2-40B4-BE49-F238E27FC236}">
                  <a16:creationId xmlns:a16="http://schemas.microsoft.com/office/drawing/2014/main" id="{DCD1917E-0445-4371-94A2-86C81B6BF4A0}"/>
                </a:ext>
              </a:extLst>
            </p:cNvPr>
            <p:cNvSpPr/>
            <p:nvPr userDrawn="1"/>
          </p:nvSpPr>
          <p:spPr>
            <a:xfrm>
              <a:off x="0" y="4010786"/>
              <a:ext cx="9144000" cy="116839"/>
            </a:xfrm>
            <a:custGeom>
              <a:avLst/>
              <a:gdLst/>
              <a:ahLst/>
              <a:cxnLst/>
              <a:rect l="l" t="t" r="r" b="b"/>
              <a:pathLst>
                <a:path w="9144000" h="116839">
                  <a:moveTo>
                    <a:pt x="0" y="116420"/>
                  </a:moveTo>
                  <a:lnTo>
                    <a:pt x="9144000" y="116420"/>
                  </a:lnTo>
                  <a:lnTo>
                    <a:pt x="9144000" y="0"/>
                  </a:lnTo>
                  <a:lnTo>
                    <a:pt x="0" y="0"/>
                  </a:lnTo>
                  <a:lnTo>
                    <a:pt x="0" y="116420"/>
                  </a:lnTo>
                  <a:close/>
                </a:path>
              </a:pathLst>
            </a:custGeom>
            <a:solidFill>
              <a:schemeClr val="accent5">
                <a:lumMod val="20000"/>
                <a:lumOff val="80000"/>
              </a:schemeClr>
            </a:solidFill>
          </p:spPr>
          <p:txBody>
            <a:bodyPr wrap="square" lIns="0" tIns="0" rIns="0" bIns="0" rtlCol="0"/>
            <a:lstStyle/>
            <a:p>
              <a:endParaRPr/>
            </a:p>
          </p:txBody>
        </p:sp>
        <p:sp>
          <p:nvSpPr>
            <p:cNvPr id="10" name="object 10">
              <a:extLst>
                <a:ext uri="{FF2B5EF4-FFF2-40B4-BE49-F238E27FC236}">
                  <a16:creationId xmlns:a16="http://schemas.microsoft.com/office/drawing/2014/main" id="{93E044FB-01E1-4DF1-9F04-BCEB47441222}"/>
                </a:ext>
              </a:extLst>
            </p:cNvPr>
            <p:cNvSpPr/>
            <p:nvPr userDrawn="1"/>
          </p:nvSpPr>
          <p:spPr>
            <a:xfrm>
              <a:off x="0" y="4269625"/>
              <a:ext cx="9144000" cy="104775"/>
            </a:xfrm>
            <a:custGeom>
              <a:avLst/>
              <a:gdLst/>
              <a:ahLst/>
              <a:cxnLst/>
              <a:rect l="l" t="t" r="r" b="b"/>
              <a:pathLst>
                <a:path w="9144000" h="104775">
                  <a:moveTo>
                    <a:pt x="0" y="104622"/>
                  </a:moveTo>
                  <a:lnTo>
                    <a:pt x="9144000" y="104622"/>
                  </a:lnTo>
                  <a:lnTo>
                    <a:pt x="9144000" y="0"/>
                  </a:lnTo>
                  <a:lnTo>
                    <a:pt x="0" y="0"/>
                  </a:lnTo>
                  <a:lnTo>
                    <a:pt x="0" y="104622"/>
                  </a:lnTo>
                  <a:close/>
                </a:path>
              </a:pathLst>
            </a:custGeom>
            <a:solidFill>
              <a:schemeClr val="accent5">
                <a:lumMod val="20000"/>
                <a:lumOff val="80000"/>
              </a:schemeClr>
            </a:solidFill>
          </p:spPr>
          <p:txBody>
            <a:bodyPr wrap="square" lIns="0" tIns="0" rIns="0" bIns="0" rtlCol="0"/>
            <a:lstStyle/>
            <a:p>
              <a:endParaRPr/>
            </a:p>
          </p:txBody>
        </p:sp>
        <p:sp>
          <p:nvSpPr>
            <p:cNvPr id="11" name="object 11">
              <a:extLst>
                <a:ext uri="{FF2B5EF4-FFF2-40B4-BE49-F238E27FC236}">
                  <a16:creationId xmlns:a16="http://schemas.microsoft.com/office/drawing/2014/main" id="{031B5834-9111-47ED-A5AD-A3760AB01100}"/>
                </a:ext>
              </a:extLst>
            </p:cNvPr>
            <p:cNvSpPr/>
            <p:nvPr userDrawn="1"/>
          </p:nvSpPr>
          <p:spPr>
            <a:xfrm>
              <a:off x="0" y="4528451"/>
              <a:ext cx="9144000" cy="93345"/>
            </a:xfrm>
            <a:custGeom>
              <a:avLst/>
              <a:gdLst/>
              <a:ahLst/>
              <a:cxnLst/>
              <a:rect l="l" t="t" r="r" b="b"/>
              <a:pathLst>
                <a:path w="9144000" h="93345">
                  <a:moveTo>
                    <a:pt x="0" y="92824"/>
                  </a:moveTo>
                  <a:lnTo>
                    <a:pt x="9144000" y="92824"/>
                  </a:lnTo>
                  <a:lnTo>
                    <a:pt x="9144000" y="0"/>
                  </a:lnTo>
                  <a:lnTo>
                    <a:pt x="0" y="0"/>
                  </a:lnTo>
                  <a:lnTo>
                    <a:pt x="0" y="92824"/>
                  </a:lnTo>
                  <a:close/>
                </a:path>
              </a:pathLst>
            </a:custGeom>
            <a:solidFill>
              <a:schemeClr val="accent5">
                <a:lumMod val="20000"/>
                <a:lumOff val="80000"/>
              </a:schemeClr>
            </a:solidFill>
          </p:spPr>
          <p:txBody>
            <a:bodyPr wrap="square" lIns="0" tIns="0" rIns="0" bIns="0" rtlCol="0"/>
            <a:lstStyle/>
            <a:p>
              <a:endParaRPr/>
            </a:p>
          </p:txBody>
        </p:sp>
        <p:sp>
          <p:nvSpPr>
            <p:cNvPr id="12" name="object 12">
              <a:extLst>
                <a:ext uri="{FF2B5EF4-FFF2-40B4-BE49-F238E27FC236}">
                  <a16:creationId xmlns:a16="http://schemas.microsoft.com/office/drawing/2014/main" id="{5FDE1FAA-F8E1-4C9B-A4D1-8970B870D93D}"/>
                </a:ext>
              </a:extLst>
            </p:cNvPr>
            <p:cNvSpPr/>
            <p:nvPr userDrawn="1"/>
          </p:nvSpPr>
          <p:spPr>
            <a:xfrm>
              <a:off x="0" y="4787290"/>
              <a:ext cx="9144000" cy="81280"/>
            </a:xfrm>
            <a:custGeom>
              <a:avLst/>
              <a:gdLst/>
              <a:ahLst/>
              <a:cxnLst/>
              <a:rect l="l" t="t" r="r" b="b"/>
              <a:pathLst>
                <a:path w="9144000" h="81279">
                  <a:moveTo>
                    <a:pt x="0" y="81051"/>
                  </a:moveTo>
                  <a:lnTo>
                    <a:pt x="9144000" y="81051"/>
                  </a:lnTo>
                  <a:lnTo>
                    <a:pt x="9144000" y="0"/>
                  </a:lnTo>
                  <a:lnTo>
                    <a:pt x="0" y="0"/>
                  </a:lnTo>
                  <a:lnTo>
                    <a:pt x="0" y="81051"/>
                  </a:lnTo>
                  <a:close/>
                </a:path>
              </a:pathLst>
            </a:custGeom>
            <a:solidFill>
              <a:schemeClr val="accent5">
                <a:lumMod val="20000"/>
                <a:lumOff val="80000"/>
              </a:schemeClr>
            </a:solidFill>
          </p:spPr>
          <p:txBody>
            <a:bodyPr wrap="square" lIns="0" tIns="0" rIns="0" bIns="0" rtlCol="0"/>
            <a:lstStyle/>
            <a:p>
              <a:endParaRPr/>
            </a:p>
          </p:txBody>
        </p:sp>
        <p:sp>
          <p:nvSpPr>
            <p:cNvPr id="13" name="object 13">
              <a:extLst>
                <a:ext uri="{FF2B5EF4-FFF2-40B4-BE49-F238E27FC236}">
                  <a16:creationId xmlns:a16="http://schemas.microsoft.com/office/drawing/2014/main" id="{E4074521-A6B5-4BAF-A1E3-D25F2CAFE361}"/>
                </a:ext>
              </a:extLst>
            </p:cNvPr>
            <p:cNvSpPr/>
            <p:nvPr userDrawn="1"/>
          </p:nvSpPr>
          <p:spPr>
            <a:xfrm>
              <a:off x="0" y="5046129"/>
              <a:ext cx="9144000" cy="69850"/>
            </a:xfrm>
            <a:custGeom>
              <a:avLst/>
              <a:gdLst/>
              <a:ahLst/>
              <a:cxnLst/>
              <a:rect l="l" t="t" r="r" b="b"/>
              <a:pathLst>
                <a:path w="9144000" h="69850">
                  <a:moveTo>
                    <a:pt x="0" y="69253"/>
                  </a:moveTo>
                  <a:lnTo>
                    <a:pt x="9144000" y="69253"/>
                  </a:lnTo>
                  <a:lnTo>
                    <a:pt x="9144000" y="0"/>
                  </a:lnTo>
                  <a:lnTo>
                    <a:pt x="0" y="0"/>
                  </a:lnTo>
                  <a:lnTo>
                    <a:pt x="0" y="69253"/>
                  </a:lnTo>
                  <a:close/>
                </a:path>
              </a:pathLst>
            </a:custGeom>
            <a:solidFill>
              <a:schemeClr val="accent5">
                <a:lumMod val="20000"/>
                <a:lumOff val="80000"/>
              </a:schemeClr>
            </a:solidFill>
          </p:spPr>
          <p:txBody>
            <a:bodyPr wrap="square" lIns="0" tIns="0" rIns="0" bIns="0" rtlCol="0"/>
            <a:lstStyle/>
            <a:p>
              <a:endParaRPr/>
            </a:p>
          </p:txBody>
        </p:sp>
        <p:sp>
          <p:nvSpPr>
            <p:cNvPr id="14" name="object 14">
              <a:extLst>
                <a:ext uri="{FF2B5EF4-FFF2-40B4-BE49-F238E27FC236}">
                  <a16:creationId xmlns:a16="http://schemas.microsoft.com/office/drawing/2014/main" id="{4097319B-05A0-4DC9-B77C-CD07AD593A8B}"/>
                </a:ext>
              </a:extLst>
            </p:cNvPr>
            <p:cNvSpPr/>
            <p:nvPr userDrawn="1"/>
          </p:nvSpPr>
          <p:spPr>
            <a:xfrm>
              <a:off x="0" y="5304967"/>
              <a:ext cx="9144000" cy="57785"/>
            </a:xfrm>
            <a:custGeom>
              <a:avLst/>
              <a:gdLst/>
              <a:ahLst/>
              <a:cxnLst/>
              <a:rect l="l" t="t" r="r" b="b"/>
              <a:pathLst>
                <a:path w="9144000" h="57785">
                  <a:moveTo>
                    <a:pt x="0" y="57467"/>
                  </a:moveTo>
                  <a:lnTo>
                    <a:pt x="9144000" y="57467"/>
                  </a:lnTo>
                  <a:lnTo>
                    <a:pt x="9144000" y="0"/>
                  </a:lnTo>
                  <a:lnTo>
                    <a:pt x="0" y="0"/>
                  </a:lnTo>
                  <a:lnTo>
                    <a:pt x="0" y="57467"/>
                  </a:lnTo>
                  <a:close/>
                </a:path>
              </a:pathLst>
            </a:custGeom>
            <a:solidFill>
              <a:schemeClr val="accent5">
                <a:lumMod val="20000"/>
                <a:lumOff val="80000"/>
              </a:schemeClr>
            </a:solidFill>
          </p:spPr>
          <p:txBody>
            <a:bodyPr wrap="square" lIns="0" tIns="0" rIns="0" bIns="0" rtlCol="0"/>
            <a:lstStyle/>
            <a:p>
              <a:endParaRPr/>
            </a:p>
          </p:txBody>
        </p:sp>
      </p:grpSp>
      <p:grpSp>
        <p:nvGrpSpPr>
          <p:cNvPr id="42" name="グループ化 41">
            <a:extLst>
              <a:ext uri="{FF2B5EF4-FFF2-40B4-BE49-F238E27FC236}">
                <a16:creationId xmlns:a16="http://schemas.microsoft.com/office/drawing/2014/main" id="{23977DCB-9D97-4759-8F91-3DD7DC0D690B}"/>
              </a:ext>
            </a:extLst>
          </p:cNvPr>
          <p:cNvGrpSpPr/>
          <p:nvPr userDrawn="1"/>
        </p:nvGrpSpPr>
        <p:grpSpPr>
          <a:xfrm>
            <a:off x="0" y="5563819"/>
            <a:ext cx="9144000" cy="787298"/>
            <a:chOff x="0" y="5563819"/>
            <a:chExt cx="9144000" cy="787298"/>
          </a:xfrm>
          <a:solidFill>
            <a:schemeClr val="accent5">
              <a:lumMod val="20000"/>
              <a:lumOff val="80000"/>
            </a:schemeClr>
          </a:solidFill>
        </p:grpSpPr>
        <p:sp>
          <p:nvSpPr>
            <p:cNvPr id="15" name="object 15">
              <a:extLst>
                <a:ext uri="{FF2B5EF4-FFF2-40B4-BE49-F238E27FC236}">
                  <a16:creationId xmlns:a16="http://schemas.microsoft.com/office/drawing/2014/main" id="{32776813-4894-4D05-B053-8CA7CB81345C}"/>
                </a:ext>
              </a:extLst>
            </p:cNvPr>
            <p:cNvSpPr/>
            <p:nvPr userDrawn="1"/>
          </p:nvSpPr>
          <p:spPr>
            <a:xfrm>
              <a:off x="0" y="5563819"/>
              <a:ext cx="9144000" cy="45720"/>
            </a:xfrm>
            <a:custGeom>
              <a:avLst/>
              <a:gdLst/>
              <a:ahLst/>
              <a:cxnLst/>
              <a:rect l="l" t="t" r="r" b="b"/>
              <a:pathLst>
                <a:path w="9144000" h="45720">
                  <a:moveTo>
                    <a:pt x="0" y="45643"/>
                  </a:moveTo>
                  <a:lnTo>
                    <a:pt x="9144000" y="45643"/>
                  </a:lnTo>
                  <a:lnTo>
                    <a:pt x="9144000" y="0"/>
                  </a:lnTo>
                  <a:lnTo>
                    <a:pt x="0" y="0"/>
                  </a:lnTo>
                  <a:lnTo>
                    <a:pt x="0" y="45643"/>
                  </a:lnTo>
                  <a:close/>
                </a:path>
              </a:pathLst>
            </a:custGeom>
            <a:grpFill/>
          </p:spPr>
          <p:txBody>
            <a:bodyPr wrap="square" lIns="0" tIns="0" rIns="0" bIns="0" rtlCol="0"/>
            <a:lstStyle/>
            <a:p>
              <a:endParaRPr/>
            </a:p>
          </p:txBody>
        </p:sp>
        <p:sp>
          <p:nvSpPr>
            <p:cNvPr id="16" name="object 16">
              <a:extLst>
                <a:ext uri="{FF2B5EF4-FFF2-40B4-BE49-F238E27FC236}">
                  <a16:creationId xmlns:a16="http://schemas.microsoft.com/office/drawing/2014/main" id="{BC0C78DD-4341-4FFD-9C23-6AA7736628FA}"/>
                </a:ext>
              </a:extLst>
            </p:cNvPr>
            <p:cNvSpPr/>
            <p:nvPr userDrawn="1"/>
          </p:nvSpPr>
          <p:spPr>
            <a:xfrm>
              <a:off x="0" y="5822645"/>
              <a:ext cx="9144000" cy="34290"/>
            </a:xfrm>
            <a:custGeom>
              <a:avLst/>
              <a:gdLst/>
              <a:ahLst/>
              <a:cxnLst/>
              <a:rect l="l" t="t" r="r" b="b"/>
              <a:pathLst>
                <a:path w="9144000" h="34289">
                  <a:moveTo>
                    <a:pt x="0" y="33870"/>
                  </a:moveTo>
                  <a:lnTo>
                    <a:pt x="9144000" y="33870"/>
                  </a:lnTo>
                  <a:lnTo>
                    <a:pt x="9144000" y="0"/>
                  </a:lnTo>
                  <a:lnTo>
                    <a:pt x="0" y="0"/>
                  </a:lnTo>
                  <a:lnTo>
                    <a:pt x="0" y="33870"/>
                  </a:lnTo>
                  <a:close/>
                </a:path>
              </a:pathLst>
            </a:custGeom>
            <a:grpFill/>
          </p:spPr>
          <p:txBody>
            <a:bodyPr wrap="square" lIns="0" tIns="0" rIns="0" bIns="0" rtlCol="0"/>
            <a:lstStyle/>
            <a:p>
              <a:endParaRPr/>
            </a:p>
          </p:txBody>
        </p:sp>
        <p:sp>
          <p:nvSpPr>
            <p:cNvPr id="17" name="object 17">
              <a:extLst>
                <a:ext uri="{FF2B5EF4-FFF2-40B4-BE49-F238E27FC236}">
                  <a16:creationId xmlns:a16="http://schemas.microsoft.com/office/drawing/2014/main" id="{6C1B2DE2-B709-4BC4-8410-A4CC51D2BF8C}"/>
                </a:ext>
              </a:extLst>
            </p:cNvPr>
            <p:cNvSpPr/>
            <p:nvPr userDrawn="1"/>
          </p:nvSpPr>
          <p:spPr>
            <a:xfrm>
              <a:off x="0" y="6081496"/>
              <a:ext cx="9144000" cy="22225"/>
            </a:xfrm>
            <a:custGeom>
              <a:avLst/>
              <a:gdLst/>
              <a:ahLst/>
              <a:cxnLst/>
              <a:rect l="l" t="t" r="r" b="b"/>
              <a:pathLst>
                <a:path w="9144000" h="22225">
                  <a:moveTo>
                    <a:pt x="0" y="22059"/>
                  </a:moveTo>
                  <a:lnTo>
                    <a:pt x="9144000" y="22059"/>
                  </a:lnTo>
                  <a:lnTo>
                    <a:pt x="9144000" y="0"/>
                  </a:lnTo>
                  <a:lnTo>
                    <a:pt x="0" y="0"/>
                  </a:lnTo>
                  <a:lnTo>
                    <a:pt x="0" y="22059"/>
                  </a:lnTo>
                  <a:close/>
                </a:path>
              </a:pathLst>
            </a:custGeom>
            <a:grpFill/>
          </p:spPr>
          <p:txBody>
            <a:bodyPr wrap="square" lIns="0" tIns="0" rIns="0" bIns="0" rtlCol="0"/>
            <a:lstStyle/>
            <a:p>
              <a:endParaRPr/>
            </a:p>
          </p:txBody>
        </p:sp>
        <p:sp>
          <p:nvSpPr>
            <p:cNvPr id="18" name="object 18">
              <a:extLst>
                <a:ext uri="{FF2B5EF4-FFF2-40B4-BE49-F238E27FC236}">
                  <a16:creationId xmlns:a16="http://schemas.microsoft.com/office/drawing/2014/main" id="{87F12242-98B4-4D0B-9129-87257A73D3DC}"/>
                </a:ext>
              </a:extLst>
            </p:cNvPr>
            <p:cNvSpPr/>
            <p:nvPr userDrawn="1"/>
          </p:nvSpPr>
          <p:spPr>
            <a:xfrm>
              <a:off x="0" y="6340322"/>
              <a:ext cx="9144000" cy="10795"/>
            </a:xfrm>
            <a:custGeom>
              <a:avLst/>
              <a:gdLst/>
              <a:ahLst/>
              <a:cxnLst/>
              <a:rect l="l" t="t" r="r" b="b"/>
              <a:pathLst>
                <a:path w="9144000" h="10795">
                  <a:moveTo>
                    <a:pt x="0" y="10299"/>
                  </a:moveTo>
                  <a:lnTo>
                    <a:pt x="9144000" y="10299"/>
                  </a:lnTo>
                  <a:lnTo>
                    <a:pt x="9144000" y="0"/>
                  </a:lnTo>
                  <a:lnTo>
                    <a:pt x="0" y="0"/>
                  </a:lnTo>
                  <a:lnTo>
                    <a:pt x="0" y="10299"/>
                  </a:lnTo>
                  <a:close/>
                </a:path>
              </a:pathLst>
            </a:custGeom>
            <a:grpFill/>
          </p:spPr>
          <p:txBody>
            <a:bodyPr wrap="square" lIns="0" tIns="0" rIns="0" bIns="0" rtlCol="0"/>
            <a:lstStyle/>
            <a:p>
              <a:endParaRPr/>
            </a:p>
          </p:txBody>
        </p:sp>
      </p:grpSp>
      <p:sp>
        <p:nvSpPr>
          <p:cNvPr id="19" name="object 19">
            <a:extLst>
              <a:ext uri="{FF2B5EF4-FFF2-40B4-BE49-F238E27FC236}">
                <a16:creationId xmlns:a16="http://schemas.microsoft.com/office/drawing/2014/main" id="{6ABD0575-A17B-4AB7-82CB-936A1AA9FF5A}"/>
              </a:ext>
            </a:extLst>
          </p:cNvPr>
          <p:cNvSpPr/>
          <p:nvPr userDrawn="1"/>
        </p:nvSpPr>
        <p:spPr>
          <a:xfrm>
            <a:off x="0" y="6597650"/>
            <a:ext cx="9144000" cy="260350"/>
          </a:xfrm>
          <a:custGeom>
            <a:avLst/>
            <a:gdLst/>
            <a:ahLst/>
            <a:cxnLst/>
            <a:rect l="l" t="t" r="r" b="b"/>
            <a:pathLst>
              <a:path w="9144000" h="260350">
                <a:moveTo>
                  <a:pt x="0" y="260350"/>
                </a:moveTo>
                <a:lnTo>
                  <a:pt x="9144000" y="260350"/>
                </a:lnTo>
                <a:lnTo>
                  <a:pt x="9144000" y="0"/>
                </a:lnTo>
                <a:lnTo>
                  <a:pt x="0" y="0"/>
                </a:lnTo>
                <a:lnTo>
                  <a:pt x="0" y="260350"/>
                </a:lnTo>
                <a:close/>
              </a:path>
            </a:pathLst>
          </a:custGeom>
          <a:solidFill>
            <a:srgbClr val="FFFFFF"/>
          </a:solidFill>
        </p:spPr>
        <p:txBody>
          <a:bodyPr wrap="square" lIns="0" tIns="0" rIns="0" bIns="0" rtlCol="0"/>
          <a:lstStyle/>
          <a:p>
            <a:endParaRPr/>
          </a:p>
        </p:txBody>
      </p:sp>
      <p:sp>
        <p:nvSpPr>
          <p:cNvPr id="20" name="object 20">
            <a:extLst>
              <a:ext uri="{FF2B5EF4-FFF2-40B4-BE49-F238E27FC236}">
                <a16:creationId xmlns:a16="http://schemas.microsoft.com/office/drawing/2014/main" id="{3377623A-CC12-45A6-86D5-969A3602B576}"/>
              </a:ext>
            </a:extLst>
          </p:cNvPr>
          <p:cNvSpPr/>
          <p:nvPr userDrawn="1"/>
        </p:nvSpPr>
        <p:spPr>
          <a:xfrm>
            <a:off x="0" y="6350622"/>
            <a:ext cx="9144000" cy="248920"/>
          </a:xfrm>
          <a:custGeom>
            <a:avLst/>
            <a:gdLst/>
            <a:ahLst/>
            <a:cxnLst/>
            <a:rect l="l" t="t" r="r" b="b"/>
            <a:pathLst>
              <a:path w="9144000" h="248920">
                <a:moveTo>
                  <a:pt x="0" y="248551"/>
                </a:moveTo>
                <a:lnTo>
                  <a:pt x="9144000" y="248551"/>
                </a:lnTo>
                <a:lnTo>
                  <a:pt x="9144000" y="0"/>
                </a:lnTo>
                <a:lnTo>
                  <a:pt x="0" y="0"/>
                </a:lnTo>
                <a:lnTo>
                  <a:pt x="0" y="248551"/>
                </a:lnTo>
                <a:close/>
              </a:path>
            </a:pathLst>
          </a:custGeom>
          <a:solidFill>
            <a:srgbClr val="FFFFFF"/>
          </a:solidFill>
        </p:spPr>
        <p:txBody>
          <a:bodyPr wrap="square" lIns="0" tIns="0" rIns="0" bIns="0" rtlCol="0"/>
          <a:lstStyle/>
          <a:p>
            <a:endParaRPr/>
          </a:p>
        </p:txBody>
      </p:sp>
      <p:sp>
        <p:nvSpPr>
          <p:cNvPr id="21" name="object 21">
            <a:extLst>
              <a:ext uri="{FF2B5EF4-FFF2-40B4-BE49-F238E27FC236}">
                <a16:creationId xmlns:a16="http://schemas.microsoft.com/office/drawing/2014/main" id="{138D30A1-2623-43C6-B794-877865B6AA66}"/>
              </a:ext>
            </a:extLst>
          </p:cNvPr>
          <p:cNvSpPr/>
          <p:nvPr userDrawn="1"/>
        </p:nvSpPr>
        <p:spPr>
          <a:xfrm>
            <a:off x="0" y="6103556"/>
            <a:ext cx="9144000" cy="236854"/>
          </a:xfrm>
          <a:custGeom>
            <a:avLst/>
            <a:gdLst/>
            <a:ahLst/>
            <a:cxnLst/>
            <a:rect l="l" t="t" r="r" b="b"/>
            <a:pathLst>
              <a:path w="9144000" h="236854">
                <a:moveTo>
                  <a:pt x="0" y="236766"/>
                </a:moveTo>
                <a:lnTo>
                  <a:pt x="9144000" y="236766"/>
                </a:lnTo>
                <a:lnTo>
                  <a:pt x="9144000" y="0"/>
                </a:lnTo>
                <a:lnTo>
                  <a:pt x="0" y="0"/>
                </a:lnTo>
                <a:lnTo>
                  <a:pt x="0" y="236766"/>
                </a:lnTo>
                <a:close/>
              </a:path>
            </a:pathLst>
          </a:custGeom>
          <a:solidFill>
            <a:srgbClr val="FFFFFF"/>
          </a:solidFill>
        </p:spPr>
        <p:txBody>
          <a:bodyPr wrap="square" lIns="0" tIns="0" rIns="0" bIns="0" rtlCol="0"/>
          <a:lstStyle/>
          <a:p>
            <a:endParaRPr/>
          </a:p>
        </p:txBody>
      </p:sp>
      <p:sp>
        <p:nvSpPr>
          <p:cNvPr id="22" name="object 22">
            <a:extLst>
              <a:ext uri="{FF2B5EF4-FFF2-40B4-BE49-F238E27FC236}">
                <a16:creationId xmlns:a16="http://schemas.microsoft.com/office/drawing/2014/main" id="{CB94FCB9-A97D-4A59-881A-786A5A6C6A35}"/>
              </a:ext>
            </a:extLst>
          </p:cNvPr>
          <p:cNvSpPr/>
          <p:nvPr userDrawn="1"/>
        </p:nvSpPr>
        <p:spPr>
          <a:xfrm>
            <a:off x="0" y="5856516"/>
            <a:ext cx="9144000" cy="225425"/>
          </a:xfrm>
          <a:custGeom>
            <a:avLst/>
            <a:gdLst/>
            <a:ahLst/>
            <a:cxnLst/>
            <a:rect l="l" t="t" r="r" b="b"/>
            <a:pathLst>
              <a:path w="9144000" h="225425">
                <a:moveTo>
                  <a:pt x="0" y="224980"/>
                </a:moveTo>
                <a:lnTo>
                  <a:pt x="9144000" y="224980"/>
                </a:lnTo>
                <a:lnTo>
                  <a:pt x="9144000" y="0"/>
                </a:lnTo>
                <a:lnTo>
                  <a:pt x="0" y="0"/>
                </a:lnTo>
                <a:lnTo>
                  <a:pt x="0" y="224980"/>
                </a:lnTo>
                <a:close/>
              </a:path>
            </a:pathLst>
          </a:custGeom>
          <a:solidFill>
            <a:srgbClr val="FFFFFF"/>
          </a:solidFill>
        </p:spPr>
        <p:txBody>
          <a:bodyPr wrap="square" lIns="0" tIns="0" rIns="0" bIns="0" rtlCol="0"/>
          <a:lstStyle/>
          <a:p>
            <a:endParaRPr/>
          </a:p>
        </p:txBody>
      </p:sp>
      <p:sp>
        <p:nvSpPr>
          <p:cNvPr id="23" name="object 23">
            <a:extLst>
              <a:ext uri="{FF2B5EF4-FFF2-40B4-BE49-F238E27FC236}">
                <a16:creationId xmlns:a16="http://schemas.microsoft.com/office/drawing/2014/main" id="{10524A96-25A2-4FBD-95F4-D8B7C8C80BB6}"/>
              </a:ext>
            </a:extLst>
          </p:cNvPr>
          <p:cNvSpPr/>
          <p:nvPr userDrawn="1"/>
        </p:nvSpPr>
        <p:spPr>
          <a:xfrm>
            <a:off x="0" y="5609463"/>
            <a:ext cx="9144000" cy="213360"/>
          </a:xfrm>
          <a:custGeom>
            <a:avLst/>
            <a:gdLst/>
            <a:ahLst/>
            <a:cxnLst/>
            <a:rect l="l" t="t" r="r" b="b"/>
            <a:pathLst>
              <a:path w="9144000" h="213360">
                <a:moveTo>
                  <a:pt x="0" y="213182"/>
                </a:moveTo>
                <a:lnTo>
                  <a:pt x="9144000" y="213182"/>
                </a:lnTo>
                <a:lnTo>
                  <a:pt x="9144000" y="0"/>
                </a:lnTo>
                <a:lnTo>
                  <a:pt x="0" y="0"/>
                </a:lnTo>
                <a:lnTo>
                  <a:pt x="0" y="213182"/>
                </a:lnTo>
                <a:close/>
              </a:path>
            </a:pathLst>
          </a:custGeom>
          <a:solidFill>
            <a:srgbClr val="FFFFFF"/>
          </a:solidFill>
        </p:spPr>
        <p:txBody>
          <a:bodyPr wrap="square" lIns="0" tIns="0" rIns="0" bIns="0" rtlCol="0"/>
          <a:lstStyle/>
          <a:p>
            <a:endParaRPr/>
          </a:p>
        </p:txBody>
      </p:sp>
      <p:sp>
        <p:nvSpPr>
          <p:cNvPr id="24" name="object 24">
            <a:extLst>
              <a:ext uri="{FF2B5EF4-FFF2-40B4-BE49-F238E27FC236}">
                <a16:creationId xmlns:a16="http://schemas.microsoft.com/office/drawing/2014/main" id="{276572EA-AF14-4EA8-9A16-31F3925571BB}"/>
              </a:ext>
            </a:extLst>
          </p:cNvPr>
          <p:cNvSpPr/>
          <p:nvPr userDrawn="1"/>
        </p:nvSpPr>
        <p:spPr>
          <a:xfrm>
            <a:off x="0" y="5362435"/>
            <a:ext cx="9144000" cy="201930"/>
          </a:xfrm>
          <a:custGeom>
            <a:avLst/>
            <a:gdLst/>
            <a:ahLst/>
            <a:cxnLst/>
            <a:rect l="l" t="t" r="r" b="b"/>
            <a:pathLst>
              <a:path w="9144000" h="201929">
                <a:moveTo>
                  <a:pt x="0" y="201383"/>
                </a:moveTo>
                <a:lnTo>
                  <a:pt x="9144000" y="201383"/>
                </a:lnTo>
                <a:lnTo>
                  <a:pt x="9144000" y="0"/>
                </a:lnTo>
                <a:lnTo>
                  <a:pt x="0" y="0"/>
                </a:lnTo>
                <a:lnTo>
                  <a:pt x="0" y="201383"/>
                </a:lnTo>
                <a:close/>
              </a:path>
            </a:pathLst>
          </a:custGeom>
          <a:solidFill>
            <a:srgbClr val="FFFFFF"/>
          </a:solidFill>
        </p:spPr>
        <p:txBody>
          <a:bodyPr wrap="square" lIns="0" tIns="0" rIns="0" bIns="0" rtlCol="0"/>
          <a:lstStyle/>
          <a:p>
            <a:endParaRPr/>
          </a:p>
        </p:txBody>
      </p:sp>
      <p:sp>
        <p:nvSpPr>
          <p:cNvPr id="25" name="object 25">
            <a:extLst>
              <a:ext uri="{FF2B5EF4-FFF2-40B4-BE49-F238E27FC236}">
                <a16:creationId xmlns:a16="http://schemas.microsoft.com/office/drawing/2014/main" id="{30FDF57C-4374-4BA2-8472-E558D8C96854}"/>
              </a:ext>
            </a:extLst>
          </p:cNvPr>
          <p:cNvSpPr/>
          <p:nvPr userDrawn="1"/>
        </p:nvSpPr>
        <p:spPr>
          <a:xfrm>
            <a:off x="0" y="5115382"/>
            <a:ext cx="9144000" cy="189865"/>
          </a:xfrm>
          <a:custGeom>
            <a:avLst/>
            <a:gdLst/>
            <a:ahLst/>
            <a:cxnLst/>
            <a:rect l="l" t="t" r="r" b="b"/>
            <a:pathLst>
              <a:path w="9144000" h="189864">
                <a:moveTo>
                  <a:pt x="0" y="189585"/>
                </a:moveTo>
                <a:lnTo>
                  <a:pt x="9144000" y="189585"/>
                </a:lnTo>
                <a:lnTo>
                  <a:pt x="9144000" y="0"/>
                </a:lnTo>
                <a:lnTo>
                  <a:pt x="0" y="0"/>
                </a:lnTo>
                <a:lnTo>
                  <a:pt x="0" y="189585"/>
                </a:lnTo>
                <a:close/>
              </a:path>
            </a:pathLst>
          </a:custGeom>
          <a:solidFill>
            <a:srgbClr val="FFFFFF"/>
          </a:solidFill>
        </p:spPr>
        <p:txBody>
          <a:bodyPr wrap="square" lIns="0" tIns="0" rIns="0" bIns="0" rtlCol="0"/>
          <a:lstStyle/>
          <a:p>
            <a:endParaRPr/>
          </a:p>
        </p:txBody>
      </p:sp>
      <p:sp>
        <p:nvSpPr>
          <p:cNvPr id="26" name="object 26">
            <a:extLst>
              <a:ext uri="{FF2B5EF4-FFF2-40B4-BE49-F238E27FC236}">
                <a16:creationId xmlns:a16="http://schemas.microsoft.com/office/drawing/2014/main" id="{18BEBEBB-6D82-4675-8696-409D464A7DE8}"/>
              </a:ext>
            </a:extLst>
          </p:cNvPr>
          <p:cNvSpPr/>
          <p:nvPr userDrawn="1"/>
        </p:nvSpPr>
        <p:spPr>
          <a:xfrm>
            <a:off x="0" y="4868341"/>
            <a:ext cx="9144000" cy="177800"/>
          </a:xfrm>
          <a:custGeom>
            <a:avLst/>
            <a:gdLst/>
            <a:ahLst/>
            <a:cxnLst/>
            <a:rect l="l" t="t" r="r" b="b"/>
            <a:pathLst>
              <a:path w="9144000" h="177800">
                <a:moveTo>
                  <a:pt x="0" y="177787"/>
                </a:moveTo>
                <a:lnTo>
                  <a:pt x="9144000" y="177787"/>
                </a:lnTo>
                <a:lnTo>
                  <a:pt x="9144000" y="0"/>
                </a:lnTo>
                <a:lnTo>
                  <a:pt x="0" y="0"/>
                </a:lnTo>
                <a:lnTo>
                  <a:pt x="0" y="177787"/>
                </a:lnTo>
                <a:close/>
              </a:path>
            </a:pathLst>
          </a:custGeom>
          <a:solidFill>
            <a:srgbClr val="FFFFFF"/>
          </a:solidFill>
        </p:spPr>
        <p:txBody>
          <a:bodyPr wrap="square" lIns="0" tIns="0" rIns="0" bIns="0" rtlCol="0"/>
          <a:lstStyle/>
          <a:p>
            <a:endParaRPr/>
          </a:p>
        </p:txBody>
      </p:sp>
      <p:sp>
        <p:nvSpPr>
          <p:cNvPr id="27" name="object 27">
            <a:extLst>
              <a:ext uri="{FF2B5EF4-FFF2-40B4-BE49-F238E27FC236}">
                <a16:creationId xmlns:a16="http://schemas.microsoft.com/office/drawing/2014/main" id="{299859CE-B795-4F51-9498-093BBD82CA82}"/>
              </a:ext>
            </a:extLst>
          </p:cNvPr>
          <p:cNvSpPr/>
          <p:nvPr userDrawn="1"/>
        </p:nvSpPr>
        <p:spPr>
          <a:xfrm>
            <a:off x="0" y="4621276"/>
            <a:ext cx="9144000" cy="166370"/>
          </a:xfrm>
          <a:custGeom>
            <a:avLst/>
            <a:gdLst/>
            <a:ahLst/>
            <a:cxnLst/>
            <a:rect l="l" t="t" r="r" b="b"/>
            <a:pathLst>
              <a:path w="9144000" h="166370">
                <a:moveTo>
                  <a:pt x="0" y="166014"/>
                </a:moveTo>
                <a:lnTo>
                  <a:pt x="9144000" y="166014"/>
                </a:lnTo>
                <a:lnTo>
                  <a:pt x="9144000" y="0"/>
                </a:lnTo>
                <a:lnTo>
                  <a:pt x="0" y="0"/>
                </a:lnTo>
                <a:lnTo>
                  <a:pt x="0" y="166014"/>
                </a:lnTo>
                <a:close/>
              </a:path>
            </a:pathLst>
          </a:custGeom>
          <a:solidFill>
            <a:srgbClr val="FFFFFF"/>
          </a:solidFill>
        </p:spPr>
        <p:txBody>
          <a:bodyPr wrap="square" lIns="0" tIns="0" rIns="0" bIns="0" rtlCol="0"/>
          <a:lstStyle/>
          <a:p>
            <a:endParaRPr/>
          </a:p>
        </p:txBody>
      </p:sp>
      <p:sp>
        <p:nvSpPr>
          <p:cNvPr id="28" name="object 28">
            <a:extLst>
              <a:ext uri="{FF2B5EF4-FFF2-40B4-BE49-F238E27FC236}">
                <a16:creationId xmlns:a16="http://schemas.microsoft.com/office/drawing/2014/main" id="{50650239-4D26-4B7B-827D-472829B1FB9D}"/>
              </a:ext>
            </a:extLst>
          </p:cNvPr>
          <p:cNvSpPr/>
          <p:nvPr userDrawn="1"/>
        </p:nvSpPr>
        <p:spPr>
          <a:xfrm>
            <a:off x="0" y="4374248"/>
            <a:ext cx="9144000" cy="154305"/>
          </a:xfrm>
          <a:custGeom>
            <a:avLst/>
            <a:gdLst/>
            <a:ahLst/>
            <a:cxnLst/>
            <a:rect l="l" t="t" r="r" b="b"/>
            <a:pathLst>
              <a:path w="9144000" h="154304">
                <a:moveTo>
                  <a:pt x="0" y="154203"/>
                </a:moveTo>
                <a:lnTo>
                  <a:pt x="9144000" y="154203"/>
                </a:lnTo>
                <a:lnTo>
                  <a:pt x="9144000" y="0"/>
                </a:lnTo>
                <a:lnTo>
                  <a:pt x="0" y="0"/>
                </a:lnTo>
                <a:lnTo>
                  <a:pt x="0" y="154203"/>
                </a:lnTo>
                <a:close/>
              </a:path>
            </a:pathLst>
          </a:custGeom>
          <a:solidFill>
            <a:srgbClr val="FFFFFF"/>
          </a:solidFill>
        </p:spPr>
        <p:txBody>
          <a:bodyPr wrap="square" lIns="0" tIns="0" rIns="0" bIns="0" rtlCol="0"/>
          <a:lstStyle/>
          <a:p>
            <a:endParaRPr/>
          </a:p>
        </p:txBody>
      </p:sp>
      <p:sp>
        <p:nvSpPr>
          <p:cNvPr id="29" name="object 29">
            <a:extLst>
              <a:ext uri="{FF2B5EF4-FFF2-40B4-BE49-F238E27FC236}">
                <a16:creationId xmlns:a16="http://schemas.microsoft.com/office/drawing/2014/main" id="{8A4AC1D5-A360-4E65-829B-1E20F164C072}"/>
              </a:ext>
            </a:extLst>
          </p:cNvPr>
          <p:cNvSpPr/>
          <p:nvPr userDrawn="1"/>
        </p:nvSpPr>
        <p:spPr>
          <a:xfrm>
            <a:off x="0" y="4127207"/>
            <a:ext cx="9144000" cy="142875"/>
          </a:xfrm>
          <a:custGeom>
            <a:avLst/>
            <a:gdLst/>
            <a:ahLst/>
            <a:cxnLst/>
            <a:rect l="l" t="t" r="r" b="b"/>
            <a:pathLst>
              <a:path w="9144000" h="142875">
                <a:moveTo>
                  <a:pt x="0" y="142417"/>
                </a:moveTo>
                <a:lnTo>
                  <a:pt x="9144000" y="142417"/>
                </a:lnTo>
                <a:lnTo>
                  <a:pt x="9144000" y="0"/>
                </a:lnTo>
                <a:lnTo>
                  <a:pt x="0" y="0"/>
                </a:lnTo>
                <a:lnTo>
                  <a:pt x="0" y="142417"/>
                </a:lnTo>
                <a:close/>
              </a:path>
            </a:pathLst>
          </a:custGeom>
          <a:solidFill>
            <a:srgbClr val="FFFFFF"/>
          </a:solidFill>
        </p:spPr>
        <p:txBody>
          <a:bodyPr wrap="square" lIns="0" tIns="0" rIns="0" bIns="0" rtlCol="0"/>
          <a:lstStyle/>
          <a:p>
            <a:endParaRPr/>
          </a:p>
        </p:txBody>
      </p:sp>
      <p:sp>
        <p:nvSpPr>
          <p:cNvPr id="30" name="object 30">
            <a:extLst>
              <a:ext uri="{FF2B5EF4-FFF2-40B4-BE49-F238E27FC236}">
                <a16:creationId xmlns:a16="http://schemas.microsoft.com/office/drawing/2014/main" id="{6CF5C1AE-9D97-413F-9CC5-5257E6DC27C8}"/>
              </a:ext>
            </a:extLst>
          </p:cNvPr>
          <p:cNvSpPr/>
          <p:nvPr userDrawn="1"/>
        </p:nvSpPr>
        <p:spPr>
          <a:xfrm>
            <a:off x="0" y="3880142"/>
            <a:ext cx="9144000" cy="130810"/>
          </a:xfrm>
          <a:custGeom>
            <a:avLst/>
            <a:gdLst/>
            <a:ahLst/>
            <a:cxnLst/>
            <a:rect l="l" t="t" r="r" b="b"/>
            <a:pathLst>
              <a:path w="9144000" h="130810">
                <a:moveTo>
                  <a:pt x="0" y="130644"/>
                </a:moveTo>
                <a:lnTo>
                  <a:pt x="9144000" y="130644"/>
                </a:lnTo>
                <a:lnTo>
                  <a:pt x="9144000" y="0"/>
                </a:lnTo>
                <a:lnTo>
                  <a:pt x="0" y="0"/>
                </a:lnTo>
                <a:lnTo>
                  <a:pt x="0" y="130644"/>
                </a:lnTo>
                <a:close/>
              </a:path>
            </a:pathLst>
          </a:custGeom>
          <a:solidFill>
            <a:srgbClr val="FFFFFF"/>
          </a:solidFill>
        </p:spPr>
        <p:txBody>
          <a:bodyPr wrap="square" lIns="0" tIns="0" rIns="0" bIns="0" rtlCol="0"/>
          <a:lstStyle/>
          <a:p>
            <a:endParaRPr/>
          </a:p>
        </p:txBody>
      </p:sp>
      <p:sp>
        <p:nvSpPr>
          <p:cNvPr id="31" name="object 31">
            <a:extLst>
              <a:ext uri="{FF2B5EF4-FFF2-40B4-BE49-F238E27FC236}">
                <a16:creationId xmlns:a16="http://schemas.microsoft.com/office/drawing/2014/main" id="{BCB5B219-E210-4329-B744-CA70208BD336}"/>
              </a:ext>
            </a:extLst>
          </p:cNvPr>
          <p:cNvSpPr/>
          <p:nvPr userDrawn="1"/>
        </p:nvSpPr>
        <p:spPr>
          <a:xfrm>
            <a:off x="0" y="3633114"/>
            <a:ext cx="9144000" cy="119380"/>
          </a:xfrm>
          <a:custGeom>
            <a:avLst/>
            <a:gdLst/>
            <a:ahLst/>
            <a:cxnLst/>
            <a:rect l="l" t="t" r="r" b="b"/>
            <a:pathLst>
              <a:path w="9144000" h="119379">
                <a:moveTo>
                  <a:pt x="0" y="118833"/>
                </a:moveTo>
                <a:lnTo>
                  <a:pt x="9144000" y="118833"/>
                </a:lnTo>
                <a:lnTo>
                  <a:pt x="9144000" y="0"/>
                </a:lnTo>
                <a:lnTo>
                  <a:pt x="0" y="0"/>
                </a:lnTo>
                <a:lnTo>
                  <a:pt x="0" y="118833"/>
                </a:lnTo>
                <a:close/>
              </a:path>
            </a:pathLst>
          </a:custGeom>
          <a:solidFill>
            <a:srgbClr val="FFFFFF"/>
          </a:solidFill>
        </p:spPr>
        <p:txBody>
          <a:bodyPr wrap="square" lIns="0" tIns="0" rIns="0" bIns="0" rtlCol="0"/>
          <a:lstStyle/>
          <a:p>
            <a:endParaRPr/>
          </a:p>
        </p:txBody>
      </p:sp>
      <p:sp>
        <p:nvSpPr>
          <p:cNvPr id="32" name="object 32">
            <a:extLst>
              <a:ext uri="{FF2B5EF4-FFF2-40B4-BE49-F238E27FC236}">
                <a16:creationId xmlns:a16="http://schemas.microsoft.com/office/drawing/2014/main" id="{1AC08727-839D-42EF-B907-961370CFFA3F}"/>
              </a:ext>
            </a:extLst>
          </p:cNvPr>
          <p:cNvSpPr/>
          <p:nvPr userDrawn="1"/>
        </p:nvSpPr>
        <p:spPr>
          <a:xfrm>
            <a:off x="0" y="3386061"/>
            <a:ext cx="9144000" cy="107314"/>
          </a:xfrm>
          <a:custGeom>
            <a:avLst/>
            <a:gdLst/>
            <a:ahLst/>
            <a:cxnLst/>
            <a:rect l="l" t="t" r="r" b="b"/>
            <a:pathLst>
              <a:path w="9144000" h="107314">
                <a:moveTo>
                  <a:pt x="0" y="107048"/>
                </a:moveTo>
                <a:lnTo>
                  <a:pt x="9144000" y="107048"/>
                </a:lnTo>
                <a:lnTo>
                  <a:pt x="9144000" y="0"/>
                </a:lnTo>
                <a:lnTo>
                  <a:pt x="0" y="0"/>
                </a:lnTo>
                <a:lnTo>
                  <a:pt x="0" y="107048"/>
                </a:lnTo>
                <a:close/>
              </a:path>
            </a:pathLst>
          </a:custGeom>
          <a:solidFill>
            <a:srgbClr val="FFFFFF"/>
          </a:solidFill>
        </p:spPr>
        <p:txBody>
          <a:bodyPr wrap="square" lIns="0" tIns="0" rIns="0" bIns="0" rtlCol="0"/>
          <a:lstStyle/>
          <a:p>
            <a:endParaRPr/>
          </a:p>
        </p:txBody>
      </p:sp>
      <p:sp>
        <p:nvSpPr>
          <p:cNvPr id="33" name="object 33">
            <a:extLst>
              <a:ext uri="{FF2B5EF4-FFF2-40B4-BE49-F238E27FC236}">
                <a16:creationId xmlns:a16="http://schemas.microsoft.com/office/drawing/2014/main" id="{202EDD3D-9BA3-4E6A-B744-0BB92BF9B32D}"/>
              </a:ext>
            </a:extLst>
          </p:cNvPr>
          <p:cNvSpPr/>
          <p:nvPr userDrawn="1"/>
        </p:nvSpPr>
        <p:spPr>
          <a:xfrm>
            <a:off x="0" y="3139008"/>
            <a:ext cx="9144000" cy="95885"/>
          </a:xfrm>
          <a:custGeom>
            <a:avLst/>
            <a:gdLst/>
            <a:ahLst/>
            <a:cxnLst/>
            <a:rect l="l" t="t" r="r" b="b"/>
            <a:pathLst>
              <a:path w="9144000" h="95885">
                <a:moveTo>
                  <a:pt x="0" y="95262"/>
                </a:moveTo>
                <a:lnTo>
                  <a:pt x="9144000" y="95262"/>
                </a:lnTo>
                <a:lnTo>
                  <a:pt x="9144000" y="0"/>
                </a:lnTo>
                <a:lnTo>
                  <a:pt x="0" y="0"/>
                </a:lnTo>
                <a:lnTo>
                  <a:pt x="0" y="95262"/>
                </a:lnTo>
                <a:close/>
              </a:path>
            </a:pathLst>
          </a:custGeom>
          <a:solidFill>
            <a:srgbClr val="FFFFFF"/>
          </a:solidFill>
        </p:spPr>
        <p:txBody>
          <a:bodyPr wrap="square" lIns="0" tIns="0" rIns="0" bIns="0" rtlCol="0"/>
          <a:lstStyle/>
          <a:p>
            <a:endParaRPr/>
          </a:p>
        </p:txBody>
      </p:sp>
      <p:sp>
        <p:nvSpPr>
          <p:cNvPr id="34" name="object 34">
            <a:extLst>
              <a:ext uri="{FF2B5EF4-FFF2-40B4-BE49-F238E27FC236}">
                <a16:creationId xmlns:a16="http://schemas.microsoft.com/office/drawing/2014/main" id="{08414347-19FA-43EA-8524-4960218091FF}"/>
              </a:ext>
            </a:extLst>
          </p:cNvPr>
          <p:cNvSpPr/>
          <p:nvPr userDrawn="1"/>
        </p:nvSpPr>
        <p:spPr>
          <a:xfrm>
            <a:off x="0" y="2891967"/>
            <a:ext cx="9144000" cy="83820"/>
          </a:xfrm>
          <a:custGeom>
            <a:avLst/>
            <a:gdLst/>
            <a:ahLst/>
            <a:cxnLst/>
            <a:rect l="l" t="t" r="r" b="b"/>
            <a:pathLst>
              <a:path w="9144000" h="83819">
                <a:moveTo>
                  <a:pt x="0" y="83451"/>
                </a:moveTo>
                <a:lnTo>
                  <a:pt x="9144000" y="83451"/>
                </a:lnTo>
                <a:lnTo>
                  <a:pt x="9144000" y="0"/>
                </a:lnTo>
                <a:lnTo>
                  <a:pt x="0" y="0"/>
                </a:lnTo>
                <a:lnTo>
                  <a:pt x="0" y="83451"/>
                </a:lnTo>
                <a:close/>
              </a:path>
            </a:pathLst>
          </a:custGeom>
          <a:solidFill>
            <a:srgbClr val="FFFFFF"/>
          </a:solidFill>
        </p:spPr>
        <p:txBody>
          <a:bodyPr wrap="square" lIns="0" tIns="0" rIns="0" bIns="0" rtlCol="0"/>
          <a:lstStyle/>
          <a:p>
            <a:endParaRPr/>
          </a:p>
        </p:txBody>
      </p:sp>
      <p:sp>
        <p:nvSpPr>
          <p:cNvPr id="35" name="object 35">
            <a:extLst>
              <a:ext uri="{FF2B5EF4-FFF2-40B4-BE49-F238E27FC236}">
                <a16:creationId xmlns:a16="http://schemas.microsoft.com/office/drawing/2014/main" id="{D2B18373-533E-43CF-BF08-6B36429B7E12}"/>
              </a:ext>
            </a:extLst>
          </p:cNvPr>
          <p:cNvSpPr/>
          <p:nvPr userDrawn="1"/>
        </p:nvSpPr>
        <p:spPr>
          <a:xfrm>
            <a:off x="0" y="2644927"/>
            <a:ext cx="9144000" cy="71755"/>
          </a:xfrm>
          <a:custGeom>
            <a:avLst/>
            <a:gdLst/>
            <a:ahLst/>
            <a:cxnLst/>
            <a:rect l="l" t="t" r="r" b="b"/>
            <a:pathLst>
              <a:path w="9144000" h="71755">
                <a:moveTo>
                  <a:pt x="0" y="71666"/>
                </a:moveTo>
                <a:lnTo>
                  <a:pt x="9144000" y="71666"/>
                </a:lnTo>
                <a:lnTo>
                  <a:pt x="9144000" y="0"/>
                </a:lnTo>
                <a:lnTo>
                  <a:pt x="0" y="0"/>
                </a:lnTo>
                <a:lnTo>
                  <a:pt x="0" y="71666"/>
                </a:lnTo>
                <a:close/>
              </a:path>
            </a:pathLst>
          </a:custGeom>
          <a:solidFill>
            <a:srgbClr val="FFFFFF"/>
          </a:solidFill>
        </p:spPr>
        <p:txBody>
          <a:bodyPr wrap="square" lIns="0" tIns="0" rIns="0" bIns="0" rtlCol="0"/>
          <a:lstStyle/>
          <a:p>
            <a:endParaRPr/>
          </a:p>
        </p:txBody>
      </p:sp>
      <p:sp>
        <p:nvSpPr>
          <p:cNvPr id="36" name="object 36">
            <a:extLst>
              <a:ext uri="{FF2B5EF4-FFF2-40B4-BE49-F238E27FC236}">
                <a16:creationId xmlns:a16="http://schemas.microsoft.com/office/drawing/2014/main" id="{A713C373-27C6-4B58-8973-79A61AEA72E2}"/>
              </a:ext>
            </a:extLst>
          </p:cNvPr>
          <p:cNvSpPr/>
          <p:nvPr userDrawn="1"/>
        </p:nvSpPr>
        <p:spPr>
          <a:xfrm>
            <a:off x="0" y="2397874"/>
            <a:ext cx="9144000" cy="60325"/>
          </a:xfrm>
          <a:custGeom>
            <a:avLst/>
            <a:gdLst/>
            <a:ahLst/>
            <a:cxnLst/>
            <a:rect l="l" t="t" r="r" b="b"/>
            <a:pathLst>
              <a:path w="9144000" h="60325">
                <a:moveTo>
                  <a:pt x="0" y="59880"/>
                </a:moveTo>
                <a:lnTo>
                  <a:pt x="9144000" y="59880"/>
                </a:lnTo>
                <a:lnTo>
                  <a:pt x="9144000" y="0"/>
                </a:lnTo>
                <a:lnTo>
                  <a:pt x="0" y="0"/>
                </a:lnTo>
                <a:lnTo>
                  <a:pt x="0" y="59880"/>
                </a:lnTo>
                <a:close/>
              </a:path>
            </a:pathLst>
          </a:custGeom>
          <a:solidFill>
            <a:srgbClr val="FFFFFF"/>
          </a:solidFill>
        </p:spPr>
        <p:txBody>
          <a:bodyPr wrap="square" lIns="0" tIns="0" rIns="0" bIns="0" rtlCol="0"/>
          <a:lstStyle/>
          <a:p>
            <a:endParaRPr/>
          </a:p>
        </p:txBody>
      </p:sp>
      <p:sp>
        <p:nvSpPr>
          <p:cNvPr id="37" name="object 37">
            <a:extLst>
              <a:ext uri="{FF2B5EF4-FFF2-40B4-BE49-F238E27FC236}">
                <a16:creationId xmlns:a16="http://schemas.microsoft.com/office/drawing/2014/main" id="{04145DEF-3D90-49C8-BC5B-2D22085CBA6A}"/>
              </a:ext>
            </a:extLst>
          </p:cNvPr>
          <p:cNvSpPr/>
          <p:nvPr userDrawn="1"/>
        </p:nvSpPr>
        <p:spPr>
          <a:xfrm>
            <a:off x="0" y="2174875"/>
            <a:ext cx="9144000" cy="0"/>
          </a:xfrm>
          <a:custGeom>
            <a:avLst/>
            <a:gdLst/>
            <a:ahLst/>
            <a:cxnLst/>
            <a:rect l="l" t="t" r="r" b="b"/>
            <a:pathLst>
              <a:path w="9144000">
                <a:moveTo>
                  <a:pt x="0" y="0"/>
                </a:moveTo>
                <a:lnTo>
                  <a:pt x="9144000" y="0"/>
                </a:lnTo>
              </a:path>
            </a:pathLst>
          </a:custGeom>
          <a:ln w="48082">
            <a:solidFill>
              <a:srgbClr val="FFFFFF"/>
            </a:solidFill>
          </a:ln>
        </p:spPr>
        <p:txBody>
          <a:bodyPr wrap="square" lIns="0" tIns="0" rIns="0" bIns="0" rtlCol="0"/>
          <a:lstStyle/>
          <a:p>
            <a:endParaRPr/>
          </a:p>
        </p:txBody>
      </p:sp>
      <p:sp>
        <p:nvSpPr>
          <p:cNvPr id="38" name="object 38">
            <a:extLst>
              <a:ext uri="{FF2B5EF4-FFF2-40B4-BE49-F238E27FC236}">
                <a16:creationId xmlns:a16="http://schemas.microsoft.com/office/drawing/2014/main" id="{990DC842-F72D-4B8D-87CD-65E891583C1B}"/>
              </a:ext>
            </a:extLst>
          </p:cNvPr>
          <p:cNvSpPr/>
          <p:nvPr userDrawn="1"/>
        </p:nvSpPr>
        <p:spPr>
          <a:xfrm>
            <a:off x="0" y="1921935"/>
            <a:ext cx="9144000" cy="0"/>
          </a:xfrm>
          <a:custGeom>
            <a:avLst/>
            <a:gdLst/>
            <a:ahLst/>
            <a:cxnLst/>
            <a:rect l="l" t="t" r="r" b="b"/>
            <a:pathLst>
              <a:path w="9144000">
                <a:moveTo>
                  <a:pt x="0" y="0"/>
                </a:moveTo>
                <a:lnTo>
                  <a:pt x="9144000" y="0"/>
                </a:lnTo>
              </a:path>
            </a:pathLst>
          </a:custGeom>
          <a:ln w="36283">
            <a:solidFill>
              <a:srgbClr val="FFFFFF"/>
            </a:solidFill>
          </a:ln>
        </p:spPr>
        <p:txBody>
          <a:bodyPr wrap="square" lIns="0" tIns="0" rIns="0" bIns="0" rtlCol="0"/>
          <a:lstStyle/>
          <a:p>
            <a:endParaRPr/>
          </a:p>
        </p:txBody>
      </p:sp>
      <p:sp>
        <p:nvSpPr>
          <p:cNvPr id="39" name="object 39">
            <a:extLst>
              <a:ext uri="{FF2B5EF4-FFF2-40B4-BE49-F238E27FC236}">
                <a16:creationId xmlns:a16="http://schemas.microsoft.com/office/drawing/2014/main" id="{4D280836-E198-4F93-9A71-BA97543C4628}"/>
              </a:ext>
            </a:extLst>
          </p:cNvPr>
          <p:cNvSpPr/>
          <p:nvPr userDrawn="1"/>
        </p:nvSpPr>
        <p:spPr>
          <a:xfrm>
            <a:off x="0" y="1668989"/>
            <a:ext cx="9144000" cy="0"/>
          </a:xfrm>
          <a:custGeom>
            <a:avLst/>
            <a:gdLst/>
            <a:ahLst/>
            <a:cxnLst/>
            <a:rect l="l" t="t" r="r" b="b"/>
            <a:pathLst>
              <a:path w="9144000">
                <a:moveTo>
                  <a:pt x="0" y="0"/>
                </a:moveTo>
                <a:lnTo>
                  <a:pt x="9144000" y="0"/>
                </a:lnTo>
              </a:path>
            </a:pathLst>
          </a:custGeom>
          <a:ln w="24498">
            <a:solidFill>
              <a:srgbClr val="FFFFFF"/>
            </a:solidFill>
          </a:ln>
        </p:spPr>
        <p:txBody>
          <a:bodyPr wrap="square" lIns="0" tIns="0" rIns="0" bIns="0" rtlCol="0"/>
          <a:lstStyle/>
          <a:p>
            <a:endParaRPr/>
          </a:p>
        </p:txBody>
      </p:sp>
      <p:sp>
        <p:nvSpPr>
          <p:cNvPr id="40" name="object 40">
            <a:extLst>
              <a:ext uri="{FF2B5EF4-FFF2-40B4-BE49-F238E27FC236}">
                <a16:creationId xmlns:a16="http://schemas.microsoft.com/office/drawing/2014/main" id="{9D094EAD-78B0-441D-8E66-A7AF3D88B6D1}"/>
              </a:ext>
            </a:extLst>
          </p:cNvPr>
          <p:cNvSpPr/>
          <p:nvPr userDrawn="1"/>
        </p:nvSpPr>
        <p:spPr>
          <a:xfrm>
            <a:off x="0" y="141605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20A6B217-C6DC-4288-BAA3-B0A41CECCED6}"/>
              </a:ext>
            </a:extLst>
          </p:cNvPr>
          <p:cNvSpPr txBox="1"/>
          <p:nvPr userDrawn="1"/>
        </p:nvSpPr>
        <p:spPr>
          <a:xfrm>
            <a:off x="8534400" y="6549832"/>
            <a:ext cx="609600" cy="307777"/>
          </a:xfrm>
          <a:prstGeom prst="rect">
            <a:avLst/>
          </a:prstGeom>
          <a:noFill/>
        </p:spPr>
        <p:txBody>
          <a:bodyPr wrap="square" rtlCol="0">
            <a:spAutoFit/>
          </a:bodyPr>
          <a:lstStyle/>
          <a:p>
            <a:pPr algn="ctr"/>
            <a:fld id="{A5D2C2E1-FF6E-48B2-B312-423913D723C5}" type="slidenum">
              <a:rPr kumimoji="1" lang="ja-JP" altLang="en-US" sz="1400" b="1" smtClean="0">
                <a:solidFill>
                  <a:schemeClr val="tx1">
                    <a:lumMod val="65000"/>
                    <a:lumOff val="35000"/>
                  </a:schemeClr>
                </a:solidFill>
                <a:latin typeface="メイリオ" panose="020B0604030504040204" pitchFamily="50" charset="-128"/>
                <a:ea typeface="メイリオ" panose="020B0604030504040204" pitchFamily="50" charset="-128"/>
              </a:rPr>
              <a:pPr algn="ctr"/>
              <a:t>‹#›</a:t>
            </a:fld>
            <a:endParaRPr kumimoji="1"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0901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B7A05BC-2B17-41CE-B48C-53A87197C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191" y="3212324"/>
            <a:ext cx="3801604" cy="2731276"/>
          </a:xfrm>
          <a:prstGeom prst="rect">
            <a:avLst/>
          </a:prstGeom>
        </p:spPr>
      </p:pic>
      <p:sp>
        <p:nvSpPr>
          <p:cNvPr id="8" name="object 8"/>
          <p:cNvSpPr txBox="1"/>
          <p:nvPr/>
        </p:nvSpPr>
        <p:spPr>
          <a:xfrm>
            <a:off x="2781300" y="6400800"/>
            <a:ext cx="3581400"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一般社団法人日本損害保険協会</a:t>
            </a:r>
            <a:endParaRPr sz="2000" dirty="0">
              <a:solidFill>
                <a:schemeClr val="tx1">
                  <a:lumMod val="75000"/>
                  <a:lumOff val="25000"/>
                </a:schemeClr>
              </a:solidFill>
              <a:latin typeface="メイリオ" panose="020B0604030504040204" pitchFamily="50" charset="-128"/>
              <a:ea typeface="メイリオ" panose="020B0604030504040204" pitchFamily="50" charset="-128"/>
              <a:cs typeface="游ゴシック"/>
            </a:endParaRPr>
          </a:p>
        </p:txBody>
      </p:sp>
      <p:sp>
        <p:nvSpPr>
          <p:cNvPr id="10" name="object 3">
            <a:extLst>
              <a:ext uri="{FF2B5EF4-FFF2-40B4-BE49-F238E27FC236}">
                <a16:creationId xmlns:a16="http://schemas.microsoft.com/office/drawing/2014/main" id="{86EB08EE-3546-4E8A-BEBF-0D247916A02A}"/>
              </a:ext>
            </a:extLst>
          </p:cNvPr>
          <p:cNvSpPr/>
          <p:nvPr/>
        </p:nvSpPr>
        <p:spPr>
          <a:xfrm>
            <a:off x="0" y="663581"/>
            <a:ext cx="9144000" cy="0"/>
          </a:xfrm>
          <a:custGeom>
            <a:avLst/>
            <a:gdLst/>
            <a:ahLst/>
            <a:cxnLst/>
            <a:rect l="l" t="t" r="r" b="b"/>
            <a:pathLst>
              <a:path w="9144000">
                <a:moveTo>
                  <a:pt x="0" y="0"/>
                </a:moveTo>
                <a:lnTo>
                  <a:pt x="9144000" y="0"/>
                </a:lnTo>
              </a:path>
            </a:pathLst>
          </a:custGeom>
          <a:ln w="63487">
            <a:solidFill>
              <a:srgbClr val="009242"/>
            </a:solidFill>
          </a:ln>
        </p:spPr>
        <p:txBody>
          <a:bodyPr wrap="square" lIns="0" tIns="0" rIns="0" bIns="0" rtlCol="0"/>
          <a:lstStyle/>
          <a:p>
            <a:endParaRPr/>
          </a:p>
        </p:txBody>
      </p:sp>
      <p:sp>
        <p:nvSpPr>
          <p:cNvPr id="11" name="object 4">
            <a:extLst>
              <a:ext uri="{FF2B5EF4-FFF2-40B4-BE49-F238E27FC236}">
                <a16:creationId xmlns:a16="http://schemas.microsoft.com/office/drawing/2014/main" id="{746A527B-4873-4C02-B7DB-98E4F34B25A8}"/>
              </a:ext>
            </a:extLst>
          </p:cNvPr>
          <p:cNvSpPr/>
          <p:nvPr/>
        </p:nvSpPr>
        <p:spPr>
          <a:xfrm>
            <a:off x="2380793" y="399791"/>
            <a:ext cx="4382400" cy="508000"/>
          </a:xfrm>
          <a:custGeom>
            <a:avLst/>
            <a:gdLst/>
            <a:ahLst/>
            <a:cxnLst/>
            <a:rect l="l" t="t" r="r" b="b"/>
            <a:pathLst>
              <a:path w="4445000" h="508000">
                <a:moveTo>
                  <a:pt x="4216400" y="0"/>
                </a:moveTo>
                <a:lnTo>
                  <a:pt x="228600" y="0"/>
                </a:lnTo>
                <a:lnTo>
                  <a:pt x="182529" y="4644"/>
                </a:lnTo>
                <a:lnTo>
                  <a:pt x="139619" y="17964"/>
                </a:lnTo>
                <a:lnTo>
                  <a:pt x="100788" y="39041"/>
                </a:lnTo>
                <a:lnTo>
                  <a:pt x="66955" y="66955"/>
                </a:lnTo>
                <a:lnTo>
                  <a:pt x="39041" y="100788"/>
                </a:lnTo>
                <a:lnTo>
                  <a:pt x="17964" y="139619"/>
                </a:lnTo>
                <a:lnTo>
                  <a:pt x="4644" y="182529"/>
                </a:lnTo>
                <a:lnTo>
                  <a:pt x="0" y="228600"/>
                </a:lnTo>
                <a:lnTo>
                  <a:pt x="0" y="279400"/>
                </a:lnTo>
                <a:lnTo>
                  <a:pt x="4644" y="325470"/>
                </a:lnTo>
                <a:lnTo>
                  <a:pt x="17964" y="368380"/>
                </a:lnTo>
                <a:lnTo>
                  <a:pt x="39041" y="407211"/>
                </a:lnTo>
                <a:lnTo>
                  <a:pt x="66955" y="441044"/>
                </a:lnTo>
                <a:lnTo>
                  <a:pt x="100788" y="468958"/>
                </a:lnTo>
                <a:lnTo>
                  <a:pt x="139619" y="490035"/>
                </a:lnTo>
                <a:lnTo>
                  <a:pt x="182529" y="503355"/>
                </a:lnTo>
                <a:lnTo>
                  <a:pt x="228600" y="508000"/>
                </a:lnTo>
                <a:lnTo>
                  <a:pt x="4216400" y="508000"/>
                </a:lnTo>
                <a:lnTo>
                  <a:pt x="4262470" y="503355"/>
                </a:lnTo>
                <a:lnTo>
                  <a:pt x="4305380" y="490035"/>
                </a:lnTo>
                <a:lnTo>
                  <a:pt x="4344211" y="468958"/>
                </a:lnTo>
                <a:lnTo>
                  <a:pt x="4378044" y="441044"/>
                </a:lnTo>
                <a:lnTo>
                  <a:pt x="4405958" y="407211"/>
                </a:lnTo>
                <a:lnTo>
                  <a:pt x="4427035" y="368380"/>
                </a:lnTo>
                <a:lnTo>
                  <a:pt x="4440355" y="325470"/>
                </a:lnTo>
                <a:lnTo>
                  <a:pt x="4445000" y="279400"/>
                </a:lnTo>
                <a:lnTo>
                  <a:pt x="4445000" y="228600"/>
                </a:lnTo>
                <a:lnTo>
                  <a:pt x="4440355" y="182529"/>
                </a:lnTo>
                <a:lnTo>
                  <a:pt x="4427035" y="139619"/>
                </a:lnTo>
                <a:lnTo>
                  <a:pt x="4405958" y="100788"/>
                </a:lnTo>
                <a:lnTo>
                  <a:pt x="4378044" y="66955"/>
                </a:lnTo>
                <a:lnTo>
                  <a:pt x="4344211" y="39041"/>
                </a:lnTo>
                <a:lnTo>
                  <a:pt x="4305380" y="17964"/>
                </a:lnTo>
                <a:lnTo>
                  <a:pt x="4262470" y="4644"/>
                </a:lnTo>
                <a:lnTo>
                  <a:pt x="4216400" y="0"/>
                </a:lnTo>
                <a:close/>
              </a:path>
            </a:pathLst>
          </a:custGeom>
          <a:solidFill>
            <a:srgbClr val="009242"/>
          </a:solidFill>
        </p:spPr>
        <p:txBody>
          <a:bodyPr wrap="square" lIns="0" tIns="0" rIns="0" bIns="0" rtlCol="0"/>
          <a:lstStyle/>
          <a:p>
            <a:endParaRPr/>
          </a:p>
        </p:txBody>
      </p:sp>
      <p:sp>
        <p:nvSpPr>
          <p:cNvPr id="12" name="object 5">
            <a:extLst>
              <a:ext uri="{FF2B5EF4-FFF2-40B4-BE49-F238E27FC236}">
                <a16:creationId xmlns:a16="http://schemas.microsoft.com/office/drawing/2014/main" id="{06670460-7AEC-40BC-B93F-F8891E2D96B7}"/>
              </a:ext>
            </a:extLst>
          </p:cNvPr>
          <p:cNvSpPr txBox="1"/>
          <p:nvPr/>
        </p:nvSpPr>
        <p:spPr>
          <a:xfrm>
            <a:off x="2514600" y="502829"/>
            <a:ext cx="4382400" cy="351378"/>
          </a:xfrm>
          <a:prstGeom prst="rect">
            <a:avLst/>
          </a:prstGeom>
        </p:spPr>
        <p:txBody>
          <a:bodyPr vert="horz" wrap="square" lIns="0" tIns="12700" rIns="0" bIns="0" rtlCol="0">
            <a:spAutoFit/>
          </a:bodyPr>
          <a:lstStyle/>
          <a:p>
            <a:pPr marL="12700">
              <a:lnSpc>
                <a:spcPct val="100000"/>
              </a:lnSpc>
              <a:spcBef>
                <a:spcPts val="100"/>
              </a:spcBef>
            </a:pPr>
            <a:r>
              <a:rPr sz="2200" b="1" spc="55" dirty="0" err="1">
                <a:solidFill>
                  <a:srgbClr val="FFFFFF"/>
                </a:solidFill>
                <a:latin typeface="メイリオ"/>
                <a:cs typeface="メイリオ"/>
              </a:rPr>
              <a:t>リスク教育</a:t>
            </a:r>
            <a:r>
              <a:rPr lang="ja-JP" altLang="en-US" sz="2200" b="1" spc="55" dirty="0">
                <a:solidFill>
                  <a:srgbClr val="FFFFFF"/>
                </a:solidFill>
                <a:latin typeface="メイリオ"/>
                <a:cs typeface="メイリオ"/>
              </a:rPr>
              <a:t>副</a:t>
            </a:r>
            <a:r>
              <a:rPr sz="2200" b="1" spc="55" dirty="0" err="1">
                <a:solidFill>
                  <a:srgbClr val="FFFFFF"/>
                </a:solidFill>
                <a:latin typeface="メイリオ"/>
                <a:cs typeface="メイリオ"/>
              </a:rPr>
              <a:t>教材</a:t>
            </a:r>
            <a:r>
              <a:rPr sz="2200" b="1" spc="55" dirty="0">
                <a:solidFill>
                  <a:srgbClr val="FFFFFF"/>
                </a:solidFill>
                <a:latin typeface="メイリオ"/>
                <a:cs typeface="メイリオ"/>
              </a:rPr>
              <a:t>（</a:t>
            </a:r>
            <a:r>
              <a:rPr lang="ja-JP" altLang="en-US" sz="2200" b="1" spc="55" dirty="0">
                <a:solidFill>
                  <a:srgbClr val="FFFFFF"/>
                </a:solidFill>
                <a:latin typeface="メイリオ"/>
                <a:cs typeface="メイリオ"/>
              </a:rPr>
              <a:t>高校</a:t>
            </a:r>
            <a:r>
              <a:rPr sz="2200" b="1" spc="55" dirty="0">
                <a:solidFill>
                  <a:srgbClr val="FFFFFF"/>
                </a:solidFill>
                <a:latin typeface="メイリオ"/>
                <a:cs typeface="メイリオ"/>
              </a:rPr>
              <a:t>生向け）</a:t>
            </a:r>
            <a:endParaRPr sz="2200" dirty="0">
              <a:latin typeface="メイリオ"/>
              <a:cs typeface="メイリオ"/>
            </a:endParaRPr>
          </a:p>
        </p:txBody>
      </p:sp>
      <p:sp>
        <p:nvSpPr>
          <p:cNvPr id="13" name="object 6">
            <a:extLst>
              <a:ext uri="{FF2B5EF4-FFF2-40B4-BE49-F238E27FC236}">
                <a16:creationId xmlns:a16="http://schemas.microsoft.com/office/drawing/2014/main" id="{7DE389C9-6AC5-41CD-8DE6-6DD6877A194B}"/>
              </a:ext>
            </a:extLst>
          </p:cNvPr>
          <p:cNvSpPr txBox="1">
            <a:spLocks/>
          </p:cNvSpPr>
          <p:nvPr/>
        </p:nvSpPr>
        <p:spPr>
          <a:xfrm>
            <a:off x="0" y="1152000"/>
            <a:ext cx="9144000" cy="167481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5400" b="1" kern="0" dirty="0">
                <a:ln w="19050">
                  <a:noFill/>
                </a:ln>
                <a:solidFill>
                  <a:srgbClr val="009242"/>
                </a:solidFill>
                <a:effectLst>
                  <a:glow rad="63500">
                    <a:schemeClr val="bg1"/>
                  </a:glow>
                </a:effectLst>
                <a:latin typeface="メイリオ" panose="020B0604030504040204" pitchFamily="50" charset="-128"/>
                <a:ea typeface="メイリオ" panose="020B0604030504040204" pitchFamily="50" charset="-128"/>
              </a:rPr>
              <a:t>身のまわりのリスク</a:t>
            </a:r>
            <a:r>
              <a:rPr kumimoji="0" lang="ja-JP" altLang="en-US" sz="4000" b="1" kern="0" dirty="0">
                <a:ln w="19050">
                  <a:noFill/>
                </a:ln>
                <a:solidFill>
                  <a:srgbClr val="009242"/>
                </a:solidFill>
                <a:effectLst>
                  <a:glow rad="63500">
                    <a:schemeClr val="bg1"/>
                  </a:glow>
                </a:effectLst>
                <a:latin typeface="メイリオ" panose="020B0604030504040204" pitchFamily="50" charset="-128"/>
                <a:ea typeface="メイリオ" panose="020B0604030504040204" pitchFamily="50" charset="-128"/>
              </a:rPr>
              <a:t>と</a:t>
            </a:r>
            <a:br>
              <a:rPr kumimoji="0" lang="ja-JP" altLang="en-US" sz="5400" b="1" kern="0" dirty="0">
                <a:ln w="19050">
                  <a:noFill/>
                </a:ln>
                <a:solidFill>
                  <a:srgbClr val="009242"/>
                </a:solidFill>
                <a:effectLst>
                  <a:glow rad="63500">
                    <a:schemeClr val="bg1"/>
                  </a:glow>
                </a:effectLst>
                <a:latin typeface="メイリオ" panose="020B0604030504040204" pitchFamily="50" charset="-128"/>
                <a:ea typeface="メイリオ" panose="020B0604030504040204" pitchFamily="50" charset="-128"/>
              </a:rPr>
            </a:br>
            <a:r>
              <a:rPr kumimoji="0" lang="ja-JP" altLang="en-US" sz="5400" b="1" kern="0" dirty="0">
                <a:ln w="19050">
                  <a:noFill/>
                </a:ln>
                <a:solidFill>
                  <a:srgbClr val="009242"/>
                </a:solidFill>
                <a:effectLst>
                  <a:glow rad="63500">
                    <a:schemeClr val="bg1"/>
                  </a:glow>
                </a:effectLst>
                <a:latin typeface="メイリオ" panose="020B0604030504040204" pitchFamily="50" charset="-128"/>
                <a:ea typeface="メイリオ" panose="020B0604030504040204" pitchFamily="50" charset="-128"/>
              </a:rPr>
              <a:t>その備えについて学ぼう</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3"/>
                                        </p:tgtEl>
                                        <p:attrNameLst>
                                          <p:attrName>style.visibility</p:attrName>
                                        </p:attrNameLst>
                                      </p:cBhvr>
                                      <p:to>
                                        <p:strVal val="visible"/>
                                      </p:to>
                                    </p:set>
                                    <p:animEffect transition="in" filter="wipe(up)">
                                      <p:cBhvr>
                                        <p:cTn id="7"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bk object 16">
            <a:extLst>
              <a:ext uri="{FF2B5EF4-FFF2-40B4-BE49-F238E27FC236}">
                <a16:creationId xmlns:a16="http://schemas.microsoft.com/office/drawing/2014/main" id="{C0E1F6BC-3D87-41AA-AE06-3541E46F8158}"/>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20" name="object 12">
            <a:extLst>
              <a:ext uri="{FF2B5EF4-FFF2-40B4-BE49-F238E27FC236}">
                <a16:creationId xmlns:a16="http://schemas.microsoft.com/office/drawing/2014/main" id="{950BC2CD-887C-4CF8-AF33-7E2B897C3B09}"/>
              </a:ext>
            </a:extLst>
          </p:cNvPr>
          <p:cNvSpPr txBox="1"/>
          <p:nvPr/>
        </p:nvSpPr>
        <p:spPr>
          <a:xfrm>
            <a:off x="1018045"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５分に回</a:t>
            </a:r>
          </a:p>
        </p:txBody>
      </p:sp>
      <p:grpSp>
        <p:nvGrpSpPr>
          <p:cNvPr id="7" name="グループ化 6">
            <a:extLst>
              <a:ext uri="{FF2B5EF4-FFF2-40B4-BE49-F238E27FC236}">
                <a16:creationId xmlns:a16="http://schemas.microsoft.com/office/drawing/2014/main" id="{577FFE9B-E055-4882-A46E-E4DCC18C709C}"/>
              </a:ext>
            </a:extLst>
          </p:cNvPr>
          <p:cNvGrpSpPr/>
          <p:nvPr/>
        </p:nvGrpSpPr>
        <p:grpSpPr>
          <a:xfrm>
            <a:off x="520264" y="1752600"/>
            <a:ext cx="8103472" cy="4419600"/>
            <a:chOff x="520264" y="1676400"/>
            <a:chExt cx="8103472" cy="4419600"/>
          </a:xfrm>
        </p:grpSpPr>
        <p:grpSp>
          <p:nvGrpSpPr>
            <p:cNvPr id="5" name="グループ化 4">
              <a:extLst>
                <a:ext uri="{FF2B5EF4-FFF2-40B4-BE49-F238E27FC236}">
                  <a16:creationId xmlns:a16="http://schemas.microsoft.com/office/drawing/2014/main" id="{A20EB109-CB9C-4DC7-94EA-B5F76D30DF94}"/>
                </a:ext>
              </a:extLst>
            </p:cNvPr>
            <p:cNvGrpSpPr/>
            <p:nvPr/>
          </p:nvGrpSpPr>
          <p:grpSpPr>
            <a:xfrm>
              <a:off x="520264" y="1676400"/>
              <a:ext cx="8103472" cy="2824727"/>
              <a:chOff x="520264" y="1645594"/>
              <a:chExt cx="8103472" cy="2824727"/>
            </a:xfrm>
          </p:grpSpPr>
          <p:grpSp>
            <p:nvGrpSpPr>
              <p:cNvPr id="12" name="グループ化 11">
                <a:extLst>
                  <a:ext uri="{FF2B5EF4-FFF2-40B4-BE49-F238E27FC236}">
                    <a16:creationId xmlns:a16="http://schemas.microsoft.com/office/drawing/2014/main" id="{7B9686EC-3DA5-4059-8036-36D331C6D781}"/>
                  </a:ext>
                </a:extLst>
              </p:cNvPr>
              <p:cNvGrpSpPr/>
              <p:nvPr/>
            </p:nvGrpSpPr>
            <p:grpSpPr>
              <a:xfrm>
                <a:off x="650181" y="2007321"/>
                <a:ext cx="7973555" cy="2463000"/>
                <a:chOff x="650181" y="1728000"/>
                <a:chExt cx="7973555" cy="2463000"/>
              </a:xfrm>
            </p:grpSpPr>
            <p:sp>
              <p:nvSpPr>
                <p:cNvPr id="4" name="正方形/長方形 3">
                  <a:extLst>
                    <a:ext uri="{FF2B5EF4-FFF2-40B4-BE49-F238E27FC236}">
                      <a16:creationId xmlns:a16="http://schemas.microsoft.com/office/drawing/2014/main" id="{45C5210A-AB61-4E4B-95D8-9ACC6A2C5936}"/>
                    </a:ext>
                  </a:extLst>
                </p:cNvPr>
                <p:cNvSpPr/>
                <p:nvPr/>
              </p:nvSpPr>
              <p:spPr>
                <a:xfrm>
                  <a:off x="650181" y="1728000"/>
                  <a:ext cx="216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種　類</a:t>
                  </a:r>
                  <a:endParaRPr kumimoji="1" lang="ja-JP" altLang="en-US" sz="1400" dirty="0"/>
                </a:p>
              </p:txBody>
            </p:sp>
            <p:sp>
              <p:nvSpPr>
                <p:cNvPr id="35" name="正方形/長方形 34">
                  <a:extLst>
                    <a:ext uri="{FF2B5EF4-FFF2-40B4-BE49-F238E27FC236}">
                      <a16:creationId xmlns:a16="http://schemas.microsoft.com/office/drawing/2014/main" id="{65D0A335-2054-4C55-8A99-3D0B35F157AE}"/>
                    </a:ext>
                  </a:extLst>
                </p:cNvPr>
                <p:cNvSpPr/>
                <p:nvPr/>
              </p:nvSpPr>
              <p:spPr>
                <a:xfrm>
                  <a:off x="2863736" y="1728000"/>
                  <a:ext cx="576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概　要</a:t>
                  </a:r>
                </a:p>
              </p:txBody>
            </p:sp>
            <p:sp>
              <p:nvSpPr>
                <p:cNvPr id="40" name="正方形/長方形 39">
                  <a:extLst>
                    <a:ext uri="{FF2B5EF4-FFF2-40B4-BE49-F238E27FC236}">
                      <a16:creationId xmlns:a16="http://schemas.microsoft.com/office/drawing/2014/main" id="{6316EB27-C54B-4B6F-BBD4-B45136BA70B4}"/>
                    </a:ext>
                  </a:extLst>
                </p:cNvPr>
                <p:cNvSpPr/>
                <p:nvPr/>
              </p:nvSpPr>
              <p:spPr>
                <a:xfrm>
                  <a:off x="2863736" y="2063088"/>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医療費の一部を自己負担するだけで、病院などの医療機関で受診できる保険</a:t>
                  </a:r>
                  <a:endParaRPr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D80013D-E955-4A15-91ED-F6F6560F6993}"/>
                    </a:ext>
                  </a:extLst>
                </p:cNvPr>
                <p:cNvSpPr/>
                <p:nvPr/>
              </p:nvSpPr>
              <p:spPr>
                <a:xfrm>
                  <a:off x="650181" y="2067600"/>
                  <a:ext cx="2160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健康保険</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2C958969-79C5-42CC-A571-60A6F832AC3A}"/>
                    </a:ext>
                  </a:extLst>
                </p:cNvPr>
                <p:cNvSpPr/>
                <p:nvPr/>
              </p:nvSpPr>
              <p:spPr>
                <a:xfrm>
                  <a:off x="2863736" y="2468784"/>
                  <a:ext cx="5760000" cy="43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rPr>
                    <a:t>65 </a:t>
                  </a:r>
                  <a:r>
                    <a:rPr lang="ja-JP" altLang="en-US" sz="1200" dirty="0">
                      <a:solidFill>
                        <a:schemeClr val="tx1"/>
                      </a:solidFill>
                      <a:latin typeface="メイリオ" panose="020B0604030504040204" pitchFamily="50" charset="-128"/>
                      <a:ea typeface="メイリオ" panose="020B0604030504040204" pitchFamily="50" charset="-128"/>
                    </a:rPr>
                    <a:t>歳以上になった場合・障がいを被った場合・配偶者が死亡した場合に、継続的に給付を受け取れる保険</a:t>
                  </a:r>
                </a:p>
              </p:txBody>
            </p:sp>
            <p:sp>
              <p:nvSpPr>
                <p:cNvPr id="43" name="正方形/長方形 42">
                  <a:extLst>
                    <a:ext uri="{FF2B5EF4-FFF2-40B4-BE49-F238E27FC236}">
                      <a16:creationId xmlns:a16="http://schemas.microsoft.com/office/drawing/2014/main" id="{E6451131-1658-4E14-BF7F-864C89B42E00}"/>
                    </a:ext>
                  </a:extLst>
                </p:cNvPr>
                <p:cNvSpPr/>
                <p:nvPr/>
              </p:nvSpPr>
              <p:spPr>
                <a:xfrm>
                  <a:off x="650181" y="2472450"/>
                  <a:ext cx="2160000" cy="43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年金保険</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C0B32FCF-9652-4BB1-AA23-51919A708681}"/>
                    </a:ext>
                  </a:extLst>
                </p:cNvPr>
                <p:cNvSpPr/>
                <p:nvPr/>
              </p:nvSpPr>
              <p:spPr>
                <a:xfrm>
                  <a:off x="2863736" y="2946480"/>
                  <a:ext cx="5760000" cy="43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労災保険労働者が働いている間に生じたケガや、かかった病気などに対して給付が受け取れる保険</a:t>
                  </a:r>
                </a:p>
              </p:txBody>
            </p:sp>
            <p:sp>
              <p:nvSpPr>
                <p:cNvPr id="47" name="正方形/長方形 46">
                  <a:extLst>
                    <a:ext uri="{FF2B5EF4-FFF2-40B4-BE49-F238E27FC236}">
                      <a16:creationId xmlns:a16="http://schemas.microsoft.com/office/drawing/2014/main" id="{0B39F251-3486-4D9D-8B7F-4D4361BC437A}"/>
                    </a:ext>
                  </a:extLst>
                </p:cNvPr>
                <p:cNvSpPr/>
                <p:nvPr/>
              </p:nvSpPr>
              <p:spPr>
                <a:xfrm>
                  <a:off x="650181" y="2949300"/>
                  <a:ext cx="2160000" cy="43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労災保険</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4AD0A4FD-91AC-4E11-B76B-2B43439838C6}"/>
                    </a:ext>
                  </a:extLst>
                </p:cNvPr>
                <p:cNvSpPr/>
                <p:nvPr/>
              </p:nvSpPr>
              <p:spPr>
                <a:xfrm>
                  <a:off x="2863736" y="3424176"/>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100" dirty="0">
                      <a:solidFill>
                        <a:schemeClr val="tx1"/>
                      </a:solidFill>
                      <a:latin typeface="メイリオ" panose="020B0604030504040204" pitchFamily="50" charset="-128"/>
                      <a:ea typeface="メイリオ" panose="020B0604030504040204" pitchFamily="50" charset="-128"/>
                    </a:rPr>
                    <a:t>労働者が失業した場合・職業に関する教育訓練を受けた場合に、給付が受け取れる保険</a:t>
                  </a:r>
                  <a:endParaRPr lang="ja-JP" altLang="en-US" sz="800" b="1" spc="-100" dirty="0">
                    <a:solidFill>
                      <a:schemeClr val="tx1"/>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9CC475FB-D14F-41CE-BD88-08CCB8B97B13}"/>
                    </a:ext>
                  </a:extLst>
                </p:cNvPr>
                <p:cNvSpPr/>
                <p:nvPr/>
              </p:nvSpPr>
              <p:spPr>
                <a:xfrm>
                  <a:off x="650181" y="3426150"/>
                  <a:ext cx="2160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雇用保険</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E76EA643-1513-449D-9AA1-CD4A694E5EC1}"/>
                    </a:ext>
                  </a:extLst>
                </p:cNvPr>
                <p:cNvSpPr/>
                <p:nvPr/>
              </p:nvSpPr>
              <p:spPr>
                <a:xfrm>
                  <a:off x="2863736" y="3829872"/>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spc="-100" dirty="0">
                      <a:solidFill>
                        <a:schemeClr val="tx1"/>
                      </a:solidFill>
                      <a:latin typeface="メイリオ" panose="020B0604030504040204" pitchFamily="50" charset="-128"/>
                      <a:ea typeface="メイリオ" panose="020B0604030504040204" pitchFamily="50" charset="-128"/>
                    </a:rPr>
                    <a:t>高齢者が介護が必要となったときに、一定の自己負担で介護サービスを受けられる保険</a:t>
                  </a:r>
                  <a:endParaRPr lang="ja-JP" altLang="en-US" sz="800" b="1" spc="-100"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20E44660-572A-4C8C-89B0-333154428968}"/>
                    </a:ext>
                  </a:extLst>
                </p:cNvPr>
                <p:cNvSpPr/>
                <p:nvPr/>
              </p:nvSpPr>
              <p:spPr>
                <a:xfrm>
                  <a:off x="650181" y="3831000"/>
                  <a:ext cx="2160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介護保険</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536C051C-5D0F-482A-8580-EB33FFC2B4F9}"/>
                  </a:ext>
                </a:extLst>
              </p:cNvPr>
              <p:cNvSpPr txBox="1"/>
              <p:nvPr/>
            </p:nvSpPr>
            <p:spPr>
              <a:xfrm>
                <a:off x="520264" y="1645594"/>
                <a:ext cx="5763755" cy="369332"/>
              </a:xfrm>
              <a:prstGeom prst="rect">
                <a:avLst/>
              </a:prstGeom>
              <a:noFill/>
            </p:spPr>
            <p:txBody>
              <a:bodyPr wrap="square" rtlCol="0">
                <a:spAutoFit/>
              </a:bodyPr>
              <a:lstStyle/>
              <a:p>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① 社会保険</a:t>
                </a:r>
                <a:endParaRPr kumimoji="1" lang="ja-JP" altLang="en-US"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39" name="グループ化 38">
              <a:extLst>
                <a:ext uri="{FF2B5EF4-FFF2-40B4-BE49-F238E27FC236}">
                  <a16:creationId xmlns:a16="http://schemas.microsoft.com/office/drawing/2014/main" id="{8103A973-C050-4D7A-B95F-6A96D4BFAF49}"/>
                </a:ext>
              </a:extLst>
            </p:cNvPr>
            <p:cNvGrpSpPr/>
            <p:nvPr/>
          </p:nvGrpSpPr>
          <p:grpSpPr>
            <a:xfrm>
              <a:off x="520264" y="4572000"/>
              <a:ext cx="8103472" cy="1524000"/>
              <a:chOff x="520264" y="1659771"/>
              <a:chExt cx="8103472" cy="1524000"/>
            </a:xfrm>
          </p:grpSpPr>
          <p:grpSp>
            <p:nvGrpSpPr>
              <p:cNvPr id="46" name="グループ化 45">
                <a:extLst>
                  <a:ext uri="{FF2B5EF4-FFF2-40B4-BE49-F238E27FC236}">
                    <a16:creationId xmlns:a16="http://schemas.microsoft.com/office/drawing/2014/main" id="{08BB8FC3-BD8A-4D81-A1AF-C5AB224B8FC8}"/>
                  </a:ext>
                </a:extLst>
              </p:cNvPr>
              <p:cNvGrpSpPr/>
              <p:nvPr/>
            </p:nvGrpSpPr>
            <p:grpSpPr>
              <a:xfrm>
                <a:off x="650181" y="2007321"/>
                <a:ext cx="7973555" cy="1176450"/>
                <a:chOff x="650181" y="1728000"/>
                <a:chExt cx="7973555" cy="1176450"/>
              </a:xfrm>
            </p:grpSpPr>
            <p:sp>
              <p:nvSpPr>
                <p:cNvPr id="55" name="正方形/長方形 54">
                  <a:extLst>
                    <a:ext uri="{FF2B5EF4-FFF2-40B4-BE49-F238E27FC236}">
                      <a16:creationId xmlns:a16="http://schemas.microsoft.com/office/drawing/2014/main" id="{7CB6ABEC-6D8A-4B71-A586-81B581229536}"/>
                    </a:ext>
                  </a:extLst>
                </p:cNvPr>
                <p:cNvSpPr/>
                <p:nvPr/>
              </p:nvSpPr>
              <p:spPr>
                <a:xfrm>
                  <a:off x="650181" y="1728000"/>
                  <a:ext cx="216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種　類</a:t>
                  </a:r>
                  <a:endParaRPr kumimoji="1" lang="ja-JP" altLang="en-US" sz="1400" dirty="0"/>
                </a:p>
              </p:txBody>
            </p:sp>
            <p:sp>
              <p:nvSpPr>
                <p:cNvPr id="56" name="正方形/長方形 55">
                  <a:extLst>
                    <a:ext uri="{FF2B5EF4-FFF2-40B4-BE49-F238E27FC236}">
                      <a16:creationId xmlns:a16="http://schemas.microsoft.com/office/drawing/2014/main" id="{1750A8A5-AAE5-46F9-8605-4685D797CDD4}"/>
                    </a:ext>
                  </a:extLst>
                </p:cNvPr>
                <p:cNvSpPr/>
                <p:nvPr/>
              </p:nvSpPr>
              <p:spPr>
                <a:xfrm>
                  <a:off x="2863736" y="1728000"/>
                  <a:ext cx="576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概　要</a:t>
                  </a:r>
                </a:p>
              </p:txBody>
            </p:sp>
            <p:sp>
              <p:nvSpPr>
                <p:cNvPr id="60" name="正方形/長方形 59">
                  <a:extLst>
                    <a:ext uri="{FF2B5EF4-FFF2-40B4-BE49-F238E27FC236}">
                      <a16:creationId xmlns:a16="http://schemas.microsoft.com/office/drawing/2014/main" id="{C8B1786C-86FC-4F8C-B1D6-A16CC63915FA}"/>
                    </a:ext>
                  </a:extLst>
                </p:cNvPr>
                <p:cNvSpPr/>
                <p:nvPr/>
              </p:nvSpPr>
              <p:spPr>
                <a:xfrm>
                  <a:off x="2863736" y="2063088"/>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死亡や病気など予期しないできごとで経済的に生活が困難にならないように備えておく保険</a:t>
                  </a:r>
                  <a:endParaRPr lang="ja-JP" altLang="en-US" sz="800" b="1" dirty="0">
                    <a:solidFill>
                      <a:schemeClr val="tx1"/>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4DC729FA-C1C0-4F49-BB42-FFA1F00B86BD}"/>
                    </a:ext>
                  </a:extLst>
                </p:cNvPr>
                <p:cNvSpPr/>
                <p:nvPr/>
              </p:nvSpPr>
              <p:spPr>
                <a:xfrm>
                  <a:off x="650181" y="2067600"/>
                  <a:ext cx="2160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生命保険</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7B82D6D3-AF50-47BA-9844-BED504B80861}"/>
                    </a:ext>
                  </a:extLst>
                </p:cNvPr>
                <p:cNvSpPr/>
                <p:nvPr/>
              </p:nvSpPr>
              <p:spPr>
                <a:xfrm>
                  <a:off x="2863736" y="2468784"/>
                  <a:ext cx="5760000" cy="43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rPr>
                    <a:t>生活をとりまくさまざまなリスクによって生じる損害に備えておく保険</a:t>
                  </a:r>
                  <a:endParaRPr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4F7F5631-A850-43E7-95E0-DC89849A74DC}"/>
                    </a:ext>
                  </a:extLst>
                </p:cNvPr>
                <p:cNvSpPr/>
                <p:nvPr/>
              </p:nvSpPr>
              <p:spPr>
                <a:xfrm>
                  <a:off x="650181" y="2472450"/>
                  <a:ext cx="2160000" cy="43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損害保険</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
            <p:nvSpPr>
              <p:cNvPr id="52" name="テキスト ボックス 51">
                <a:extLst>
                  <a:ext uri="{FF2B5EF4-FFF2-40B4-BE49-F238E27FC236}">
                    <a16:creationId xmlns:a16="http://schemas.microsoft.com/office/drawing/2014/main" id="{4084C434-691B-4A5B-AF72-B6C746C68721}"/>
                  </a:ext>
                </a:extLst>
              </p:cNvPr>
              <p:cNvSpPr txBox="1"/>
              <p:nvPr/>
            </p:nvSpPr>
            <p:spPr>
              <a:xfrm>
                <a:off x="520264" y="1659771"/>
                <a:ext cx="5763755" cy="369332"/>
              </a:xfrm>
              <a:prstGeom prst="rect">
                <a:avLst/>
              </a:prstGeom>
              <a:noFill/>
            </p:spPr>
            <p:txBody>
              <a:bodyPr wrap="square" rtlCol="0">
                <a:spAutoFit/>
              </a:bodyPr>
              <a:lstStyle/>
              <a:p>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② 民間保険</a:t>
                </a:r>
                <a:endParaRPr kumimoji="1" lang="ja-JP" altLang="en-US"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sp>
        <p:nvSpPr>
          <p:cNvPr id="50" name="正方形/長方形 49">
            <a:extLst>
              <a:ext uri="{FF2B5EF4-FFF2-40B4-BE49-F238E27FC236}">
                <a16:creationId xmlns:a16="http://schemas.microsoft.com/office/drawing/2014/main" id="{602840D7-E731-427E-8C54-75ACCCE072CB}"/>
              </a:ext>
            </a:extLst>
          </p:cNvPr>
          <p:cNvSpPr/>
          <p:nvPr/>
        </p:nvSpPr>
        <p:spPr>
          <a:xfrm>
            <a:off x="457200" y="1240200"/>
            <a:ext cx="252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社会保険と民間保険</a:t>
            </a:r>
          </a:p>
        </p:txBody>
      </p:sp>
      <p:pic>
        <p:nvPicPr>
          <p:cNvPr id="51" name="グラフィックス 50">
            <a:extLst>
              <a:ext uri="{FF2B5EF4-FFF2-40B4-BE49-F238E27FC236}">
                <a16:creationId xmlns:a16="http://schemas.microsoft.com/office/drawing/2014/main" id="{B7BFBDB7-3604-40F4-92A8-21AA1176EA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grpSp>
        <p:nvGrpSpPr>
          <p:cNvPr id="64" name="グループ化 63">
            <a:extLst>
              <a:ext uri="{FF2B5EF4-FFF2-40B4-BE49-F238E27FC236}">
                <a16:creationId xmlns:a16="http://schemas.microsoft.com/office/drawing/2014/main" id="{FEA0D7CA-5261-4B63-9574-974A4C48EFEB}"/>
              </a:ext>
            </a:extLst>
          </p:cNvPr>
          <p:cNvGrpSpPr/>
          <p:nvPr/>
        </p:nvGrpSpPr>
        <p:grpSpPr>
          <a:xfrm>
            <a:off x="76200" y="324000"/>
            <a:ext cx="5943600" cy="628377"/>
            <a:chOff x="76200" y="324000"/>
            <a:chExt cx="5943600" cy="628377"/>
          </a:xfrm>
        </p:grpSpPr>
        <p:sp>
          <p:nvSpPr>
            <p:cNvPr id="65" name="object 3">
              <a:extLst>
                <a:ext uri="{FF2B5EF4-FFF2-40B4-BE49-F238E27FC236}">
                  <a16:creationId xmlns:a16="http://schemas.microsoft.com/office/drawing/2014/main" id="{065EBCF4-A77C-46E4-8F8A-297674668945}"/>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暮らしの中のリスクと保険</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66" name="object 3">
              <a:extLst>
                <a:ext uri="{FF2B5EF4-FFF2-40B4-BE49-F238E27FC236}">
                  <a16:creationId xmlns:a16="http://schemas.microsoft.com/office/drawing/2014/main" id="{DE1828F4-CC4B-4741-9531-55EE3304973C}"/>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97883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300"/>
                                        <p:tgtEl>
                                          <p:spTgt spid="50"/>
                                        </p:tgtEl>
                                      </p:cBhvr>
                                    </p:animEffect>
                                  </p:childTnLst>
                                </p:cTn>
                              </p:par>
                            </p:childTnLst>
                          </p:cTn>
                        </p:par>
                        <p:par>
                          <p:cTn id="8" fill="hold">
                            <p:stCondLst>
                              <p:cond delay="3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k object 16">
            <a:extLst>
              <a:ext uri="{FF2B5EF4-FFF2-40B4-BE49-F238E27FC236}">
                <a16:creationId xmlns:a16="http://schemas.microsoft.com/office/drawing/2014/main" id="{12E3997F-EA92-4783-88D0-701896379724}"/>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3" name="テキスト ボックス 2">
            <a:extLst>
              <a:ext uri="{FF2B5EF4-FFF2-40B4-BE49-F238E27FC236}">
                <a16:creationId xmlns:a16="http://schemas.microsoft.com/office/drawing/2014/main" id="{536C051C-5D0F-482A-8580-EB33FFC2B4F9}"/>
              </a:ext>
            </a:extLst>
          </p:cNvPr>
          <p:cNvSpPr txBox="1"/>
          <p:nvPr/>
        </p:nvSpPr>
        <p:spPr>
          <a:xfrm>
            <a:off x="626594" y="1829091"/>
            <a:ext cx="7905759" cy="1049005"/>
          </a:xfrm>
          <a:prstGeom prst="rect">
            <a:avLst/>
          </a:prstGeom>
          <a:noFill/>
        </p:spPr>
        <p:txBody>
          <a:bodyPr wrap="square" lIns="0" tIns="0" rIns="0" bIns="0" rtlCol="0">
            <a:spAutoFit/>
          </a:bodyPr>
          <a:lstStyle/>
          <a:p>
            <a:pPr indent="216000">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民間保険には、ケガや病気などにより被る経済的な損失を補償する保険が数多くあります。これらの保険は、社会保険制度を補完するという点で、重要な役割を果たしています。</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29F03DF1-EA7B-4670-AC10-93DC74B45782}"/>
              </a:ext>
            </a:extLst>
          </p:cNvPr>
          <p:cNvGrpSpPr/>
          <p:nvPr/>
        </p:nvGrpSpPr>
        <p:grpSpPr>
          <a:xfrm>
            <a:off x="650181" y="2971800"/>
            <a:ext cx="8027109" cy="2849359"/>
            <a:chOff x="650181" y="2337600"/>
            <a:chExt cx="8027109" cy="2849359"/>
          </a:xfrm>
        </p:grpSpPr>
        <p:sp>
          <p:nvSpPr>
            <p:cNvPr id="4" name="正方形/長方形 3">
              <a:extLst>
                <a:ext uri="{FF2B5EF4-FFF2-40B4-BE49-F238E27FC236}">
                  <a16:creationId xmlns:a16="http://schemas.microsoft.com/office/drawing/2014/main" id="{45C5210A-AB61-4E4B-95D8-9ACC6A2C5936}"/>
                </a:ext>
              </a:extLst>
            </p:cNvPr>
            <p:cNvSpPr/>
            <p:nvPr/>
          </p:nvSpPr>
          <p:spPr>
            <a:xfrm>
              <a:off x="650181" y="2337600"/>
              <a:ext cx="216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リスク</a:t>
              </a:r>
              <a:endParaRPr kumimoji="1" lang="ja-JP" altLang="en-US" sz="1400" dirty="0">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65D0A335-2054-4C55-8A99-3D0B35F157AE}"/>
                </a:ext>
              </a:extLst>
            </p:cNvPr>
            <p:cNvSpPr/>
            <p:nvPr/>
          </p:nvSpPr>
          <p:spPr>
            <a:xfrm>
              <a:off x="2863736" y="2337600"/>
              <a:ext cx="252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社会保険制度</a:t>
              </a:r>
            </a:p>
          </p:txBody>
        </p:sp>
        <p:sp>
          <p:nvSpPr>
            <p:cNvPr id="40" name="正方形/長方形 39">
              <a:extLst>
                <a:ext uri="{FF2B5EF4-FFF2-40B4-BE49-F238E27FC236}">
                  <a16:creationId xmlns:a16="http://schemas.microsoft.com/office/drawing/2014/main" id="{6316EB27-C54B-4B6F-BBD4-B45136BA70B4}"/>
                </a:ext>
              </a:extLst>
            </p:cNvPr>
            <p:cNvSpPr/>
            <p:nvPr/>
          </p:nvSpPr>
          <p:spPr>
            <a:xfrm>
              <a:off x="2863736" y="2672688"/>
              <a:ext cx="2520000" cy="80684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健康保険</a:t>
              </a:r>
              <a:endParaRPr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国民健康保険　など</a:t>
              </a:r>
              <a:endParaRPr lang="ja-JP" altLang="en-US" sz="11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D80013D-E955-4A15-91ED-F6F6560F6993}"/>
                </a:ext>
              </a:extLst>
            </p:cNvPr>
            <p:cNvSpPr/>
            <p:nvPr/>
          </p:nvSpPr>
          <p:spPr>
            <a:xfrm>
              <a:off x="650181" y="2677200"/>
              <a:ext cx="2160000" cy="802328"/>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ケガ・病気</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92CEAE21-42D4-4D14-A987-6194608BA334}"/>
                </a:ext>
              </a:extLst>
            </p:cNvPr>
            <p:cNvSpPr/>
            <p:nvPr/>
          </p:nvSpPr>
          <p:spPr>
            <a:xfrm>
              <a:off x="5437290" y="2337600"/>
              <a:ext cx="324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関連する主な民間保険</a:t>
              </a:r>
            </a:p>
          </p:txBody>
        </p:sp>
        <p:sp>
          <p:nvSpPr>
            <p:cNvPr id="51" name="正方形/長方形 50">
              <a:extLst>
                <a:ext uri="{FF2B5EF4-FFF2-40B4-BE49-F238E27FC236}">
                  <a16:creationId xmlns:a16="http://schemas.microsoft.com/office/drawing/2014/main" id="{87BDE021-2122-4DC4-B8E5-80A3B389EA17}"/>
                </a:ext>
              </a:extLst>
            </p:cNvPr>
            <p:cNvSpPr/>
            <p:nvPr/>
          </p:nvSpPr>
          <p:spPr>
            <a:xfrm>
              <a:off x="5437289" y="2672688"/>
              <a:ext cx="3240000" cy="80684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傷害保険</a:t>
              </a:r>
              <a:endParaRPr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800"/>
                </a:lnSpc>
              </a:pP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医療保険</a:t>
              </a:r>
              <a:endParaRPr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800"/>
                </a:lnSpc>
              </a:pP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がん保険</a:t>
              </a:r>
            </a:p>
          </p:txBody>
        </p:sp>
        <p:sp>
          <p:nvSpPr>
            <p:cNvPr id="64" name="正方形/長方形 63">
              <a:extLst>
                <a:ext uri="{FF2B5EF4-FFF2-40B4-BE49-F238E27FC236}">
                  <a16:creationId xmlns:a16="http://schemas.microsoft.com/office/drawing/2014/main" id="{DDF91859-1B11-42C1-8B2B-DFD01E9DA729}"/>
                </a:ext>
              </a:extLst>
            </p:cNvPr>
            <p:cNvSpPr/>
            <p:nvPr/>
          </p:nvSpPr>
          <p:spPr>
            <a:xfrm>
              <a:off x="2863736" y="3520179"/>
              <a:ext cx="2520000" cy="395907"/>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介護保険</a:t>
              </a:r>
              <a:endParaRPr lang="ja-JP" altLang="en-US" sz="11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59B7588B-9F46-4A2B-B82F-2CA45E1D7F31}"/>
                </a:ext>
              </a:extLst>
            </p:cNvPr>
            <p:cNvSpPr/>
            <p:nvPr/>
          </p:nvSpPr>
          <p:spPr>
            <a:xfrm>
              <a:off x="650181" y="3520179"/>
              <a:ext cx="2160000" cy="395908"/>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認知症・寝たきり</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716A7ED6-8E10-4E56-AADC-ECE8343D1FBA}"/>
                </a:ext>
              </a:extLst>
            </p:cNvPr>
            <p:cNvSpPr/>
            <p:nvPr/>
          </p:nvSpPr>
          <p:spPr>
            <a:xfrm>
              <a:off x="5437289" y="3520179"/>
              <a:ext cx="3240000" cy="395907"/>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介護保険</a:t>
              </a:r>
              <a:endPar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7BAB345B-B5DF-48DC-8A60-A71D8E22C167}"/>
                </a:ext>
              </a:extLst>
            </p:cNvPr>
            <p:cNvSpPr/>
            <p:nvPr/>
          </p:nvSpPr>
          <p:spPr>
            <a:xfrm>
              <a:off x="2863736" y="3947787"/>
              <a:ext cx="2520000" cy="61941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a:t>
              </a:r>
              <a:endParaRPr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厚生年金　など</a:t>
              </a:r>
              <a:endParaRPr lang="ja-JP" altLang="en-US" sz="11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4808D68B-EB81-4D65-B7B2-F43B460807B2}"/>
                </a:ext>
              </a:extLst>
            </p:cNvPr>
            <p:cNvSpPr/>
            <p:nvPr/>
          </p:nvSpPr>
          <p:spPr>
            <a:xfrm>
              <a:off x="650181" y="3952298"/>
              <a:ext cx="2160000" cy="619411"/>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老齢・障がい・死亡</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8AB0FADE-D530-41BB-A6FD-DF1238FAD689}"/>
                </a:ext>
              </a:extLst>
            </p:cNvPr>
            <p:cNvSpPr/>
            <p:nvPr/>
          </p:nvSpPr>
          <p:spPr>
            <a:xfrm>
              <a:off x="5437289" y="3947787"/>
              <a:ext cx="3240000" cy="61941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個人年金保険（生命保険分野）</a:t>
              </a:r>
              <a:endParaRPr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800"/>
                </a:lnSpc>
              </a:pP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確定拠出年金</a:t>
              </a:r>
              <a:endPar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0" name="正方形/長方形 69">
              <a:extLst>
                <a:ext uri="{FF2B5EF4-FFF2-40B4-BE49-F238E27FC236}">
                  <a16:creationId xmlns:a16="http://schemas.microsoft.com/office/drawing/2014/main" id="{3DD3AA7D-1E3F-409D-A654-6CB32B522E55}"/>
                </a:ext>
              </a:extLst>
            </p:cNvPr>
            <p:cNvSpPr/>
            <p:nvPr/>
          </p:nvSpPr>
          <p:spPr>
            <a:xfrm>
              <a:off x="2863736" y="4598898"/>
              <a:ext cx="2520000" cy="583549"/>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労働者災害補償保険</a:t>
              </a:r>
              <a:endParaRPr lang="ja-JP" altLang="en-US" sz="11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6A9334D9-0EF0-4D28-AF38-7E4211C536EF}"/>
                </a:ext>
              </a:extLst>
            </p:cNvPr>
            <p:cNvSpPr/>
            <p:nvPr/>
          </p:nvSpPr>
          <p:spPr>
            <a:xfrm>
              <a:off x="650181" y="4607920"/>
              <a:ext cx="2160000" cy="579039"/>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業務上・通勤途上の</a:t>
              </a:r>
              <a:endParaRPr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ケガ・病気</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72" name="正方形/長方形 71">
              <a:extLst>
                <a:ext uri="{FF2B5EF4-FFF2-40B4-BE49-F238E27FC236}">
                  <a16:creationId xmlns:a16="http://schemas.microsoft.com/office/drawing/2014/main" id="{4B44B3AF-45B7-495F-BD2B-E03240C533E3}"/>
                </a:ext>
              </a:extLst>
            </p:cNvPr>
            <p:cNvSpPr/>
            <p:nvPr/>
          </p:nvSpPr>
          <p:spPr>
            <a:xfrm>
              <a:off x="5437289" y="4607920"/>
              <a:ext cx="3240000" cy="574527"/>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労働災害総合保険</a:t>
              </a:r>
              <a:endParaRPr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800"/>
                </a:lnSpc>
              </a:pPr>
              <a:r>
                <a:rPr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所得補償保険</a:t>
              </a:r>
              <a:endPar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sp>
        <p:nvSpPr>
          <p:cNvPr id="42" name="正方形/長方形 41">
            <a:extLst>
              <a:ext uri="{FF2B5EF4-FFF2-40B4-BE49-F238E27FC236}">
                <a16:creationId xmlns:a16="http://schemas.microsoft.com/office/drawing/2014/main" id="{0EE5EA38-E8E7-40EF-B88D-79C07AC903F8}"/>
              </a:ext>
            </a:extLst>
          </p:cNvPr>
          <p:cNvSpPr/>
          <p:nvPr/>
        </p:nvSpPr>
        <p:spPr>
          <a:xfrm>
            <a:off x="457200" y="1240200"/>
            <a:ext cx="35052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社会保険制度を補完する民間保険</a:t>
            </a:r>
            <a:endParaRPr lang="ja-JP" altLang="en-US" sz="1400" b="1" dirty="0">
              <a:solidFill>
                <a:srgbClr val="FFFFFF"/>
              </a:solidFill>
              <a:latin typeface="メイリオ" panose="020B0604030504040204" pitchFamily="50" charset="-128"/>
              <a:ea typeface="メイリオ" panose="020B0604030504040204" pitchFamily="50" charset="-128"/>
              <a:cs typeface="メイリオ"/>
            </a:endParaRPr>
          </a:p>
        </p:txBody>
      </p:sp>
      <p:pic>
        <p:nvPicPr>
          <p:cNvPr id="24" name="グラフィックス 23">
            <a:extLst>
              <a:ext uri="{FF2B5EF4-FFF2-40B4-BE49-F238E27FC236}">
                <a16:creationId xmlns:a16="http://schemas.microsoft.com/office/drawing/2014/main" id="{BD47D2CE-39E7-46CA-828D-2C9E879B59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grpSp>
        <p:nvGrpSpPr>
          <p:cNvPr id="25" name="グループ化 24">
            <a:extLst>
              <a:ext uri="{FF2B5EF4-FFF2-40B4-BE49-F238E27FC236}">
                <a16:creationId xmlns:a16="http://schemas.microsoft.com/office/drawing/2014/main" id="{1F097E71-2F17-4653-9755-F3C4981647BA}"/>
              </a:ext>
            </a:extLst>
          </p:cNvPr>
          <p:cNvGrpSpPr/>
          <p:nvPr/>
        </p:nvGrpSpPr>
        <p:grpSpPr>
          <a:xfrm>
            <a:off x="76200" y="324000"/>
            <a:ext cx="5943600" cy="628377"/>
            <a:chOff x="76200" y="324000"/>
            <a:chExt cx="5943600" cy="628377"/>
          </a:xfrm>
        </p:grpSpPr>
        <p:sp>
          <p:nvSpPr>
            <p:cNvPr id="26" name="object 3">
              <a:extLst>
                <a:ext uri="{FF2B5EF4-FFF2-40B4-BE49-F238E27FC236}">
                  <a16:creationId xmlns:a16="http://schemas.microsoft.com/office/drawing/2014/main" id="{CB442E38-C1EE-4840-AC50-8C11AC7025B0}"/>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暮らしの中のリスクと保険</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1" name="object 3">
              <a:extLst>
                <a:ext uri="{FF2B5EF4-FFF2-40B4-BE49-F238E27FC236}">
                  <a16:creationId xmlns:a16="http://schemas.microsoft.com/office/drawing/2014/main" id="{44411530-064A-4923-878D-0E2F507A07D4}"/>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740152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childTnLst>
                                </p:cTn>
                              </p:par>
                            </p:childTnLst>
                          </p:cTn>
                        </p:par>
                        <p:par>
                          <p:cTn id="8" fill="hold">
                            <p:stCondLst>
                              <p:cond delay="3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childTnLst>
                                </p:cTn>
                              </p:par>
                            </p:childTnLst>
                          </p:cTn>
                        </p:par>
                        <p:par>
                          <p:cTn id="12" fill="hold">
                            <p:stCondLst>
                              <p:cond delay="1100"/>
                            </p:stCondLst>
                            <p:childTnLst>
                              <p:par>
                                <p:cTn id="13" presetID="10" presetClass="entr" presetSubtype="0" fill="hold" nodeType="afterEffect">
                                  <p:stCondLst>
                                    <p:cond delay="3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k object 16">
            <a:extLst>
              <a:ext uri="{FF2B5EF4-FFF2-40B4-BE49-F238E27FC236}">
                <a16:creationId xmlns:a16="http://schemas.microsoft.com/office/drawing/2014/main" id="{73681DD4-3EE3-432A-9487-3E02DA03B7F4}"/>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33" name="object 2">
            <a:extLst>
              <a:ext uri="{FF2B5EF4-FFF2-40B4-BE49-F238E27FC236}">
                <a16:creationId xmlns:a16="http://schemas.microsoft.com/office/drawing/2014/main" id="{D78FECCC-15FF-4FAD-8FAA-CFBF51D8CD4B}"/>
              </a:ext>
            </a:extLst>
          </p:cNvPr>
          <p:cNvSpPr/>
          <p:nvPr/>
        </p:nvSpPr>
        <p:spPr>
          <a:xfrm>
            <a:off x="0" y="232651"/>
            <a:ext cx="71628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2209800"/>
            <a:ext cx="7949999" cy="1217537"/>
            <a:chOff x="556461" y="1600200"/>
            <a:chExt cx="7949999" cy="1282249"/>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17" y="2003839"/>
              <a:ext cx="7597943" cy="878610"/>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081546" y="2064794"/>
              <a:ext cx="7160753" cy="756315"/>
            </a:xfrm>
            <a:prstGeom prst="rect">
              <a:avLst/>
            </a:prstGeom>
          </p:spPr>
          <p:txBody>
            <a:bodyPr vert="horz" wrap="square" lIns="0" tIns="0" rIns="0" bIns="0" rtlCol="0">
              <a:spAutoFit/>
            </a:bodyPr>
            <a:lstStyle/>
            <a:p>
              <a:pPr>
                <a:lnSpc>
                  <a:spcPts val="2800"/>
                </a:lnSpc>
                <a:tabLst>
                  <a:tab pos="469265" algn="l"/>
                </a:tabLst>
              </a:pPr>
              <a:r>
                <a:rPr lang="ja-JP" altLang="en-US" sz="2000" b="1" dirty="0">
                  <a:solidFill>
                    <a:schemeClr val="bg1"/>
                  </a:solidFill>
                  <a:latin typeface="メイリオ" panose="020B0604030504040204" pitchFamily="50" charset="-128"/>
                  <a:ea typeface="メイリオ" panose="020B0604030504040204" pitchFamily="50" charset="-128"/>
                  <a:cs typeface="メイリオ"/>
                </a:rPr>
                <a:t>　次のケースの中で、損害賠償責任を負わなくてはならない可能性があるものを選びましょう。</a:t>
              </a:r>
              <a:endParaRPr sz="2000"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4</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2" name="グループ化 1">
            <a:extLst>
              <a:ext uri="{FF2B5EF4-FFF2-40B4-BE49-F238E27FC236}">
                <a16:creationId xmlns:a16="http://schemas.microsoft.com/office/drawing/2014/main" id="{0AAA4A5B-2922-4D02-AA2C-94B117F7E7E9}"/>
              </a:ext>
            </a:extLst>
          </p:cNvPr>
          <p:cNvGrpSpPr/>
          <p:nvPr/>
        </p:nvGrpSpPr>
        <p:grpSpPr>
          <a:xfrm>
            <a:off x="76200" y="324000"/>
            <a:ext cx="7086600" cy="628377"/>
            <a:chOff x="76200" y="324000"/>
            <a:chExt cx="7086600" cy="628377"/>
          </a:xfrm>
        </p:grpSpPr>
        <p:sp>
          <p:nvSpPr>
            <p:cNvPr id="27" name="object 3">
              <a:extLst>
                <a:ext uri="{FF2B5EF4-FFF2-40B4-BE49-F238E27FC236}">
                  <a16:creationId xmlns:a16="http://schemas.microsoft.com/office/drawing/2014/main" id="{F785FEBE-0D5A-4F9F-A081-EB5EE8A77CBE}"/>
                </a:ext>
              </a:extLst>
            </p:cNvPr>
            <p:cNvSpPr txBox="1">
              <a:spLocks/>
            </p:cNvSpPr>
            <p:nvPr/>
          </p:nvSpPr>
          <p:spPr>
            <a:xfrm>
              <a:off x="838200" y="381000"/>
              <a:ext cx="6324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他の人に迷惑をかけてしまった</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8" name="object 3">
              <a:extLst>
                <a:ext uri="{FF2B5EF4-FFF2-40B4-BE49-F238E27FC236}">
                  <a16:creationId xmlns:a16="http://schemas.microsoft.com/office/drawing/2014/main" id="{229A9FDA-7574-42A8-9725-C46B10A4FE2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④</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
        <p:nvSpPr>
          <p:cNvPr id="26" name="object 4">
            <a:extLst>
              <a:ext uri="{FF2B5EF4-FFF2-40B4-BE49-F238E27FC236}">
                <a16:creationId xmlns:a16="http://schemas.microsoft.com/office/drawing/2014/main" id="{287BCEF5-BF22-4569-AFB7-CB41D62AF15C}"/>
              </a:ext>
            </a:extLst>
          </p:cNvPr>
          <p:cNvSpPr txBox="1"/>
          <p:nvPr/>
        </p:nvSpPr>
        <p:spPr>
          <a:xfrm>
            <a:off x="743012" y="1282867"/>
            <a:ext cx="7620000" cy="698333"/>
          </a:xfrm>
          <a:prstGeom prst="rect">
            <a:avLst/>
          </a:prstGeom>
        </p:spPr>
        <p:txBody>
          <a:bodyPr vert="horz" wrap="square" lIns="0" tIns="12700" rIns="0" bIns="0" rtlCol="0">
            <a:spAutoFit/>
          </a:bodyPr>
          <a:lstStyle/>
          <a:p>
            <a:pPr indent="216000">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私たちは、日常生活の中で被害に遭うだけでなく、「他の人に迷惑をかけてしまい、損害を賠償しなくてはならない場面」に直面する場合があります。</a:t>
            </a:r>
            <a:endPar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sp>
        <p:nvSpPr>
          <p:cNvPr id="40" name="楕円 39">
            <a:extLst>
              <a:ext uri="{FF2B5EF4-FFF2-40B4-BE49-F238E27FC236}">
                <a16:creationId xmlns:a16="http://schemas.microsoft.com/office/drawing/2014/main" id="{0036C3ED-ABA1-40B9-A39F-93937DF3038F}"/>
              </a:ext>
            </a:extLst>
          </p:cNvPr>
          <p:cNvSpPr/>
          <p:nvPr/>
        </p:nvSpPr>
        <p:spPr>
          <a:xfrm>
            <a:off x="962830" y="5937955"/>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67502435-3CCE-4E89-94B6-5C711695B4AA}"/>
              </a:ext>
            </a:extLst>
          </p:cNvPr>
          <p:cNvSpPr/>
          <p:nvPr/>
        </p:nvSpPr>
        <p:spPr>
          <a:xfrm>
            <a:off x="962830" y="5432017"/>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6D649499-8ED7-49BC-A09D-05C2D5E6E0C6}"/>
              </a:ext>
            </a:extLst>
          </p:cNvPr>
          <p:cNvSpPr/>
          <p:nvPr/>
        </p:nvSpPr>
        <p:spPr>
          <a:xfrm>
            <a:off x="962830" y="4112866"/>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9D157727-E27F-4D26-B71A-11115726236C}"/>
              </a:ext>
            </a:extLst>
          </p:cNvPr>
          <p:cNvSpPr/>
          <p:nvPr/>
        </p:nvSpPr>
        <p:spPr>
          <a:xfrm>
            <a:off x="962830" y="3605511"/>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BD1282DE-B554-47DE-9037-4DBD81E4273F}"/>
              </a:ext>
            </a:extLst>
          </p:cNvPr>
          <p:cNvGrpSpPr/>
          <p:nvPr/>
        </p:nvGrpSpPr>
        <p:grpSpPr>
          <a:xfrm>
            <a:off x="962830" y="3472410"/>
            <a:ext cx="7580112" cy="2901890"/>
            <a:chOff x="962830" y="3472410"/>
            <a:chExt cx="7580112" cy="2901890"/>
          </a:xfrm>
        </p:grpSpPr>
        <p:pic>
          <p:nvPicPr>
            <p:cNvPr id="6" name="図 5">
              <a:extLst>
                <a:ext uri="{FF2B5EF4-FFF2-40B4-BE49-F238E27FC236}">
                  <a16:creationId xmlns:a16="http://schemas.microsoft.com/office/drawing/2014/main" id="{6E45A9F4-4C08-48CF-97DA-CE06722F53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3556898"/>
              <a:ext cx="2294542" cy="1698056"/>
            </a:xfrm>
            <a:prstGeom prst="rect">
              <a:avLst/>
            </a:prstGeom>
          </p:spPr>
        </p:pic>
        <p:sp>
          <p:nvSpPr>
            <p:cNvPr id="3" name="テキスト ボックス 2">
              <a:extLst>
                <a:ext uri="{FF2B5EF4-FFF2-40B4-BE49-F238E27FC236}">
                  <a16:creationId xmlns:a16="http://schemas.microsoft.com/office/drawing/2014/main" id="{0D462ED7-DFAB-4B5D-9513-729A9EB8BB64}"/>
                </a:ext>
              </a:extLst>
            </p:cNvPr>
            <p:cNvSpPr txBox="1"/>
            <p:nvPr/>
          </p:nvSpPr>
          <p:spPr>
            <a:xfrm>
              <a:off x="962830" y="3472410"/>
              <a:ext cx="411727" cy="1059264"/>
            </a:xfrm>
            <a:prstGeom prst="rect">
              <a:avLst/>
            </a:prstGeom>
            <a:noFill/>
          </p:spPr>
          <p:txBody>
            <a:bodyPr wrap="square" rtlCol="0">
              <a:spAutoFit/>
            </a:bodyPr>
            <a:lstStyle/>
            <a:p>
              <a:pPr>
                <a:lnSpc>
                  <a:spcPts val="4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rPr>
                <a:t>①</a:t>
              </a:r>
              <a:endParaRPr lang="en-US" altLang="ja-JP"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4000"/>
                </a:lnSpc>
              </a:pPr>
              <a:r>
                <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rPr>
                <a:t>②</a:t>
              </a:r>
            </a:p>
          </p:txBody>
        </p:sp>
        <p:sp>
          <p:nvSpPr>
            <p:cNvPr id="30" name="テキスト ボックス 29">
              <a:extLst>
                <a:ext uri="{FF2B5EF4-FFF2-40B4-BE49-F238E27FC236}">
                  <a16:creationId xmlns:a16="http://schemas.microsoft.com/office/drawing/2014/main" id="{5EFC8B5A-E037-499A-A14B-DEF2C04A4B2A}"/>
                </a:ext>
              </a:extLst>
            </p:cNvPr>
            <p:cNvSpPr txBox="1"/>
            <p:nvPr/>
          </p:nvSpPr>
          <p:spPr>
            <a:xfrm>
              <a:off x="1374557" y="3472410"/>
              <a:ext cx="7130058" cy="546303"/>
            </a:xfrm>
            <a:prstGeom prst="rect">
              <a:avLst/>
            </a:prstGeom>
            <a:noFill/>
          </p:spPr>
          <p:txBody>
            <a:bodyPr wrap="square" rtlCol="0">
              <a:spAutoFit/>
            </a:bodyPr>
            <a:lstStyle/>
            <a:p>
              <a:pPr>
                <a:lnSpc>
                  <a:spcPts val="4000"/>
                </a:lnSpc>
              </a:pPr>
              <a:r>
                <a:rPr lang="ja-JP" altLang="en-US" spc="-100" dirty="0">
                  <a:solidFill>
                    <a:schemeClr val="tx1">
                      <a:lumMod val="95000"/>
                      <a:lumOff val="5000"/>
                    </a:schemeClr>
                  </a:solidFill>
                  <a:latin typeface="メイリオ" panose="020B0604030504040204" pitchFamily="50" charset="-128"/>
                  <a:ea typeface="メイリオ" panose="020B0604030504040204" pitchFamily="50" charset="-128"/>
                </a:rPr>
                <a:t>お店で、代金を支払う前に商品を落とし、壊した。</a:t>
              </a:r>
              <a:endParaRPr kumimoji="1" lang="ja-JP" altLang="en-US" spc="-1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3352D9DF-F694-4E61-BBFD-083A6407CFF6}"/>
                </a:ext>
              </a:extLst>
            </p:cNvPr>
            <p:cNvSpPr txBox="1"/>
            <p:nvPr/>
          </p:nvSpPr>
          <p:spPr>
            <a:xfrm>
              <a:off x="1374557" y="4138898"/>
              <a:ext cx="4340443" cy="733534"/>
            </a:xfrm>
            <a:prstGeom prst="rect">
              <a:avLst/>
            </a:prstGeom>
            <a:noFill/>
          </p:spPr>
          <p:txBody>
            <a:bodyPr wrap="square" rtlCol="0">
              <a:spAutoFit/>
            </a:bodyPr>
            <a:lstStyle/>
            <a:p>
              <a:pPr>
                <a:lnSpc>
                  <a:spcPts val="2500"/>
                </a:lnSpc>
              </a:pPr>
              <a:r>
                <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rPr>
                <a:t>飼い犬を散歩中、飼い犬が他の人に</a:t>
              </a:r>
              <a:endParaRPr kumimoji="1" lang="en-US" altLang="ja-JP"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2500"/>
                </a:lnSpc>
              </a:pPr>
              <a:r>
                <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rPr>
                <a:t>噛みついてケガをさせた。</a:t>
              </a:r>
              <a:endParaRPr kumimoji="1" lang="en-US" altLang="ja-JP"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07A3394B-201B-4C7A-8B51-446A4E6B1ECC}"/>
                </a:ext>
              </a:extLst>
            </p:cNvPr>
            <p:cNvSpPr txBox="1"/>
            <p:nvPr/>
          </p:nvSpPr>
          <p:spPr>
            <a:xfrm>
              <a:off x="1374557" y="4802075"/>
              <a:ext cx="7130058" cy="1572225"/>
            </a:xfrm>
            <a:prstGeom prst="rect">
              <a:avLst/>
            </a:prstGeom>
            <a:noFill/>
          </p:spPr>
          <p:txBody>
            <a:bodyPr wrap="square" rtlCol="0">
              <a:spAutoFit/>
            </a:bodyPr>
            <a:lstStyle/>
            <a:p>
              <a:pPr>
                <a:lnSpc>
                  <a:spcPts val="4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rPr>
                <a:t>公園で、自分の携帯電話を落とし、壊した。</a:t>
              </a:r>
              <a:endParaRPr lang="en-US" altLang="ja-JP"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4000"/>
                </a:lnSpc>
              </a:pPr>
              <a:r>
                <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rPr>
                <a:t>野球のバットを振っていたら、そばにいた人にケガをさせた。</a:t>
              </a:r>
              <a:endParaRPr kumimoji="1" lang="en-US" altLang="ja-JP"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4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rPr>
                <a:t>誤ってベランダから鉢植えを落とし、他の人の車にキズをつけた。</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6FF8875B-FD8C-4BB6-8EA6-B481827A5A40}"/>
                </a:ext>
              </a:extLst>
            </p:cNvPr>
            <p:cNvSpPr txBox="1"/>
            <p:nvPr/>
          </p:nvSpPr>
          <p:spPr>
            <a:xfrm>
              <a:off x="962830" y="4799350"/>
              <a:ext cx="411727" cy="1572225"/>
            </a:xfrm>
            <a:prstGeom prst="rect">
              <a:avLst/>
            </a:prstGeom>
            <a:noFill/>
          </p:spPr>
          <p:txBody>
            <a:bodyPr wrap="square" rtlCol="0">
              <a:spAutoFit/>
            </a:bodyPr>
            <a:lstStyle/>
            <a:p>
              <a:pPr>
                <a:lnSpc>
                  <a:spcPts val="4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rPr>
                <a:t>③</a:t>
              </a:r>
              <a:endParaRPr lang="en-US" altLang="ja-JP"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4000"/>
                </a:lnSpc>
              </a:pPr>
              <a:r>
                <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rPr>
                <a:t>④</a:t>
              </a:r>
              <a:endParaRPr kumimoji="1" lang="en-US" altLang="ja-JP"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4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rPr>
                <a:t>⑤</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041F3568-B1BD-4FA9-8CB7-AE2332572043}"/>
              </a:ext>
            </a:extLst>
          </p:cNvPr>
          <p:cNvGrpSpPr/>
          <p:nvPr/>
        </p:nvGrpSpPr>
        <p:grpSpPr>
          <a:xfrm>
            <a:off x="460420" y="2134962"/>
            <a:ext cx="8229600" cy="4237975"/>
            <a:chOff x="457200" y="2427080"/>
            <a:chExt cx="8229600" cy="4034920"/>
          </a:xfrm>
        </p:grpSpPr>
        <p:sp>
          <p:nvSpPr>
            <p:cNvPr id="4" name="正方形/長方形 3">
              <a:extLst>
                <a:ext uri="{FF2B5EF4-FFF2-40B4-BE49-F238E27FC236}">
                  <a16:creationId xmlns:a16="http://schemas.microsoft.com/office/drawing/2014/main" id="{C63DCACC-947C-4045-9F7A-EDF9038B0C29}"/>
                </a:ext>
              </a:extLst>
            </p:cNvPr>
            <p:cNvSpPr/>
            <p:nvPr/>
          </p:nvSpPr>
          <p:spPr>
            <a:xfrm>
              <a:off x="457200" y="2427080"/>
              <a:ext cx="8229600" cy="40349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CF9B7052-13BC-4945-98F5-C9726A951751}"/>
                </a:ext>
              </a:extLst>
            </p:cNvPr>
            <p:cNvSpPr/>
            <p:nvPr/>
          </p:nvSpPr>
          <p:spPr>
            <a:xfrm>
              <a:off x="1018045" y="3810000"/>
              <a:ext cx="7363955" cy="1588880"/>
            </a:xfrm>
            <a:prstGeom prst="roundRect">
              <a:avLst>
                <a:gd name="adj" fmla="val 14850"/>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object 10">
              <a:extLst>
                <a:ext uri="{FF2B5EF4-FFF2-40B4-BE49-F238E27FC236}">
                  <a16:creationId xmlns:a16="http://schemas.microsoft.com/office/drawing/2014/main" id="{5848F40D-8EE4-473A-AAF0-31300DEA3B9E}"/>
                </a:ext>
              </a:extLst>
            </p:cNvPr>
            <p:cNvSpPr txBox="1"/>
            <p:nvPr/>
          </p:nvSpPr>
          <p:spPr>
            <a:xfrm>
              <a:off x="1081546" y="3852000"/>
              <a:ext cx="7224254" cy="1419321"/>
            </a:xfrm>
            <a:prstGeom prst="rect">
              <a:avLst/>
            </a:prstGeom>
            <a:noFill/>
          </p:spPr>
          <p:txBody>
            <a:bodyPr vert="horz" wrap="square" lIns="360000" tIns="180000" rIns="360000" bIns="180000" spcCol="360000" rtlCol="0">
              <a:spAutoFit/>
            </a:bodyPr>
            <a:lstStyle/>
            <a:p>
              <a:pPr>
                <a:lnSpc>
                  <a:spcPts val="3000"/>
                </a:lnSpc>
              </a:pPr>
              <a:r>
                <a:rPr lang="ja-JP" altLang="en-US" b="1" spc="100" dirty="0">
                  <a:solidFill>
                    <a:schemeClr val="accent2">
                      <a:lumMod val="50000"/>
                    </a:schemeClr>
                  </a:solidFill>
                  <a:latin typeface="メイリオ" panose="020B0604030504040204" pitchFamily="50" charset="-128"/>
                  <a:ea typeface="メイリオ" panose="020B0604030504040204" pitchFamily="50" charset="-128"/>
                  <a:cs typeface="メイリオ"/>
                </a:rPr>
                <a:t>他人の身体や財産を傷つけたら、損害を賠償しなくてはいけません。この「賠償しなくてはならない責任」のことを法律上「損害賠償責任」といいます。</a:t>
              </a:r>
            </a:p>
          </p:txBody>
        </p:sp>
      </p:grpSp>
    </p:spTree>
    <p:extLst>
      <p:ext uri="{BB962C8B-B14F-4D97-AF65-F5344CB8AC3E}">
        <p14:creationId xmlns:p14="http://schemas.microsoft.com/office/powerpoint/2010/main" val="492098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3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3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
                                        <p:tgtEl>
                                          <p:spTgt spid="13"/>
                                        </p:tgtEl>
                                      </p:cBhvr>
                                    </p:animEffect>
                                    <p:anim calcmode="lin" valueType="num">
                                      <p:cBhvr>
                                        <p:cTn id="26" dur="200" fill="hold"/>
                                        <p:tgtEl>
                                          <p:spTgt spid="13"/>
                                        </p:tgtEl>
                                        <p:attrNameLst>
                                          <p:attrName>ppt_x</p:attrName>
                                        </p:attrNameLst>
                                      </p:cBhvr>
                                      <p:tavLst>
                                        <p:tav tm="0">
                                          <p:val>
                                            <p:strVal val="#ppt_x"/>
                                          </p:val>
                                        </p:tav>
                                        <p:tav tm="100000">
                                          <p:val>
                                            <p:strVal val="#ppt_x"/>
                                          </p:val>
                                        </p:tav>
                                      </p:tavLst>
                                    </p:anim>
                                    <p:anim calcmode="lin" valueType="num">
                                      <p:cBhvr>
                                        <p:cTn id="27" dur="2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10" presetClass="entr" presetSubtype="0"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p:bldP spid="40" grpId="0" animBg="1"/>
      <p:bldP spid="34" grpId="0" animBg="1"/>
      <p:bldP spid="31"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k object 16">
            <a:extLst>
              <a:ext uri="{FF2B5EF4-FFF2-40B4-BE49-F238E27FC236}">
                <a16:creationId xmlns:a16="http://schemas.microsoft.com/office/drawing/2014/main" id="{544118AB-0182-4750-B975-5837B71162E3}"/>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34" name="object 2">
            <a:extLst>
              <a:ext uri="{FF2B5EF4-FFF2-40B4-BE49-F238E27FC236}">
                <a16:creationId xmlns:a16="http://schemas.microsoft.com/office/drawing/2014/main" id="{B49D52A4-50DC-4F31-803E-81BE17BB6AE0}"/>
              </a:ext>
            </a:extLst>
          </p:cNvPr>
          <p:cNvSpPr/>
          <p:nvPr/>
        </p:nvSpPr>
        <p:spPr>
          <a:xfrm>
            <a:off x="0" y="232651"/>
            <a:ext cx="850646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2230105"/>
            <a:ext cx="7949999" cy="1217537"/>
            <a:chOff x="556461" y="1600200"/>
            <a:chExt cx="7949999" cy="1282249"/>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17" y="2003839"/>
              <a:ext cx="7597943" cy="878610"/>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081546" y="2064794"/>
              <a:ext cx="7160753" cy="756314"/>
            </a:xfrm>
            <a:prstGeom prst="rect">
              <a:avLst/>
            </a:prstGeom>
          </p:spPr>
          <p:txBody>
            <a:bodyPr vert="horz" wrap="square" lIns="0" tIns="0" rIns="0" bIns="0" rtlCol="0">
              <a:spAutoFit/>
            </a:bodyPr>
            <a:lstStyle/>
            <a:p>
              <a:pPr>
                <a:lnSpc>
                  <a:spcPts val="2800"/>
                </a:lnSpc>
                <a:tabLst>
                  <a:tab pos="469265" algn="l"/>
                </a:tabLst>
              </a:pPr>
              <a:r>
                <a:rPr lang="ja-JP" altLang="en-US" sz="2000" b="1" dirty="0">
                  <a:solidFill>
                    <a:schemeClr val="bg1"/>
                  </a:solidFill>
                  <a:latin typeface="メイリオ" panose="020B0604030504040204" pitchFamily="50" charset="-128"/>
                  <a:ea typeface="メイリオ" panose="020B0604030504040204" pitchFamily="50" charset="-128"/>
                  <a:cs typeface="メイリオ"/>
                </a:rPr>
                <a:t>　自転車に乗っていて歩行者にケガをさせてしまった場合、次の費用のうち負担しなければならない費用を選びましょう。</a:t>
              </a:r>
              <a:endParaRPr sz="2000"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5</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2" name="グループ化 1">
            <a:extLst>
              <a:ext uri="{FF2B5EF4-FFF2-40B4-BE49-F238E27FC236}">
                <a16:creationId xmlns:a16="http://schemas.microsoft.com/office/drawing/2014/main" id="{196D05FA-A751-4AC6-84F9-09A538115038}"/>
              </a:ext>
            </a:extLst>
          </p:cNvPr>
          <p:cNvGrpSpPr/>
          <p:nvPr/>
        </p:nvGrpSpPr>
        <p:grpSpPr>
          <a:xfrm>
            <a:off x="76200" y="324000"/>
            <a:ext cx="8430260" cy="628377"/>
            <a:chOff x="76200" y="324000"/>
            <a:chExt cx="8430260" cy="628377"/>
          </a:xfrm>
        </p:grpSpPr>
        <p:sp>
          <p:nvSpPr>
            <p:cNvPr id="27" name="object 3">
              <a:extLst>
                <a:ext uri="{FF2B5EF4-FFF2-40B4-BE49-F238E27FC236}">
                  <a16:creationId xmlns:a16="http://schemas.microsoft.com/office/drawing/2014/main" id="{F785FEBE-0D5A-4F9F-A081-EB5EE8A77CBE}"/>
                </a:ext>
              </a:extLst>
            </p:cNvPr>
            <p:cNvSpPr txBox="1">
              <a:spLocks/>
            </p:cNvSpPr>
            <p:nvPr/>
          </p:nvSpPr>
          <p:spPr>
            <a:xfrm>
              <a:off x="838200" y="381600"/>
              <a:ext cx="7668260" cy="412934"/>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600" b="1" kern="0" spc="-200" dirty="0">
                  <a:solidFill>
                    <a:srgbClr val="FFFFFF"/>
                  </a:solidFill>
                  <a:latin typeface="メイリオ" panose="020B0604030504040204" pitchFamily="50" charset="-128"/>
                  <a:ea typeface="メイリオ" panose="020B0604030504040204" pitchFamily="50" charset="-128"/>
                </a:rPr>
                <a:t>自転車に乗っていて歩行者にケガをさせてしまった</a:t>
              </a:r>
              <a:r>
                <a:rPr kumimoji="0" lang="en-US" altLang="ja-JP" sz="2600" b="1" kern="0" spc="-200" dirty="0">
                  <a:solidFill>
                    <a:srgbClr val="FFFFFF"/>
                  </a:solidFill>
                  <a:latin typeface="メイリオ" panose="020B0604030504040204" pitchFamily="50" charset="-128"/>
                  <a:ea typeface="メイリオ" panose="020B0604030504040204" pitchFamily="50" charset="-128"/>
                </a:rPr>
                <a:t>…</a:t>
              </a:r>
              <a:endParaRPr kumimoji="0" lang="ja-JP" altLang="en-US" sz="2600" b="1" kern="0" spc="-200" dirty="0">
                <a:solidFill>
                  <a:sysClr val="windowText" lastClr="000000"/>
                </a:solidFill>
                <a:latin typeface="メイリオ" panose="020B0604030504040204" pitchFamily="50" charset="-128"/>
                <a:ea typeface="メイリオ" panose="020B0604030504040204" pitchFamily="50" charset="-128"/>
              </a:endParaRPr>
            </a:p>
          </p:txBody>
        </p:sp>
        <p:sp>
          <p:nvSpPr>
            <p:cNvPr id="28" name="object 3">
              <a:extLst>
                <a:ext uri="{FF2B5EF4-FFF2-40B4-BE49-F238E27FC236}">
                  <a16:creationId xmlns:a16="http://schemas.microsoft.com/office/drawing/2014/main" id="{229A9FDA-7574-42A8-9725-C46B10A4FE2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
        <p:nvSpPr>
          <p:cNvPr id="26" name="object 4">
            <a:extLst>
              <a:ext uri="{FF2B5EF4-FFF2-40B4-BE49-F238E27FC236}">
                <a16:creationId xmlns:a16="http://schemas.microsoft.com/office/drawing/2014/main" id="{287BCEF5-BF22-4569-AFB7-CB41D62AF15C}"/>
              </a:ext>
            </a:extLst>
          </p:cNvPr>
          <p:cNvSpPr txBox="1"/>
          <p:nvPr/>
        </p:nvSpPr>
        <p:spPr>
          <a:xfrm>
            <a:off x="743012" y="1260435"/>
            <a:ext cx="7620000" cy="698333"/>
          </a:xfrm>
          <a:prstGeom prst="rect">
            <a:avLst/>
          </a:prstGeom>
        </p:spPr>
        <p:txBody>
          <a:bodyPr vert="horz" wrap="square" lIns="0" tIns="12700" rIns="0" bIns="0" rtlCol="0">
            <a:spAutoFit/>
          </a:bodyPr>
          <a:lstStyle/>
          <a:p>
            <a:pPr indent="216000">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自転車に乗っていて歩行者とぶつかりケガをさせてしまった場合にも、損害賠償責任が発生します。</a:t>
            </a:r>
            <a:endPar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sp>
        <p:nvSpPr>
          <p:cNvPr id="40" name="楕円 39">
            <a:extLst>
              <a:ext uri="{FF2B5EF4-FFF2-40B4-BE49-F238E27FC236}">
                <a16:creationId xmlns:a16="http://schemas.microsoft.com/office/drawing/2014/main" id="{0036C3ED-ABA1-40B9-A39F-93937DF3038F}"/>
              </a:ext>
            </a:extLst>
          </p:cNvPr>
          <p:cNvSpPr/>
          <p:nvPr/>
        </p:nvSpPr>
        <p:spPr>
          <a:xfrm>
            <a:off x="962830" y="5475083"/>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ED27689-1A03-415F-87A5-0DEBC8C40F0C}"/>
              </a:ext>
            </a:extLst>
          </p:cNvPr>
          <p:cNvSpPr/>
          <p:nvPr/>
        </p:nvSpPr>
        <p:spPr>
          <a:xfrm>
            <a:off x="962830" y="4620221"/>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6D649499-8ED7-49BC-A09D-05C2D5E6E0C6}"/>
              </a:ext>
            </a:extLst>
          </p:cNvPr>
          <p:cNvSpPr/>
          <p:nvPr/>
        </p:nvSpPr>
        <p:spPr>
          <a:xfrm>
            <a:off x="962830" y="4112866"/>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9D157727-E27F-4D26-B71A-11115726236C}"/>
              </a:ext>
            </a:extLst>
          </p:cNvPr>
          <p:cNvSpPr/>
          <p:nvPr/>
        </p:nvSpPr>
        <p:spPr>
          <a:xfrm>
            <a:off x="962830" y="3605511"/>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7C3A25F3-ECFD-4494-87F5-8F2D9EA4E168}"/>
              </a:ext>
            </a:extLst>
          </p:cNvPr>
          <p:cNvGrpSpPr/>
          <p:nvPr/>
        </p:nvGrpSpPr>
        <p:grpSpPr>
          <a:xfrm>
            <a:off x="962830" y="3472410"/>
            <a:ext cx="7541785" cy="2404377"/>
            <a:chOff x="962830" y="3472410"/>
            <a:chExt cx="7541785" cy="2404377"/>
          </a:xfrm>
        </p:grpSpPr>
        <p:sp>
          <p:nvSpPr>
            <p:cNvPr id="3" name="テキスト ボックス 2">
              <a:extLst>
                <a:ext uri="{FF2B5EF4-FFF2-40B4-BE49-F238E27FC236}">
                  <a16:creationId xmlns:a16="http://schemas.microsoft.com/office/drawing/2014/main" id="{0D462ED7-DFAB-4B5D-9513-729A9EB8BB64}"/>
                </a:ext>
              </a:extLst>
            </p:cNvPr>
            <p:cNvSpPr txBox="1"/>
            <p:nvPr/>
          </p:nvSpPr>
          <p:spPr>
            <a:xfrm>
              <a:off x="962830" y="3472410"/>
              <a:ext cx="411727" cy="1059264"/>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①</a:t>
              </a:r>
              <a:endParaRPr lang="en-US" altLang="ja-JP" dirty="0">
                <a:latin typeface="メイリオ" panose="020B0604030504040204" pitchFamily="50" charset="-128"/>
                <a:ea typeface="メイリオ" panose="020B0604030504040204" pitchFamily="50" charset="-128"/>
              </a:endParaRPr>
            </a:p>
            <a:p>
              <a:pPr>
                <a:lnSpc>
                  <a:spcPts val="4000"/>
                </a:lnSpc>
              </a:pPr>
              <a:r>
                <a:rPr kumimoji="1" lang="ja-JP" altLang="en-US" dirty="0">
                  <a:latin typeface="メイリオ" panose="020B0604030504040204" pitchFamily="50" charset="-128"/>
                  <a:ea typeface="メイリオ" panose="020B0604030504040204" pitchFamily="50" charset="-128"/>
                </a:rPr>
                <a:t>②</a:t>
              </a:r>
              <a:endParaRPr kumimoji="1" lang="en-US" altLang="ja-JP"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FC8B5A-E037-499A-A14B-DEF2C04A4B2A}"/>
                </a:ext>
              </a:extLst>
            </p:cNvPr>
            <p:cNvSpPr txBox="1"/>
            <p:nvPr/>
          </p:nvSpPr>
          <p:spPr>
            <a:xfrm>
              <a:off x="1374557" y="3472410"/>
              <a:ext cx="7130058" cy="1118255"/>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ケガの治療費</a:t>
              </a:r>
              <a:endParaRPr lang="en-US" altLang="ja-JP" dirty="0">
                <a:latin typeface="メイリオ" panose="020B0604030504040204" pitchFamily="50" charset="-128"/>
                <a:ea typeface="メイリオ" panose="020B0604030504040204" pitchFamily="50" charset="-128"/>
              </a:endParaRPr>
            </a:p>
            <a:p>
              <a:pPr>
                <a:lnSpc>
                  <a:spcPts val="4000"/>
                </a:lnSpc>
              </a:pPr>
              <a:r>
                <a:rPr kumimoji="1" lang="ja-JP" altLang="en-US" dirty="0">
                  <a:latin typeface="メイリオ" panose="020B0604030504040204" pitchFamily="50" charset="-128"/>
                  <a:ea typeface="メイリオ" panose="020B0604030504040204" pitchFamily="50" charset="-128"/>
                </a:rPr>
                <a:t>ケガ</a:t>
              </a:r>
              <a:r>
                <a:rPr lang="ja-JP" altLang="en-US" dirty="0">
                  <a:latin typeface="メイリオ" panose="020B0604030504040204" pitchFamily="50" charset="-128"/>
                  <a:ea typeface="メイリオ" panose="020B0604030504040204" pitchFamily="50" charset="-128"/>
                </a:rPr>
                <a:t>で入院している間、働けなかったため減ってしまった収入</a:t>
              </a:r>
              <a:endParaRPr lang="en-US" altLang="ja-JP"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062BCE24-5985-4EFB-ADBE-2FB0CED29236}"/>
                </a:ext>
              </a:extLst>
            </p:cNvPr>
            <p:cNvSpPr txBox="1"/>
            <p:nvPr/>
          </p:nvSpPr>
          <p:spPr>
            <a:xfrm>
              <a:off x="1374557" y="4641788"/>
              <a:ext cx="7130058" cy="707886"/>
            </a:xfrm>
            <a:prstGeom prst="rect">
              <a:avLst/>
            </a:prstGeom>
            <a:noFill/>
          </p:spPr>
          <p:txBody>
            <a:bodyPr wrap="square" rtlCol="0">
              <a:spAutoFit/>
            </a:bodyPr>
            <a:lstStyle/>
            <a:p>
              <a:pPr>
                <a:lnSpc>
                  <a:spcPts val="2400"/>
                </a:lnSpc>
              </a:pPr>
              <a:r>
                <a:rPr kumimoji="1" lang="ja-JP" altLang="en-US" dirty="0">
                  <a:latin typeface="メイリオ" panose="020B0604030504040204" pitchFamily="50" charset="-128"/>
                  <a:ea typeface="メイリオ" panose="020B0604030504040204" pitchFamily="50" charset="-128"/>
                </a:rPr>
                <a:t>障がいが残り、働けなくなってしまった場合、</a:t>
              </a:r>
              <a:endParaRPr kumimoji="1" lang="en-US" altLang="ja-JP" dirty="0">
                <a:latin typeface="メイリオ" panose="020B0604030504040204" pitchFamily="50" charset="-128"/>
                <a:ea typeface="メイリオ" panose="020B0604030504040204" pitchFamily="50" charset="-128"/>
              </a:endParaRPr>
            </a:p>
            <a:p>
              <a:pPr>
                <a:lnSpc>
                  <a:spcPts val="2400"/>
                </a:lnSpc>
              </a:pPr>
              <a:r>
                <a:rPr lang="ja-JP" altLang="en-US" dirty="0">
                  <a:latin typeface="メイリオ" panose="020B0604030504040204" pitchFamily="50" charset="-128"/>
                  <a:ea typeface="メイリオ" panose="020B0604030504040204" pitchFamily="50" charset="-128"/>
                </a:rPr>
                <a:t>その人が得られたかもしれない収入</a:t>
              </a:r>
              <a:endParaRPr kumimoji="1" lang="ja-JP" altLang="en-US"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E0F6EE28-68FC-49D6-94BA-D4DCAAD73831}"/>
                </a:ext>
              </a:extLst>
            </p:cNvPr>
            <p:cNvSpPr txBox="1"/>
            <p:nvPr/>
          </p:nvSpPr>
          <p:spPr>
            <a:xfrm>
              <a:off x="1374557" y="5320461"/>
              <a:ext cx="7130058" cy="546303"/>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通院のための交通費</a:t>
              </a:r>
            </a:p>
          </p:txBody>
        </p:sp>
        <p:sp>
          <p:nvSpPr>
            <p:cNvPr id="33" name="テキスト ボックス 32">
              <a:extLst>
                <a:ext uri="{FF2B5EF4-FFF2-40B4-BE49-F238E27FC236}">
                  <a16:creationId xmlns:a16="http://schemas.microsoft.com/office/drawing/2014/main" id="{B0B0C7C0-BDAC-45B5-B3C8-90E4833C0724}"/>
                </a:ext>
              </a:extLst>
            </p:cNvPr>
            <p:cNvSpPr txBox="1"/>
            <p:nvPr/>
          </p:nvSpPr>
          <p:spPr>
            <a:xfrm>
              <a:off x="962830" y="4502316"/>
              <a:ext cx="411727" cy="546303"/>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③</a:t>
              </a:r>
              <a:endParaRPr kumimoji="1" lang="en-US" altLang="ja-JP"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7CE4C379-D640-465E-8979-BD882E1BE792}"/>
                </a:ext>
              </a:extLst>
            </p:cNvPr>
            <p:cNvSpPr txBox="1"/>
            <p:nvPr/>
          </p:nvSpPr>
          <p:spPr>
            <a:xfrm>
              <a:off x="962830" y="5330484"/>
              <a:ext cx="411727" cy="546303"/>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④</a:t>
              </a:r>
              <a:endParaRPr kumimoji="1" lang="en-US" altLang="ja-JP" dirty="0">
                <a:latin typeface="メイリオ" panose="020B0604030504040204" pitchFamily="50" charset="-128"/>
                <a:ea typeface="メイリオ" panose="020B0604030504040204" pitchFamily="50" charset="-128"/>
              </a:endParaRPr>
            </a:p>
          </p:txBody>
        </p:sp>
      </p:grpSp>
      <p:pic>
        <p:nvPicPr>
          <p:cNvPr id="4" name="図 3">
            <a:extLst>
              <a:ext uri="{FF2B5EF4-FFF2-40B4-BE49-F238E27FC236}">
                <a16:creationId xmlns:a16="http://schemas.microsoft.com/office/drawing/2014/main" id="{C87FCFD9-51D9-41E2-979A-242AC29122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621" y="4513557"/>
            <a:ext cx="2203869" cy="1824064"/>
          </a:xfrm>
          <a:prstGeom prst="rect">
            <a:avLst/>
          </a:prstGeom>
        </p:spPr>
      </p:pic>
    </p:spTree>
    <p:extLst>
      <p:ext uri="{BB962C8B-B14F-4D97-AF65-F5344CB8AC3E}">
        <p14:creationId xmlns:p14="http://schemas.microsoft.com/office/powerpoint/2010/main" val="2670417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3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3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
                                        <p:tgtEl>
                                          <p:spTgt spid="13"/>
                                        </p:tgtEl>
                                      </p:cBhvr>
                                    </p:animEffect>
                                    <p:anim calcmode="lin" valueType="num">
                                      <p:cBhvr>
                                        <p:cTn id="26" dur="200" fill="hold"/>
                                        <p:tgtEl>
                                          <p:spTgt spid="13"/>
                                        </p:tgtEl>
                                        <p:attrNameLst>
                                          <p:attrName>ppt_x</p:attrName>
                                        </p:attrNameLst>
                                      </p:cBhvr>
                                      <p:tavLst>
                                        <p:tav tm="0">
                                          <p:val>
                                            <p:strVal val="#ppt_x"/>
                                          </p:val>
                                        </p:tav>
                                        <p:tav tm="100000">
                                          <p:val>
                                            <p:strVal val="#ppt_x"/>
                                          </p:val>
                                        </p:tav>
                                      </p:tavLst>
                                    </p:anim>
                                    <p:anim calcmode="lin" valueType="num">
                                      <p:cBhvr>
                                        <p:cTn id="27" dur="2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10" presetClass="entr" presetSubtype="0"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
                                        <p:tgtEl>
                                          <p:spTgt spid="6"/>
                                        </p:tgtEl>
                                      </p:cBhvr>
                                    </p:animEffect>
                                  </p:childTnLst>
                                </p:cTn>
                              </p:par>
                              <p:par>
                                <p:cTn id="32" presetID="10" presetClass="entr" presetSubtype="0" fill="hold" nodeType="with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3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26" grpId="0"/>
      <p:bldP spid="40" grpId="0" animBg="1"/>
      <p:bldP spid="32" grpId="0" animBg="1"/>
      <p:bldP spid="31"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k object 16">
            <a:extLst>
              <a:ext uri="{FF2B5EF4-FFF2-40B4-BE49-F238E27FC236}">
                <a16:creationId xmlns:a16="http://schemas.microsoft.com/office/drawing/2014/main" id="{F677F3CA-07B4-47E7-9739-9C9FBF1D4D79}"/>
              </a:ext>
            </a:extLst>
          </p:cNvPr>
          <p:cNvSpPr/>
          <p:nvPr/>
        </p:nvSpPr>
        <p:spPr>
          <a:xfrm>
            <a:off x="317500" y="1143000"/>
            <a:ext cx="8509000" cy="5387975"/>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grpSp>
        <p:nvGrpSpPr>
          <p:cNvPr id="13" name="グループ化 12">
            <a:extLst>
              <a:ext uri="{FF2B5EF4-FFF2-40B4-BE49-F238E27FC236}">
                <a16:creationId xmlns:a16="http://schemas.microsoft.com/office/drawing/2014/main" id="{C90E91B5-EB79-442A-9779-C05F0D986A99}"/>
              </a:ext>
            </a:extLst>
          </p:cNvPr>
          <p:cNvGrpSpPr/>
          <p:nvPr/>
        </p:nvGrpSpPr>
        <p:grpSpPr>
          <a:xfrm>
            <a:off x="546567" y="1365806"/>
            <a:ext cx="7975153" cy="1373121"/>
            <a:chOff x="546567" y="1594098"/>
            <a:chExt cx="7975153" cy="1446102"/>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777" y="1851236"/>
              <a:ext cx="7597943" cy="1166661"/>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46567" y="1594098"/>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173809" y="1905728"/>
              <a:ext cx="7300454" cy="1134472"/>
            </a:xfrm>
            <a:prstGeom prst="rect">
              <a:avLst/>
            </a:prstGeom>
          </p:spPr>
          <p:txBody>
            <a:bodyPr vert="horz" wrap="square" lIns="0" tIns="0" rIns="0" bIns="0" rtlCol="0">
              <a:spAutoFit/>
            </a:bodyPr>
            <a:lstStyle/>
            <a:p>
              <a:pPr>
                <a:lnSpc>
                  <a:spcPts val="2800"/>
                </a:lnSpc>
                <a:tabLst>
                  <a:tab pos="469265" algn="l"/>
                </a:tabLst>
              </a:pPr>
              <a:r>
                <a:rPr lang="ja-JP" altLang="en-US" sz="2000" b="1" dirty="0">
                  <a:solidFill>
                    <a:schemeClr val="bg1"/>
                  </a:solidFill>
                  <a:latin typeface="メイリオ" panose="020B0604030504040204" pitchFamily="50" charset="-128"/>
                  <a:ea typeface="メイリオ" panose="020B0604030504040204" pitchFamily="50" charset="-128"/>
                  <a:cs typeface="メイリオ"/>
                </a:rPr>
                <a:t>　次の事例で、加害者の高校生が負担を求められたであろう損害賠償額はどの程度だと考えられますか。当てはまる番号を選びましょう。</a:t>
              </a:r>
              <a:endParaRPr sz="2000"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6</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36" name="グループ化 35">
            <a:extLst>
              <a:ext uri="{FF2B5EF4-FFF2-40B4-BE49-F238E27FC236}">
                <a16:creationId xmlns:a16="http://schemas.microsoft.com/office/drawing/2014/main" id="{4AE18827-4B52-40B1-9133-D9B7AF462E01}"/>
              </a:ext>
            </a:extLst>
          </p:cNvPr>
          <p:cNvGrpSpPr/>
          <p:nvPr/>
        </p:nvGrpSpPr>
        <p:grpSpPr>
          <a:xfrm>
            <a:off x="936708" y="3886200"/>
            <a:ext cx="7380000" cy="540000"/>
            <a:chOff x="936708" y="4191000"/>
            <a:chExt cx="7380000" cy="540000"/>
          </a:xfrm>
          <a:solidFill>
            <a:srgbClr val="00398D"/>
          </a:solidFill>
        </p:grpSpPr>
        <p:sp>
          <p:nvSpPr>
            <p:cNvPr id="37" name="四角形: 角を丸くする 36">
              <a:extLst>
                <a:ext uri="{FF2B5EF4-FFF2-40B4-BE49-F238E27FC236}">
                  <a16:creationId xmlns:a16="http://schemas.microsoft.com/office/drawing/2014/main" id="{983DF3A3-6B82-4B02-8A14-AAF4D27C6352}"/>
                </a:ext>
              </a:extLst>
            </p:cNvPr>
            <p:cNvSpPr/>
            <p:nvPr/>
          </p:nvSpPr>
          <p:spPr>
            <a:xfrm>
              <a:off x="936708" y="4191000"/>
              <a:ext cx="7380000" cy="540000"/>
            </a:xfrm>
            <a:prstGeom prst="roundRect">
              <a:avLst>
                <a:gd name="adj" fmla="val 4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9">
              <a:extLst>
                <a:ext uri="{FF2B5EF4-FFF2-40B4-BE49-F238E27FC236}">
                  <a16:creationId xmlns:a16="http://schemas.microsoft.com/office/drawing/2014/main" id="{56E25260-3162-47CE-8DDB-771975105516}"/>
                </a:ext>
              </a:extLst>
            </p:cNvPr>
            <p:cNvSpPr txBox="1"/>
            <p:nvPr/>
          </p:nvSpPr>
          <p:spPr>
            <a:xfrm>
              <a:off x="1103854" y="4334040"/>
              <a:ext cx="7049546" cy="320601"/>
            </a:xfrm>
            <a:prstGeom prst="rect">
              <a:avLst/>
            </a:prstGeom>
            <a:grpFill/>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① 数十万円程度（家族で海外旅行に行くために必要な金額）</a:t>
              </a:r>
            </a:p>
          </p:txBody>
        </p:sp>
      </p:grpSp>
      <p:grpSp>
        <p:nvGrpSpPr>
          <p:cNvPr id="39" name="グループ化 38">
            <a:extLst>
              <a:ext uri="{FF2B5EF4-FFF2-40B4-BE49-F238E27FC236}">
                <a16:creationId xmlns:a16="http://schemas.microsoft.com/office/drawing/2014/main" id="{DF0F66B4-6069-419F-91BD-A44B46097483}"/>
              </a:ext>
            </a:extLst>
          </p:cNvPr>
          <p:cNvGrpSpPr/>
          <p:nvPr/>
        </p:nvGrpSpPr>
        <p:grpSpPr>
          <a:xfrm>
            <a:off x="811580" y="2847276"/>
            <a:ext cx="7570420" cy="820738"/>
            <a:chOff x="811580" y="2554751"/>
            <a:chExt cx="7570420" cy="820738"/>
          </a:xfrm>
        </p:grpSpPr>
        <p:sp>
          <p:nvSpPr>
            <p:cNvPr id="41" name="object 4">
              <a:extLst>
                <a:ext uri="{FF2B5EF4-FFF2-40B4-BE49-F238E27FC236}">
                  <a16:creationId xmlns:a16="http://schemas.microsoft.com/office/drawing/2014/main" id="{04ED93C9-5172-4B08-9696-FADEB5A2120F}"/>
                </a:ext>
              </a:extLst>
            </p:cNvPr>
            <p:cNvSpPr txBox="1"/>
            <p:nvPr/>
          </p:nvSpPr>
          <p:spPr>
            <a:xfrm>
              <a:off x="1986337" y="2554751"/>
              <a:ext cx="6395663" cy="820738"/>
            </a:xfrm>
            <a:prstGeom prst="rect">
              <a:avLst/>
            </a:prstGeom>
          </p:spPr>
          <p:txBody>
            <a:bodyPr vert="horz" wrap="square" lIns="0" tIns="12700" rIns="0" bIns="0" rtlCol="0">
              <a:spAutoFit/>
            </a:bodyPr>
            <a:lstStyle/>
            <a:p>
              <a:pPr marL="12700" marR="5080" algn="just">
                <a:lnSpc>
                  <a:spcPts val="21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高校生が昼間、自転車横断帯のかなり手前の歩道から、車道を斜めに横断しました。対向車線を自転車で直進してきた会社員と衝突して、会社員には重大な障害が残りました。</a:t>
              </a:r>
            </a:p>
          </p:txBody>
        </p:sp>
        <p:sp>
          <p:nvSpPr>
            <p:cNvPr id="42" name="四角形: 角を丸くする 41">
              <a:extLst>
                <a:ext uri="{FF2B5EF4-FFF2-40B4-BE49-F238E27FC236}">
                  <a16:creationId xmlns:a16="http://schemas.microsoft.com/office/drawing/2014/main" id="{04690202-65BC-4436-8CBD-3CF6988BDD6B}"/>
                </a:ext>
              </a:extLst>
            </p:cNvPr>
            <p:cNvSpPr/>
            <p:nvPr/>
          </p:nvSpPr>
          <p:spPr>
            <a:xfrm>
              <a:off x="811580" y="2567484"/>
              <a:ext cx="1093420" cy="356210"/>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事 例</a:t>
              </a:r>
            </a:p>
          </p:txBody>
        </p:sp>
      </p:grpSp>
      <p:grpSp>
        <p:nvGrpSpPr>
          <p:cNvPr id="43" name="グループ化 42">
            <a:extLst>
              <a:ext uri="{FF2B5EF4-FFF2-40B4-BE49-F238E27FC236}">
                <a16:creationId xmlns:a16="http://schemas.microsoft.com/office/drawing/2014/main" id="{E730A5A2-18DD-4F10-AEBC-E0862BA7436E}"/>
              </a:ext>
            </a:extLst>
          </p:cNvPr>
          <p:cNvGrpSpPr/>
          <p:nvPr/>
        </p:nvGrpSpPr>
        <p:grpSpPr>
          <a:xfrm>
            <a:off x="936708" y="4654085"/>
            <a:ext cx="7380000" cy="540000"/>
            <a:chOff x="936708" y="4882685"/>
            <a:chExt cx="7380000" cy="540000"/>
          </a:xfrm>
          <a:solidFill>
            <a:srgbClr val="00398D"/>
          </a:solidFill>
        </p:grpSpPr>
        <p:sp>
          <p:nvSpPr>
            <p:cNvPr id="44" name="四角形: 角を丸くする 43">
              <a:extLst>
                <a:ext uri="{FF2B5EF4-FFF2-40B4-BE49-F238E27FC236}">
                  <a16:creationId xmlns:a16="http://schemas.microsoft.com/office/drawing/2014/main" id="{BC28095F-9077-4896-9E4C-63B6F1EA0C3F}"/>
                </a:ext>
              </a:extLst>
            </p:cNvPr>
            <p:cNvSpPr/>
            <p:nvPr/>
          </p:nvSpPr>
          <p:spPr>
            <a:xfrm>
              <a:off x="936708" y="4882685"/>
              <a:ext cx="7380000" cy="540000"/>
            </a:xfrm>
            <a:prstGeom prst="roundRect">
              <a:avLst>
                <a:gd name="adj" fmla="val 4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bject 9">
              <a:extLst>
                <a:ext uri="{FF2B5EF4-FFF2-40B4-BE49-F238E27FC236}">
                  <a16:creationId xmlns:a16="http://schemas.microsoft.com/office/drawing/2014/main" id="{EB1ED56F-E6FF-4E8D-AFD7-FF381E0B7458}"/>
                </a:ext>
              </a:extLst>
            </p:cNvPr>
            <p:cNvSpPr txBox="1"/>
            <p:nvPr/>
          </p:nvSpPr>
          <p:spPr>
            <a:xfrm>
              <a:off x="1103854" y="5025725"/>
              <a:ext cx="7049546" cy="320601"/>
            </a:xfrm>
            <a:prstGeom prst="rect">
              <a:avLst/>
            </a:prstGeom>
            <a:grpFill/>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② 数百万円程度（自動車１台程度の金額）</a:t>
              </a:r>
            </a:p>
          </p:txBody>
        </p:sp>
      </p:grpSp>
      <p:grpSp>
        <p:nvGrpSpPr>
          <p:cNvPr id="46" name="グループ化 45">
            <a:extLst>
              <a:ext uri="{FF2B5EF4-FFF2-40B4-BE49-F238E27FC236}">
                <a16:creationId xmlns:a16="http://schemas.microsoft.com/office/drawing/2014/main" id="{C01AEA83-B49D-42E4-AAA3-0DFD4FE9CCA4}"/>
              </a:ext>
            </a:extLst>
          </p:cNvPr>
          <p:cNvGrpSpPr/>
          <p:nvPr/>
        </p:nvGrpSpPr>
        <p:grpSpPr>
          <a:xfrm>
            <a:off x="936708" y="5389058"/>
            <a:ext cx="7380000" cy="540000"/>
            <a:chOff x="936708" y="5552410"/>
            <a:chExt cx="7380000" cy="540000"/>
          </a:xfrm>
          <a:solidFill>
            <a:srgbClr val="00398D"/>
          </a:solidFill>
        </p:grpSpPr>
        <p:sp>
          <p:nvSpPr>
            <p:cNvPr id="47" name="四角形: 角を丸くする 46">
              <a:extLst>
                <a:ext uri="{FF2B5EF4-FFF2-40B4-BE49-F238E27FC236}">
                  <a16:creationId xmlns:a16="http://schemas.microsoft.com/office/drawing/2014/main" id="{3AF0859F-4D3E-4946-9728-61178309A5CB}"/>
                </a:ext>
              </a:extLst>
            </p:cNvPr>
            <p:cNvSpPr/>
            <p:nvPr/>
          </p:nvSpPr>
          <p:spPr>
            <a:xfrm>
              <a:off x="936708" y="5552410"/>
              <a:ext cx="7380000" cy="540000"/>
            </a:xfrm>
            <a:prstGeom prst="roundRect">
              <a:avLst>
                <a:gd name="adj" fmla="val 4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object 9">
              <a:extLst>
                <a:ext uri="{FF2B5EF4-FFF2-40B4-BE49-F238E27FC236}">
                  <a16:creationId xmlns:a16="http://schemas.microsoft.com/office/drawing/2014/main" id="{5CCBF15F-88AF-4241-BD0B-0112E9AB2DB8}"/>
                </a:ext>
              </a:extLst>
            </p:cNvPr>
            <p:cNvSpPr txBox="1"/>
            <p:nvPr/>
          </p:nvSpPr>
          <p:spPr>
            <a:xfrm>
              <a:off x="1103854" y="5695450"/>
              <a:ext cx="7049546" cy="320601"/>
            </a:xfrm>
            <a:prstGeom prst="rect">
              <a:avLst/>
            </a:prstGeom>
            <a:grpFill/>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数千万円程度（家一軒程度の金額）</a:t>
              </a:r>
            </a:p>
          </p:txBody>
        </p:sp>
      </p:grpSp>
      <p:grpSp>
        <p:nvGrpSpPr>
          <p:cNvPr id="49" name="グループ化 48">
            <a:extLst>
              <a:ext uri="{FF2B5EF4-FFF2-40B4-BE49-F238E27FC236}">
                <a16:creationId xmlns:a16="http://schemas.microsoft.com/office/drawing/2014/main" id="{DAB23F99-7EAD-4926-9A7F-053B9ADB12DE}"/>
              </a:ext>
            </a:extLst>
          </p:cNvPr>
          <p:cNvGrpSpPr/>
          <p:nvPr/>
        </p:nvGrpSpPr>
        <p:grpSpPr>
          <a:xfrm>
            <a:off x="936058" y="5390424"/>
            <a:ext cx="7380000" cy="540000"/>
            <a:chOff x="1201637" y="6424034"/>
            <a:chExt cx="7380000" cy="540000"/>
          </a:xfrm>
        </p:grpSpPr>
        <p:sp>
          <p:nvSpPr>
            <p:cNvPr id="50" name="四角形: 角を丸くする 49">
              <a:extLst>
                <a:ext uri="{FF2B5EF4-FFF2-40B4-BE49-F238E27FC236}">
                  <a16:creationId xmlns:a16="http://schemas.microsoft.com/office/drawing/2014/main" id="{35C17A66-3B80-4BBD-8CC1-F432C3AB89EB}"/>
                </a:ext>
              </a:extLst>
            </p:cNvPr>
            <p:cNvSpPr/>
            <p:nvPr/>
          </p:nvSpPr>
          <p:spPr>
            <a:xfrm>
              <a:off x="1201637" y="6424034"/>
              <a:ext cx="7380000" cy="540000"/>
            </a:xfrm>
            <a:prstGeom prst="roundRect">
              <a:avLst>
                <a:gd name="adj" fmla="val 43371"/>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object 9">
              <a:extLst>
                <a:ext uri="{FF2B5EF4-FFF2-40B4-BE49-F238E27FC236}">
                  <a16:creationId xmlns:a16="http://schemas.microsoft.com/office/drawing/2014/main" id="{BB18E456-67F8-43D6-8014-3C5B05D22C72}"/>
                </a:ext>
              </a:extLst>
            </p:cNvPr>
            <p:cNvSpPr txBox="1"/>
            <p:nvPr/>
          </p:nvSpPr>
          <p:spPr>
            <a:xfrm>
              <a:off x="1369433" y="6560617"/>
              <a:ext cx="704954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数千万円程度（家一軒程度の金額）</a:t>
              </a:r>
            </a:p>
          </p:txBody>
        </p:sp>
      </p:grpSp>
      <p:sp>
        <p:nvSpPr>
          <p:cNvPr id="52" name="object 13">
            <a:extLst>
              <a:ext uri="{FF2B5EF4-FFF2-40B4-BE49-F238E27FC236}">
                <a16:creationId xmlns:a16="http://schemas.microsoft.com/office/drawing/2014/main" id="{EDDB0156-59B3-46FB-A01E-8C8231866DD1}"/>
              </a:ext>
            </a:extLst>
          </p:cNvPr>
          <p:cNvSpPr/>
          <p:nvPr/>
        </p:nvSpPr>
        <p:spPr>
          <a:xfrm>
            <a:off x="673893" y="5140543"/>
            <a:ext cx="1090613" cy="1090613"/>
          </a:xfrm>
          <a:custGeom>
            <a:avLst/>
            <a:gdLst/>
            <a:ahLst/>
            <a:cxnLst/>
            <a:rect l="l" t="t" r="r" b="b"/>
            <a:pathLst>
              <a:path w="1724025" h="1724025">
                <a:moveTo>
                  <a:pt x="1723644" y="861809"/>
                </a:moveTo>
                <a:lnTo>
                  <a:pt x="1722279" y="910713"/>
                </a:lnTo>
                <a:lnTo>
                  <a:pt x="1718235" y="958902"/>
                </a:lnTo>
                <a:lnTo>
                  <a:pt x="1711583" y="1006303"/>
                </a:lnTo>
                <a:lnTo>
                  <a:pt x="1702397" y="1052842"/>
                </a:lnTo>
                <a:lnTo>
                  <a:pt x="1690749" y="1098447"/>
                </a:lnTo>
                <a:lnTo>
                  <a:pt x="1676712" y="1143045"/>
                </a:lnTo>
                <a:lnTo>
                  <a:pt x="1660359" y="1186564"/>
                </a:lnTo>
                <a:lnTo>
                  <a:pt x="1641762" y="1228931"/>
                </a:lnTo>
                <a:lnTo>
                  <a:pt x="1620995" y="1270072"/>
                </a:lnTo>
                <a:lnTo>
                  <a:pt x="1598129" y="1309916"/>
                </a:lnTo>
                <a:lnTo>
                  <a:pt x="1573238" y="1348389"/>
                </a:lnTo>
                <a:lnTo>
                  <a:pt x="1546395" y="1385419"/>
                </a:lnTo>
                <a:lnTo>
                  <a:pt x="1517672" y="1420933"/>
                </a:lnTo>
                <a:lnTo>
                  <a:pt x="1487141" y="1454858"/>
                </a:lnTo>
                <a:lnTo>
                  <a:pt x="1454877" y="1487122"/>
                </a:lnTo>
                <a:lnTo>
                  <a:pt x="1420951" y="1517652"/>
                </a:lnTo>
                <a:lnTo>
                  <a:pt x="1385437" y="1546374"/>
                </a:lnTo>
                <a:lnTo>
                  <a:pt x="1348406" y="1573217"/>
                </a:lnTo>
                <a:lnTo>
                  <a:pt x="1309932" y="1598107"/>
                </a:lnTo>
                <a:lnTo>
                  <a:pt x="1270088" y="1620972"/>
                </a:lnTo>
                <a:lnTo>
                  <a:pt x="1228946" y="1641739"/>
                </a:lnTo>
                <a:lnTo>
                  <a:pt x="1186579" y="1660335"/>
                </a:lnTo>
                <a:lnTo>
                  <a:pt x="1143059" y="1676688"/>
                </a:lnTo>
                <a:lnTo>
                  <a:pt x="1098461" y="1690725"/>
                </a:lnTo>
                <a:lnTo>
                  <a:pt x="1052855" y="1702372"/>
                </a:lnTo>
                <a:lnTo>
                  <a:pt x="1006316" y="1711558"/>
                </a:lnTo>
                <a:lnTo>
                  <a:pt x="958915" y="1718210"/>
                </a:lnTo>
                <a:lnTo>
                  <a:pt x="910726" y="1722254"/>
                </a:lnTo>
                <a:lnTo>
                  <a:pt x="861822" y="1723618"/>
                </a:lnTo>
                <a:lnTo>
                  <a:pt x="812917" y="1722254"/>
                </a:lnTo>
                <a:lnTo>
                  <a:pt x="764728" y="1718210"/>
                </a:lnTo>
                <a:lnTo>
                  <a:pt x="717327" y="1711558"/>
                </a:lnTo>
                <a:lnTo>
                  <a:pt x="670788" y="1702372"/>
                </a:lnTo>
                <a:lnTo>
                  <a:pt x="625182" y="1690725"/>
                </a:lnTo>
                <a:lnTo>
                  <a:pt x="580584" y="1676688"/>
                </a:lnTo>
                <a:lnTo>
                  <a:pt x="537064" y="1660335"/>
                </a:lnTo>
                <a:lnTo>
                  <a:pt x="494697" y="1641739"/>
                </a:lnTo>
                <a:lnTo>
                  <a:pt x="453555" y="1620972"/>
                </a:lnTo>
                <a:lnTo>
                  <a:pt x="413711" y="1598107"/>
                </a:lnTo>
                <a:lnTo>
                  <a:pt x="375237" y="1573217"/>
                </a:lnTo>
                <a:lnTo>
                  <a:pt x="338206" y="1546374"/>
                </a:lnTo>
                <a:lnTo>
                  <a:pt x="302692" y="1517652"/>
                </a:lnTo>
                <a:lnTo>
                  <a:pt x="268766" y="1487122"/>
                </a:lnTo>
                <a:lnTo>
                  <a:pt x="236502" y="1454858"/>
                </a:lnTo>
                <a:lnTo>
                  <a:pt x="205971" y="1420933"/>
                </a:lnTo>
                <a:lnTo>
                  <a:pt x="177248" y="1385419"/>
                </a:lnTo>
                <a:lnTo>
                  <a:pt x="150405" y="1348389"/>
                </a:lnTo>
                <a:lnTo>
                  <a:pt x="125514" y="1309916"/>
                </a:lnTo>
                <a:lnTo>
                  <a:pt x="102648" y="1270072"/>
                </a:lnTo>
                <a:lnTo>
                  <a:pt x="81881" y="1228931"/>
                </a:lnTo>
                <a:lnTo>
                  <a:pt x="63284" y="1186564"/>
                </a:lnTo>
                <a:lnTo>
                  <a:pt x="46931" y="1143045"/>
                </a:lnTo>
                <a:lnTo>
                  <a:pt x="32894" y="1098447"/>
                </a:lnTo>
                <a:lnTo>
                  <a:pt x="21246" y="1052842"/>
                </a:lnTo>
                <a:lnTo>
                  <a:pt x="12060" y="1006303"/>
                </a:lnTo>
                <a:lnTo>
                  <a:pt x="5408" y="958902"/>
                </a:lnTo>
                <a:lnTo>
                  <a:pt x="1364" y="910713"/>
                </a:lnTo>
                <a:lnTo>
                  <a:pt x="0" y="861809"/>
                </a:lnTo>
                <a:lnTo>
                  <a:pt x="1364" y="812904"/>
                </a:lnTo>
                <a:lnTo>
                  <a:pt x="5408" y="764715"/>
                </a:lnTo>
                <a:lnTo>
                  <a:pt x="12060" y="717315"/>
                </a:lnTo>
                <a:lnTo>
                  <a:pt x="21246" y="670776"/>
                </a:lnTo>
                <a:lnTo>
                  <a:pt x="32894" y="625171"/>
                </a:lnTo>
                <a:lnTo>
                  <a:pt x="46931" y="580572"/>
                </a:lnTo>
                <a:lnTo>
                  <a:pt x="63284" y="537053"/>
                </a:lnTo>
                <a:lnTo>
                  <a:pt x="81881" y="494687"/>
                </a:lnTo>
                <a:lnTo>
                  <a:pt x="102648" y="453545"/>
                </a:lnTo>
                <a:lnTo>
                  <a:pt x="125514" y="413702"/>
                </a:lnTo>
                <a:lnTo>
                  <a:pt x="150405" y="375228"/>
                </a:lnTo>
                <a:lnTo>
                  <a:pt x="177248" y="338198"/>
                </a:lnTo>
                <a:lnTo>
                  <a:pt x="205971" y="302685"/>
                </a:lnTo>
                <a:lnTo>
                  <a:pt x="236502" y="268759"/>
                </a:lnTo>
                <a:lnTo>
                  <a:pt x="268766" y="236496"/>
                </a:lnTo>
                <a:lnTo>
                  <a:pt x="302692" y="205966"/>
                </a:lnTo>
                <a:lnTo>
                  <a:pt x="338206" y="177244"/>
                </a:lnTo>
                <a:lnTo>
                  <a:pt x="375237" y="150401"/>
                </a:lnTo>
                <a:lnTo>
                  <a:pt x="413711" y="125511"/>
                </a:lnTo>
                <a:lnTo>
                  <a:pt x="453555" y="102646"/>
                </a:lnTo>
                <a:lnTo>
                  <a:pt x="494697" y="81879"/>
                </a:lnTo>
                <a:lnTo>
                  <a:pt x="537064" y="63282"/>
                </a:lnTo>
                <a:lnTo>
                  <a:pt x="580584" y="46929"/>
                </a:lnTo>
                <a:lnTo>
                  <a:pt x="625182" y="32893"/>
                </a:lnTo>
                <a:lnTo>
                  <a:pt x="670788" y="21245"/>
                </a:lnTo>
                <a:lnTo>
                  <a:pt x="717327" y="12059"/>
                </a:lnTo>
                <a:lnTo>
                  <a:pt x="764728" y="5408"/>
                </a:lnTo>
                <a:lnTo>
                  <a:pt x="812917" y="1364"/>
                </a:lnTo>
                <a:lnTo>
                  <a:pt x="861822" y="0"/>
                </a:lnTo>
                <a:lnTo>
                  <a:pt x="910726" y="1364"/>
                </a:lnTo>
                <a:lnTo>
                  <a:pt x="958915" y="5408"/>
                </a:lnTo>
                <a:lnTo>
                  <a:pt x="1006316" y="12059"/>
                </a:lnTo>
                <a:lnTo>
                  <a:pt x="1052855" y="21245"/>
                </a:lnTo>
                <a:lnTo>
                  <a:pt x="1098461" y="32893"/>
                </a:lnTo>
                <a:lnTo>
                  <a:pt x="1143059" y="46929"/>
                </a:lnTo>
                <a:lnTo>
                  <a:pt x="1186579" y="63282"/>
                </a:lnTo>
                <a:lnTo>
                  <a:pt x="1228946" y="81879"/>
                </a:lnTo>
                <a:lnTo>
                  <a:pt x="1270088" y="102646"/>
                </a:lnTo>
                <a:lnTo>
                  <a:pt x="1309932" y="125511"/>
                </a:lnTo>
                <a:lnTo>
                  <a:pt x="1348406" y="150401"/>
                </a:lnTo>
                <a:lnTo>
                  <a:pt x="1385437" y="177244"/>
                </a:lnTo>
                <a:lnTo>
                  <a:pt x="1420951" y="205966"/>
                </a:lnTo>
                <a:lnTo>
                  <a:pt x="1454877" y="236496"/>
                </a:lnTo>
                <a:lnTo>
                  <a:pt x="1487141" y="268759"/>
                </a:lnTo>
                <a:lnTo>
                  <a:pt x="1517672" y="302685"/>
                </a:lnTo>
                <a:lnTo>
                  <a:pt x="1546395" y="338198"/>
                </a:lnTo>
                <a:lnTo>
                  <a:pt x="1573238" y="375228"/>
                </a:lnTo>
                <a:lnTo>
                  <a:pt x="1598129" y="413702"/>
                </a:lnTo>
                <a:lnTo>
                  <a:pt x="1620995" y="453545"/>
                </a:lnTo>
                <a:lnTo>
                  <a:pt x="1641762" y="494687"/>
                </a:lnTo>
                <a:lnTo>
                  <a:pt x="1660359" y="537053"/>
                </a:lnTo>
                <a:lnTo>
                  <a:pt x="1676712" y="580572"/>
                </a:lnTo>
                <a:lnTo>
                  <a:pt x="1690749" y="625171"/>
                </a:lnTo>
                <a:lnTo>
                  <a:pt x="1702397" y="670776"/>
                </a:lnTo>
                <a:lnTo>
                  <a:pt x="1711583" y="717315"/>
                </a:lnTo>
                <a:lnTo>
                  <a:pt x="1718235" y="764715"/>
                </a:lnTo>
                <a:lnTo>
                  <a:pt x="1722279" y="812904"/>
                </a:lnTo>
                <a:lnTo>
                  <a:pt x="1723644" y="861809"/>
                </a:lnTo>
                <a:close/>
              </a:path>
            </a:pathLst>
          </a:custGeom>
          <a:ln w="76200">
            <a:solidFill>
              <a:srgbClr val="FF1D24"/>
            </a:solidFill>
          </a:ln>
        </p:spPr>
        <p:txBody>
          <a:bodyPr wrap="square" lIns="0" tIns="0" rIns="0" bIns="0" rtlCol="0"/>
          <a:lstStyle/>
          <a:p>
            <a:endParaRPr/>
          </a:p>
        </p:txBody>
      </p:sp>
      <p:grpSp>
        <p:nvGrpSpPr>
          <p:cNvPr id="7" name="グループ化 6">
            <a:extLst>
              <a:ext uri="{FF2B5EF4-FFF2-40B4-BE49-F238E27FC236}">
                <a16:creationId xmlns:a16="http://schemas.microsoft.com/office/drawing/2014/main" id="{041F3568-B1BD-4FA9-8CB7-AE2332572043}"/>
              </a:ext>
            </a:extLst>
          </p:cNvPr>
          <p:cNvGrpSpPr/>
          <p:nvPr/>
        </p:nvGrpSpPr>
        <p:grpSpPr>
          <a:xfrm>
            <a:off x="381000" y="2733708"/>
            <a:ext cx="8229600" cy="3760132"/>
            <a:chOff x="457200" y="3014994"/>
            <a:chExt cx="8229600" cy="3812485"/>
          </a:xfrm>
        </p:grpSpPr>
        <p:sp>
          <p:nvSpPr>
            <p:cNvPr id="4" name="正方形/長方形 3">
              <a:extLst>
                <a:ext uri="{FF2B5EF4-FFF2-40B4-BE49-F238E27FC236}">
                  <a16:creationId xmlns:a16="http://schemas.microsoft.com/office/drawing/2014/main" id="{C63DCACC-947C-4045-9F7A-EDF9038B0C29}"/>
                </a:ext>
              </a:extLst>
            </p:cNvPr>
            <p:cNvSpPr/>
            <p:nvPr/>
          </p:nvSpPr>
          <p:spPr>
            <a:xfrm>
              <a:off x="457200" y="3014994"/>
              <a:ext cx="8229600" cy="38124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CF9B7052-13BC-4945-98F5-C9726A951751}"/>
                </a:ext>
              </a:extLst>
            </p:cNvPr>
            <p:cNvSpPr/>
            <p:nvPr/>
          </p:nvSpPr>
          <p:spPr>
            <a:xfrm>
              <a:off x="1018045" y="3810000"/>
              <a:ext cx="7363955" cy="1588880"/>
            </a:xfrm>
            <a:prstGeom prst="roundRect">
              <a:avLst>
                <a:gd name="adj" fmla="val 14850"/>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object 10">
              <a:extLst>
                <a:ext uri="{FF2B5EF4-FFF2-40B4-BE49-F238E27FC236}">
                  <a16:creationId xmlns:a16="http://schemas.microsoft.com/office/drawing/2014/main" id="{5848F40D-8EE4-473A-AAF0-31300DEA3B9E}"/>
                </a:ext>
              </a:extLst>
            </p:cNvPr>
            <p:cNvSpPr txBox="1"/>
            <p:nvPr/>
          </p:nvSpPr>
          <p:spPr>
            <a:xfrm>
              <a:off x="1081546" y="3852000"/>
              <a:ext cx="7224254" cy="1490747"/>
            </a:xfrm>
            <a:prstGeom prst="rect">
              <a:avLst/>
            </a:prstGeom>
            <a:noFill/>
          </p:spPr>
          <p:txBody>
            <a:bodyPr vert="horz" wrap="square" lIns="360000" tIns="180000" rIns="360000" bIns="180000" spcCol="360000" rtlCol="0">
              <a:spAutoFit/>
            </a:bodyPr>
            <a:lstStyle/>
            <a:p>
              <a:pPr>
                <a:lnSpc>
                  <a:spcPts val="3000"/>
                </a:lnSpc>
              </a:pPr>
              <a:r>
                <a:rPr lang="ja-JP" altLang="en-US" b="1" spc="100" dirty="0">
                  <a:solidFill>
                    <a:schemeClr val="accent2">
                      <a:lumMod val="50000"/>
                    </a:schemeClr>
                  </a:solidFill>
                  <a:latin typeface="メイリオ" panose="020B0604030504040204" pitchFamily="50" charset="-128"/>
                  <a:ea typeface="メイリオ" panose="020B0604030504040204" pitchFamily="50" charset="-128"/>
                  <a:cs typeface="メイリオ"/>
                </a:rPr>
                <a:t>法律上、自転車は車両の一種です。法律違反をして事故を起こせば、損害賠償責任（民事上の責任）のほか、法律により処罰（刑事上の責任）されます。</a:t>
              </a:r>
            </a:p>
          </p:txBody>
        </p:sp>
      </p:grpSp>
      <p:sp>
        <p:nvSpPr>
          <p:cNvPr id="53" name="object 2">
            <a:extLst>
              <a:ext uri="{FF2B5EF4-FFF2-40B4-BE49-F238E27FC236}">
                <a16:creationId xmlns:a16="http://schemas.microsoft.com/office/drawing/2014/main" id="{59CC0292-7E15-481A-B4C6-C0DD8C363534}"/>
              </a:ext>
            </a:extLst>
          </p:cNvPr>
          <p:cNvSpPr/>
          <p:nvPr/>
        </p:nvSpPr>
        <p:spPr>
          <a:xfrm>
            <a:off x="0" y="232651"/>
            <a:ext cx="850646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sp>
        <p:nvSpPr>
          <p:cNvPr id="54" name="object 3">
            <a:extLst>
              <a:ext uri="{FF2B5EF4-FFF2-40B4-BE49-F238E27FC236}">
                <a16:creationId xmlns:a16="http://schemas.microsoft.com/office/drawing/2014/main" id="{3225A2C2-2398-43A1-83D5-8EBFF41FAF4D}"/>
              </a:ext>
            </a:extLst>
          </p:cNvPr>
          <p:cNvSpPr txBox="1">
            <a:spLocks/>
          </p:cNvSpPr>
          <p:nvPr/>
        </p:nvSpPr>
        <p:spPr>
          <a:xfrm>
            <a:off x="838200" y="381600"/>
            <a:ext cx="7668260" cy="412934"/>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600" b="1" kern="0" spc="-200" dirty="0">
                <a:solidFill>
                  <a:srgbClr val="FFFFFF"/>
                </a:solidFill>
                <a:latin typeface="メイリオ" panose="020B0604030504040204" pitchFamily="50" charset="-128"/>
                <a:ea typeface="メイリオ" panose="020B0604030504040204" pitchFamily="50" charset="-128"/>
              </a:rPr>
              <a:t>自転車に乗っていて歩行者にケガをさせてしまった</a:t>
            </a:r>
            <a:r>
              <a:rPr kumimoji="0" lang="en-US" altLang="ja-JP" sz="2600" b="1" kern="0" spc="-200" dirty="0">
                <a:solidFill>
                  <a:srgbClr val="FFFFFF"/>
                </a:solidFill>
                <a:latin typeface="メイリオ" panose="020B0604030504040204" pitchFamily="50" charset="-128"/>
                <a:ea typeface="メイリオ" panose="020B0604030504040204" pitchFamily="50" charset="-128"/>
              </a:rPr>
              <a:t>…</a:t>
            </a:r>
            <a:endParaRPr kumimoji="0" lang="ja-JP" altLang="en-US" sz="2600" b="1" kern="0" spc="-200" dirty="0">
              <a:solidFill>
                <a:sysClr val="windowText" lastClr="000000"/>
              </a:solidFill>
              <a:latin typeface="メイリオ" panose="020B0604030504040204" pitchFamily="50" charset="-128"/>
              <a:ea typeface="メイリオ" panose="020B0604030504040204" pitchFamily="50" charset="-128"/>
            </a:endParaRPr>
          </a:p>
        </p:txBody>
      </p:sp>
      <p:sp>
        <p:nvSpPr>
          <p:cNvPr id="55" name="object 3">
            <a:extLst>
              <a:ext uri="{FF2B5EF4-FFF2-40B4-BE49-F238E27FC236}">
                <a16:creationId xmlns:a16="http://schemas.microsoft.com/office/drawing/2014/main" id="{3EF134B3-EBF7-4DB3-A960-1A61DC35AD82}"/>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613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
                                        <p:tgtEl>
                                          <p:spTgt spid="13"/>
                                        </p:tgtEl>
                                      </p:cBhvr>
                                    </p:animEffect>
                                    <p:anim calcmode="lin" valueType="num">
                                      <p:cBhvr>
                                        <p:cTn id="8" dur="200" fill="hold"/>
                                        <p:tgtEl>
                                          <p:spTgt spid="13"/>
                                        </p:tgtEl>
                                        <p:attrNameLst>
                                          <p:attrName>ppt_x</p:attrName>
                                        </p:attrNameLst>
                                      </p:cBhvr>
                                      <p:tavLst>
                                        <p:tav tm="0">
                                          <p:val>
                                            <p:strVal val="#ppt_x"/>
                                          </p:val>
                                        </p:tav>
                                        <p:tav tm="100000">
                                          <p:val>
                                            <p:strVal val="#ppt_x"/>
                                          </p:val>
                                        </p:tav>
                                      </p:tavLst>
                                    </p:anim>
                                    <p:anim calcmode="lin" valueType="num">
                                      <p:cBhvr>
                                        <p:cTn id="9" dur="2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400"/>
                            </p:stCondLst>
                            <p:childTnLst>
                              <p:par>
                                <p:cTn id="11" presetID="10"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00"/>
                                        <p:tgtEl>
                                          <p:spTgt spid="39"/>
                                        </p:tgtEl>
                                      </p:cBhvr>
                                    </p:animEffect>
                                  </p:childTnLst>
                                </p:cTn>
                              </p:par>
                            </p:childTnLst>
                          </p:cTn>
                        </p:par>
                        <p:par>
                          <p:cTn id="14" fill="hold">
                            <p:stCondLst>
                              <p:cond delay="11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
                                        <p:tgtEl>
                                          <p:spTgt spid="36"/>
                                        </p:tgtEl>
                                      </p:cBhvr>
                                    </p:animEffect>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
                                        <p:tgtEl>
                                          <p:spTgt spid="43"/>
                                        </p:tgtEl>
                                      </p:cBhvr>
                                    </p:animEffect>
                                  </p:childTnLst>
                                </p:cTn>
                              </p:par>
                            </p:childTnLst>
                          </p:cTn>
                        </p:par>
                        <p:par>
                          <p:cTn id="22" fill="hold">
                            <p:stCondLst>
                              <p:cond delay="1300"/>
                            </p:stCondLst>
                            <p:childTnLst>
                              <p:par>
                                <p:cTn id="23" presetID="10"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200"/>
                                        <p:tgtEl>
                                          <p:spTgt spid="49"/>
                                        </p:tgtEl>
                                      </p:cBhvr>
                                    </p:animEffect>
                                  </p:childTnLst>
                                </p:cTn>
                              </p:par>
                            </p:childTnLst>
                          </p:cTn>
                        </p:par>
                        <p:par>
                          <p:cTn id="31" fill="hold">
                            <p:stCondLst>
                              <p:cond delay="200"/>
                            </p:stCondLst>
                            <p:childTnLst>
                              <p:par>
                                <p:cTn id="32" presetID="10" presetClass="entr" presetSubtype="0" fill="hold" grpId="0" nodeType="afterEffect">
                                  <p:stCondLst>
                                    <p:cond delay="30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3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k object 16">
            <a:extLst>
              <a:ext uri="{FF2B5EF4-FFF2-40B4-BE49-F238E27FC236}">
                <a16:creationId xmlns:a16="http://schemas.microsoft.com/office/drawing/2014/main" id="{F2C9F6BA-5E1C-4B0E-BAF7-E50439202485}"/>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grpSp>
        <p:nvGrpSpPr>
          <p:cNvPr id="13" name="グループ化 12">
            <a:extLst>
              <a:ext uri="{FF2B5EF4-FFF2-40B4-BE49-F238E27FC236}">
                <a16:creationId xmlns:a16="http://schemas.microsoft.com/office/drawing/2014/main" id="{09D3D7E3-731C-4F90-AE6D-8AFA3E397D17}"/>
              </a:ext>
            </a:extLst>
          </p:cNvPr>
          <p:cNvGrpSpPr/>
          <p:nvPr/>
        </p:nvGrpSpPr>
        <p:grpSpPr>
          <a:xfrm>
            <a:off x="650181" y="1719388"/>
            <a:ext cx="7960419" cy="4718725"/>
            <a:chOff x="650181" y="1728000"/>
            <a:chExt cx="7960419" cy="4718725"/>
          </a:xfrm>
        </p:grpSpPr>
        <p:grpSp>
          <p:nvGrpSpPr>
            <p:cNvPr id="12" name="グループ化 11">
              <a:extLst>
                <a:ext uri="{FF2B5EF4-FFF2-40B4-BE49-F238E27FC236}">
                  <a16:creationId xmlns:a16="http://schemas.microsoft.com/office/drawing/2014/main" id="{7B9686EC-3DA5-4059-8036-36D331C6D781}"/>
                </a:ext>
              </a:extLst>
            </p:cNvPr>
            <p:cNvGrpSpPr/>
            <p:nvPr/>
          </p:nvGrpSpPr>
          <p:grpSpPr>
            <a:xfrm>
              <a:off x="650181" y="1728000"/>
              <a:ext cx="7960419" cy="4164080"/>
              <a:chOff x="650181" y="1728000"/>
              <a:chExt cx="7960419" cy="4164080"/>
            </a:xfrm>
          </p:grpSpPr>
          <p:sp>
            <p:nvSpPr>
              <p:cNvPr id="4" name="正方形/長方形 3">
                <a:extLst>
                  <a:ext uri="{FF2B5EF4-FFF2-40B4-BE49-F238E27FC236}">
                    <a16:creationId xmlns:a16="http://schemas.microsoft.com/office/drawing/2014/main" id="{45C5210A-AB61-4E4B-95D8-9ACC6A2C5936}"/>
                  </a:ext>
                </a:extLst>
              </p:cNvPr>
              <p:cNvSpPr/>
              <p:nvPr/>
            </p:nvSpPr>
            <p:spPr>
              <a:xfrm>
                <a:off x="650181" y="1728000"/>
                <a:ext cx="252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判決認容額</a:t>
                </a:r>
                <a:r>
                  <a:rPr lang="ja-JP" altLang="en-US" sz="1050" b="1" dirty="0">
                    <a:solidFill>
                      <a:schemeClr val="bg1"/>
                    </a:solidFill>
                    <a:latin typeface="メイリオ" panose="020B0604030504040204" pitchFamily="50" charset="-128"/>
                    <a:ea typeface="メイリオ" panose="020B0604030504040204" pitchFamily="50" charset="-128"/>
                  </a:rPr>
                  <a:t>（</a:t>
                </a:r>
                <a:r>
                  <a:rPr lang="en-US" altLang="ja-JP" sz="1050" b="1" dirty="0">
                    <a:solidFill>
                      <a:schemeClr val="bg1"/>
                    </a:solidFill>
                    <a:latin typeface="メイリオ" panose="020B0604030504040204" pitchFamily="50" charset="-128"/>
                    <a:ea typeface="メイリオ" panose="020B0604030504040204" pitchFamily="50" charset="-128"/>
                  </a:rPr>
                  <a:t>※</a:t>
                </a:r>
                <a:r>
                  <a:rPr lang="ja-JP" altLang="en-US" sz="1050" b="1" dirty="0">
                    <a:solidFill>
                      <a:schemeClr val="bg1"/>
                    </a:solidFill>
                    <a:latin typeface="メイリオ" panose="020B0604030504040204" pitchFamily="50" charset="-128"/>
                    <a:ea typeface="メイリオ" panose="020B0604030504040204" pitchFamily="50" charset="-128"/>
                  </a:rPr>
                  <a:t>）</a:t>
                </a:r>
                <a:endParaRPr kumimoji="1" lang="ja-JP" altLang="en-US" sz="1400" dirty="0"/>
              </a:p>
            </p:txBody>
          </p:sp>
          <p:sp>
            <p:nvSpPr>
              <p:cNvPr id="35" name="正方形/長方形 34">
                <a:extLst>
                  <a:ext uri="{FF2B5EF4-FFF2-40B4-BE49-F238E27FC236}">
                    <a16:creationId xmlns:a16="http://schemas.microsoft.com/office/drawing/2014/main" id="{65D0A335-2054-4C55-8A99-3D0B35F157AE}"/>
                  </a:ext>
                </a:extLst>
              </p:cNvPr>
              <p:cNvSpPr/>
              <p:nvPr/>
            </p:nvSpPr>
            <p:spPr>
              <a:xfrm>
                <a:off x="3210600" y="1728000"/>
                <a:ext cx="540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事故の概要</a:t>
                </a:r>
              </a:p>
            </p:txBody>
          </p:sp>
          <p:sp>
            <p:nvSpPr>
              <p:cNvPr id="40" name="正方形/長方形 39">
                <a:extLst>
                  <a:ext uri="{FF2B5EF4-FFF2-40B4-BE49-F238E27FC236}">
                    <a16:creationId xmlns:a16="http://schemas.microsoft.com/office/drawing/2014/main" id="{6316EB27-C54B-4B6F-BBD4-B45136BA70B4}"/>
                  </a:ext>
                </a:extLst>
              </p:cNvPr>
              <p:cNvSpPr/>
              <p:nvPr/>
            </p:nvSpPr>
            <p:spPr>
              <a:xfrm>
                <a:off x="3210600" y="2063088"/>
                <a:ext cx="5400000" cy="82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男子小学生が夜間、帰宅途中に自転車で走行中、歩道と車道の区別のない道</a:t>
                </a:r>
              </a:p>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路において歩行中の女性（</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62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歳）と正面衝突。女性は頭蓋骨骨折等の傷害</a:t>
                </a:r>
              </a:p>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を負い、意識が戻らない状態になった。</a:t>
                </a:r>
              </a:p>
              <a:p>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神戸地方裁判所　平成</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25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7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4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D80013D-E955-4A15-91ED-F6F6560F6993}"/>
                  </a:ext>
                </a:extLst>
              </p:cNvPr>
              <p:cNvSpPr/>
              <p:nvPr/>
            </p:nvSpPr>
            <p:spPr>
              <a:xfrm>
                <a:off x="650181" y="2067600"/>
                <a:ext cx="2520000" cy="82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85000"/>
                        <a:lumOff val="15000"/>
                      </a:schemeClr>
                    </a:solidFill>
                    <a:latin typeface="メイリオ" panose="020B0604030504040204" pitchFamily="50" charset="-128"/>
                    <a:ea typeface="メイリオ" panose="020B0604030504040204" pitchFamily="50" charset="-128"/>
                  </a:rPr>
                  <a:t>9,521 </a:t>
                </a:r>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2C958969-79C5-42CC-A571-60A6F832AC3A}"/>
                  </a:ext>
                </a:extLst>
              </p:cNvPr>
              <p:cNvSpPr/>
              <p:nvPr/>
            </p:nvSpPr>
            <p:spPr>
              <a:xfrm>
                <a:off x="3210600" y="2922666"/>
                <a:ext cx="5400000" cy="79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男子高校生が夜間、イヤホンで音楽を聞きながら無灯火で自転車を運転中に、パトカーの追跡を受けて逃走し、職務質問中の警察官  </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(25</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 歳</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 と衝突。警察官は、頭蓋骨骨折等で約</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か月後に死亡した。</a:t>
                </a:r>
              </a:p>
              <a:p>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高松高等</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裁判所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令和</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7</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22</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E6451131-1658-4E14-BF7F-864C89B42E00}"/>
                  </a:ext>
                </a:extLst>
              </p:cNvPr>
              <p:cNvSpPr/>
              <p:nvPr/>
            </p:nvSpPr>
            <p:spPr>
              <a:xfrm>
                <a:off x="650181" y="2926050"/>
                <a:ext cx="2520000" cy="79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85000"/>
                        <a:lumOff val="15000"/>
                      </a:schemeClr>
                    </a:solidFill>
                    <a:latin typeface="メイリオ" panose="020B0604030504040204" pitchFamily="50" charset="-128"/>
                    <a:ea typeface="メイリオ" panose="020B0604030504040204" pitchFamily="50" charset="-128"/>
                  </a:rPr>
                  <a:t>9,330 </a:t>
                </a:r>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C0B32FCF-9652-4BB1-AA23-51919A708681}"/>
                  </a:ext>
                </a:extLst>
              </p:cNvPr>
              <p:cNvSpPr/>
              <p:nvPr/>
            </p:nvSpPr>
            <p:spPr>
              <a:xfrm>
                <a:off x="3189010" y="3766609"/>
                <a:ext cx="5400000" cy="751633"/>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男子高校生が昼間、自転車横断帯のかなり手前の歩道から車道を斜めに横断し、対向車線を自転車で直進してきた男性会社員  </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(24</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 歳</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 と衝突。男性会社員に重大な障害  </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言語機能の喪失等</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  が残った。</a:t>
                </a:r>
              </a:p>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東京地方裁判所　平成</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6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5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0B39F251-3486-4D9D-8B7F-4D4361BC437A}"/>
                  </a:ext>
                </a:extLst>
              </p:cNvPr>
              <p:cNvSpPr/>
              <p:nvPr/>
            </p:nvSpPr>
            <p:spPr>
              <a:xfrm>
                <a:off x="650181" y="3748500"/>
                <a:ext cx="2520000" cy="774614"/>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85000"/>
                        <a:lumOff val="15000"/>
                      </a:schemeClr>
                    </a:solidFill>
                    <a:latin typeface="メイリオ" panose="020B0604030504040204" pitchFamily="50" charset="-128"/>
                    <a:ea typeface="メイリオ" panose="020B0604030504040204" pitchFamily="50" charset="-128"/>
                  </a:rPr>
                  <a:t>9,266 </a:t>
                </a:r>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4AD0A4FD-91AC-4E11-B76B-2B43439838C6}"/>
                  </a:ext>
                </a:extLst>
              </p:cNvPr>
              <p:cNvSpPr/>
              <p:nvPr/>
            </p:nvSpPr>
            <p:spPr>
              <a:xfrm>
                <a:off x="3189010" y="4557161"/>
                <a:ext cx="5400000" cy="64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男性が夕方、ペットボトルを片手に下り坂をスピードを落とさず走行し交差点に進入、横断歩道を横断中の女性（</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38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歳）と衝突。女性は脳挫傷等で</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3</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　日後に死亡した。</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東京地方裁判所　平成</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1</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5</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9</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30</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9CC475FB-D14F-41CE-BD88-08CCB8B97B13}"/>
                  </a:ext>
                </a:extLst>
              </p:cNvPr>
              <p:cNvSpPr/>
              <p:nvPr/>
            </p:nvSpPr>
            <p:spPr>
              <a:xfrm>
                <a:off x="650181" y="4563240"/>
                <a:ext cx="2520000" cy="64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85000"/>
                        <a:lumOff val="15000"/>
                      </a:schemeClr>
                    </a:solidFill>
                    <a:latin typeface="メイリオ" panose="020B0604030504040204" pitchFamily="50" charset="-128"/>
                    <a:ea typeface="メイリオ" panose="020B0604030504040204" pitchFamily="50" charset="-128"/>
                  </a:rPr>
                  <a:t>6,779 </a:t>
                </a:r>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9C2FA694-B13F-4920-B047-7334AAF4949E}"/>
                  </a:ext>
                </a:extLst>
              </p:cNvPr>
              <p:cNvSpPr/>
              <p:nvPr/>
            </p:nvSpPr>
            <p:spPr>
              <a:xfrm>
                <a:off x="3210600" y="5244080"/>
                <a:ext cx="5400000" cy="64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男性が昼間、信号表示を無視して高速度で交差点に進入、青信号で横断歩道を横断中の女性  </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(55</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と衝突。女性は頭蓋内損傷等で</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11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日後に死亡した。</a:t>
                </a:r>
              </a:p>
              <a:p>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東京地方裁判所　平成</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4</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11</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zh-TW" altLang="en-US" sz="1200" dirty="0">
                    <a:solidFill>
                      <a:schemeClr val="tx1">
                        <a:lumMod val="95000"/>
                        <a:lumOff val="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0A299CA5-F450-43FB-B904-D3A962B60EDA}"/>
                  </a:ext>
                </a:extLst>
              </p:cNvPr>
              <p:cNvSpPr/>
              <p:nvPr/>
            </p:nvSpPr>
            <p:spPr>
              <a:xfrm>
                <a:off x="650181" y="5244080"/>
                <a:ext cx="2520000" cy="64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85000"/>
                        <a:lumOff val="15000"/>
                      </a:schemeClr>
                    </a:solidFill>
                    <a:latin typeface="メイリオ" panose="020B0604030504040204" pitchFamily="50" charset="-128"/>
                    <a:ea typeface="メイリオ" panose="020B0604030504040204" pitchFamily="50" charset="-128"/>
                  </a:rPr>
                  <a:t>5,438 </a:t>
                </a:r>
                <a:r>
                  <a:rPr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
          <p:nvSpPr>
            <p:cNvPr id="10" name="テキスト ボックス 9">
              <a:extLst>
                <a:ext uri="{FF2B5EF4-FFF2-40B4-BE49-F238E27FC236}">
                  <a16:creationId xmlns:a16="http://schemas.microsoft.com/office/drawing/2014/main" id="{DFD3E91D-48F6-43E1-A0E3-3612A9415880}"/>
                </a:ext>
              </a:extLst>
            </p:cNvPr>
            <p:cNvSpPr txBox="1"/>
            <p:nvPr/>
          </p:nvSpPr>
          <p:spPr>
            <a:xfrm>
              <a:off x="755650" y="5944023"/>
              <a:ext cx="7833360" cy="502702"/>
            </a:xfrm>
            <a:prstGeom prst="rect">
              <a:avLst/>
            </a:prstGeom>
            <a:noFill/>
          </p:spPr>
          <p:txBody>
            <a:bodyPr wrap="square" rtlCol="0">
              <a:spAutoFit/>
            </a:bodyPr>
            <a:lstStyle/>
            <a:p>
              <a:pPr>
                <a:lnSpc>
                  <a:spcPts val="1600"/>
                </a:lnSpc>
              </a:pP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判決認容額とは、上記裁判における判決文で加害者が支払いを命じられた金額です（上記金額は概算値）。</a:t>
              </a:r>
              <a:endPar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　上記裁判後の上訴等により、加害者が実際に支払う金額とは異なる可能性があります。</a:t>
              </a:r>
              <a:endParaRPr kumimoji="1" lang="ja-JP" altLang="en-US" sz="12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sp>
        <p:nvSpPr>
          <p:cNvPr id="26" name="object 2">
            <a:extLst>
              <a:ext uri="{FF2B5EF4-FFF2-40B4-BE49-F238E27FC236}">
                <a16:creationId xmlns:a16="http://schemas.microsoft.com/office/drawing/2014/main" id="{8C6BF8C2-625B-4C76-9989-67EDB127C4F2}"/>
              </a:ext>
            </a:extLst>
          </p:cNvPr>
          <p:cNvSpPr/>
          <p:nvPr/>
        </p:nvSpPr>
        <p:spPr>
          <a:xfrm>
            <a:off x="0" y="232651"/>
            <a:ext cx="850646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sp>
        <p:nvSpPr>
          <p:cNvPr id="27" name="object 3">
            <a:extLst>
              <a:ext uri="{FF2B5EF4-FFF2-40B4-BE49-F238E27FC236}">
                <a16:creationId xmlns:a16="http://schemas.microsoft.com/office/drawing/2014/main" id="{FADACEA9-38E0-405A-B65E-8A738924385C}"/>
              </a:ext>
            </a:extLst>
          </p:cNvPr>
          <p:cNvSpPr txBox="1">
            <a:spLocks/>
          </p:cNvSpPr>
          <p:nvPr/>
        </p:nvSpPr>
        <p:spPr>
          <a:xfrm>
            <a:off x="838200" y="381600"/>
            <a:ext cx="7668260" cy="412934"/>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600" b="1" kern="0" spc="-200" dirty="0">
                <a:solidFill>
                  <a:srgbClr val="FFFFFF"/>
                </a:solidFill>
                <a:latin typeface="メイリオ" panose="020B0604030504040204" pitchFamily="50" charset="-128"/>
                <a:ea typeface="メイリオ" panose="020B0604030504040204" pitchFamily="50" charset="-128"/>
              </a:rPr>
              <a:t>自転車に乗っていて歩行者にケガをさせてしまった</a:t>
            </a:r>
            <a:r>
              <a:rPr kumimoji="0" lang="en-US" altLang="ja-JP" sz="2600" b="1" kern="0" spc="-200" dirty="0">
                <a:solidFill>
                  <a:srgbClr val="FFFFFF"/>
                </a:solidFill>
                <a:latin typeface="メイリオ" panose="020B0604030504040204" pitchFamily="50" charset="-128"/>
                <a:ea typeface="メイリオ" panose="020B0604030504040204" pitchFamily="50" charset="-128"/>
              </a:rPr>
              <a:t>…</a:t>
            </a:r>
            <a:endParaRPr kumimoji="0" lang="ja-JP" altLang="en-US" sz="2600" b="1" kern="0" spc="-200" dirty="0">
              <a:solidFill>
                <a:sysClr val="windowText" lastClr="000000"/>
              </a:solidFill>
              <a:latin typeface="メイリオ" panose="020B0604030504040204" pitchFamily="50" charset="-128"/>
              <a:ea typeface="メイリオ" panose="020B0604030504040204" pitchFamily="50" charset="-128"/>
            </a:endParaRPr>
          </a:p>
        </p:txBody>
      </p:sp>
      <p:sp>
        <p:nvSpPr>
          <p:cNvPr id="28" name="object 3">
            <a:extLst>
              <a:ext uri="{FF2B5EF4-FFF2-40B4-BE49-F238E27FC236}">
                <a16:creationId xmlns:a16="http://schemas.microsoft.com/office/drawing/2014/main" id="{06E8FA5B-4245-465B-AC60-EDCBA8C898CD}"/>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AEE623CC-1636-439F-AA6F-9AAD603E9971}"/>
              </a:ext>
            </a:extLst>
          </p:cNvPr>
          <p:cNvSpPr/>
          <p:nvPr/>
        </p:nvSpPr>
        <p:spPr>
          <a:xfrm>
            <a:off x="457200" y="1250406"/>
            <a:ext cx="3048000" cy="349793"/>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自転車事故の高額賠償事例</a:t>
            </a:r>
            <a:endParaRPr lang="ja-JP" altLang="en-US" sz="1400" b="1" dirty="0">
              <a:solidFill>
                <a:srgbClr val="FFFFFF"/>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241013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k object 16">
            <a:extLst>
              <a:ext uri="{FF2B5EF4-FFF2-40B4-BE49-F238E27FC236}">
                <a16:creationId xmlns:a16="http://schemas.microsoft.com/office/drawing/2014/main" id="{F2C9F6BA-5E1C-4B0E-BAF7-E50439202485}"/>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26" name="object 2">
            <a:extLst>
              <a:ext uri="{FF2B5EF4-FFF2-40B4-BE49-F238E27FC236}">
                <a16:creationId xmlns:a16="http://schemas.microsoft.com/office/drawing/2014/main" id="{8C6BF8C2-625B-4C76-9989-67EDB127C4F2}"/>
              </a:ext>
            </a:extLst>
          </p:cNvPr>
          <p:cNvSpPr/>
          <p:nvPr/>
        </p:nvSpPr>
        <p:spPr>
          <a:xfrm>
            <a:off x="0" y="232651"/>
            <a:ext cx="850646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sp>
        <p:nvSpPr>
          <p:cNvPr id="27" name="object 3">
            <a:extLst>
              <a:ext uri="{FF2B5EF4-FFF2-40B4-BE49-F238E27FC236}">
                <a16:creationId xmlns:a16="http://schemas.microsoft.com/office/drawing/2014/main" id="{FADACEA9-38E0-405A-B65E-8A738924385C}"/>
              </a:ext>
            </a:extLst>
          </p:cNvPr>
          <p:cNvSpPr txBox="1">
            <a:spLocks/>
          </p:cNvSpPr>
          <p:nvPr/>
        </p:nvSpPr>
        <p:spPr>
          <a:xfrm>
            <a:off x="838200" y="381600"/>
            <a:ext cx="7668260" cy="412934"/>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600" b="1" kern="0" spc="-200" dirty="0">
                <a:solidFill>
                  <a:srgbClr val="FFFFFF"/>
                </a:solidFill>
                <a:latin typeface="メイリオ" panose="020B0604030504040204" pitchFamily="50" charset="-128"/>
                <a:ea typeface="メイリオ" panose="020B0604030504040204" pitchFamily="50" charset="-128"/>
              </a:rPr>
              <a:t>自転車に乗っていて歩行者にケガをさせてしまった</a:t>
            </a:r>
            <a:r>
              <a:rPr kumimoji="0" lang="en-US" altLang="ja-JP" sz="2600" b="1" kern="0" spc="-200" dirty="0">
                <a:solidFill>
                  <a:srgbClr val="FFFFFF"/>
                </a:solidFill>
                <a:latin typeface="メイリオ" panose="020B0604030504040204" pitchFamily="50" charset="-128"/>
                <a:ea typeface="メイリオ" panose="020B0604030504040204" pitchFamily="50" charset="-128"/>
              </a:rPr>
              <a:t>…</a:t>
            </a:r>
            <a:endParaRPr kumimoji="0" lang="ja-JP" altLang="en-US" sz="2600" b="1" kern="0" spc="-200" dirty="0">
              <a:solidFill>
                <a:sysClr val="windowText" lastClr="000000"/>
              </a:solidFill>
              <a:latin typeface="メイリオ" panose="020B0604030504040204" pitchFamily="50" charset="-128"/>
              <a:ea typeface="メイリオ" panose="020B0604030504040204" pitchFamily="50" charset="-128"/>
            </a:endParaRPr>
          </a:p>
        </p:txBody>
      </p:sp>
      <p:sp>
        <p:nvSpPr>
          <p:cNvPr id="28" name="object 3">
            <a:extLst>
              <a:ext uri="{FF2B5EF4-FFF2-40B4-BE49-F238E27FC236}">
                <a16:creationId xmlns:a16="http://schemas.microsoft.com/office/drawing/2014/main" id="{06E8FA5B-4245-465B-AC60-EDCBA8C898CD}"/>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AEE623CC-1636-439F-AA6F-9AAD603E9971}"/>
              </a:ext>
            </a:extLst>
          </p:cNvPr>
          <p:cNvSpPr/>
          <p:nvPr/>
        </p:nvSpPr>
        <p:spPr>
          <a:xfrm>
            <a:off x="457200" y="1240200"/>
            <a:ext cx="3429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交通事故の高額賠償事例</a:t>
            </a:r>
            <a:endParaRPr lang="ja-JP" altLang="en-US" sz="1400" b="1" dirty="0">
              <a:solidFill>
                <a:srgbClr val="FFFFFF"/>
              </a:solidFill>
              <a:latin typeface="メイリオ" panose="020B0604030504040204" pitchFamily="50" charset="-128"/>
              <a:ea typeface="メイリオ" panose="020B0604030504040204" pitchFamily="50" charset="-128"/>
              <a:cs typeface="メイリオ"/>
            </a:endParaRPr>
          </a:p>
        </p:txBody>
      </p:sp>
      <p:grpSp>
        <p:nvGrpSpPr>
          <p:cNvPr id="2" name="グループ化 1">
            <a:extLst>
              <a:ext uri="{FF2B5EF4-FFF2-40B4-BE49-F238E27FC236}">
                <a16:creationId xmlns:a16="http://schemas.microsoft.com/office/drawing/2014/main" id="{00FCC3B5-8C26-4C27-A480-8F5D808C6C5E}"/>
              </a:ext>
            </a:extLst>
          </p:cNvPr>
          <p:cNvGrpSpPr/>
          <p:nvPr/>
        </p:nvGrpSpPr>
        <p:grpSpPr>
          <a:xfrm>
            <a:off x="457200" y="1625472"/>
            <a:ext cx="8229599" cy="4927728"/>
            <a:chOff x="457200" y="1625472"/>
            <a:chExt cx="8229599" cy="4927728"/>
          </a:xfrm>
        </p:grpSpPr>
        <p:sp>
          <p:nvSpPr>
            <p:cNvPr id="4" name="正方形/長方形 3">
              <a:extLst>
                <a:ext uri="{FF2B5EF4-FFF2-40B4-BE49-F238E27FC236}">
                  <a16:creationId xmlns:a16="http://schemas.microsoft.com/office/drawing/2014/main" id="{45C5210A-AB61-4E4B-95D8-9ACC6A2C5936}"/>
                </a:ext>
              </a:extLst>
            </p:cNvPr>
            <p:cNvSpPr/>
            <p:nvPr/>
          </p:nvSpPr>
          <p:spPr>
            <a:xfrm>
              <a:off x="650181" y="1892983"/>
              <a:ext cx="1440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認定総損害額</a:t>
              </a:r>
              <a:endParaRPr kumimoji="1" lang="ja-JP" altLang="en-US" sz="1200" dirty="0"/>
            </a:p>
          </p:txBody>
        </p:sp>
        <p:sp>
          <p:nvSpPr>
            <p:cNvPr id="35" name="正方形/長方形 34">
              <a:extLst>
                <a:ext uri="{FF2B5EF4-FFF2-40B4-BE49-F238E27FC236}">
                  <a16:creationId xmlns:a16="http://schemas.microsoft.com/office/drawing/2014/main" id="{65D0A335-2054-4C55-8A99-3D0B35F157AE}"/>
                </a:ext>
              </a:extLst>
            </p:cNvPr>
            <p:cNvSpPr/>
            <p:nvPr/>
          </p:nvSpPr>
          <p:spPr>
            <a:xfrm>
              <a:off x="3419827" y="1892983"/>
              <a:ext cx="1008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判決年月</a:t>
              </a:r>
            </a:p>
          </p:txBody>
        </p:sp>
        <p:sp>
          <p:nvSpPr>
            <p:cNvPr id="40" name="正方形/長方形 39">
              <a:extLst>
                <a:ext uri="{FF2B5EF4-FFF2-40B4-BE49-F238E27FC236}">
                  <a16:creationId xmlns:a16="http://schemas.microsoft.com/office/drawing/2014/main" id="{6316EB27-C54B-4B6F-BBD4-B45136BA70B4}"/>
                </a:ext>
              </a:extLst>
            </p:cNvPr>
            <p:cNvSpPr/>
            <p:nvPr/>
          </p:nvSpPr>
          <p:spPr>
            <a:xfrm>
              <a:off x="3413607" y="2178810"/>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2011.11</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D80013D-E955-4A15-91ED-F6F6560F6993}"/>
                </a:ext>
              </a:extLst>
            </p:cNvPr>
            <p:cNvSpPr/>
            <p:nvPr/>
          </p:nvSpPr>
          <p:spPr>
            <a:xfrm>
              <a:off x="650181" y="2178810"/>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5</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2,853</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FD3E91D-48F6-43E1-A0E3-3612A9415880}"/>
                </a:ext>
              </a:extLst>
            </p:cNvPr>
            <p:cNvSpPr txBox="1"/>
            <p:nvPr/>
          </p:nvSpPr>
          <p:spPr>
            <a:xfrm>
              <a:off x="650180" y="3696951"/>
              <a:ext cx="8036619" cy="467436"/>
            </a:xfrm>
            <a:prstGeom prst="rect">
              <a:avLst/>
            </a:prstGeom>
            <a:noFill/>
          </p:spPr>
          <p:txBody>
            <a:bodyPr wrap="square" rtlCol="0">
              <a:spAutoFit/>
            </a:bodyPr>
            <a:lstStyle/>
            <a:p>
              <a:pPr marL="144000" indent="-144000">
                <a:lnSpc>
                  <a:spcPts val="1500"/>
                </a:lnSpc>
              </a:pP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認定総損害額とは、被害者の損害額（弁護士費用を含む）をいい、被害者の過失相殺相当額あるいは自賠責保険等で支払われた金額を控除する前の金額である。</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23E77395-570B-413E-BEAB-D1B314B1665B}"/>
                </a:ext>
              </a:extLst>
            </p:cNvPr>
            <p:cNvSpPr/>
            <p:nvPr/>
          </p:nvSpPr>
          <p:spPr>
            <a:xfrm>
              <a:off x="4464973" y="1892983"/>
              <a:ext cx="1008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事故年月</a:t>
              </a:r>
            </a:p>
          </p:txBody>
        </p:sp>
        <p:sp>
          <p:nvSpPr>
            <p:cNvPr id="33" name="正方形/長方形 32">
              <a:extLst>
                <a:ext uri="{FF2B5EF4-FFF2-40B4-BE49-F238E27FC236}">
                  <a16:creationId xmlns:a16="http://schemas.microsoft.com/office/drawing/2014/main" id="{EC349412-972C-43BB-8E21-1217AC091780}"/>
                </a:ext>
              </a:extLst>
            </p:cNvPr>
            <p:cNvSpPr/>
            <p:nvPr/>
          </p:nvSpPr>
          <p:spPr>
            <a:xfrm>
              <a:off x="5505796" y="1892983"/>
              <a:ext cx="1980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被害者</a:t>
              </a:r>
            </a:p>
          </p:txBody>
        </p:sp>
        <p:sp>
          <p:nvSpPr>
            <p:cNvPr id="34" name="正方形/長方形 33">
              <a:extLst>
                <a:ext uri="{FF2B5EF4-FFF2-40B4-BE49-F238E27FC236}">
                  <a16:creationId xmlns:a16="http://schemas.microsoft.com/office/drawing/2014/main" id="{46ADAA1B-EAFA-438B-913A-AB0A2E867FD4}"/>
                </a:ext>
              </a:extLst>
            </p:cNvPr>
            <p:cNvSpPr/>
            <p:nvPr/>
          </p:nvSpPr>
          <p:spPr>
            <a:xfrm>
              <a:off x="7519428" y="1892983"/>
              <a:ext cx="1080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被害態様</a:t>
              </a:r>
            </a:p>
          </p:txBody>
        </p:sp>
        <p:sp>
          <p:nvSpPr>
            <p:cNvPr id="36" name="正方形/長方形 35">
              <a:extLst>
                <a:ext uri="{FF2B5EF4-FFF2-40B4-BE49-F238E27FC236}">
                  <a16:creationId xmlns:a16="http://schemas.microsoft.com/office/drawing/2014/main" id="{F9A7ECB1-3AB9-47FD-A671-B2D2D68F5259}"/>
                </a:ext>
              </a:extLst>
            </p:cNvPr>
            <p:cNvSpPr/>
            <p:nvPr/>
          </p:nvSpPr>
          <p:spPr>
            <a:xfrm>
              <a:off x="4464973" y="2178810"/>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2009.12</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4A41DF24-F40B-41FF-A166-58205E80A16F}"/>
                </a:ext>
              </a:extLst>
            </p:cNvPr>
            <p:cNvSpPr/>
            <p:nvPr/>
          </p:nvSpPr>
          <p:spPr>
            <a:xfrm>
              <a:off x="5513416" y="2178810"/>
              <a:ext cx="82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41</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AD5A2BBA-9E22-45D2-83B9-D7D0A8793EF1}"/>
                </a:ext>
              </a:extLst>
            </p:cNvPr>
            <p:cNvSpPr/>
            <p:nvPr/>
          </p:nvSpPr>
          <p:spPr>
            <a:xfrm>
              <a:off x="6388666" y="2178810"/>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眼科開業医</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3A93D722-F7D6-41E8-8BB7-F0633A360D86}"/>
                </a:ext>
              </a:extLst>
            </p:cNvPr>
            <p:cNvSpPr/>
            <p:nvPr/>
          </p:nvSpPr>
          <p:spPr>
            <a:xfrm>
              <a:off x="7527193" y="2178810"/>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死亡</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995F9AB7-CC90-4FA3-8DC4-999005AF3C6F}"/>
                </a:ext>
              </a:extLst>
            </p:cNvPr>
            <p:cNvSpPr/>
            <p:nvPr/>
          </p:nvSpPr>
          <p:spPr>
            <a:xfrm>
              <a:off x="3413607" y="2498715"/>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2016.3</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58011EA6-601C-45AD-A1BD-1DD7BDE7EAB9}"/>
                </a:ext>
              </a:extLst>
            </p:cNvPr>
            <p:cNvSpPr/>
            <p:nvPr/>
          </p:nvSpPr>
          <p:spPr>
            <a:xfrm>
              <a:off x="650181" y="2498715"/>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4</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5,381</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8CA2D942-BFC4-4665-86C1-CA1CC8619665}"/>
                </a:ext>
              </a:extLst>
            </p:cNvPr>
            <p:cNvSpPr/>
            <p:nvPr/>
          </p:nvSpPr>
          <p:spPr>
            <a:xfrm>
              <a:off x="4464973" y="2498715"/>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2009.1</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31032AD8-14DE-4E5C-9E0B-5CFF1695FE22}"/>
                </a:ext>
              </a:extLst>
            </p:cNvPr>
            <p:cNvSpPr/>
            <p:nvPr/>
          </p:nvSpPr>
          <p:spPr>
            <a:xfrm>
              <a:off x="5513416" y="2498715"/>
              <a:ext cx="82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30</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8C1F16A-5842-4A24-8881-5E9C1E66DD0B}"/>
                </a:ext>
              </a:extLst>
            </p:cNvPr>
            <p:cNvSpPr/>
            <p:nvPr/>
          </p:nvSpPr>
          <p:spPr>
            <a:xfrm>
              <a:off x="6388666" y="2498715"/>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公務員</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29A21C73-70B5-4A7A-9FA6-1AB31CADFE8B}"/>
                </a:ext>
              </a:extLst>
            </p:cNvPr>
            <p:cNvSpPr/>
            <p:nvPr/>
          </p:nvSpPr>
          <p:spPr>
            <a:xfrm>
              <a:off x="7527193" y="2498715"/>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後遺障害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812C453C-0E37-46F3-A802-E9F06882D6D8}"/>
                </a:ext>
              </a:extLst>
            </p:cNvPr>
            <p:cNvSpPr/>
            <p:nvPr/>
          </p:nvSpPr>
          <p:spPr>
            <a:xfrm>
              <a:off x="3413607" y="2814871"/>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2016.12</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A7F4D76A-AACB-48C5-9541-DEC9316F9AEF}"/>
                </a:ext>
              </a:extLst>
            </p:cNvPr>
            <p:cNvSpPr/>
            <p:nvPr/>
          </p:nvSpPr>
          <p:spPr>
            <a:xfrm>
              <a:off x="650181" y="2814871"/>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4</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3,961</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EF4F244F-32D2-4CDB-9F43-64219787F0F4}"/>
                </a:ext>
              </a:extLst>
            </p:cNvPr>
            <p:cNvSpPr/>
            <p:nvPr/>
          </p:nvSpPr>
          <p:spPr>
            <a:xfrm>
              <a:off x="4464973" y="2814871"/>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2000.11</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50E66B91-92F9-4DC3-8435-E45735706384}"/>
                </a:ext>
              </a:extLst>
            </p:cNvPr>
            <p:cNvSpPr/>
            <p:nvPr/>
          </p:nvSpPr>
          <p:spPr>
            <a:xfrm>
              <a:off x="5513416" y="2814871"/>
              <a:ext cx="82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女</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58</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243DEC09-E706-46D5-AD63-73CD692E79BE}"/>
                </a:ext>
              </a:extLst>
            </p:cNvPr>
            <p:cNvSpPr/>
            <p:nvPr/>
          </p:nvSpPr>
          <p:spPr>
            <a:xfrm>
              <a:off x="6388666" y="2814871"/>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専門学校教諭</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C1F50A28-80A6-4D62-85BC-97F1BD4AB314}"/>
                </a:ext>
              </a:extLst>
            </p:cNvPr>
            <p:cNvSpPr/>
            <p:nvPr/>
          </p:nvSpPr>
          <p:spPr>
            <a:xfrm>
              <a:off x="7527193" y="2814871"/>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後遺障害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EA49CBE4-7981-4302-8BAF-E3EA3B7B2B8C}"/>
                </a:ext>
              </a:extLst>
            </p:cNvPr>
            <p:cNvSpPr/>
            <p:nvPr/>
          </p:nvSpPr>
          <p:spPr>
            <a:xfrm>
              <a:off x="3413607" y="3134776"/>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2011.12</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0A96522D-F053-4A1F-B78F-EED324D32D9D}"/>
                </a:ext>
              </a:extLst>
            </p:cNvPr>
            <p:cNvSpPr/>
            <p:nvPr/>
          </p:nvSpPr>
          <p:spPr>
            <a:xfrm>
              <a:off x="650181" y="3134776"/>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3</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9,725</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3DE2F9A4-791D-449A-93D4-AE3786B49B61}"/>
                </a:ext>
              </a:extLst>
            </p:cNvPr>
            <p:cNvSpPr/>
            <p:nvPr/>
          </p:nvSpPr>
          <p:spPr>
            <a:xfrm>
              <a:off x="4464973" y="3134776"/>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2003.9</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3A9C6E8D-A6C7-48FB-85B4-7E87DDA37FE8}"/>
                </a:ext>
              </a:extLst>
            </p:cNvPr>
            <p:cNvSpPr/>
            <p:nvPr/>
          </p:nvSpPr>
          <p:spPr>
            <a:xfrm>
              <a:off x="5513416" y="3134776"/>
              <a:ext cx="82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21</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63D43908-1A12-4A8E-A1CA-F7085D45F837}"/>
                </a:ext>
              </a:extLst>
            </p:cNvPr>
            <p:cNvSpPr/>
            <p:nvPr/>
          </p:nvSpPr>
          <p:spPr>
            <a:xfrm>
              <a:off x="6388666" y="3134776"/>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大学生</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A358AB83-DD06-4346-B8B2-B57F50579131}"/>
                </a:ext>
              </a:extLst>
            </p:cNvPr>
            <p:cNvSpPr/>
            <p:nvPr/>
          </p:nvSpPr>
          <p:spPr>
            <a:xfrm>
              <a:off x="7527193" y="3134776"/>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後遺障害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0" name="正方形/長方形 69">
              <a:extLst>
                <a:ext uri="{FF2B5EF4-FFF2-40B4-BE49-F238E27FC236}">
                  <a16:creationId xmlns:a16="http://schemas.microsoft.com/office/drawing/2014/main" id="{E51B5052-9411-4089-90B5-02FAF1F6AEC9}"/>
                </a:ext>
              </a:extLst>
            </p:cNvPr>
            <p:cNvSpPr/>
            <p:nvPr/>
          </p:nvSpPr>
          <p:spPr>
            <a:xfrm>
              <a:off x="3413607" y="3451726"/>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2011.2</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72DC6388-4D30-4584-9807-CF4B51E44868}"/>
                </a:ext>
              </a:extLst>
            </p:cNvPr>
            <p:cNvSpPr/>
            <p:nvPr/>
          </p:nvSpPr>
          <p:spPr>
            <a:xfrm>
              <a:off x="650181" y="3451726"/>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3</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9,510</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72" name="正方形/長方形 71">
              <a:extLst>
                <a:ext uri="{FF2B5EF4-FFF2-40B4-BE49-F238E27FC236}">
                  <a16:creationId xmlns:a16="http://schemas.microsoft.com/office/drawing/2014/main" id="{B9EEDAE3-F55D-4826-89A7-9D15C51E4EB8}"/>
                </a:ext>
              </a:extLst>
            </p:cNvPr>
            <p:cNvSpPr/>
            <p:nvPr/>
          </p:nvSpPr>
          <p:spPr>
            <a:xfrm>
              <a:off x="4464973" y="3451726"/>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2007.4</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486D3030-18DC-4AE4-A363-A1FDF94156ED}"/>
                </a:ext>
              </a:extLst>
            </p:cNvPr>
            <p:cNvSpPr/>
            <p:nvPr/>
          </p:nvSpPr>
          <p:spPr>
            <a:xfrm>
              <a:off x="5513416" y="3451726"/>
              <a:ext cx="82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男</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4" name="正方形/長方形 73">
              <a:extLst>
                <a:ext uri="{FF2B5EF4-FFF2-40B4-BE49-F238E27FC236}">
                  <a16:creationId xmlns:a16="http://schemas.microsoft.com/office/drawing/2014/main" id="{07C5E4C1-D253-4AB2-A4DB-6B630EFBDB5A}"/>
                </a:ext>
              </a:extLst>
            </p:cNvPr>
            <p:cNvSpPr/>
            <p:nvPr/>
          </p:nvSpPr>
          <p:spPr>
            <a:xfrm>
              <a:off x="6388666" y="3451726"/>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大学生</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5" name="正方形/長方形 74">
              <a:extLst>
                <a:ext uri="{FF2B5EF4-FFF2-40B4-BE49-F238E27FC236}">
                  <a16:creationId xmlns:a16="http://schemas.microsoft.com/office/drawing/2014/main" id="{D25EF664-4F79-489B-A5FA-B810B0B4F9B0}"/>
                </a:ext>
              </a:extLst>
            </p:cNvPr>
            <p:cNvSpPr/>
            <p:nvPr/>
          </p:nvSpPr>
          <p:spPr>
            <a:xfrm>
              <a:off x="7527193" y="3451726"/>
              <a:ext cx="108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後遺障害</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6" name="正方形/長方形 75">
              <a:extLst>
                <a:ext uri="{FF2B5EF4-FFF2-40B4-BE49-F238E27FC236}">
                  <a16:creationId xmlns:a16="http://schemas.microsoft.com/office/drawing/2014/main" id="{6DCC2B28-1028-4CB9-986B-3FF13F9D8912}"/>
                </a:ext>
              </a:extLst>
            </p:cNvPr>
            <p:cNvSpPr/>
            <p:nvPr/>
          </p:nvSpPr>
          <p:spPr>
            <a:xfrm>
              <a:off x="2124317" y="1892983"/>
              <a:ext cx="1260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裁判所</a:t>
              </a:r>
              <a:endParaRPr kumimoji="1" lang="ja-JP" altLang="en-US" sz="1200" dirty="0"/>
            </a:p>
          </p:txBody>
        </p:sp>
        <p:sp>
          <p:nvSpPr>
            <p:cNvPr id="77" name="正方形/長方形 76">
              <a:extLst>
                <a:ext uri="{FF2B5EF4-FFF2-40B4-BE49-F238E27FC236}">
                  <a16:creationId xmlns:a16="http://schemas.microsoft.com/office/drawing/2014/main" id="{B0B0BC1B-84E2-4149-A4A1-60DD3DC663B4}"/>
                </a:ext>
              </a:extLst>
            </p:cNvPr>
            <p:cNvSpPr/>
            <p:nvPr/>
          </p:nvSpPr>
          <p:spPr>
            <a:xfrm>
              <a:off x="2124317" y="2178810"/>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横浜地裁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8" name="正方形/長方形 77">
              <a:extLst>
                <a:ext uri="{FF2B5EF4-FFF2-40B4-BE49-F238E27FC236}">
                  <a16:creationId xmlns:a16="http://schemas.microsoft.com/office/drawing/2014/main" id="{6C8DAB43-9CAF-4D1B-8D44-310FBEB55406}"/>
                </a:ext>
              </a:extLst>
            </p:cNvPr>
            <p:cNvSpPr/>
            <p:nvPr/>
          </p:nvSpPr>
          <p:spPr>
            <a:xfrm>
              <a:off x="2124317" y="2498715"/>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札幌地裁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1BA551BD-2FC8-4C23-A6BB-C9622CF1D460}"/>
                </a:ext>
              </a:extLst>
            </p:cNvPr>
            <p:cNvSpPr/>
            <p:nvPr/>
          </p:nvSpPr>
          <p:spPr>
            <a:xfrm>
              <a:off x="2124317" y="2814871"/>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鹿児島地裁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BF530849-39C4-493C-8D0A-324D59656C4B}"/>
                </a:ext>
              </a:extLst>
            </p:cNvPr>
            <p:cNvSpPr/>
            <p:nvPr/>
          </p:nvSpPr>
          <p:spPr>
            <a:xfrm>
              <a:off x="2124317" y="3134776"/>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横浜地裁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1" name="正方形/長方形 80">
              <a:extLst>
                <a:ext uri="{FF2B5EF4-FFF2-40B4-BE49-F238E27FC236}">
                  <a16:creationId xmlns:a16="http://schemas.microsoft.com/office/drawing/2014/main" id="{1F4D33CF-02A6-4E0F-82E2-D9A3434A08DA}"/>
                </a:ext>
              </a:extLst>
            </p:cNvPr>
            <p:cNvSpPr/>
            <p:nvPr/>
          </p:nvSpPr>
          <p:spPr>
            <a:xfrm>
              <a:off x="2124317" y="3451726"/>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名古屋地裁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5053DCB2-32A5-498F-AA06-EEDB3A928143}"/>
                </a:ext>
              </a:extLst>
            </p:cNvPr>
            <p:cNvSpPr txBox="1"/>
            <p:nvPr/>
          </p:nvSpPr>
          <p:spPr>
            <a:xfrm>
              <a:off x="457200" y="1625472"/>
              <a:ext cx="5535155" cy="307777"/>
            </a:xfrm>
            <a:prstGeom prst="rect">
              <a:avLst/>
            </a:prstGeom>
            <a:noFill/>
          </p:spPr>
          <p:txBody>
            <a:bodyPr wrap="square" rtlCol="0">
              <a:spAutoFit/>
            </a:bodyPr>
            <a:lstStyle/>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（１）人身事故</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AE9E3F8A-A79F-4992-8353-B01EFCA13A77}"/>
                </a:ext>
              </a:extLst>
            </p:cNvPr>
            <p:cNvSpPr/>
            <p:nvPr/>
          </p:nvSpPr>
          <p:spPr>
            <a:xfrm>
              <a:off x="650181" y="4467038"/>
              <a:ext cx="1440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認定総損害額</a:t>
              </a:r>
              <a:endParaRPr kumimoji="1" lang="ja-JP" altLang="en-US" sz="1200" dirty="0"/>
            </a:p>
          </p:txBody>
        </p:sp>
        <p:sp>
          <p:nvSpPr>
            <p:cNvPr id="84" name="正方形/長方形 83">
              <a:extLst>
                <a:ext uri="{FF2B5EF4-FFF2-40B4-BE49-F238E27FC236}">
                  <a16:creationId xmlns:a16="http://schemas.microsoft.com/office/drawing/2014/main" id="{8714E0C0-2EC1-4CE2-B27D-F217EE508E7F}"/>
                </a:ext>
              </a:extLst>
            </p:cNvPr>
            <p:cNvSpPr/>
            <p:nvPr/>
          </p:nvSpPr>
          <p:spPr>
            <a:xfrm>
              <a:off x="3415504" y="4467038"/>
              <a:ext cx="1008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判決年月</a:t>
              </a:r>
            </a:p>
          </p:txBody>
        </p:sp>
        <p:sp>
          <p:nvSpPr>
            <p:cNvPr id="85" name="正方形/長方形 84">
              <a:extLst>
                <a:ext uri="{FF2B5EF4-FFF2-40B4-BE49-F238E27FC236}">
                  <a16:creationId xmlns:a16="http://schemas.microsoft.com/office/drawing/2014/main" id="{22BB8E2C-1827-4D0B-BBFC-E120DFB483E8}"/>
                </a:ext>
              </a:extLst>
            </p:cNvPr>
            <p:cNvSpPr/>
            <p:nvPr/>
          </p:nvSpPr>
          <p:spPr>
            <a:xfrm>
              <a:off x="3409284" y="4752865"/>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1994.7</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6" name="正方形/長方形 85">
              <a:extLst>
                <a:ext uri="{FF2B5EF4-FFF2-40B4-BE49-F238E27FC236}">
                  <a16:creationId xmlns:a16="http://schemas.microsoft.com/office/drawing/2014/main" id="{6641BC0A-E07A-45B1-81A9-F5A9315D4715}"/>
                </a:ext>
              </a:extLst>
            </p:cNvPr>
            <p:cNvSpPr/>
            <p:nvPr/>
          </p:nvSpPr>
          <p:spPr>
            <a:xfrm>
              <a:off x="650181" y="4752865"/>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2</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6,135</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E63188A4-CF81-4B4F-A5AC-F59701706C29}"/>
                </a:ext>
              </a:extLst>
            </p:cNvPr>
            <p:cNvSpPr txBox="1"/>
            <p:nvPr/>
          </p:nvSpPr>
          <p:spPr>
            <a:xfrm>
              <a:off x="655320" y="6306979"/>
              <a:ext cx="7833360" cy="246221"/>
            </a:xfrm>
            <a:prstGeom prst="rect">
              <a:avLst/>
            </a:prstGeom>
            <a:noFill/>
          </p:spPr>
          <p:txBody>
            <a:bodyPr wrap="square" rtlCol="0">
              <a:spAutoFit/>
            </a:bodyPr>
            <a:lstStyle/>
            <a:p>
              <a:pPr marL="144000" indent="-144000"/>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認定総損害額とは、被害者の損害額（弁護士費用を含む）をいい、被害者の過失相殺相当額を控除する前の金額である。</a:t>
              </a:r>
              <a:endPar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8" name="正方形/長方形 87">
              <a:extLst>
                <a:ext uri="{FF2B5EF4-FFF2-40B4-BE49-F238E27FC236}">
                  <a16:creationId xmlns:a16="http://schemas.microsoft.com/office/drawing/2014/main" id="{B215C0CF-53BF-491A-889F-EE84BE68BD62}"/>
                </a:ext>
              </a:extLst>
            </p:cNvPr>
            <p:cNvSpPr/>
            <p:nvPr/>
          </p:nvSpPr>
          <p:spPr>
            <a:xfrm>
              <a:off x="4460650" y="4467038"/>
              <a:ext cx="1008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事故年月</a:t>
              </a:r>
            </a:p>
          </p:txBody>
        </p:sp>
        <p:sp>
          <p:nvSpPr>
            <p:cNvPr id="89" name="正方形/長方形 88">
              <a:extLst>
                <a:ext uri="{FF2B5EF4-FFF2-40B4-BE49-F238E27FC236}">
                  <a16:creationId xmlns:a16="http://schemas.microsoft.com/office/drawing/2014/main" id="{79736672-2D9A-460B-A36D-5FF404CF54BF}"/>
                </a:ext>
              </a:extLst>
            </p:cNvPr>
            <p:cNvSpPr/>
            <p:nvPr/>
          </p:nvSpPr>
          <p:spPr>
            <a:xfrm>
              <a:off x="5501472" y="4467038"/>
              <a:ext cx="3060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被害物件</a:t>
              </a:r>
            </a:p>
          </p:txBody>
        </p:sp>
        <p:sp>
          <p:nvSpPr>
            <p:cNvPr id="91" name="正方形/長方形 90">
              <a:extLst>
                <a:ext uri="{FF2B5EF4-FFF2-40B4-BE49-F238E27FC236}">
                  <a16:creationId xmlns:a16="http://schemas.microsoft.com/office/drawing/2014/main" id="{41B9A7F1-25D7-40F2-A8B5-7AC1FF77E2AA}"/>
                </a:ext>
              </a:extLst>
            </p:cNvPr>
            <p:cNvSpPr/>
            <p:nvPr/>
          </p:nvSpPr>
          <p:spPr>
            <a:xfrm>
              <a:off x="4460650" y="4752865"/>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1985.5</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92" name="正方形/長方形 91">
              <a:extLst>
                <a:ext uri="{FF2B5EF4-FFF2-40B4-BE49-F238E27FC236}">
                  <a16:creationId xmlns:a16="http://schemas.microsoft.com/office/drawing/2014/main" id="{CE322AFF-80B3-4CBB-8797-AEDA9B7234C1}"/>
                </a:ext>
              </a:extLst>
            </p:cNvPr>
            <p:cNvSpPr/>
            <p:nvPr/>
          </p:nvSpPr>
          <p:spPr>
            <a:xfrm>
              <a:off x="5509093" y="4752865"/>
              <a:ext cx="306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積荷（呉服・洋服・毛皮）</a:t>
              </a:r>
            </a:p>
          </p:txBody>
        </p:sp>
        <p:sp>
          <p:nvSpPr>
            <p:cNvPr id="95" name="正方形/長方形 94">
              <a:extLst>
                <a:ext uri="{FF2B5EF4-FFF2-40B4-BE49-F238E27FC236}">
                  <a16:creationId xmlns:a16="http://schemas.microsoft.com/office/drawing/2014/main" id="{30252AEC-FC38-4799-AF8E-81630C0980B4}"/>
                </a:ext>
              </a:extLst>
            </p:cNvPr>
            <p:cNvSpPr/>
            <p:nvPr/>
          </p:nvSpPr>
          <p:spPr>
            <a:xfrm>
              <a:off x="3409284" y="5072770"/>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1996.7</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96" name="正方形/長方形 95">
              <a:extLst>
                <a:ext uri="{FF2B5EF4-FFF2-40B4-BE49-F238E27FC236}">
                  <a16:creationId xmlns:a16="http://schemas.microsoft.com/office/drawing/2014/main" id="{B5A0F018-9C2F-4E80-8232-4FE3B155A485}"/>
                </a:ext>
              </a:extLst>
            </p:cNvPr>
            <p:cNvSpPr/>
            <p:nvPr/>
          </p:nvSpPr>
          <p:spPr>
            <a:xfrm>
              <a:off x="650181" y="5072770"/>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3,580</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7" name="正方形/長方形 96">
              <a:extLst>
                <a:ext uri="{FF2B5EF4-FFF2-40B4-BE49-F238E27FC236}">
                  <a16:creationId xmlns:a16="http://schemas.microsoft.com/office/drawing/2014/main" id="{95C315A5-7A2F-4552-AA5B-57AB004A13BF}"/>
                </a:ext>
              </a:extLst>
            </p:cNvPr>
            <p:cNvSpPr/>
            <p:nvPr/>
          </p:nvSpPr>
          <p:spPr>
            <a:xfrm>
              <a:off x="4460650" y="5072770"/>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1991.2</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98" name="正方形/長方形 97">
              <a:extLst>
                <a:ext uri="{FF2B5EF4-FFF2-40B4-BE49-F238E27FC236}">
                  <a16:creationId xmlns:a16="http://schemas.microsoft.com/office/drawing/2014/main" id="{1813C938-F366-42A8-BBCE-C37C49B0F3D1}"/>
                </a:ext>
              </a:extLst>
            </p:cNvPr>
            <p:cNvSpPr/>
            <p:nvPr/>
          </p:nvSpPr>
          <p:spPr>
            <a:xfrm>
              <a:off x="5509093" y="5072770"/>
              <a:ext cx="306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店舗（パチンコ店）</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1" name="正方形/長方形 100">
              <a:extLst>
                <a:ext uri="{FF2B5EF4-FFF2-40B4-BE49-F238E27FC236}">
                  <a16:creationId xmlns:a16="http://schemas.microsoft.com/office/drawing/2014/main" id="{4006B2A4-810D-4217-AE07-B107F193DF21}"/>
                </a:ext>
              </a:extLst>
            </p:cNvPr>
            <p:cNvSpPr/>
            <p:nvPr/>
          </p:nvSpPr>
          <p:spPr>
            <a:xfrm>
              <a:off x="3409284" y="5388926"/>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1980.7</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a16="http://schemas.microsoft.com/office/drawing/2014/main" id="{5A066DAC-6305-47F6-9305-82709642864F}"/>
                </a:ext>
              </a:extLst>
            </p:cNvPr>
            <p:cNvSpPr/>
            <p:nvPr/>
          </p:nvSpPr>
          <p:spPr>
            <a:xfrm>
              <a:off x="650181" y="5388926"/>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2,036</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3" name="正方形/長方形 102">
              <a:extLst>
                <a:ext uri="{FF2B5EF4-FFF2-40B4-BE49-F238E27FC236}">
                  <a16:creationId xmlns:a16="http://schemas.microsoft.com/office/drawing/2014/main" id="{9DBD3FE0-917E-4FC8-8F20-41D3BAE50CF3}"/>
                </a:ext>
              </a:extLst>
            </p:cNvPr>
            <p:cNvSpPr/>
            <p:nvPr/>
          </p:nvSpPr>
          <p:spPr>
            <a:xfrm>
              <a:off x="4460650" y="5388926"/>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1975.3</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4" name="正方形/長方形 103">
              <a:extLst>
                <a:ext uri="{FF2B5EF4-FFF2-40B4-BE49-F238E27FC236}">
                  <a16:creationId xmlns:a16="http://schemas.microsoft.com/office/drawing/2014/main" id="{0892161B-FBA2-4DF0-A60B-CD1C29D72D1A}"/>
                </a:ext>
              </a:extLst>
            </p:cNvPr>
            <p:cNvSpPr/>
            <p:nvPr/>
          </p:nvSpPr>
          <p:spPr>
            <a:xfrm>
              <a:off x="5509091" y="5388926"/>
              <a:ext cx="306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電車・線路・家屋</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7" name="正方形/長方形 106">
              <a:extLst>
                <a:ext uri="{FF2B5EF4-FFF2-40B4-BE49-F238E27FC236}">
                  <a16:creationId xmlns:a16="http://schemas.microsoft.com/office/drawing/2014/main" id="{066E56ED-5966-4433-B047-DFAA836B9B82}"/>
                </a:ext>
              </a:extLst>
            </p:cNvPr>
            <p:cNvSpPr/>
            <p:nvPr/>
          </p:nvSpPr>
          <p:spPr>
            <a:xfrm>
              <a:off x="3409284" y="5708831"/>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2011.12</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8" name="正方形/長方形 107">
              <a:extLst>
                <a:ext uri="{FF2B5EF4-FFF2-40B4-BE49-F238E27FC236}">
                  <a16:creationId xmlns:a16="http://schemas.microsoft.com/office/drawing/2014/main" id="{B93F76E4-86A8-4C4F-86C8-A8E150523B12}"/>
                </a:ext>
              </a:extLst>
            </p:cNvPr>
            <p:cNvSpPr/>
            <p:nvPr/>
          </p:nvSpPr>
          <p:spPr>
            <a:xfrm>
              <a:off x="650181" y="5708831"/>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1,798</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9" name="正方形/長方形 108">
              <a:extLst>
                <a:ext uri="{FF2B5EF4-FFF2-40B4-BE49-F238E27FC236}">
                  <a16:creationId xmlns:a16="http://schemas.microsoft.com/office/drawing/2014/main" id="{23B408CE-2A14-472A-BB9B-B0CC004374C0}"/>
                </a:ext>
              </a:extLst>
            </p:cNvPr>
            <p:cNvSpPr/>
            <p:nvPr/>
          </p:nvSpPr>
          <p:spPr>
            <a:xfrm>
              <a:off x="4460650" y="5708831"/>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2007.4</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10" name="正方形/長方形 109">
              <a:extLst>
                <a:ext uri="{FF2B5EF4-FFF2-40B4-BE49-F238E27FC236}">
                  <a16:creationId xmlns:a16="http://schemas.microsoft.com/office/drawing/2014/main" id="{B2A36E74-6BF3-46A7-91A2-7FA906D7A188}"/>
                </a:ext>
              </a:extLst>
            </p:cNvPr>
            <p:cNvSpPr/>
            <p:nvPr/>
          </p:nvSpPr>
          <p:spPr>
            <a:xfrm>
              <a:off x="5509093" y="5708831"/>
              <a:ext cx="306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トレーラー</a:t>
              </a:r>
              <a:endParaRPr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13" name="正方形/長方形 112">
              <a:extLst>
                <a:ext uri="{FF2B5EF4-FFF2-40B4-BE49-F238E27FC236}">
                  <a16:creationId xmlns:a16="http://schemas.microsoft.com/office/drawing/2014/main" id="{1FD90A9C-119B-48DF-975C-36ABBCE36C8A}"/>
                </a:ext>
              </a:extLst>
            </p:cNvPr>
            <p:cNvSpPr/>
            <p:nvPr/>
          </p:nvSpPr>
          <p:spPr>
            <a:xfrm>
              <a:off x="3409284" y="6025781"/>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1998.10</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14" name="正方形/長方形 113">
              <a:extLst>
                <a:ext uri="{FF2B5EF4-FFF2-40B4-BE49-F238E27FC236}">
                  <a16:creationId xmlns:a16="http://schemas.microsoft.com/office/drawing/2014/main" id="{C244B3F7-4962-4BF5-80D4-7324AE368112}"/>
                </a:ext>
              </a:extLst>
            </p:cNvPr>
            <p:cNvSpPr/>
            <p:nvPr/>
          </p:nvSpPr>
          <p:spPr>
            <a:xfrm>
              <a:off x="650181" y="6025781"/>
              <a:ext cx="144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億</a:t>
              </a:r>
              <a:r>
                <a:rPr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1,347</a:t>
              </a: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万円</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15" name="正方形/長方形 114">
              <a:extLst>
                <a:ext uri="{FF2B5EF4-FFF2-40B4-BE49-F238E27FC236}">
                  <a16:creationId xmlns:a16="http://schemas.microsoft.com/office/drawing/2014/main" id="{B21AD3C1-7CA9-4762-AFE5-FA70AAC9AFE4}"/>
                </a:ext>
              </a:extLst>
            </p:cNvPr>
            <p:cNvSpPr/>
            <p:nvPr/>
          </p:nvSpPr>
          <p:spPr>
            <a:xfrm>
              <a:off x="4460650" y="6025781"/>
              <a:ext cx="1008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rPr>
                <a:t>1992.9</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16" name="正方形/長方形 115">
              <a:extLst>
                <a:ext uri="{FF2B5EF4-FFF2-40B4-BE49-F238E27FC236}">
                  <a16:creationId xmlns:a16="http://schemas.microsoft.com/office/drawing/2014/main" id="{71452870-1E29-42B8-BC3C-B2DC895840BC}"/>
                </a:ext>
              </a:extLst>
            </p:cNvPr>
            <p:cNvSpPr/>
            <p:nvPr/>
          </p:nvSpPr>
          <p:spPr>
            <a:xfrm>
              <a:off x="5509093" y="6025781"/>
              <a:ext cx="3060000" cy="28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電車</a:t>
              </a:r>
              <a:endParaRPr lang="ja-JP" altLang="en-US" sz="105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19" name="正方形/長方形 118">
              <a:extLst>
                <a:ext uri="{FF2B5EF4-FFF2-40B4-BE49-F238E27FC236}">
                  <a16:creationId xmlns:a16="http://schemas.microsoft.com/office/drawing/2014/main" id="{4FE5B60F-F508-4EA9-BBC0-48F6E99B8A65}"/>
                </a:ext>
              </a:extLst>
            </p:cNvPr>
            <p:cNvSpPr/>
            <p:nvPr/>
          </p:nvSpPr>
          <p:spPr>
            <a:xfrm>
              <a:off x="2119994" y="4467038"/>
              <a:ext cx="1260000" cy="252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裁判所</a:t>
              </a:r>
              <a:endParaRPr kumimoji="1" lang="ja-JP" altLang="en-US" sz="1200" dirty="0"/>
            </a:p>
          </p:txBody>
        </p:sp>
        <p:sp>
          <p:nvSpPr>
            <p:cNvPr id="120" name="正方形/長方形 119">
              <a:extLst>
                <a:ext uri="{FF2B5EF4-FFF2-40B4-BE49-F238E27FC236}">
                  <a16:creationId xmlns:a16="http://schemas.microsoft.com/office/drawing/2014/main" id="{194FC67F-595E-4E86-862E-AC120AC8336A}"/>
                </a:ext>
              </a:extLst>
            </p:cNvPr>
            <p:cNvSpPr/>
            <p:nvPr/>
          </p:nvSpPr>
          <p:spPr>
            <a:xfrm>
              <a:off x="2119994" y="4752865"/>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神戸地裁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1" name="正方形/長方形 120">
              <a:extLst>
                <a:ext uri="{FF2B5EF4-FFF2-40B4-BE49-F238E27FC236}">
                  <a16:creationId xmlns:a16="http://schemas.microsoft.com/office/drawing/2014/main" id="{FF9ED3E1-8940-4E54-BC4E-6504F51AC997}"/>
                </a:ext>
              </a:extLst>
            </p:cNvPr>
            <p:cNvSpPr/>
            <p:nvPr/>
          </p:nvSpPr>
          <p:spPr>
            <a:xfrm>
              <a:off x="2119994" y="5072770"/>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東京地裁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2" name="正方形/長方形 121">
              <a:extLst>
                <a:ext uri="{FF2B5EF4-FFF2-40B4-BE49-F238E27FC236}">
                  <a16:creationId xmlns:a16="http://schemas.microsoft.com/office/drawing/2014/main" id="{5EC03027-EE77-48C2-9560-B1DB257BFFE1}"/>
                </a:ext>
              </a:extLst>
            </p:cNvPr>
            <p:cNvSpPr/>
            <p:nvPr/>
          </p:nvSpPr>
          <p:spPr>
            <a:xfrm>
              <a:off x="2119994" y="5388926"/>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福岡地裁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3" name="正方形/長方形 122">
              <a:extLst>
                <a:ext uri="{FF2B5EF4-FFF2-40B4-BE49-F238E27FC236}">
                  <a16:creationId xmlns:a16="http://schemas.microsoft.com/office/drawing/2014/main" id="{64F11AAD-50AE-403A-8316-7F1D97C49687}"/>
                </a:ext>
              </a:extLst>
            </p:cNvPr>
            <p:cNvSpPr/>
            <p:nvPr/>
          </p:nvSpPr>
          <p:spPr>
            <a:xfrm>
              <a:off x="2119994" y="5708831"/>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大阪地裁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4" name="正方形/長方形 123">
              <a:extLst>
                <a:ext uri="{FF2B5EF4-FFF2-40B4-BE49-F238E27FC236}">
                  <a16:creationId xmlns:a16="http://schemas.microsoft.com/office/drawing/2014/main" id="{900A346C-3274-46BC-84A9-F6F7AF15A7C4}"/>
                </a:ext>
              </a:extLst>
            </p:cNvPr>
            <p:cNvSpPr/>
            <p:nvPr/>
          </p:nvSpPr>
          <p:spPr>
            <a:xfrm>
              <a:off x="2119994" y="6025781"/>
              <a:ext cx="1260000" cy="288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rPr>
                <a:t>千葉地裁</a:t>
              </a:r>
              <a:endPar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5" name="テキスト ボックス 124">
              <a:extLst>
                <a:ext uri="{FF2B5EF4-FFF2-40B4-BE49-F238E27FC236}">
                  <a16:creationId xmlns:a16="http://schemas.microsoft.com/office/drawing/2014/main" id="{FB8F9FA6-795C-400B-A9B0-812F5DA0E747}"/>
                </a:ext>
              </a:extLst>
            </p:cNvPr>
            <p:cNvSpPr txBox="1"/>
            <p:nvPr/>
          </p:nvSpPr>
          <p:spPr>
            <a:xfrm>
              <a:off x="457200" y="4199545"/>
              <a:ext cx="5535155" cy="307777"/>
            </a:xfrm>
            <a:prstGeom prst="rect">
              <a:avLst/>
            </a:prstGeom>
            <a:noFill/>
          </p:spPr>
          <p:txBody>
            <a:bodyPr wrap="square" rtlCol="0">
              <a:spAutoFit/>
            </a:bodyPr>
            <a:lstStyle/>
            <a:p>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（２）物損事故</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532630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グラフィックス 27">
            <a:extLst>
              <a:ext uri="{FF2B5EF4-FFF2-40B4-BE49-F238E27FC236}">
                <a16:creationId xmlns:a16="http://schemas.microsoft.com/office/drawing/2014/main" id="{22950367-1E3C-47C4-A588-4589788A8D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sp>
        <p:nvSpPr>
          <p:cNvPr id="25" name="bk object 16">
            <a:extLst>
              <a:ext uri="{FF2B5EF4-FFF2-40B4-BE49-F238E27FC236}">
                <a16:creationId xmlns:a16="http://schemas.microsoft.com/office/drawing/2014/main" id="{66A3B0EC-A7F3-444D-B0F5-268CB9CBFB7C}"/>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grpSp>
        <p:nvGrpSpPr>
          <p:cNvPr id="2" name="グループ化 1">
            <a:extLst>
              <a:ext uri="{FF2B5EF4-FFF2-40B4-BE49-F238E27FC236}">
                <a16:creationId xmlns:a16="http://schemas.microsoft.com/office/drawing/2014/main" id="{5E5AA182-DD72-42CF-8AF8-C36D8C65A1BF}"/>
              </a:ext>
            </a:extLst>
          </p:cNvPr>
          <p:cNvGrpSpPr/>
          <p:nvPr/>
        </p:nvGrpSpPr>
        <p:grpSpPr>
          <a:xfrm>
            <a:off x="76200" y="324000"/>
            <a:ext cx="5943600" cy="628377"/>
            <a:chOff x="76200" y="324000"/>
            <a:chExt cx="5943600" cy="628377"/>
          </a:xfrm>
        </p:grpSpPr>
        <p:sp>
          <p:nvSpPr>
            <p:cNvPr id="72" name="object 3">
              <a:extLst>
                <a:ext uri="{FF2B5EF4-FFF2-40B4-BE49-F238E27FC236}">
                  <a16:creationId xmlns:a16="http://schemas.microsoft.com/office/drawing/2014/main" id="{3C9E5C0B-4FAD-4A74-BDD1-C9536C7B9989}"/>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未来のあなたのために</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74" name="object 3">
              <a:extLst>
                <a:ext uri="{FF2B5EF4-FFF2-40B4-BE49-F238E27FC236}">
                  <a16:creationId xmlns:a16="http://schemas.microsoft.com/office/drawing/2014/main" id="{B84EE5E9-E8AB-400B-ADA8-8EB069CFA48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grpSp>
        <p:nvGrpSpPr>
          <p:cNvPr id="75" name="グループ化 74">
            <a:extLst>
              <a:ext uri="{FF2B5EF4-FFF2-40B4-BE49-F238E27FC236}">
                <a16:creationId xmlns:a16="http://schemas.microsoft.com/office/drawing/2014/main" id="{6EAF5372-2B13-4448-9D8C-821B71968849}"/>
              </a:ext>
            </a:extLst>
          </p:cNvPr>
          <p:cNvGrpSpPr/>
          <p:nvPr/>
        </p:nvGrpSpPr>
        <p:grpSpPr>
          <a:xfrm>
            <a:off x="556461" y="2590800"/>
            <a:ext cx="7949999" cy="1402948"/>
            <a:chOff x="556461" y="1600200"/>
            <a:chExt cx="7949999" cy="1477515"/>
          </a:xfrm>
        </p:grpSpPr>
        <p:pic>
          <p:nvPicPr>
            <p:cNvPr id="76" name="グラフィックス 75">
              <a:extLst>
                <a:ext uri="{FF2B5EF4-FFF2-40B4-BE49-F238E27FC236}">
                  <a16:creationId xmlns:a16="http://schemas.microsoft.com/office/drawing/2014/main" id="{96B539BB-8AF8-4335-AD31-273200DD8D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8517" y="2003838"/>
              <a:ext cx="7597943" cy="1073877"/>
            </a:xfrm>
            <a:prstGeom prst="rect">
              <a:avLst/>
            </a:prstGeom>
          </p:spPr>
        </p:pic>
        <p:sp>
          <p:nvSpPr>
            <p:cNvPr id="77" name="object 14">
              <a:extLst>
                <a:ext uri="{FF2B5EF4-FFF2-40B4-BE49-F238E27FC236}">
                  <a16:creationId xmlns:a16="http://schemas.microsoft.com/office/drawing/2014/main" id="{919D6993-7FEF-46D1-ACFF-3B80A6CB11C7}"/>
                </a:ext>
              </a:extLst>
            </p:cNvPr>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78" name="object 15">
              <a:extLst>
                <a:ext uri="{FF2B5EF4-FFF2-40B4-BE49-F238E27FC236}">
                  <a16:creationId xmlns:a16="http://schemas.microsoft.com/office/drawing/2014/main" id="{9ACFC3E4-E342-47DF-9922-48507ACD92E3}"/>
                </a:ext>
              </a:extLst>
            </p:cNvPr>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79" name="object 16">
              <a:extLst>
                <a:ext uri="{FF2B5EF4-FFF2-40B4-BE49-F238E27FC236}">
                  <a16:creationId xmlns:a16="http://schemas.microsoft.com/office/drawing/2014/main" id="{567306B6-6597-4F8C-AF0D-C5C9DAEBC792}"/>
                </a:ext>
              </a:extLst>
            </p:cNvPr>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80" name="object 17">
              <a:extLst>
                <a:ext uri="{FF2B5EF4-FFF2-40B4-BE49-F238E27FC236}">
                  <a16:creationId xmlns:a16="http://schemas.microsoft.com/office/drawing/2014/main" id="{4BDFA8A7-414A-403E-991C-DCB12F0EE0F2}"/>
                </a:ext>
              </a:extLst>
            </p:cNvPr>
            <p:cNvSpPr txBox="1"/>
            <p:nvPr/>
          </p:nvSpPr>
          <p:spPr>
            <a:xfrm>
              <a:off x="1144361" y="2052394"/>
              <a:ext cx="7160753" cy="1012922"/>
            </a:xfrm>
            <a:prstGeom prst="rect">
              <a:avLst/>
            </a:prstGeom>
          </p:spPr>
          <p:txBody>
            <a:bodyPr vert="horz" wrap="square" lIns="0" tIns="0" rIns="0" bIns="0" rtlCol="0">
              <a:spAutoFit/>
            </a:bodyPr>
            <a:lstStyle/>
            <a:p>
              <a:pPr>
                <a:lnSpc>
                  <a:spcPts val="2500"/>
                </a:lnSpc>
                <a:tabLst>
                  <a:tab pos="469265" algn="l"/>
                </a:tabLst>
              </a:pPr>
              <a:r>
                <a:rPr lang="ja-JP" altLang="en-US" b="1" dirty="0">
                  <a:solidFill>
                    <a:schemeClr val="bg1"/>
                  </a:solidFill>
                  <a:latin typeface="メイリオ" panose="020B0604030504040204" pitchFamily="50" charset="-128"/>
                  <a:ea typeface="メイリオ" panose="020B0604030504040204" pitchFamily="50" charset="-128"/>
                  <a:cs typeface="メイリオ"/>
                </a:rPr>
                <a:t>　あなたは旅行先のハワイ（ホノルル）で虫垂炎（盲腸炎）になってしまいました。現地の医療機関で手術をすることになった場合、医療費はどれくらいかかるでしょうか。当てはまる番号を選びましょう。</a:t>
              </a:r>
              <a:endParaRPr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81" name="object 16">
              <a:extLst>
                <a:ext uri="{FF2B5EF4-FFF2-40B4-BE49-F238E27FC236}">
                  <a16:creationId xmlns:a16="http://schemas.microsoft.com/office/drawing/2014/main" id="{9CF8D450-96BE-4232-B464-E2801A41B7BA}"/>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7</a:t>
              </a:r>
              <a:endParaRPr sz="2800" i="1" dirty="0">
                <a:latin typeface="メイリオ" panose="020B0604030504040204" pitchFamily="50" charset="-128"/>
                <a:ea typeface="メイリオ" panose="020B0604030504040204" pitchFamily="50" charset="-128"/>
                <a:cs typeface="Franklin Gothic Demi"/>
              </a:endParaRPr>
            </a:p>
          </p:txBody>
        </p:sp>
      </p:grpSp>
      <p:sp>
        <p:nvSpPr>
          <p:cNvPr id="82" name="object 4">
            <a:extLst>
              <a:ext uri="{FF2B5EF4-FFF2-40B4-BE49-F238E27FC236}">
                <a16:creationId xmlns:a16="http://schemas.microsoft.com/office/drawing/2014/main" id="{5431E05D-9867-4E3C-B093-F3B10719EEEC}"/>
              </a:ext>
            </a:extLst>
          </p:cNvPr>
          <p:cNvSpPr txBox="1"/>
          <p:nvPr/>
        </p:nvSpPr>
        <p:spPr>
          <a:xfrm>
            <a:off x="743012" y="1260435"/>
            <a:ext cx="7715188" cy="1359346"/>
          </a:xfrm>
          <a:prstGeom prst="rect">
            <a:avLst/>
          </a:prstGeom>
        </p:spPr>
        <p:txBody>
          <a:bodyPr vert="horz" wrap="square" lIns="0" tIns="12700" rIns="0" bIns="0" rtlCol="0">
            <a:spAutoFit/>
          </a:bodyPr>
          <a:lstStyle/>
          <a:p>
            <a:pPr indent="216000">
              <a:lnSpc>
                <a:spcPts val="21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高校卒業後、皆さんは進学や就職をして、一人暮らしを始めるかもしれません。また、自動車運転免許証を取得して車に乗ったり、友達と海外旅行に行くことがあるかもしれません。</a:t>
            </a:r>
          </a:p>
          <a:p>
            <a:pPr indent="216000">
              <a:lnSpc>
                <a:spcPts val="21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新しい生活は、期待に満ち溢れている一方で、新たなそして大きなリスクを伴うことがあります。ここでは、新生活に関するリスクについて確認しましょう。</a:t>
            </a:r>
            <a:endPar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nvGrpSpPr>
          <p:cNvPr id="83" name="グループ化 82">
            <a:extLst>
              <a:ext uri="{FF2B5EF4-FFF2-40B4-BE49-F238E27FC236}">
                <a16:creationId xmlns:a16="http://schemas.microsoft.com/office/drawing/2014/main" id="{79CC8671-A072-4562-8263-70681FBEC66D}"/>
              </a:ext>
            </a:extLst>
          </p:cNvPr>
          <p:cNvGrpSpPr/>
          <p:nvPr/>
        </p:nvGrpSpPr>
        <p:grpSpPr>
          <a:xfrm>
            <a:off x="936708" y="4267200"/>
            <a:ext cx="7380000" cy="540000"/>
            <a:chOff x="936708" y="4191000"/>
            <a:chExt cx="7380000" cy="540000"/>
          </a:xfrm>
          <a:solidFill>
            <a:srgbClr val="00398D"/>
          </a:solidFill>
        </p:grpSpPr>
        <p:sp>
          <p:nvSpPr>
            <p:cNvPr id="84" name="四角形: 角を丸くする 83">
              <a:extLst>
                <a:ext uri="{FF2B5EF4-FFF2-40B4-BE49-F238E27FC236}">
                  <a16:creationId xmlns:a16="http://schemas.microsoft.com/office/drawing/2014/main" id="{5A910F8E-48FC-400A-A383-889E821DA3AB}"/>
                </a:ext>
              </a:extLst>
            </p:cNvPr>
            <p:cNvSpPr/>
            <p:nvPr/>
          </p:nvSpPr>
          <p:spPr>
            <a:xfrm>
              <a:off x="936708" y="4191000"/>
              <a:ext cx="7380000" cy="540000"/>
            </a:xfrm>
            <a:prstGeom prst="roundRect">
              <a:avLst>
                <a:gd name="adj" fmla="val 4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object 9">
              <a:extLst>
                <a:ext uri="{FF2B5EF4-FFF2-40B4-BE49-F238E27FC236}">
                  <a16:creationId xmlns:a16="http://schemas.microsoft.com/office/drawing/2014/main" id="{DB84438D-4A9F-48DB-8B89-D155AE7807BA}"/>
                </a:ext>
              </a:extLst>
            </p:cNvPr>
            <p:cNvSpPr txBox="1"/>
            <p:nvPr/>
          </p:nvSpPr>
          <p:spPr>
            <a:xfrm>
              <a:off x="1103854" y="4334040"/>
              <a:ext cx="7049546" cy="320601"/>
            </a:xfrm>
            <a:prstGeom prst="rect">
              <a:avLst/>
            </a:prstGeom>
            <a:grpFill/>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① 数十万円程度（家族で海外旅行に行くために必要な金額）</a:t>
              </a:r>
            </a:p>
          </p:txBody>
        </p:sp>
      </p:grpSp>
      <p:grpSp>
        <p:nvGrpSpPr>
          <p:cNvPr id="86" name="グループ化 85">
            <a:extLst>
              <a:ext uri="{FF2B5EF4-FFF2-40B4-BE49-F238E27FC236}">
                <a16:creationId xmlns:a16="http://schemas.microsoft.com/office/drawing/2014/main" id="{AE6765DE-21E1-4126-A566-EAFCA18C0702}"/>
              </a:ext>
            </a:extLst>
          </p:cNvPr>
          <p:cNvGrpSpPr/>
          <p:nvPr/>
        </p:nvGrpSpPr>
        <p:grpSpPr>
          <a:xfrm>
            <a:off x="936708" y="5038675"/>
            <a:ext cx="7380000" cy="540000"/>
            <a:chOff x="936708" y="4882685"/>
            <a:chExt cx="7380000" cy="540000"/>
          </a:xfrm>
          <a:solidFill>
            <a:srgbClr val="00398D"/>
          </a:solidFill>
        </p:grpSpPr>
        <p:sp>
          <p:nvSpPr>
            <p:cNvPr id="87" name="四角形: 角を丸くする 86">
              <a:extLst>
                <a:ext uri="{FF2B5EF4-FFF2-40B4-BE49-F238E27FC236}">
                  <a16:creationId xmlns:a16="http://schemas.microsoft.com/office/drawing/2014/main" id="{131556FB-9B9F-43EB-9FCA-EBDB13CB456E}"/>
                </a:ext>
              </a:extLst>
            </p:cNvPr>
            <p:cNvSpPr/>
            <p:nvPr/>
          </p:nvSpPr>
          <p:spPr>
            <a:xfrm>
              <a:off x="936708" y="4882685"/>
              <a:ext cx="7380000" cy="540000"/>
            </a:xfrm>
            <a:prstGeom prst="roundRect">
              <a:avLst>
                <a:gd name="adj" fmla="val 4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object 9">
              <a:extLst>
                <a:ext uri="{FF2B5EF4-FFF2-40B4-BE49-F238E27FC236}">
                  <a16:creationId xmlns:a16="http://schemas.microsoft.com/office/drawing/2014/main" id="{352722E6-D9D9-4E5E-A962-1AE651B5CBC9}"/>
                </a:ext>
              </a:extLst>
            </p:cNvPr>
            <p:cNvSpPr txBox="1"/>
            <p:nvPr/>
          </p:nvSpPr>
          <p:spPr>
            <a:xfrm>
              <a:off x="1103854" y="5025725"/>
              <a:ext cx="7049546" cy="320601"/>
            </a:xfrm>
            <a:prstGeom prst="rect">
              <a:avLst/>
            </a:prstGeom>
            <a:grpFill/>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② 数百万円程度（自動車１台程度の金額）</a:t>
              </a:r>
            </a:p>
          </p:txBody>
        </p:sp>
      </p:grpSp>
      <p:grpSp>
        <p:nvGrpSpPr>
          <p:cNvPr id="89" name="グループ化 88">
            <a:extLst>
              <a:ext uri="{FF2B5EF4-FFF2-40B4-BE49-F238E27FC236}">
                <a16:creationId xmlns:a16="http://schemas.microsoft.com/office/drawing/2014/main" id="{7B7D178C-EE0C-4CDA-8449-532B04B99514}"/>
              </a:ext>
            </a:extLst>
          </p:cNvPr>
          <p:cNvGrpSpPr/>
          <p:nvPr/>
        </p:nvGrpSpPr>
        <p:grpSpPr>
          <a:xfrm>
            <a:off x="936708" y="5784600"/>
            <a:ext cx="7380000" cy="540000"/>
            <a:chOff x="936708" y="5552410"/>
            <a:chExt cx="7380000" cy="540000"/>
          </a:xfrm>
          <a:solidFill>
            <a:srgbClr val="00398D"/>
          </a:solidFill>
        </p:grpSpPr>
        <p:sp>
          <p:nvSpPr>
            <p:cNvPr id="90" name="四角形: 角を丸くする 89">
              <a:extLst>
                <a:ext uri="{FF2B5EF4-FFF2-40B4-BE49-F238E27FC236}">
                  <a16:creationId xmlns:a16="http://schemas.microsoft.com/office/drawing/2014/main" id="{B09BE342-294D-4566-91FE-A7E0B8AA0726}"/>
                </a:ext>
              </a:extLst>
            </p:cNvPr>
            <p:cNvSpPr/>
            <p:nvPr/>
          </p:nvSpPr>
          <p:spPr>
            <a:xfrm>
              <a:off x="936708" y="5552410"/>
              <a:ext cx="7380000" cy="540000"/>
            </a:xfrm>
            <a:prstGeom prst="roundRect">
              <a:avLst>
                <a:gd name="adj" fmla="val 433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object 9">
              <a:extLst>
                <a:ext uri="{FF2B5EF4-FFF2-40B4-BE49-F238E27FC236}">
                  <a16:creationId xmlns:a16="http://schemas.microsoft.com/office/drawing/2014/main" id="{185B499C-BA1B-44AA-A5D3-B8178BE25022}"/>
                </a:ext>
              </a:extLst>
            </p:cNvPr>
            <p:cNvSpPr txBox="1"/>
            <p:nvPr/>
          </p:nvSpPr>
          <p:spPr>
            <a:xfrm>
              <a:off x="1103854" y="5695450"/>
              <a:ext cx="7049546" cy="320601"/>
            </a:xfrm>
            <a:prstGeom prst="rect">
              <a:avLst/>
            </a:prstGeom>
            <a:grpFill/>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数千万円程度（家１軒程度の金額）</a:t>
              </a:r>
            </a:p>
          </p:txBody>
        </p:sp>
      </p:grpSp>
      <p:grpSp>
        <p:nvGrpSpPr>
          <p:cNvPr id="92" name="グループ化 91">
            <a:extLst>
              <a:ext uri="{FF2B5EF4-FFF2-40B4-BE49-F238E27FC236}">
                <a16:creationId xmlns:a16="http://schemas.microsoft.com/office/drawing/2014/main" id="{E980B664-1DCB-4E79-AB0D-BE34DEBF6C16}"/>
              </a:ext>
            </a:extLst>
          </p:cNvPr>
          <p:cNvGrpSpPr/>
          <p:nvPr/>
        </p:nvGrpSpPr>
        <p:grpSpPr>
          <a:xfrm>
            <a:off x="936708" y="5028700"/>
            <a:ext cx="7380000" cy="549975"/>
            <a:chOff x="937416" y="5559905"/>
            <a:chExt cx="7380000" cy="540000"/>
          </a:xfrm>
        </p:grpSpPr>
        <p:sp>
          <p:nvSpPr>
            <p:cNvPr id="93" name="四角形: 角を丸くする 92">
              <a:extLst>
                <a:ext uri="{FF2B5EF4-FFF2-40B4-BE49-F238E27FC236}">
                  <a16:creationId xmlns:a16="http://schemas.microsoft.com/office/drawing/2014/main" id="{CAAD98C9-45E8-4432-B6D3-EBD95DBB358B}"/>
                </a:ext>
              </a:extLst>
            </p:cNvPr>
            <p:cNvSpPr/>
            <p:nvPr/>
          </p:nvSpPr>
          <p:spPr>
            <a:xfrm>
              <a:off x="937416" y="5559905"/>
              <a:ext cx="7380000" cy="540000"/>
            </a:xfrm>
            <a:prstGeom prst="roundRect">
              <a:avLst>
                <a:gd name="adj" fmla="val 43371"/>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object 9">
              <a:extLst>
                <a:ext uri="{FF2B5EF4-FFF2-40B4-BE49-F238E27FC236}">
                  <a16:creationId xmlns:a16="http://schemas.microsoft.com/office/drawing/2014/main" id="{3771F554-B357-4ACB-824F-A555150E4244}"/>
                </a:ext>
              </a:extLst>
            </p:cNvPr>
            <p:cNvSpPr txBox="1"/>
            <p:nvPr/>
          </p:nvSpPr>
          <p:spPr>
            <a:xfrm>
              <a:off x="1105225" y="5707236"/>
              <a:ext cx="704954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② 数百万円程度（自動車１台程度の金額）</a:t>
              </a:r>
            </a:p>
          </p:txBody>
        </p:sp>
      </p:grpSp>
      <p:sp>
        <p:nvSpPr>
          <p:cNvPr id="95" name="object 13">
            <a:extLst>
              <a:ext uri="{FF2B5EF4-FFF2-40B4-BE49-F238E27FC236}">
                <a16:creationId xmlns:a16="http://schemas.microsoft.com/office/drawing/2014/main" id="{2121C41F-C934-4DC5-B3EB-8F9FC982F617}"/>
              </a:ext>
            </a:extLst>
          </p:cNvPr>
          <p:cNvSpPr/>
          <p:nvPr/>
        </p:nvSpPr>
        <p:spPr>
          <a:xfrm>
            <a:off x="743012" y="4805133"/>
            <a:ext cx="1009588" cy="1019682"/>
          </a:xfrm>
          <a:custGeom>
            <a:avLst/>
            <a:gdLst/>
            <a:ahLst/>
            <a:cxnLst/>
            <a:rect l="l" t="t" r="r" b="b"/>
            <a:pathLst>
              <a:path w="1724025" h="1724025">
                <a:moveTo>
                  <a:pt x="1723644" y="861809"/>
                </a:moveTo>
                <a:lnTo>
                  <a:pt x="1722279" y="910713"/>
                </a:lnTo>
                <a:lnTo>
                  <a:pt x="1718235" y="958902"/>
                </a:lnTo>
                <a:lnTo>
                  <a:pt x="1711583" y="1006303"/>
                </a:lnTo>
                <a:lnTo>
                  <a:pt x="1702397" y="1052842"/>
                </a:lnTo>
                <a:lnTo>
                  <a:pt x="1690749" y="1098447"/>
                </a:lnTo>
                <a:lnTo>
                  <a:pt x="1676712" y="1143045"/>
                </a:lnTo>
                <a:lnTo>
                  <a:pt x="1660359" y="1186564"/>
                </a:lnTo>
                <a:lnTo>
                  <a:pt x="1641762" y="1228931"/>
                </a:lnTo>
                <a:lnTo>
                  <a:pt x="1620995" y="1270072"/>
                </a:lnTo>
                <a:lnTo>
                  <a:pt x="1598129" y="1309916"/>
                </a:lnTo>
                <a:lnTo>
                  <a:pt x="1573238" y="1348389"/>
                </a:lnTo>
                <a:lnTo>
                  <a:pt x="1546395" y="1385419"/>
                </a:lnTo>
                <a:lnTo>
                  <a:pt x="1517672" y="1420933"/>
                </a:lnTo>
                <a:lnTo>
                  <a:pt x="1487141" y="1454858"/>
                </a:lnTo>
                <a:lnTo>
                  <a:pt x="1454877" y="1487122"/>
                </a:lnTo>
                <a:lnTo>
                  <a:pt x="1420951" y="1517652"/>
                </a:lnTo>
                <a:lnTo>
                  <a:pt x="1385437" y="1546374"/>
                </a:lnTo>
                <a:lnTo>
                  <a:pt x="1348406" y="1573217"/>
                </a:lnTo>
                <a:lnTo>
                  <a:pt x="1309932" y="1598107"/>
                </a:lnTo>
                <a:lnTo>
                  <a:pt x="1270088" y="1620972"/>
                </a:lnTo>
                <a:lnTo>
                  <a:pt x="1228946" y="1641739"/>
                </a:lnTo>
                <a:lnTo>
                  <a:pt x="1186579" y="1660335"/>
                </a:lnTo>
                <a:lnTo>
                  <a:pt x="1143059" y="1676688"/>
                </a:lnTo>
                <a:lnTo>
                  <a:pt x="1098461" y="1690725"/>
                </a:lnTo>
                <a:lnTo>
                  <a:pt x="1052855" y="1702372"/>
                </a:lnTo>
                <a:lnTo>
                  <a:pt x="1006316" y="1711558"/>
                </a:lnTo>
                <a:lnTo>
                  <a:pt x="958915" y="1718210"/>
                </a:lnTo>
                <a:lnTo>
                  <a:pt x="910726" y="1722254"/>
                </a:lnTo>
                <a:lnTo>
                  <a:pt x="861822" y="1723618"/>
                </a:lnTo>
                <a:lnTo>
                  <a:pt x="812917" y="1722254"/>
                </a:lnTo>
                <a:lnTo>
                  <a:pt x="764728" y="1718210"/>
                </a:lnTo>
                <a:lnTo>
                  <a:pt x="717327" y="1711558"/>
                </a:lnTo>
                <a:lnTo>
                  <a:pt x="670788" y="1702372"/>
                </a:lnTo>
                <a:lnTo>
                  <a:pt x="625182" y="1690725"/>
                </a:lnTo>
                <a:lnTo>
                  <a:pt x="580584" y="1676688"/>
                </a:lnTo>
                <a:lnTo>
                  <a:pt x="537064" y="1660335"/>
                </a:lnTo>
                <a:lnTo>
                  <a:pt x="494697" y="1641739"/>
                </a:lnTo>
                <a:lnTo>
                  <a:pt x="453555" y="1620972"/>
                </a:lnTo>
                <a:lnTo>
                  <a:pt x="413711" y="1598107"/>
                </a:lnTo>
                <a:lnTo>
                  <a:pt x="375237" y="1573217"/>
                </a:lnTo>
                <a:lnTo>
                  <a:pt x="338206" y="1546374"/>
                </a:lnTo>
                <a:lnTo>
                  <a:pt x="302692" y="1517652"/>
                </a:lnTo>
                <a:lnTo>
                  <a:pt x="268766" y="1487122"/>
                </a:lnTo>
                <a:lnTo>
                  <a:pt x="236502" y="1454858"/>
                </a:lnTo>
                <a:lnTo>
                  <a:pt x="205971" y="1420933"/>
                </a:lnTo>
                <a:lnTo>
                  <a:pt x="177248" y="1385419"/>
                </a:lnTo>
                <a:lnTo>
                  <a:pt x="150405" y="1348389"/>
                </a:lnTo>
                <a:lnTo>
                  <a:pt x="125514" y="1309916"/>
                </a:lnTo>
                <a:lnTo>
                  <a:pt x="102648" y="1270072"/>
                </a:lnTo>
                <a:lnTo>
                  <a:pt x="81881" y="1228931"/>
                </a:lnTo>
                <a:lnTo>
                  <a:pt x="63284" y="1186564"/>
                </a:lnTo>
                <a:lnTo>
                  <a:pt x="46931" y="1143045"/>
                </a:lnTo>
                <a:lnTo>
                  <a:pt x="32894" y="1098447"/>
                </a:lnTo>
                <a:lnTo>
                  <a:pt x="21246" y="1052842"/>
                </a:lnTo>
                <a:lnTo>
                  <a:pt x="12060" y="1006303"/>
                </a:lnTo>
                <a:lnTo>
                  <a:pt x="5408" y="958902"/>
                </a:lnTo>
                <a:lnTo>
                  <a:pt x="1364" y="910713"/>
                </a:lnTo>
                <a:lnTo>
                  <a:pt x="0" y="861809"/>
                </a:lnTo>
                <a:lnTo>
                  <a:pt x="1364" y="812904"/>
                </a:lnTo>
                <a:lnTo>
                  <a:pt x="5408" y="764715"/>
                </a:lnTo>
                <a:lnTo>
                  <a:pt x="12060" y="717315"/>
                </a:lnTo>
                <a:lnTo>
                  <a:pt x="21246" y="670776"/>
                </a:lnTo>
                <a:lnTo>
                  <a:pt x="32894" y="625171"/>
                </a:lnTo>
                <a:lnTo>
                  <a:pt x="46931" y="580572"/>
                </a:lnTo>
                <a:lnTo>
                  <a:pt x="63284" y="537053"/>
                </a:lnTo>
                <a:lnTo>
                  <a:pt x="81881" y="494687"/>
                </a:lnTo>
                <a:lnTo>
                  <a:pt x="102648" y="453545"/>
                </a:lnTo>
                <a:lnTo>
                  <a:pt x="125514" y="413702"/>
                </a:lnTo>
                <a:lnTo>
                  <a:pt x="150405" y="375228"/>
                </a:lnTo>
                <a:lnTo>
                  <a:pt x="177248" y="338198"/>
                </a:lnTo>
                <a:lnTo>
                  <a:pt x="205971" y="302685"/>
                </a:lnTo>
                <a:lnTo>
                  <a:pt x="236502" y="268759"/>
                </a:lnTo>
                <a:lnTo>
                  <a:pt x="268766" y="236496"/>
                </a:lnTo>
                <a:lnTo>
                  <a:pt x="302692" y="205966"/>
                </a:lnTo>
                <a:lnTo>
                  <a:pt x="338206" y="177244"/>
                </a:lnTo>
                <a:lnTo>
                  <a:pt x="375237" y="150401"/>
                </a:lnTo>
                <a:lnTo>
                  <a:pt x="413711" y="125511"/>
                </a:lnTo>
                <a:lnTo>
                  <a:pt x="453555" y="102646"/>
                </a:lnTo>
                <a:lnTo>
                  <a:pt x="494697" y="81879"/>
                </a:lnTo>
                <a:lnTo>
                  <a:pt x="537064" y="63282"/>
                </a:lnTo>
                <a:lnTo>
                  <a:pt x="580584" y="46929"/>
                </a:lnTo>
                <a:lnTo>
                  <a:pt x="625182" y="32893"/>
                </a:lnTo>
                <a:lnTo>
                  <a:pt x="670788" y="21245"/>
                </a:lnTo>
                <a:lnTo>
                  <a:pt x="717327" y="12059"/>
                </a:lnTo>
                <a:lnTo>
                  <a:pt x="764728" y="5408"/>
                </a:lnTo>
                <a:lnTo>
                  <a:pt x="812917" y="1364"/>
                </a:lnTo>
                <a:lnTo>
                  <a:pt x="861822" y="0"/>
                </a:lnTo>
                <a:lnTo>
                  <a:pt x="910726" y="1364"/>
                </a:lnTo>
                <a:lnTo>
                  <a:pt x="958915" y="5408"/>
                </a:lnTo>
                <a:lnTo>
                  <a:pt x="1006316" y="12059"/>
                </a:lnTo>
                <a:lnTo>
                  <a:pt x="1052855" y="21245"/>
                </a:lnTo>
                <a:lnTo>
                  <a:pt x="1098461" y="32893"/>
                </a:lnTo>
                <a:lnTo>
                  <a:pt x="1143059" y="46929"/>
                </a:lnTo>
                <a:lnTo>
                  <a:pt x="1186579" y="63282"/>
                </a:lnTo>
                <a:lnTo>
                  <a:pt x="1228946" y="81879"/>
                </a:lnTo>
                <a:lnTo>
                  <a:pt x="1270088" y="102646"/>
                </a:lnTo>
                <a:lnTo>
                  <a:pt x="1309932" y="125511"/>
                </a:lnTo>
                <a:lnTo>
                  <a:pt x="1348406" y="150401"/>
                </a:lnTo>
                <a:lnTo>
                  <a:pt x="1385437" y="177244"/>
                </a:lnTo>
                <a:lnTo>
                  <a:pt x="1420951" y="205966"/>
                </a:lnTo>
                <a:lnTo>
                  <a:pt x="1454877" y="236496"/>
                </a:lnTo>
                <a:lnTo>
                  <a:pt x="1487141" y="268759"/>
                </a:lnTo>
                <a:lnTo>
                  <a:pt x="1517672" y="302685"/>
                </a:lnTo>
                <a:lnTo>
                  <a:pt x="1546395" y="338198"/>
                </a:lnTo>
                <a:lnTo>
                  <a:pt x="1573238" y="375228"/>
                </a:lnTo>
                <a:lnTo>
                  <a:pt x="1598129" y="413702"/>
                </a:lnTo>
                <a:lnTo>
                  <a:pt x="1620995" y="453545"/>
                </a:lnTo>
                <a:lnTo>
                  <a:pt x="1641762" y="494687"/>
                </a:lnTo>
                <a:lnTo>
                  <a:pt x="1660359" y="537053"/>
                </a:lnTo>
                <a:lnTo>
                  <a:pt x="1676712" y="580572"/>
                </a:lnTo>
                <a:lnTo>
                  <a:pt x="1690749" y="625171"/>
                </a:lnTo>
                <a:lnTo>
                  <a:pt x="1702397" y="670776"/>
                </a:lnTo>
                <a:lnTo>
                  <a:pt x="1711583" y="717315"/>
                </a:lnTo>
                <a:lnTo>
                  <a:pt x="1718235" y="764715"/>
                </a:lnTo>
                <a:lnTo>
                  <a:pt x="1722279" y="812904"/>
                </a:lnTo>
                <a:lnTo>
                  <a:pt x="1723644" y="861809"/>
                </a:lnTo>
                <a:close/>
              </a:path>
            </a:pathLst>
          </a:custGeom>
          <a:ln w="76200">
            <a:solidFill>
              <a:srgbClr val="FF1D24"/>
            </a:solidFill>
          </a:ln>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3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3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200"/>
                                        <p:tgtEl>
                                          <p:spTgt spid="75"/>
                                        </p:tgtEl>
                                      </p:cBhvr>
                                    </p:animEffect>
                                    <p:anim calcmode="lin" valueType="num">
                                      <p:cBhvr>
                                        <p:cTn id="26" dur="200" fill="hold"/>
                                        <p:tgtEl>
                                          <p:spTgt spid="75"/>
                                        </p:tgtEl>
                                        <p:attrNameLst>
                                          <p:attrName>ppt_x</p:attrName>
                                        </p:attrNameLst>
                                      </p:cBhvr>
                                      <p:tavLst>
                                        <p:tav tm="0">
                                          <p:val>
                                            <p:strVal val="#ppt_x"/>
                                          </p:val>
                                        </p:tav>
                                        <p:tav tm="100000">
                                          <p:val>
                                            <p:strVal val="#ppt_x"/>
                                          </p:val>
                                        </p:tav>
                                      </p:tavLst>
                                    </p:anim>
                                    <p:anim calcmode="lin" valueType="num">
                                      <p:cBhvr>
                                        <p:cTn id="27" dur="200" fill="hold"/>
                                        <p:tgtEl>
                                          <p:spTgt spid="75"/>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10" presetClass="entr" presetSubtype="0" fill="hold" nodeType="afterEffect">
                                  <p:stCondLst>
                                    <p:cond delay="50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100"/>
                                        <p:tgtEl>
                                          <p:spTgt spid="83"/>
                                        </p:tgtEl>
                                      </p:cBhvr>
                                    </p:animEffect>
                                  </p:childTnLst>
                                </p:cTn>
                              </p:par>
                            </p:childTnLst>
                          </p:cTn>
                        </p:par>
                        <p:par>
                          <p:cTn id="32" fill="hold">
                            <p:stCondLst>
                              <p:cond delay="800"/>
                            </p:stCondLst>
                            <p:childTnLst>
                              <p:par>
                                <p:cTn id="33" presetID="10" presetClass="entr" presetSubtype="0"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100"/>
                                        <p:tgtEl>
                                          <p:spTgt spid="86"/>
                                        </p:tgtEl>
                                      </p:cBhvr>
                                    </p:animEffect>
                                  </p:childTnLst>
                                </p:cTn>
                              </p:par>
                            </p:childTnLst>
                          </p:cTn>
                        </p:par>
                        <p:par>
                          <p:cTn id="36" fill="hold">
                            <p:stCondLst>
                              <p:cond delay="900"/>
                            </p:stCondLst>
                            <p:childTnLst>
                              <p:par>
                                <p:cTn id="37" presetID="10" presetClass="entr" presetSubtype="0"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200"/>
                                        <p:tgtEl>
                                          <p:spTgt spid="92"/>
                                        </p:tgtEl>
                                      </p:cBhvr>
                                    </p:animEffect>
                                  </p:childTnLst>
                                </p:cTn>
                              </p:par>
                            </p:childTnLst>
                          </p:cTn>
                        </p:par>
                        <p:par>
                          <p:cTn id="45" fill="hold">
                            <p:stCondLst>
                              <p:cond delay="200"/>
                            </p:stCondLst>
                            <p:childTnLst>
                              <p:par>
                                <p:cTn id="46" presetID="10" presetClass="entr" presetSubtype="0" fill="hold" grpId="0" nodeType="afterEffect">
                                  <p:stCondLst>
                                    <p:cond delay="300"/>
                                  </p:stCondLst>
                                  <p:childTnLst>
                                    <p:set>
                                      <p:cBhvr>
                                        <p:cTn id="47" dur="1" fill="hold">
                                          <p:stCondLst>
                                            <p:cond delay="0"/>
                                          </p:stCondLst>
                                        </p:cTn>
                                        <p:tgtEl>
                                          <p:spTgt spid="95"/>
                                        </p:tgtEl>
                                        <p:attrNameLst>
                                          <p:attrName>style.visibility</p:attrName>
                                        </p:attrNameLst>
                                      </p:cBhvr>
                                      <p:to>
                                        <p:strVal val="visible"/>
                                      </p:to>
                                    </p:set>
                                    <p:animEffect transition="in" filter="fade">
                                      <p:cBhvr>
                                        <p:cTn id="48"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2" grpId="0"/>
      <p:bldP spid="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k object 16">
            <a:extLst>
              <a:ext uri="{FF2B5EF4-FFF2-40B4-BE49-F238E27FC236}">
                <a16:creationId xmlns:a16="http://schemas.microsoft.com/office/drawing/2014/main" id="{658D3CE7-5FD7-45E5-A253-EB2C9594589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25" name="テキスト ボックス 24">
            <a:extLst>
              <a:ext uri="{FF2B5EF4-FFF2-40B4-BE49-F238E27FC236}">
                <a16:creationId xmlns:a16="http://schemas.microsoft.com/office/drawing/2014/main" id="{12F1681D-F538-48AC-B0E9-0D648DE01A1E}"/>
              </a:ext>
            </a:extLst>
          </p:cNvPr>
          <p:cNvSpPr txBox="1"/>
          <p:nvPr/>
        </p:nvSpPr>
        <p:spPr>
          <a:xfrm>
            <a:off x="317500" y="1261646"/>
            <a:ext cx="5674855"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■日本と海外の医療事情の違い</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F8CA50E9-B189-4DEC-8223-9A01C3200888}"/>
              </a:ext>
            </a:extLst>
          </p:cNvPr>
          <p:cNvSpPr/>
          <p:nvPr/>
        </p:nvSpPr>
        <p:spPr>
          <a:xfrm>
            <a:off x="457200" y="1676400"/>
            <a:ext cx="381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都市別 虫垂炎手術の治療費の目安</a:t>
            </a:r>
            <a:endParaRPr lang="ja-JP" altLang="en-US" sz="1400" b="1" dirty="0">
              <a:solidFill>
                <a:srgbClr val="FFFFFF"/>
              </a:solidFill>
              <a:latin typeface="メイリオ" panose="020B0604030504040204" pitchFamily="50" charset="-128"/>
              <a:ea typeface="メイリオ" panose="020B0604030504040204" pitchFamily="50" charset="-128"/>
              <a:cs typeface="メイリオ"/>
            </a:endParaRPr>
          </a:p>
        </p:txBody>
      </p:sp>
      <p:pic>
        <p:nvPicPr>
          <p:cNvPr id="13" name="グラフィックス 12">
            <a:extLst>
              <a:ext uri="{FF2B5EF4-FFF2-40B4-BE49-F238E27FC236}">
                <a16:creationId xmlns:a16="http://schemas.microsoft.com/office/drawing/2014/main" id="{E8AEAFCC-589E-402E-8F64-671C613D7D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grpSp>
        <p:nvGrpSpPr>
          <p:cNvPr id="14" name="グループ化 13">
            <a:extLst>
              <a:ext uri="{FF2B5EF4-FFF2-40B4-BE49-F238E27FC236}">
                <a16:creationId xmlns:a16="http://schemas.microsoft.com/office/drawing/2014/main" id="{6DBE3A50-8EF3-404A-A479-925554CAC3A7}"/>
              </a:ext>
            </a:extLst>
          </p:cNvPr>
          <p:cNvGrpSpPr/>
          <p:nvPr/>
        </p:nvGrpSpPr>
        <p:grpSpPr>
          <a:xfrm>
            <a:off x="76200" y="324000"/>
            <a:ext cx="5943600" cy="628377"/>
            <a:chOff x="76200" y="324000"/>
            <a:chExt cx="5943600" cy="628377"/>
          </a:xfrm>
        </p:grpSpPr>
        <p:sp>
          <p:nvSpPr>
            <p:cNvPr id="15" name="object 3">
              <a:extLst>
                <a:ext uri="{FF2B5EF4-FFF2-40B4-BE49-F238E27FC236}">
                  <a16:creationId xmlns:a16="http://schemas.microsoft.com/office/drawing/2014/main" id="{F17AEC16-147A-4911-9930-269C23C4E950}"/>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未来のあなたのために</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6" name="object 3">
              <a:extLst>
                <a:ext uri="{FF2B5EF4-FFF2-40B4-BE49-F238E27FC236}">
                  <a16:creationId xmlns:a16="http://schemas.microsoft.com/office/drawing/2014/main" id="{BD9DB62B-CB9D-472C-BDD5-0429213BB7DB}"/>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pic>
        <p:nvPicPr>
          <p:cNvPr id="2" name="図 1"/>
          <p:cNvPicPr>
            <a:picLocks noChangeAspect="1"/>
          </p:cNvPicPr>
          <p:nvPr/>
        </p:nvPicPr>
        <p:blipFill>
          <a:blip r:embed="rId5"/>
          <a:stretch>
            <a:fillRect/>
          </a:stretch>
        </p:blipFill>
        <p:spPr>
          <a:xfrm>
            <a:off x="788598" y="2293606"/>
            <a:ext cx="7566804" cy="3624373"/>
          </a:xfrm>
          <a:prstGeom prst="rect">
            <a:avLst/>
          </a:prstGeom>
        </p:spPr>
      </p:pic>
      <p:grpSp>
        <p:nvGrpSpPr>
          <p:cNvPr id="29" name="グループ化 28">
            <a:extLst>
              <a:ext uri="{FF2B5EF4-FFF2-40B4-BE49-F238E27FC236}">
                <a16:creationId xmlns:a16="http://schemas.microsoft.com/office/drawing/2014/main" id="{8D2A4173-E0D7-45DF-AF8E-2C9FC807F762}"/>
              </a:ext>
            </a:extLst>
          </p:cNvPr>
          <p:cNvGrpSpPr/>
          <p:nvPr/>
        </p:nvGrpSpPr>
        <p:grpSpPr>
          <a:xfrm>
            <a:off x="344473" y="2106250"/>
            <a:ext cx="8229600" cy="4364400"/>
            <a:chOff x="457199" y="1994604"/>
            <a:chExt cx="8229600" cy="4364400"/>
          </a:xfrm>
        </p:grpSpPr>
        <p:sp>
          <p:nvSpPr>
            <p:cNvPr id="30" name="正方形/長方形 29">
              <a:extLst>
                <a:ext uri="{FF2B5EF4-FFF2-40B4-BE49-F238E27FC236}">
                  <a16:creationId xmlns:a16="http://schemas.microsoft.com/office/drawing/2014/main" id="{A4C630DF-AE36-4421-85EA-B3E91A7B6547}"/>
                </a:ext>
              </a:extLst>
            </p:cNvPr>
            <p:cNvSpPr/>
            <p:nvPr/>
          </p:nvSpPr>
          <p:spPr>
            <a:xfrm>
              <a:off x="457199" y="1994604"/>
              <a:ext cx="8229600" cy="4364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CDBF3448-BC99-4DAA-8790-96789ED288BC}"/>
                </a:ext>
              </a:extLst>
            </p:cNvPr>
            <p:cNvSpPr/>
            <p:nvPr/>
          </p:nvSpPr>
          <p:spPr>
            <a:xfrm>
              <a:off x="890022" y="2610472"/>
              <a:ext cx="7363955" cy="3332863"/>
            </a:xfrm>
            <a:prstGeom prst="roundRect">
              <a:avLst>
                <a:gd name="adj" fmla="val 8198"/>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object 10">
              <a:extLst>
                <a:ext uri="{FF2B5EF4-FFF2-40B4-BE49-F238E27FC236}">
                  <a16:creationId xmlns:a16="http://schemas.microsoft.com/office/drawing/2014/main" id="{91CFE11B-5376-438C-A654-61261287173B}"/>
                </a:ext>
              </a:extLst>
            </p:cNvPr>
            <p:cNvSpPr txBox="1"/>
            <p:nvPr/>
          </p:nvSpPr>
          <p:spPr>
            <a:xfrm>
              <a:off x="1029723" y="2762088"/>
              <a:ext cx="7224254" cy="3029630"/>
            </a:xfrm>
            <a:prstGeom prst="rect">
              <a:avLst/>
            </a:prstGeom>
            <a:noFill/>
          </p:spPr>
          <p:txBody>
            <a:bodyPr vert="horz" wrap="square" lIns="360000" tIns="180000" rIns="360000" bIns="180000" spcCol="360000" rtlCol="0">
              <a:spAutoFit/>
            </a:bodyPr>
            <a:lstStyle/>
            <a:p>
              <a:pPr>
                <a:lnSpc>
                  <a:spcPts val="3000"/>
                </a:lnSpc>
              </a:pPr>
              <a:r>
                <a:rPr lang="ja-JP" altLang="en-US" b="1" spc="100" dirty="0">
                  <a:solidFill>
                    <a:schemeClr val="accent2">
                      <a:lumMod val="50000"/>
                    </a:schemeClr>
                  </a:solidFill>
                  <a:latin typeface="メイリオ" panose="020B0604030504040204" pitchFamily="50" charset="-128"/>
                  <a:ea typeface="メイリオ" panose="020B0604030504040204" pitchFamily="50" charset="-128"/>
                  <a:cs typeface="メイリオ"/>
                </a:rPr>
                <a:t>海外でケガをしたり、病気にかかって治療を受ける場合には、様々な問題が発生してくることが考えられます。</a:t>
              </a:r>
              <a:endParaRPr lang="en-US" altLang="ja-JP" b="1" spc="100"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3000"/>
                </a:lnSpc>
              </a:pPr>
              <a:r>
                <a:rPr lang="ja-JP" altLang="en-US" b="1" spc="100" dirty="0">
                  <a:solidFill>
                    <a:schemeClr val="accent2">
                      <a:lumMod val="50000"/>
                    </a:schemeClr>
                  </a:solidFill>
                  <a:latin typeface="メイリオ" panose="020B0604030504040204" pitchFamily="50" charset="-128"/>
                  <a:ea typeface="メイリオ" panose="020B0604030504040204" pitchFamily="50" charset="-128"/>
                  <a:cs typeface="メイリオ"/>
                </a:rPr>
                <a:t>具体的には、どこの医療機関で治療を受ければ良いのかがわかりにくい、高額な治療費をその場で支払うことが可能か、そして症状の説明や治療方法など専門的な医療用語について外国語でコミュニケーションが図れるか、などが考えられます。</a:t>
              </a:r>
            </a:p>
          </p:txBody>
        </p:sp>
      </p:grpSp>
    </p:spTree>
    <p:extLst>
      <p:ext uri="{BB962C8B-B14F-4D97-AF65-F5344CB8AC3E}">
        <p14:creationId xmlns:p14="http://schemas.microsoft.com/office/powerpoint/2010/main" val="2551838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3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300"/>
                                        <p:tgtEl>
                                          <p:spTgt spid="28"/>
                                        </p:tgtEl>
                                      </p:cBhvr>
                                    </p:animEffect>
                                  </p:childTnLst>
                                </p:cTn>
                              </p:par>
                            </p:childTnLst>
                          </p:cTn>
                        </p:par>
                        <p:par>
                          <p:cTn id="11" fill="hold">
                            <p:stCondLst>
                              <p:cond delay="3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3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829F662E-DB65-43DD-A4A3-CA34ECA921DA}"/>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grpSp>
        <p:nvGrpSpPr>
          <p:cNvPr id="75" name="グループ化 74">
            <a:extLst>
              <a:ext uri="{FF2B5EF4-FFF2-40B4-BE49-F238E27FC236}">
                <a16:creationId xmlns:a16="http://schemas.microsoft.com/office/drawing/2014/main" id="{6EAF5372-2B13-4448-9D8C-821B71968849}"/>
              </a:ext>
            </a:extLst>
          </p:cNvPr>
          <p:cNvGrpSpPr/>
          <p:nvPr/>
        </p:nvGrpSpPr>
        <p:grpSpPr>
          <a:xfrm>
            <a:off x="556461" y="1359717"/>
            <a:ext cx="7949999" cy="1402948"/>
            <a:chOff x="556461" y="1600200"/>
            <a:chExt cx="7949999" cy="1477515"/>
          </a:xfrm>
        </p:grpSpPr>
        <p:pic>
          <p:nvPicPr>
            <p:cNvPr id="76" name="グラフィックス 75">
              <a:extLst>
                <a:ext uri="{FF2B5EF4-FFF2-40B4-BE49-F238E27FC236}">
                  <a16:creationId xmlns:a16="http://schemas.microsoft.com/office/drawing/2014/main" id="{96B539BB-8AF8-4335-AD31-273200DD8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17" y="2003838"/>
              <a:ext cx="7597943" cy="1073877"/>
            </a:xfrm>
            <a:prstGeom prst="rect">
              <a:avLst/>
            </a:prstGeom>
          </p:spPr>
        </p:pic>
        <p:sp>
          <p:nvSpPr>
            <p:cNvPr id="77" name="object 14">
              <a:extLst>
                <a:ext uri="{FF2B5EF4-FFF2-40B4-BE49-F238E27FC236}">
                  <a16:creationId xmlns:a16="http://schemas.microsoft.com/office/drawing/2014/main" id="{919D6993-7FEF-46D1-ACFF-3B80A6CB11C7}"/>
                </a:ext>
              </a:extLst>
            </p:cNvPr>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78" name="object 15">
              <a:extLst>
                <a:ext uri="{FF2B5EF4-FFF2-40B4-BE49-F238E27FC236}">
                  <a16:creationId xmlns:a16="http://schemas.microsoft.com/office/drawing/2014/main" id="{9ACFC3E4-E342-47DF-9922-48507ACD92E3}"/>
                </a:ext>
              </a:extLst>
            </p:cNvPr>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79" name="object 16">
              <a:extLst>
                <a:ext uri="{FF2B5EF4-FFF2-40B4-BE49-F238E27FC236}">
                  <a16:creationId xmlns:a16="http://schemas.microsoft.com/office/drawing/2014/main" id="{567306B6-6597-4F8C-AF0D-C5C9DAEBC792}"/>
                </a:ext>
              </a:extLst>
            </p:cNvPr>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80" name="object 17">
              <a:extLst>
                <a:ext uri="{FF2B5EF4-FFF2-40B4-BE49-F238E27FC236}">
                  <a16:creationId xmlns:a16="http://schemas.microsoft.com/office/drawing/2014/main" id="{4BDFA8A7-414A-403E-991C-DCB12F0EE0F2}"/>
                </a:ext>
              </a:extLst>
            </p:cNvPr>
            <p:cNvSpPr txBox="1"/>
            <p:nvPr/>
          </p:nvSpPr>
          <p:spPr>
            <a:xfrm>
              <a:off x="1197613" y="2052371"/>
              <a:ext cx="7160753" cy="1012922"/>
            </a:xfrm>
            <a:prstGeom prst="rect">
              <a:avLst/>
            </a:prstGeom>
          </p:spPr>
          <p:txBody>
            <a:bodyPr vert="horz" wrap="square" lIns="0" tIns="0" rIns="0" bIns="0" rtlCol="0">
              <a:spAutoFit/>
            </a:bodyPr>
            <a:lstStyle/>
            <a:p>
              <a:pPr>
                <a:lnSpc>
                  <a:spcPts val="2500"/>
                </a:lnSpc>
                <a:tabLst>
                  <a:tab pos="469265" algn="l"/>
                </a:tabLst>
              </a:pPr>
              <a:r>
                <a:rPr lang="ja-JP" altLang="en-US" b="1" dirty="0">
                  <a:solidFill>
                    <a:schemeClr val="bg1"/>
                  </a:solidFill>
                  <a:latin typeface="メイリオ" panose="020B0604030504040204" pitchFamily="50" charset="-128"/>
                  <a:ea typeface="メイリオ" panose="020B0604030504040204" pitchFamily="50" charset="-128"/>
                  <a:cs typeface="メイリオ"/>
                </a:rPr>
                <a:t>　あなたが一人暮らしを始めたアパートで、隣の部屋からのもらい火</a:t>
              </a:r>
              <a:r>
                <a:rPr lang="en-US" altLang="ja-JP" b="1" dirty="0">
                  <a:solidFill>
                    <a:schemeClr val="bg1"/>
                  </a:solidFill>
                  <a:latin typeface="メイリオ" panose="020B0604030504040204" pitchFamily="50" charset="-128"/>
                  <a:ea typeface="メイリオ" panose="020B0604030504040204" pitchFamily="50" charset="-128"/>
                  <a:cs typeface="メイリオ"/>
                </a:rPr>
                <a:t>(</a:t>
              </a:r>
              <a:r>
                <a:rPr lang="ja-JP" altLang="en-US" b="1" dirty="0">
                  <a:solidFill>
                    <a:schemeClr val="bg1"/>
                  </a:solidFill>
                  <a:latin typeface="メイリオ" panose="020B0604030504040204" pitchFamily="50" charset="-128"/>
                  <a:ea typeface="メイリオ" panose="020B0604030504040204" pitchFamily="50" charset="-128"/>
                  <a:cs typeface="メイリオ"/>
                </a:rPr>
                <a:t>類焼</a:t>
              </a:r>
              <a:r>
                <a:rPr lang="en-US" altLang="ja-JP" b="1" dirty="0">
                  <a:solidFill>
                    <a:schemeClr val="bg1"/>
                  </a:solidFill>
                  <a:latin typeface="メイリオ" panose="020B0604030504040204" pitchFamily="50" charset="-128"/>
                  <a:ea typeface="メイリオ" panose="020B0604030504040204" pitchFamily="50" charset="-128"/>
                  <a:cs typeface="メイリオ"/>
                </a:rPr>
                <a:t>)</a:t>
              </a:r>
              <a:r>
                <a:rPr lang="ja-JP" altLang="en-US" b="1" dirty="0">
                  <a:solidFill>
                    <a:schemeClr val="bg1"/>
                  </a:solidFill>
                  <a:latin typeface="メイリオ" panose="020B0604030504040204" pitchFamily="50" charset="-128"/>
                  <a:ea typeface="メイリオ" panose="020B0604030504040204" pitchFamily="50" charset="-128"/>
                  <a:cs typeface="メイリオ"/>
                </a:rPr>
                <a:t>により、タンスと液晶テレビが燃えてしまいました。</a:t>
              </a:r>
              <a:endParaRPr lang="en-US" altLang="ja-JP" b="1" dirty="0">
                <a:solidFill>
                  <a:schemeClr val="bg1"/>
                </a:solidFill>
                <a:latin typeface="メイリオ" panose="020B0604030504040204" pitchFamily="50" charset="-128"/>
                <a:ea typeface="メイリオ" panose="020B0604030504040204" pitchFamily="50" charset="-128"/>
                <a:cs typeface="メイリオ"/>
              </a:endParaRPr>
            </a:p>
            <a:p>
              <a:pPr>
                <a:lnSpc>
                  <a:spcPts val="2500"/>
                </a:lnSpc>
                <a:tabLst>
                  <a:tab pos="469265" algn="l"/>
                </a:tabLst>
              </a:pPr>
              <a:r>
                <a:rPr lang="ja-JP" altLang="en-US" b="1" spc="100" dirty="0">
                  <a:solidFill>
                    <a:schemeClr val="bg1"/>
                  </a:solidFill>
                  <a:latin typeface="メイリオ" panose="020B0604030504040204" pitchFamily="50" charset="-128"/>
                  <a:ea typeface="メイリオ" panose="020B0604030504040204" pitchFamily="50" charset="-128"/>
                  <a:cs typeface="メイリオ"/>
                </a:rPr>
                <a:t>隣の人に賠償してもらえるものを選びましょう。</a:t>
              </a:r>
              <a:endParaRPr b="1" spc="100" dirty="0">
                <a:solidFill>
                  <a:schemeClr val="bg1"/>
                </a:solidFill>
                <a:latin typeface="メイリオ" panose="020B0604030504040204" pitchFamily="50" charset="-128"/>
                <a:ea typeface="メイリオ" panose="020B0604030504040204" pitchFamily="50" charset="-128"/>
                <a:cs typeface="メイリオ"/>
              </a:endParaRPr>
            </a:p>
          </p:txBody>
        </p:sp>
        <p:sp>
          <p:nvSpPr>
            <p:cNvPr id="81" name="object 16">
              <a:extLst>
                <a:ext uri="{FF2B5EF4-FFF2-40B4-BE49-F238E27FC236}">
                  <a16:creationId xmlns:a16="http://schemas.microsoft.com/office/drawing/2014/main" id="{9CF8D450-96BE-4232-B464-E2801A41B7BA}"/>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8</a:t>
              </a:r>
              <a:endParaRPr sz="2800" i="1" dirty="0">
                <a:latin typeface="メイリオ" panose="020B0604030504040204" pitchFamily="50" charset="-128"/>
                <a:ea typeface="メイリオ" panose="020B0604030504040204" pitchFamily="50" charset="-128"/>
                <a:cs typeface="Franklin Gothic Demi"/>
              </a:endParaRPr>
            </a:p>
          </p:txBody>
        </p:sp>
      </p:grpSp>
      <p:sp>
        <p:nvSpPr>
          <p:cNvPr id="39" name="楕円 38">
            <a:extLst>
              <a:ext uri="{FF2B5EF4-FFF2-40B4-BE49-F238E27FC236}">
                <a16:creationId xmlns:a16="http://schemas.microsoft.com/office/drawing/2014/main" id="{3C8AF9B5-9A52-40EA-BD53-B84B29C151F7}"/>
              </a:ext>
            </a:extLst>
          </p:cNvPr>
          <p:cNvSpPr/>
          <p:nvPr/>
        </p:nvSpPr>
        <p:spPr>
          <a:xfrm>
            <a:off x="1221215" y="4671717"/>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10206D96-6657-487B-A036-910925A24E5E}"/>
              </a:ext>
            </a:extLst>
          </p:cNvPr>
          <p:cNvGrpSpPr/>
          <p:nvPr/>
        </p:nvGrpSpPr>
        <p:grpSpPr>
          <a:xfrm>
            <a:off x="1221215" y="3020214"/>
            <a:ext cx="7389385" cy="2144177"/>
            <a:chOff x="962830" y="3472410"/>
            <a:chExt cx="7541785" cy="2144177"/>
          </a:xfrm>
        </p:grpSpPr>
        <p:sp>
          <p:nvSpPr>
            <p:cNvPr id="44" name="テキスト ボックス 43">
              <a:extLst>
                <a:ext uri="{FF2B5EF4-FFF2-40B4-BE49-F238E27FC236}">
                  <a16:creationId xmlns:a16="http://schemas.microsoft.com/office/drawing/2014/main" id="{8A8552C6-9F11-4F10-A445-2F897D34BC08}"/>
                </a:ext>
              </a:extLst>
            </p:cNvPr>
            <p:cNvSpPr txBox="1"/>
            <p:nvPr/>
          </p:nvSpPr>
          <p:spPr>
            <a:xfrm>
              <a:off x="962830" y="3472410"/>
              <a:ext cx="411727" cy="2085186"/>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①</a:t>
              </a:r>
              <a:endParaRPr lang="en-US" altLang="ja-JP" dirty="0">
                <a:latin typeface="メイリオ" panose="020B0604030504040204" pitchFamily="50" charset="-128"/>
                <a:ea typeface="メイリオ" panose="020B0604030504040204" pitchFamily="50" charset="-128"/>
              </a:endParaRPr>
            </a:p>
            <a:p>
              <a:pPr>
                <a:lnSpc>
                  <a:spcPts val="4000"/>
                </a:lnSpc>
              </a:pPr>
              <a:r>
                <a:rPr kumimoji="1" lang="ja-JP" altLang="en-US" dirty="0">
                  <a:latin typeface="メイリオ" panose="020B0604030504040204" pitchFamily="50" charset="-128"/>
                  <a:ea typeface="メイリオ" panose="020B0604030504040204" pitchFamily="50" charset="-128"/>
                </a:rPr>
                <a:t>②</a:t>
              </a:r>
              <a:endParaRPr kumimoji="1" lang="en-US" altLang="ja-JP" dirty="0">
                <a:latin typeface="メイリオ" panose="020B0604030504040204" pitchFamily="50" charset="-128"/>
                <a:ea typeface="メイリオ" panose="020B0604030504040204" pitchFamily="50" charset="-128"/>
              </a:endParaRPr>
            </a:p>
            <a:p>
              <a:pPr>
                <a:lnSpc>
                  <a:spcPts val="4000"/>
                </a:lnSpc>
              </a:pPr>
              <a:r>
                <a:rPr lang="ja-JP" altLang="en-US" dirty="0">
                  <a:latin typeface="メイリオ" panose="020B0604030504040204" pitchFamily="50" charset="-128"/>
                  <a:ea typeface="メイリオ" panose="020B0604030504040204" pitchFamily="50" charset="-128"/>
                </a:rPr>
                <a:t>③</a:t>
              </a:r>
              <a:endParaRPr lang="en-US" altLang="ja-JP" dirty="0">
                <a:latin typeface="メイリオ" panose="020B0604030504040204" pitchFamily="50" charset="-128"/>
                <a:ea typeface="メイリオ" panose="020B0604030504040204" pitchFamily="50" charset="-128"/>
              </a:endParaRPr>
            </a:p>
            <a:p>
              <a:pPr>
                <a:lnSpc>
                  <a:spcPts val="4000"/>
                </a:lnSpc>
              </a:pPr>
              <a:r>
                <a:rPr kumimoji="1" lang="ja-JP" altLang="en-US" dirty="0">
                  <a:latin typeface="メイリオ" panose="020B0604030504040204" pitchFamily="50" charset="-128"/>
                  <a:ea typeface="メイリオ" panose="020B0604030504040204" pitchFamily="50" charset="-128"/>
                </a:rPr>
                <a:t>④</a:t>
              </a:r>
              <a:endParaRPr kumimoji="1" lang="en-US" altLang="ja-JP"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0F29E73D-139A-4B33-824D-DD8928BF49B1}"/>
                </a:ext>
              </a:extLst>
            </p:cNvPr>
            <p:cNvSpPr txBox="1"/>
            <p:nvPr/>
          </p:nvSpPr>
          <p:spPr>
            <a:xfrm>
              <a:off x="1374557" y="3472410"/>
              <a:ext cx="7130058" cy="2144177"/>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タンスと液晶テレビ</a:t>
              </a:r>
              <a:endParaRPr lang="en-US" altLang="ja-JP" dirty="0">
                <a:latin typeface="メイリオ" panose="020B0604030504040204" pitchFamily="50" charset="-128"/>
                <a:ea typeface="メイリオ" panose="020B0604030504040204" pitchFamily="50" charset="-128"/>
              </a:endParaRPr>
            </a:p>
            <a:p>
              <a:pPr>
                <a:lnSpc>
                  <a:spcPts val="4000"/>
                </a:lnSpc>
              </a:pPr>
              <a:r>
                <a:rPr lang="ja-JP" altLang="en-US" dirty="0">
                  <a:latin typeface="メイリオ" panose="020B0604030504040204" pitchFamily="50" charset="-128"/>
                  <a:ea typeface="メイリオ" panose="020B0604030504040204" pitchFamily="50" charset="-128"/>
                </a:rPr>
                <a:t>タンス</a:t>
              </a:r>
              <a:endParaRPr lang="en-US" altLang="ja-JP" dirty="0">
                <a:latin typeface="メイリオ" panose="020B0604030504040204" pitchFamily="50" charset="-128"/>
                <a:ea typeface="メイリオ" panose="020B0604030504040204" pitchFamily="50" charset="-128"/>
              </a:endParaRPr>
            </a:p>
            <a:p>
              <a:pPr>
                <a:lnSpc>
                  <a:spcPts val="4000"/>
                </a:lnSpc>
              </a:pPr>
              <a:r>
                <a:rPr lang="ja-JP" altLang="en-US" dirty="0">
                  <a:latin typeface="メイリオ" panose="020B0604030504040204" pitchFamily="50" charset="-128"/>
                  <a:ea typeface="メイリオ" panose="020B0604030504040204" pitchFamily="50" charset="-128"/>
                </a:rPr>
                <a:t>液晶テレビ</a:t>
              </a:r>
              <a:endParaRPr lang="en-US" altLang="ja-JP" dirty="0">
                <a:latin typeface="メイリオ" panose="020B0604030504040204" pitchFamily="50" charset="-128"/>
                <a:ea typeface="メイリオ" panose="020B0604030504040204" pitchFamily="50" charset="-128"/>
              </a:endParaRPr>
            </a:p>
            <a:p>
              <a:pPr>
                <a:lnSpc>
                  <a:spcPts val="4000"/>
                </a:lnSpc>
              </a:pPr>
              <a:r>
                <a:rPr lang="ja-JP" altLang="en-US" dirty="0">
                  <a:latin typeface="メイリオ" panose="020B0604030504040204" pitchFamily="50" charset="-128"/>
                  <a:ea typeface="メイリオ" panose="020B0604030504040204" pitchFamily="50" charset="-128"/>
                </a:rPr>
                <a:t>いずれも賠償してもらえない</a:t>
              </a:r>
              <a:endParaRPr lang="en-US" altLang="ja-JP" dirty="0">
                <a:latin typeface="メイリオ" panose="020B0604030504040204" pitchFamily="50" charset="-128"/>
                <a:ea typeface="メイリオ" panose="020B0604030504040204" pitchFamily="50" charset="-128"/>
              </a:endParaRPr>
            </a:p>
          </p:txBody>
        </p:sp>
      </p:grpSp>
      <p:pic>
        <p:nvPicPr>
          <p:cNvPr id="5" name="図 4">
            <a:extLst>
              <a:ext uri="{FF2B5EF4-FFF2-40B4-BE49-F238E27FC236}">
                <a16:creationId xmlns:a16="http://schemas.microsoft.com/office/drawing/2014/main" id="{8569E962-81BC-4851-90F1-5D4EF8F13A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2509" y="3020214"/>
            <a:ext cx="3533124" cy="2275809"/>
          </a:xfrm>
          <a:prstGeom prst="rect">
            <a:avLst/>
          </a:prstGeom>
        </p:spPr>
      </p:pic>
      <p:pic>
        <p:nvPicPr>
          <p:cNvPr id="18" name="グラフィックス 17">
            <a:extLst>
              <a:ext uri="{FF2B5EF4-FFF2-40B4-BE49-F238E27FC236}">
                <a16:creationId xmlns:a16="http://schemas.microsoft.com/office/drawing/2014/main" id="{648EF4E9-5D83-4FA5-99F6-6BC85AFDB8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234000"/>
            <a:ext cx="6019800" cy="669600"/>
          </a:xfrm>
          <a:prstGeom prst="rect">
            <a:avLst/>
          </a:prstGeom>
        </p:spPr>
      </p:pic>
      <p:grpSp>
        <p:nvGrpSpPr>
          <p:cNvPr id="19" name="グループ化 18">
            <a:extLst>
              <a:ext uri="{FF2B5EF4-FFF2-40B4-BE49-F238E27FC236}">
                <a16:creationId xmlns:a16="http://schemas.microsoft.com/office/drawing/2014/main" id="{561887AB-86B0-4B59-846F-CA53501ABA1F}"/>
              </a:ext>
            </a:extLst>
          </p:cNvPr>
          <p:cNvGrpSpPr/>
          <p:nvPr/>
        </p:nvGrpSpPr>
        <p:grpSpPr>
          <a:xfrm>
            <a:off x="76200" y="324000"/>
            <a:ext cx="5943600" cy="628377"/>
            <a:chOff x="76200" y="324000"/>
            <a:chExt cx="5943600" cy="628377"/>
          </a:xfrm>
        </p:grpSpPr>
        <p:sp>
          <p:nvSpPr>
            <p:cNvPr id="20" name="object 3">
              <a:extLst>
                <a:ext uri="{FF2B5EF4-FFF2-40B4-BE49-F238E27FC236}">
                  <a16:creationId xmlns:a16="http://schemas.microsoft.com/office/drawing/2014/main" id="{7ADD3369-60C2-4C02-AE13-E41ED4B61BC9}"/>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未来のあなたのために</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1" name="object 3">
              <a:extLst>
                <a:ext uri="{FF2B5EF4-FFF2-40B4-BE49-F238E27FC236}">
                  <a16:creationId xmlns:a16="http://schemas.microsoft.com/office/drawing/2014/main" id="{A6BC6C89-ECEC-4427-9522-5097E04B9A8D}"/>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
        <p:nvSpPr>
          <p:cNvPr id="23" name="object 17">
            <a:extLst>
              <a:ext uri="{FF2B5EF4-FFF2-40B4-BE49-F238E27FC236}">
                <a16:creationId xmlns:a16="http://schemas.microsoft.com/office/drawing/2014/main" id="{4BDFA8A7-414A-403E-991C-DCB12F0EE0F2}"/>
              </a:ext>
            </a:extLst>
          </p:cNvPr>
          <p:cNvSpPr txBox="1"/>
          <p:nvPr/>
        </p:nvSpPr>
        <p:spPr>
          <a:xfrm>
            <a:off x="1071961" y="1892215"/>
            <a:ext cx="990600" cy="320601"/>
          </a:xfrm>
          <a:prstGeom prst="rect">
            <a:avLst/>
          </a:prstGeom>
        </p:spPr>
        <p:txBody>
          <a:bodyPr vert="horz" wrap="square" lIns="0" tIns="0" rIns="0" bIns="0" rtlCol="0">
            <a:spAutoFit/>
          </a:bodyPr>
          <a:lstStyle/>
          <a:p>
            <a:pPr>
              <a:lnSpc>
                <a:spcPts val="2500"/>
              </a:lnSpc>
              <a:tabLst>
                <a:tab pos="469265" algn="l"/>
              </a:tabLst>
            </a:pPr>
            <a:r>
              <a:rPr lang="ja-JP" altLang="en-US" b="1" dirty="0">
                <a:solidFill>
                  <a:schemeClr val="bg1"/>
                </a:solidFill>
                <a:latin typeface="メイリオ" panose="020B0604030504040204" pitchFamily="50" charset="-128"/>
                <a:ea typeface="メイリオ" panose="020B0604030504040204" pitchFamily="50" charset="-128"/>
                <a:cs typeface="メイリオ"/>
              </a:rPr>
              <a:t>　</a:t>
            </a:r>
            <a:r>
              <a:rPr lang="ja-JP" altLang="en-US" sz="800" b="1" dirty="0">
                <a:solidFill>
                  <a:schemeClr val="bg1"/>
                </a:solidFill>
                <a:latin typeface="メイリオ" panose="020B0604030504040204" pitchFamily="50" charset="-128"/>
                <a:ea typeface="メイリオ" panose="020B0604030504040204" pitchFamily="50" charset="-128"/>
                <a:cs typeface="メイリオ"/>
              </a:rPr>
              <a:t>るいしょう</a:t>
            </a:r>
            <a:endParaRPr lang="en-US" altLang="ja-JP" sz="800" b="1" dirty="0">
              <a:solidFill>
                <a:schemeClr val="bg1"/>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122173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00"/>
                                        <p:tgtEl>
                                          <p:spTgt spid="75"/>
                                        </p:tgtEl>
                                      </p:cBhvr>
                                    </p:animEffect>
                                    <p:anim calcmode="lin" valueType="num">
                                      <p:cBhvr>
                                        <p:cTn id="8" dur="200" fill="hold"/>
                                        <p:tgtEl>
                                          <p:spTgt spid="75"/>
                                        </p:tgtEl>
                                        <p:attrNameLst>
                                          <p:attrName>ppt_x</p:attrName>
                                        </p:attrNameLst>
                                      </p:cBhvr>
                                      <p:tavLst>
                                        <p:tav tm="0">
                                          <p:val>
                                            <p:strVal val="#ppt_x"/>
                                          </p:val>
                                        </p:tav>
                                        <p:tav tm="100000">
                                          <p:val>
                                            <p:strVal val="#ppt_x"/>
                                          </p:val>
                                        </p:tav>
                                      </p:tavLst>
                                    </p:anim>
                                    <p:anim calcmode="lin" valueType="num">
                                      <p:cBhvr>
                                        <p:cTn id="9" dur="2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400"/>
                            </p:stCondLst>
                            <p:childTnLst>
                              <p:par>
                                <p:cTn id="11" presetID="10" presetClass="entr" presetSubtype="0" fill="hold" nodeType="afterEffect">
                                  <p:stCondLst>
                                    <p:cond delay="50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3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
                                        <p:tgtEl>
                                          <p:spTgt spid="23"/>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836E682-8B35-4B87-9E63-5774DF9B2479}"/>
              </a:ext>
            </a:extLst>
          </p:cNvPr>
          <p:cNvGrpSpPr/>
          <p:nvPr/>
        </p:nvGrpSpPr>
        <p:grpSpPr>
          <a:xfrm>
            <a:off x="317500" y="216000"/>
            <a:ext cx="8509000" cy="6324500"/>
            <a:chOff x="317500" y="216000"/>
            <a:chExt cx="8509000" cy="6324500"/>
          </a:xfrm>
        </p:grpSpPr>
        <p:sp>
          <p:nvSpPr>
            <p:cNvPr id="9" name="bk object 16">
              <a:extLst>
                <a:ext uri="{FF2B5EF4-FFF2-40B4-BE49-F238E27FC236}">
                  <a16:creationId xmlns:a16="http://schemas.microsoft.com/office/drawing/2014/main" id="{DEDF4857-AB7A-446E-8ECD-2B0BCE559A6E}"/>
                </a:ext>
              </a:extLst>
            </p:cNvPr>
            <p:cNvSpPr/>
            <p:nvPr/>
          </p:nvSpPr>
          <p:spPr>
            <a:xfrm>
              <a:off x="317500" y="457200"/>
              <a:ext cx="8509000" cy="60833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74" name="object 4">
              <a:extLst>
                <a:ext uri="{FF2B5EF4-FFF2-40B4-BE49-F238E27FC236}">
                  <a16:creationId xmlns:a16="http://schemas.microsoft.com/office/drawing/2014/main" id="{781E0027-A0A5-4153-8172-9AE0DADCC98D}"/>
                </a:ext>
              </a:extLst>
            </p:cNvPr>
            <p:cNvSpPr/>
            <p:nvPr/>
          </p:nvSpPr>
          <p:spPr>
            <a:xfrm>
              <a:off x="2412000" y="216000"/>
              <a:ext cx="4320000" cy="508000"/>
            </a:xfrm>
            <a:custGeom>
              <a:avLst/>
              <a:gdLst/>
              <a:ahLst/>
              <a:cxnLst/>
              <a:rect l="l" t="t" r="r" b="b"/>
              <a:pathLst>
                <a:path w="4445000" h="508000">
                  <a:moveTo>
                    <a:pt x="4216400" y="0"/>
                  </a:moveTo>
                  <a:lnTo>
                    <a:pt x="228600" y="0"/>
                  </a:lnTo>
                  <a:lnTo>
                    <a:pt x="182529" y="4644"/>
                  </a:lnTo>
                  <a:lnTo>
                    <a:pt x="139619" y="17964"/>
                  </a:lnTo>
                  <a:lnTo>
                    <a:pt x="100788" y="39041"/>
                  </a:lnTo>
                  <a:lnTo>
                    <a:pt x="66955" y="66955"/>
                  </a:lnTo>
                  <a:lnTo>
                    <a:pt x="39041" y="100788"/>
                  </a:lnTo>
                  <a:lnTo>
                    <a:pt x="17964" y="139619"/>
                  </a:lnTo>
                  <a:lnTo>
                    <a:pt x="4644" y="182529"/>
                  </a:lnTo>
                  <a:lnTo>
                    <a:pt x="0" y="228600"/>
                  </a:lnTo>
                  <a:lnTo>
                    <a:pt x="0" y="279400"/>
                  </a:lnTo>
                  <a:lnTo>
                    <a:pt x="4644" y="325470"/>
                  </a:lnTo>
                  <a:lnTo>
                    <a:pt x="17964" y="368380"/>
                  </a:lnTo>
                  <a:lnTo>
                    <a:pt x="39041" y="407211"/>
                  </a:lnTo>
                  <a:lnTo>
                    <a:pt x="66955" y="441044"/>
                  </a:lnTo>
                  <a:lnTo>
                    <a:pt x="100788" y="468958"/>
                  </a:lnTo>
                  <a:lnTo>
                    <a:pt x="139619" y="490035"/>
                  </a:lnTo>
                  <a:lnTo>
                    <a:pt x="182529" y="503355"/>
                  </a:lnTo>
                  <a:lnTo>
                    <a:pt x="228600" y="508000"/>
                  </a:lnTo>
                  <a:lnTo>
                    <a:pt x="4216400" y="508000"/>
                  </a:lnTo>
                  <a:lnTo>
                    <a:pt x="4262470" y="503355"/>
                  </a:lnTo>
                  <a:lnTo>
                    <a:pt x="4305380" y="490035"/>
                  </a:lnTo>
                  <a:lnTo>
                    <a:pt x="4344211" y="468958"/>
                  </a:lnTo>
                  <a:lnTo>
                    <a:pt x="4378044" y="441044"/>
                  </a:lnTo>
                  <a:lnTo>
                    <a:pt x="4405958" y="407211"/>
                  </a:lnTo>
                  <a:lnTo>
                    <a:pt x="4427035" y="368380"/>
                  </a:lnTo>
                  <a:lnTo>
                    <a:pt x="4440355" y="325470"/>
                  </a:lnTo>
                  <a:lnTo>
                    <a:pt x="4445000" y="279400"/>
                  </a:lnTo>
                  <a:lnTo>
                    <a:pt x="4445000" y="228600"/>
                  </a:lnTo>
                  <a:lnTo>
                    <a:pt x="4440355" y="182529"/>
                  </a:lnTo>
                  <a:lnTo>
                    <a:pt x="4427035" y="139619"/>
                  </a:lnTo>
                  <a:lnTo>
                    <a:pt x="4405958" y="100788"/>
                  </a:lnTo>
                  <a:lnTo>
                    <a:pt x="4378044" y="66955"/>
                  </a:lnTo>
                  <a:lnTo>
                    <a:pt x="4344211" y="39041"/>
                  </a:lnTo>
                  <a:lnTo>
                    <a:pt x="4305380" y="17964"/>
                  </a:lnTo>
                  <a:lnTo>
                    <a:pt x="4262470" y="4644"/>
                  </a:lnTo>
                  <a:lnTo>
                    <a:pt x="4216400" y="0"/>
                  </a:lnTo>
                  <a:close/>
                </a:path>
              </a:pathLst>
            </a:custGeom>
            <a:solidFill>
              <a:srgbClr val="009242"/>
            </a:solidFill>
          </p:spPr>
          <p:txBody>
            <a:bodyPr wrap="square" lIns="0" tIns="108000" rIns="0" bIns="46800" rtlCol="0" anchor="ctr" anchorCtr="1"/>
            <a:lstStyle/>
            <a:p>
              <a:pPr algn="ctr"/>
              <a:r>
                <a:rPr lang="ja-JP" altLang="en-US" sz="2400" b="1" spc="55" dirty="0">
                  <a:solidFill>
                    <a:srgbClr val="FFFFFF"/>
                  </a:solidFill>
                  <a:latin typeface="メイリオ" panose="020B0604030504040204" pitchFamily="50" charset="-128"/>
                  <a:ea typeface="メイリオ" panose="020B0604030504040204" pitchFamily="50" charset="-128"/>
                  <a:cs typeface="メイリオ"/>
                </a:rPr>
                <a:t>目　次</a:t>
              </a:r>
              <a:endParaRPr lang="ja-JP" altLang="en-US" sz="2400" b="1" dirty="0">
                <a:latin typeface="メイリオ" panose="020B0604030504040204" pitchFamily="50" charset="-128"/>
                <a:ea typeface="メイリオ" panose="020B0604030504040204" pitchFamily="50" charset="-128"/>
                <a:cs typeface="メイリオ"/>
              </a:endParaRPr>
            </a:p>
          </p:txBody>
        </p:sp>
      </p:grpSp>
      <p:grpSp>
        <p:nvGrpSpPr>
          <p:cNvPr id="5" name="グループ化 4">
            <a:extLst>
              <a:ext uri="{FF2B5EF4-FFF2-40B4-BE49-F238E27FC236}">
                <a16:creationId xmlns:a16="http://schemas.microsoft.com/office/drawing/2014/main" id="{9A7FF1B3-D87B-4B07-8B4E-6AD9E19CDCE8}"/>
              </a:ext>
            </a:extLst>
          </p:cNvPr>
          <p:cNvGrpSpPr/>
          <p:nvPr/>
        </p:nvGrpSpPr>
        <p:grpSpPr>
          <a:xfrm>
            <a:off x="882649" y="1371600"/>
            <a:ext cx="7880351" cy="4402209"/>
            <a:chOff x="882649" y="1492547"/>
            <a:chExt cx="7880351" cy="4402209"/>
          </a:xfrm>
        </p:grpSpPr>
        <p:sp>
          <p:nvSpPr>
            <p:cNvPr id="77" name="テキスト ボックス 76">
              <a:extLst>
                <a:ext uri="{FF2B5EF4-FFF2-40B4-BE49-F238E27FC236}">
                  <a16:creationId xmlns:a16="http://schemas.microsoft.com/office/drawing/2014/main" id="{036E6498-5C9E-45F8-8624-35AC576AC638}"/>
                </a:ext>
              </a:extLst>
            </p:cNvPr>
            <p:cNvSpPr txBox="1"/>
            <p:nvPr/>
          </p:nvSpPr>
          <p:spPr>
            <a:xfrm>
              <a:off x="882649" y="1518301"/>
              <a:ext cx="4320000"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3" action="ppaction://hlinksldjump"/>
                </a:rPr>
                <a:t>① 暮らしの中のリスクを考えてみよう</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3FC3A2D3-94FD-41D7-90EE-DEA8B331C1EE}"/>
                </a:ext>
              </a:extLst>
            </p:cNvPr>
            <p:cNvSpPr txBox="1"/>
            <p:nvPr/>
          </p:nvSpPr>
          <p:spPr>
            <a:xfrm>
              <a:off x="882649" y="2325881"/>
              <a:ext cx="4146552"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4" action="ppaction://hlinksldjump"/>
                </a:rPr>
                <a:t>② 暮らしの中のリスクに備えるために</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F6A097B-6C4A-4739-9C53-0195075F2592}"/>
                </a:ext>
              </a:extLst>
            </p:cNvPr>
            <p:cNvSpPr txBox="1"/>
            <p:nvPr/>
          </p:nvSpPr>
          <p:spPr>
            <a:xfrm>
              <a:off x="882649" y="4748621"/>
              <a:ext cx="5746751"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5" action="ppaction://hlinksldjump"/>
                </a:rPr>
                <a:t>⑤ 自転車に乗っていて歩行者にケガをさせてしまった</a:t>
              </a:r>
              <a:r>
                <a:rPr lang="en-US" altLang="ja-JP"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5" action="ppaction://hlinksldjump"/>
                </a:rPr>
                <a:t>…</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B5064464-6479-4F3D-8D52-F847293DE57C}"/>
                </a:ext>
              </a:extLst>
            </p:cNvPr>
            <p:cNvSpPr txBox="1"/>
            <p:nvPr/>
          </p:nvSpPr>
          <p:spPr>
            <a:xfrm>
              <a:off x="882649" y="5556202"/>
              <a:ext cx="3003551"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6" action="ppaction://hlinksldjump"/>
                </a:rPr>
                <a:t>⑥ 未来のあなたのために</a:t>
              </a:r>
              <a:r>
                <a:rPr lang="en-US" altLang="ja-JP"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6" action="ppaction://hlinksldjump"/>
                </a:rPr>
                <a:t>…</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D278DA33-BF59-4AF3-BCF7-3D989EC612D3}"/>
                </a:ext>
              </a:extLst>
            </p:cNvPr>
            <p:cNvSpPr txBox="1"/>
            <p:nvPr/>
          </p:nvSpPr>
          <p:spPr>
            <a:xfrm>
              <a:off x="8382000" y="1492547"/>
              <a:ext cx="3048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2</a:t>
              </a:r>
            </a:p>
          </p:txBody>
        </p:sp>
        <p:sp>
          <p:nvSpPr>
            <p:cNvPr id="54" name="テキスト ボックス 53">
              <a:extLst>
                <a:ext uri="{FF2B5EF4-FFF2-40B4-BE49-F238E27FC236}">
                  <a16:creationId xmlns:a16="http://schemas.microsoft.com/office/drawing/2014/main" id="{CD0B56B7-EB74-4645-8678-237B80C4783A}"/>
                </a:ext>
              </a:extLst>
            </p:cNvPr>
            <p:cNvSpPr txBox="1"/>
            <p:nvPr/>
          </p:nvSpPr>
          <p:spPr>
            <a:xfrm>
              <a:off x="8305800" y="3128214"/>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6</a:t>
              </a:r>
              <a:endParaRPr lang="en-US" altLang="ja-JP" sz="1600" dirty="0">
                <a:latin typeface="メイリオ" panose="020B0604030504040204" pitchFamily="50" charset="-128"/>
                <a:ea typeface="メイリオ" panose="020B0604030504040204" pitchFamily="50" charset="-128"/>
              </a:endParaRPr>
            </a:p>
          </p:txBody>
        </p:sp>
        <p:cxnSp>
          <p:nvCxnSpPr>
            <p:cNvPr id="56" name="直線コネクタ 55">
              <a:extLst>
                <a:ext uri="{FF2B5EF4-FFF2-40B4-BE49-F238E27FC236}">
                  <a16:creationId xmlns:a16="http://schemas.microsoft.com/office/drawing/2014/main" id="{18965352-E3E7-49EB-A059-8FA8DDE04D6F}"/>
                </a:ext>
              </a:extLst>
            </p:cNvPr>
            <p:cNvCxnSpPr>
              <a:cxnSpLocks/>
            </p:cNvCxnSpPr>
            <p:nvPr/>
          </p:nvCxnSpPr>
          <p:spPr>
            <a:xfrm>
              <a:off x="5486400" y="1661824"/>
              <a:ext cx="2783655" cy="0"/>
            </a:xfrm>
            <a:prstGeom prst="line">
              <a:avLst/>
            </a:prstGeom>
            <a:ln w="158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2EA94214-709D-42D0-920C-5A67A6EE0B36}"/>
                </a:ext>
              </a:extLst>
            </p:cNvPr>
            <p:cNvCxnSpPr>
              <a:cxnSpLocks/>
            </p:cNvCxnSpPr>
            <p:nvPr/>
          </p:nvCxnSpPr>
          <p:spPr>
            <a:xfrm>
              <a:off x="5486400" y="2462611"/>
              <a:ext cx="2801127" cy="0"/>
            </a:xfrm>
            <a:prstGeom prst="line">
              <a:avLst/>
            </a:prstGeom>
            <a:ln w="158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A882CB86-BF0E-4B3B-82C8-3D65D8DE60AC}"/>
                </a:ext>
              </a:extLst>
            </p:cNvPr>
            <p:cNvCxnSpPr>
              <a:cxnSpLocks/>
            </p:cNvCxnSpPr>
            <p:nvPr/>
          </p:nvCxnSpPr>
          <p:spPr>
            <a:xfrm>
              <a:off x="4648200" y="3263398"/>
              <a:ext cx="3621855" cy="0"/>
            </a:xfrm>
            <a:prstGeom prst="line">
              <a:avLst/>
            </a:prstGeom>
            <a:ln w="158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BBF6709C-F28C-4402-B9A9-8892DEF68C00}"/>
                </a:ext>
              </a:extLst>
            </p:cNvPr>
            <p:cNvSpPr txBox="1"/>
            <p:nvPr/>
          </p:nvSpPr>
          <p:spPr>
            <a:xfrm>
              <a:off x="8305800" y="3904858"/>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11</a:t>
              </a:r>
              <a:endParaRPr lang="en-US" altLang="ja-JP" sz="1600" dirty="0">
                <a:latin typeface="メイリオ" panose="020B0604030504040204" pitchFamily="50" charset="-128"/>
                <a:ea typeface="メイリオ" panose="020B0604030504040204" pitchFamily="50" charset="-128"/>
              </a:endParaRPr>
            </a:p>
          </p:txBody>
        </p:sp>
        <p:cxnSp>
          <p:nvCxnSpPr>
            <p:cNvPr id="80" name="直線コネクタ 79">
              <a:extLst>
                <a:ext uri="{FF2B5EF4-FFF2-40B4-BE49-F238E27FC236}">
                  <a16:creationId xmlns:a16="http://schemas.microsoft.com/office/drawing/2014/main" id="{386AE637-5DA8-48FB-B47F-69406548E8B7}"/>
                </a:ext>
              </a:extLst>
            </p:cNvPr>
            <p:cNvCxnSpPr>
              <a:cxnSpLocks/>
            </p:cNvCxnSpPr>
            <p:nvPr/>
          </p:nvCxnSpPr>
          <p:spPr>
            <a:xfrm>
              <a:off x="5334000" y="4064185"/>
              <a:ext cx="2936055" cy="0"/>
            </a:xfrm>
            <a:prstGeom prst="line">
              <a:avLst/>
            </a:prstGeom>
            <a:ln w="158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DD7639AF-CA3A-4A3F-83F5-BC421230D0AA}"/>
                </a:ext>
              </a:extLst>
            </p:cNvPr>
            <p:cNvCxnSpPr>
              <a:cxnSpLocks/>
            </p:cNvCxnSpPr>
            <p:nvPr/>
          </p:nvCxnSpPr>
          <p:spPr>
            <a:xfrm flipV="1">
              <a:off x="7239000" y="4864973"/>
              <a:ext cx="1031055" cy="13899"/>
            </a:xfrm>
            <a:prstGeom prst="line">
              <a:avLst/>
            </a:prstGeom>
            <a:ln w="158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E877FDF4-4FE8-458A-80EA-9D2256F1CC2E}"/>
                </a:ext>
              </a:extLst>
            </p:cNvPr>
            <p:cNvSpPr txBox="1"/>
            <p:nvPr/>
          </p:nvSpPr>
          <p:spPr>
            <a:xfrm>
              <a:off x="8305800" y="5521519"/>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16</a:t>
              </a:r>
              <a:endParaRPr lang="en-US" altLang="ja-JP" sz="1600" dirty="0">
                <a:latin typeface="メイリオ" panose="020B0604030504040204" pitchFamily="50" charset="-128"/>
                <a:ea typeface="メイリオ" panose="020B0604030504040204" pitchFamily="50" charset="-128"/>
              </a:endParaRPr>
            </a:p>
          </p:txBody>
        </p:sp>
        <p:cxnSp>
          <p:nvCxnSpPr>
            <p:cNvPr id="89" name="直線コネクタ 88">
              <a:extLst>
                <a:ext uri="{FF2B5EF4-FFF2-40B4-BE49-F238E27FC236}">
                  <a16:creationId xmlns:a16="http://schemas.microsoft.com/office/drawing/2014/main" id="{C22FA04B-4E37-4412-AD52-3C753D12A4C5}"/>
                </a:ext>
              </a:extLst>
            </p:cNvPr>
            <p:cNvCxnSpPr>
              <a:cxnSpLocks/>
            </p:cNvCxnSpPr>
            <p:nvPr/>
          </p:nvCxnSpPr>
          <p:spPr>
            <a:xfrm>
              <a:off x="4419600" y="5675552"/>
              <a:ext cx="3850455" cy="0"/>
            </a:xfrm>
            <a:prstGeom prst="line">
              <a:avLst/>
            </a:prstGeom>
            <a:ln w="158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382F5B5B-65E3-4065-A1C8-5D1D40FF0C80}"/>
                </a:ext>
              </a:extLst>
            </p:cNvPr>
            <p:cNvSpPr txBox="1"/>
            <p:nvPr/>
          </p:nvSpPr>
          <p:spPr>
            <a:xfrm>
              <a:off x="8382000" y="2239503"/>
              <a:ext cx="304800" cy="338554"/>
            </a:xfrm>
            <a:prstGeom prst="rect">
              <a:avLst/>
            </a:prstGeom>
            <a:noFill/>
          </p:spPr>
          <p:txBody>
            <a:bodyPr wrap="square" rtlCol="0">
              <a:spAutoFit/>
            </a:bodyPr>
            <a:lstStyle/>
            <a:p>
              <a:pPr algn="ctr"/>
              <a:r>
                <a:rPr lang="en-US" altLang="ja-JP" sz="1600" dirty="0">
                  <a:latin typeface="メイリオ" panose="020B0604030504040204" pitchFamily="50" charset="-128"/>
                  <a:ea typeface="メイリオ" panose="020B0604030504040204" pitchFamily="50" charset="-128"/>
                </a:rPr>
                <a:t>4</a:t>
              </a:r>
            </a:p>
          </p:txBody>
        </p:sp>
        <p:sp>
          <p:nvSpPr>
            <p:cNvPr id="63" name="テキスト ボックス 62">
              <a:extLst>
                <a:ext uri="{FF2B5EF4-FFF2-40B4-BE49-F238E27FC236}">
                  <a16:creationId xmlns:a16="http://schemas.microsoft.com/office/drawing/2014/main" id="{910A1AE1-E87B-4270-B0C1-1D8CFDA71925}"/>
                </a:ext>
              </a:extLst>
            </p:cNvPr>
            <p:cNvSpPr txBox="1"/>
            <p:nvPr/>
          </p:nvSpPr>
          <p:spPr>
            <a:xfrm>
              <a:off x="882649" y="3133461"/>
              <a:ext cx="3460751"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7" action="ppaction://hlinksldjump"/>
                </a:rPr>
                <a:t>③ 暮らしの中のリスクと保険</a:t>
              </a:r>
              <a:endPar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00C9DF62-8B75-451E-B768-C3D772A065A7}"/>
                </a:ext>
              </a:extLst>
            </p:cNvPr>
            <p:cNvSpPr txBox="1"/>
            <p:nvPr/>
          </p:nvSpPr>
          <p:spPr>
            <a:xfrm>
              <a:off x="882649" y="3941041"/>
              <a:ext cx="3765551"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8" action="ppaction://hlinksldjump"/>
                </a:rPr>
                <a:t>④ 他の人に迷惑をかけてしまった</a:t>
              </a:r>
              <a:r>
                <a:rPr lang="en-US" altLang="ja-JP"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8" action="ppaction://hlinksldjump"/>
                </a:rPr>
                <a:t>…</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5EE15F39-034B-43CA-87C5-F78D5BC44782}"/>
                </a:ext>
              </a:extLst>
            </p:cNvPr>
            <p:cNvSpPr txBox="1"/>
            <p:nvPr/>
          </p:nvSpPr>
          <p:spPr>
            <a:xfrm>
              <a:off x="8305800" y="4739331"/>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12</a:t>
              </a:r>
              <a:endParaRPr lang="en-US" altLang="ja-JP" sz="16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250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6">
            <a:extLst>
              <a:ext uri="{FF2B5EF4-FFF2-40B4-BE49-F238E27FC236}">
                <a16:creationId xmlns:a16="http://schemas.microsoft.com/office/drawing/2014/main" id="{FC1F6FD9-4436-47E2-A3DB-BFE1CF243FF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16" name="テキスト ボックス 15">
            <a:extLst>
              <a:ext uri="{FF2B5EF4-FFF2-40B4-BE49-F238E27FC236}">
                <a16:creationId xmlns:a16="http://schemas.microsoft.com/office/drawing/2014/main" id="{F462C2B2-5F9A-4113-AC4D-3B5E3B75DC1B}"/>
              </a:ext>
            </a:extLst>
          </p:cNvPr>
          <p:cNvSpPr txBox="1"/>
          <p:nvPr/>
        </p:nvSpPr>
        <p:spPr>
          <a:xfrm>
            <a:off x="317500" y="1263600"/>
            <a:ext cx="5674855"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■火災と損害賠償責任</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A57A3B9-4115-4082-81F3-2D8336383FDF}"/>
              </a:ext>
            </a:extLst>
          </p:cNvPr>
          <p:cNvSpPr txBox="1"/>
          <p:nvPr/>
        </p:nvSpPr>
        <p:spPr>
          <a:xfrm>
            <a:off x="533400" y="1560487"/>
            <a:ext cx="8077200" cy="2246769"/>
          </a:xfrm>
          <a:prstGeom prst="rect">
            <a:avLst/>
          </a:prstGeom>
          <a:noFill/>
        </p:spPr>
        <p:txBody>
          <a:bodyPr wrap="square" rtlCol="0">
            <a:spAutoFit/>
          </a:bodyPr>
          <a:lstStyle/>
          <a:p>
            <a:pPr indent="216000">
              <a:lnSpc>
                <a:spcPts val="21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他人の身体や財産を傷つけた場合は賠償しなくてはなりませんが、「失火の責任に関する法律」では、自分が火事を起こした場合、その損害を賠償しなくてもよいと定められています。</a:t>
            </a:r>
          </a:p>
          <a:p>
            <a:pPr indent="216000">
              <a:lnSpc>
                <a:spcPts val="21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これは、昔の日本は木造の建物が多かったため、類焼の危険性があることや、失火者自身も通常、自己の建物を焼失し損害を受けており、損害賠償責任を負わせるのは酷であるという考え方からきています。</a:t>
            </a:r>
          </a:p>
          <a:p>
            <a:pPr indent="216000">
              <a:lnSpc>
                <a:spcPts val="21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そのため、隣家からのもらい火</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類焼</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であっても、隣人に賠償義務はありませんので、自分自身で火災による損害に備えておく必要があります。</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55EC4476-173A-48EF-8166-7FE83CE06FBE}"/>
              </a:ext>
            </a:extLst>
          </p:cNvPr>
          <p:cNvGrpSpPr/>
          <p:nvPr/>
        </p:nvGrpSpPr>
        <p:grpSpPr>
          <a:xfrm>
            <a:off x="659311" y="4114800"/>
            <a:ext cx="7820660" cy="2230279"/>
            <a:chOff x="659311" y="4114800"/>
            <a:chExt cx="7820660" cy="2230279"/>
          </a:xfrm>
        </p:grpSpPr>
        <p:sp>
          <p:nvSpPr>
            <p:cNvPr id="3" name="テキスト ボックス 2">
              <a:extLst>
                <a:ext uri="{FF2B5EF4-FFF2-40B4-BE49-F238E27FC236}">
                  <a16:creationId xmlns:a16="http://schemas.microsoft.com/office/drawing/2014/main" id="{11D7B492-911A-4C66-91F4-89B5B6DA4A59}"/>
                </a:ext>
              </a:extLst>
            </p:cNvPr>
            <p:cNvSpPr txBox="1"/>
            <p:nvPr/>
          </p:nvSpPr>
          <p:spPr>
            <a:xfrm>
              <a:off x="659311" y="4591687"/>
              <a:ext cx="7820660" cy="1753392"/>
            </a:xfrm>
            <a:prstGeom prst="rect">
              <a:avLst/>
            </a:prstGeom>
            <a:solidFill>
              <a:schemeClr val="accent6">
                <a:lumMod val="20000"/>
                <a:lumOff val="80000"/>
              </a:schemeClr>
            </a:solidFill>
          </p:spPr>
          <p:txBody>
            <a:bodyPr wrap="square" lIns="180000" tIns="144000" rIns="180000" bIns="144000" rtlCol="0">
              <a:spAutoFit/>
            </a:bodyPr>
            <a:lstStyle/>
            <a:p>
              <a:pPr>
                <a:lnSpc>
                  <a:spcPts val="23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上記と異なり、借家人の過失で自室（借家）で火災を起こした場合、借家人は家主との間で部屋を元通りにして返すという契約を結んでいます。したがって、失火責任法は適用されず、家主に対して損害賠償責任を負うことになります。そのため、賃貸契約時には「家財の火災保険」と合わせて「借家人賠償責任保険」や「個人賠償責任保険」で備える必要があります。</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DE2347C5-9C4A-4BC3-8247-2D583B9055B5}"/>
                </a:ext>
              </a:extLst>
            </p:cNvPr>
            <p:cNvSpPr/>
            <p:nvPr/>
          </p:nvSpPr>
          <p:spPr>
            <a:xfrm>
              <a:off x="659311" y="4114800"/>
              <a:ext cx="252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600" b="1" spc="150" dirty="0">
                  <a:solidFill>
                    <a:srgbClr val="FFFFFF"/>
                  </a:solidFill>
                  <a:latin typeface="メイリオ" panose="020B0604030504040204" pitchFamily="50" charset="-128"/>
                  <a:ea typeface="メイリオ" panose="020B0604030504040204" pitchFamily="50" charset="-128"/>
                  <a:cs typeface="メイリオ"/>
                </a:rPr>
                <a:t>【</a:t>
              </a: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参考</a:t>
              </a:r>
              <a:r>
                <a:rPr lang="en-US" altLang="ja-JP" sz="1600" b="1" spc="150" dirty="0">
                  <a:solidFill>
                    <a:srgbClr val="FFFFFF"/>
                  </a:solidFill>
                  <a:latin typeface="メイリオ" panose="020B0604030504040204" pitchFamily="50" charset="-128"/>
                  <a:ea typeface="メイリオ" panose="020B0604030504040204" pitchFamily="50" charset="-128"/>
                  <a:cs typeface="メイリオ"/>
                </a:rPr>
                <a:t>】</a:t>
              </a: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借家人の責任</a:t>
              </a:r>
            </a:p>
          </p:txBody>
        </p:sp>
      </p:grpSp>
      <p:pic>
        <p:nvPicPr>
          <p:cNvPr id="11" name="グラフィックス 10">
            <a:extLst>
              <a:ext uri="{FF2B5EF4-FFF2-40B4-BE49-F238E27FC236}">
                <a16:creationId xmlns:a16="http://schemas.microsoft.com/office/drawing/2014/main" id="{F3CAF4B5-9A73-41FA-B0F1-68B851D904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grpSp>
        <p:nvGrpSpPr>
          <p:cNvPr id="12" name="グループ化 11">
            <a:extLst>
              <a:ext uri="{FF2B5EF4-FFF2-40B4-BE49-F238E27FC236}">
                <a16:creationId xmlns:a16="http://schemas.microsoft.com/office/drawing/2014/main" id="{F86D668E-E67D-464F-BF39-1BD46147AAC7}"/>
              </a:ext>
            </a:extLst>
          </p:cNvPr>
          <p:cNvGrpSpPr/>
          <p:nvPr/>
        </p:nvGrpSpPr>
        <p:grpSpPr>
          <a:xfrm>
            <a:off x="76200" y="324000"/>
            <a:ext cx="5943600" cy="628377"/>
            <a:chOff x="76200" y="324000"/>
            <a:chExt cx="5943600" cy="628377"/>
          </a:xfrm>
        </p:grpSpPr>
        <p:sp>
          <p:nvSpPr>
            <p:cNvPr id="13" name="object 3">
              <a:extLst>
                <a:ext uri="{FF2B5EF4-FFF2-40B4-BE49-F238E27FC236}">
                  <a16:creationId xmlns:a16="http://schemas.microsoft.com/office/drawing/2014/main" id="{7063E2C4-CB92-4244-B8EB-8297682456BA}"/>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未来のあなたのために</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4" name="object 3">
              <a:extLst>
                <a:ext uri="{FF2B5EF4-FFF2-40B4-BE49-F238E27FC236}">
                  <a16:creationId xmlns:a16="http://schemas.microsoft.com/office/drawing/2014/main" id="{46B18AD8-4C44-44D8-BE7E-853B4512DB40}"/>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07236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6">
            <a:extLst>
              <a:ext uri="{FF2B5EF4-FFF2-40B4-BE49-F238E27FC236}">
                <a16:creationId xmlns:a16="http://schemas.microsoft.com/office/drawing/2014/main" id="{B499991C-0857-4D9D-A52B-B41B029F53C2}"/>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16" name="テキスト ボックス 15">
            <a:extLst>
              <a:ext uri="{FF2B5EF4-FFF2-40B4-BE49-F238E27FC236}">
                <a16:creationId xmlns:a16="http://schemas.microsoft.com/office/drawing/2014/main" id="{F462C2B2-5F9A-4113-AC4D-3B5E3B75DC1B}"/>
              </a:ext>
            </a:extLst>
          </p:cNvPr>
          <p:cNvSpPr txBox="1"/>
          <p:nvPr/>
        </p:nvSpPr>
        <p:spPr>
          <a:xfrm>
            <a:off x="317500" y="1263600"/>
            <a:ext cx="5674855"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■地震保険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A57A3B9-4115-4082-81F3-2D8336383FDF}"/>
              </a:ext>
            </a:extLst>
          </p:cNvPr>
          <p:cNvSpPr txBox="1"/>
          <p:nvPr/>
        </p:nvSpPr>
        <p:spPr>
          <a:xfrm>
            <a:off x="533400" y="1664682"/>
            <a:ext cx="8077200" cy="2317942"/>
          </a:xfrm>
          <a:prstGeom prst="rect">
            <a:avLst/>
          </a:prstGeom>
          <a:noFill/>
        </p:spPr>
        <p:txBody>
          <a:bodyPr wrap="square" rtlCol="0">
            <a:spAutoFit/>
          </a:bodyPr>
          <a:lstStyle/>
          <a:p>
            <a:pPr indent="216000">
              <a:lnSpc>
                <a:spcPts val="25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地震保険は、「地震保険に関する法律」（地震保険法）に基づき、地震・噴火・津波により被災された方の「生活再建の資金」を確保し、生活の安定に寄与することを目的として、政府と損害保険会社が共同で運営している保険です。</a:t>
            </a:r>
          </a:p>
          <a:p>
            <a:pPr indent="216000">
              <a:lnSpc>
                <a:spcPts val="25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この地震保険は、火災保険とセットで契約をする必要があり、契約金額は火災保険の契約金額の</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rPr>
              <a:t>30 </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 </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rPr>
              <a:t>50</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％の範囲で決めます（ただし、建物</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rPr>
              <a:t>5,000 </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万円、家財</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rPr>
              <a:t>1,000 </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万円が限度）。</a:t>
            </a:r>
          </a:p>
          <a:p>
            <a:pPr indent="216000">
              <a:lnSpc>
                <a:spcPts val="25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火災保険では、地震等による損害は補償されません。</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79996DC-FF68-4995-B593-51E3AD753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237" y="4093378"/>
            <a:ext cx="2346163" cy="2218770"/>
          </a:xfrm>
          <a:prstGeom prst="rect">
            <a:avLst/>
          </a:prstGeom>
        </p:spPr>
      </p:pic>
      <p:pic>
        <p:nvPicPr>
          <p:cNvPr id="8" name="図 7">
            <a:extLst>
              <a:ext uri="{FF2B5EF4-FFF2-40B4-BE49-F238E27FC236}">
                <a16:creationId xmlns:a16="http://schemas.microsoft.com/office/drawing/2014/main" id="{EC578F30-5592-4022-AF2E-38D5D2164C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179282"/>
            <a:ext cx="3741154" cy="1992918"/>
          </a:xfrm>
          <a:prstGeom prst="rect">
            <a:avLst/>
          </a:prstGeom>
        </p:spPr>
      </p:pic>
      <p:pic>
        <p:nvPicPr>
          <p:cNvPr id="11" name="グラフィックス 10">
            <a:extLst>
              <a:ext uri="{FF2B5EF4-FFF2-40B4-BE49-F238E27FC236}">
                <a16:creationId xmlns:a16="http://schemas.microsoft.com/office/drawing/2014/main" id="{68B83883-EF44-48CE-B385-B500E7E2D8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234000"/>
            <a:ext cx="6019800" cy="669600"/>
          </a:xfrm>
          <a:prstGeom prst="rect">
            <a:avLst/>
          </a:prstGeom>
        </p:spPr>
      </p:pic>
      <p:grpSp>
        <p:nvGrpSpPr>
          <p:cNvPr id="12" name="グループ化 11">
            <a:extLst>
              <a:ext uri="{FF2B5EF4-FFF2-40B4-BE49-F238E27FC236}">
                <a16:creationId xmlns:a16="http://schemas.microsoft.com/office/drawing/2014/main" id="{5038579E-1E13-415C-87B1-E587CD9D8339}"/>
              </a:ext>
            </a:extLst>
          </p:cNvPr>
          <p:cNvGrpSpPr/>
          <p:nvPr/>
        </p:nvGrpSpPr>
        <p:grpSpPr>
          <a:xfrm>
            <a:off x="76200" y="324000"/>
            <a:ext cx="5943600" cy="628377"/>
            <a:chOff x="76200" y="324000"/>
            <a:chExt cx="5943600" cy="628377"/>
          </a:xfrm>
        </p:grpSpPr>
        <p:sp>
          <p:nvSpPr>
            <p:cNvPr id="13" name="object 3">
              <a:extLst>
                <a:ext uri="{FF2B5EF4-FFF2-40B4-BE49-F238E27FC236}">
                  <a16:creationId xmlns:a16="http://schemas.microsoft.com/office/drawing/2014/main" id="{30730DE5-72A7-4127-A9C5-3DDDFBB3750E}"/>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未来のあなたのために</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4" name="object 3">
              <a:extLst>
                <a:ext uri="{FF2B5EF4-FFF2-40B4-BE49-F238E27FC236}">
                  <a16:creationId xmlns:a16="http://schemas.microsoft.com/office/drawing/2014/main" id="{CFC466AB-C6E4-4987-B121-39DCF5B61316}"/>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682689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k object 16">
            <a:extLst>
              <a:ext uri="{FF2B5EF4-FFF2-40B4-BE49-F238E27FC236}">
                <a16:creationId xmlns:a16="http://schemas.microsoft.com/office/drawing/2014/main" id="{9BEEDFAC-5F67-4AB5-BCAA-41A1DEFBB1A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grpSp>
        <p:nvGrpSpPr>
          <p:cNvPr id="75" name="グループ化 74">
            <a:extLst>
              <a:ext uri="{FF2B5EF4-FFF2-40B4-BE49-F238E27FC236}">
                <a16:creationId xmlns:a16="http://schemas.microsoft.com/office/drawing/2014/main" id="{6EAF5372-2B13-4448-9D8C-821B71968849}"/>
              </a:ext>
            </a:extLst>
          </p:cNvPr>
          <p:cNvGrpSpPr/>
          <p:nvPr/>
        </p:nvGrpSpPr>
        <p:grpSpPr>
          <a:xfrm>
            <a:off x="556461" y="1360800"/>
            <a:ext cx="7903688" cy="1931265"/>
            <a:chOff x="556461" y="1600200"/>
            <a:chExt cx="7903688" cy="2033911"/>
          </a:xfrm>
        </p:grpSpPr>
        <p:pic>
          <p:nvPicPr>
            <p:cNvPr id="76" name="グラフィックス 75">
              <a:extLst>
                <a:ext uri="{FF2B5EF4-FFF2-40B4-BE49-F238E27FC236}">
                  <a16:creationId xmlns:a16="http://schemas.microsoft.com/office/drawing/2014/main" id="{96B539BB-8AF8-4335-AD31-273200DD8DB8}"/>
                </a:ext>
              </a:extLst>
            </p:cNvPr>
            <p:cNvPicPr preferRelativeResize="0">
              <a:picLocks/>
            </p:cNvPicPr>
            <p:nvPr/>
          </p:nvPicPr>
          <p:blipFill>
            <a:blip r:embed="rId3">
              <a:extLst>
                <a:ext uri="{96DAC541-7B7A-43D3-8B79-37D633B846F1}">
                  <asvg:svgBlip xmlns:asvg="http://schemas.microsoft.com/office/drawing/2016/SVG/main" r:embed="rId4"/>
                </a:ext>
              </a:extLst>
            </a:blip>
            <a:stretch>
              <a:fillRect/>
            </a:stretch>
          </p:blipFill>
          <p:spPr>
            <a:xfrm>
              <a:off x="908518" y="2003835"/>
              <a:ext cx="7551631" cy="1630276"/>
            </a:xfrm>
            <a:prstGeom prst="rect">
              <a:avLst/>
            </a:prstGeom>
          </p:spPr>
        </p:pic>
        <p:sp>
          <p:nvSpPr>
            <p:cNvPr id="77" name="object 14">
              <a:extLst>
                <a:ext uri="{FF2B5EF4-FFF2-40B4-BE49-F238E27FC236}">
                  <a16:creationId xmlns:a16="http://schemas.microsoft.com/office/drawing/2014/main" id="{919D6993-7FEF-46D1-ACFF-3B80A6CB11C7}"/>
                </a:ext>
              </a:extLst>
            </p:cNvPr>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78" name="object 15">
              <a:extLst>
                <a:ext uri="{FF2B5EF4-FFF2-40B4-BE49-F238E27FC236}">
                  <a16:creationId xmlns:a16="http://schemas.microsoft.com/office/drawing/2014/main" id="{9ACFC3E4-E342-47DF-9922-48507ACD92E3}"/>
                </a:ext>
              </a:extLst>
            </p:cNvPr>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79" name="object 16">
              <a:extLst>
                <a:ext uri="{FF2B5EF4-FFF2-40B4-BE49-F238E27FC236}">
                  <a16:creationId xmlns:a16="http://schemas.microsoft.com/office/drawing/2014/main" id="{567306B6-6597-4F8C-AF0D-C5C9DAEBC792}"/>
                </a:ext>
              </a:extLst>
            </p:cNvPr>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80" name="object 17">
              <a:extLst>
                <a:ext uri="{FF2B5EF4-FFF2-40B4-BE49-F238E27FC236}">
                  <a16:creationId xmlns:a16="http://schemas.microsoft.com/office/drawing/2014/main" id="{4BDFA8A7-414A-403E-991C-DCB12F0EE0F2}"/>
                </a:ext>
              </a:extLst>
            </p:cNvPr>
            <p:cNvSpPr txBox="1"/>
            <p:nvPr/>
          </p:nvSpPr>
          <p:spPr>
            <a:xfrm>
              <a:off x="1145047" y="2053727"/>
              <a:ext cx="7160753" cy="1491020"/>
            </a:xfrm>
            <a:prstGeom prst="rect">
              <a:avLst/>
            </a:prstGeom>
          </p:spPr>
          <p:txBody>
            <a:bodyPr vert="horz" wrap="square" lIns="0" tIns="0" rIns="0" bIns="0" rtlCol="0">
              <a:spAutoFit/>
            </a:bodyPr>
            <a:lstStyle/>
            <a:p>
              <a:pPr indent="288000">
                <a:lnSpc>
                  <a:spcPts val="2800"/>
                </a:lnSpc>
              </a:pPr>
              <a:r>
                <a:rPr lang="ja-JP" altLang="en-US" b="1" dirty="0">
                  <a:solidFill>
                    <a:schemeClr val="bg1"/>
                  </a:solidFill>
                  <a:latin typeface="メイリオ" panose="020B0604030504040204" pitchFamily="50" charset="-128"/>
                  <a:ea typeface="メイリオ" panose="020B0604030504040204" pitchFamily="50" charset="-128"/>
                </a:rPr>
                <a:t>あなたはドライブ中によそ見をして前の車に追突しました。幸い相手にケガはありませんでしたが、相手の車に大きなキズをつけてしまいました。あなたは自賠責保険のみに加入していますが、相手への賠償について、正しいと思う番号を選びましょう。</a:t>
              </a:r>
              <a:endParaRPr b="1" spc="100" dirty="0">
                <a:solidFill>
                  <a:schemeClr val="bg1"/>
                </a:solidFill>
                <a:latin typeface="メイリオ" panose="020B0604030504040204" pitchFamily="50" charset="-128"/>
                <a:ea typeface="メイリオ" panose="020B0604030504040204" pitchFamily="50" charset="-128"/>
                <a:cs typeface="メイリオ"/>
              </a:endParaRPr>
            </a:p>
          </p:txBody>
        </p:sp>
        <p:sp>
          <p:nvSpPr>
            <p:cNvPr id="81" name="object 16">
              <a:extLst>
                <a:ext uri="{FF2B5EF4-FFF2-40B4-BE49-F238E27FC236}">
                  <a16:creationId xmlns:a16="http://schemas.microsoft.com/office/drawing/2014/main" id="{9CF8D450-96BE-4232-B464-E2801A41B7BA}"/>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9</a:t>
              </a:r>
              <a:endParaRPr sz="2800" i="1" dirty="0">
                <a:latin typeface="メイリオ" panose="020B0604030504040204" pitchFamily="50" charset="-128"/>
                <a:ea typeface="メイリオ" panose="020B0604030504040204" pitchFamily="50" charset="-128"/>
                <a:cs typeface="Franklin Gothic Demi"/>
              </a:endParaRPr>
            </a:p>
          </p:txBody>
        </p:sp>
      </p:grpSp>
      <p:sp>
        <p:nvSpPr>
          <p:cNvPr id="39" name="楕円 38">
            <a:extLst>
              <a:ext uri="{FF2B5EF4-FFF2-40B4-BE49-F238E27FC236}">
                <a16:creationId xmlns:a16="http://schemas.microsoft.com/office/drawing/2014/main" id="{3C8AF9B5-9A52-40EA-BD53-B84B29C151F7}"/>
              </a:ext>
            </a:extLst>
          </p:cNvPr>
          <p:cNvSpPr/>
          <p:nvPr/>
        </p:nvSpPr>
        <p:spPr>
          <a:xfrm>
            <a:off x="962830" y="4356000"/>
            <a:ext cx="411727" cy="411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10206D96-6657-487B-A036-910925A24E5E}"/>
              </a:ext>
            </a:extLst>
          </p:cNvPr>
          <p:cNvGrpSpPr/>
          <p:nvPr/>
        </p:nvGrpSpPr>
        <p:grpSpPr>
          <a:xfrm>
            <a:off x="962830" y="3685575"/>
            <a:ext cx="7541785" cy="1631216"/>
            <a:chOff x="962830" y="3472410"/>
            <a:chExt cx="7541785" cy="1631216"/>
          </a:xfrm>
        </p:grpSpPr>
        <p:sp>
          <p:nvSpPr>
            <p:cNvPr id="44" name="テキスト ボックス 43">
              <a:extLst>
                <a:ext uri="{FF2B5EF4-FFF2-40B4-BE49-F238E27FC236}">
                  <a16:creationId xmlns:a16="http://schemas.microsoft.com/office/drawing/2014/main" id="{8A8552C6-9F11-4F10-A445-2F897D34BC08}"/>
                </a:ext>
              </a:extLst>
            </p:cNvPr>
            <p:cNvSpPr txBox="1"/>
            <p:nvPr/>
          </p:nvSpPr>
          <p:spPr>
            <a:xfrm>
              <a:off x="962830" y="3520635"/>
              <a:ext cx="411727" cy="1572225"/>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①</a:t>
              </a:r>
              <a:endParaRPr lang="en-US" altLang="ja-JP" dirty="0">
                <a:latin typeface="メイリオ" panose="020B0604030504040204" pitchFamily="50" charset="-128"/>
                <a:ea typeface="メイリオ" panose="020B0604030504040204" pitchFamily="50" charset="-128"/>
              </a:endParaRPr>
            </a:p>
            <a:p>
              <a:pPr>
                <a:lnSpc>
                  <a:spcPts val="4000"/>
                </a:lnSpc>
              </a:pPr>
              <a:r>
                <a:rPr kumimoji="1" lang="ja-JP" altLang="en-US" dirty="0">
                  <a:latin typeface="メイリオ" panose="020B0604030504040204" pitchFamily="50" charset="-128"/>
                  <a:ea typeface="メイリオ" panose="020B0604030504040204" pitchFamily="50" charset="-128"/>
                </a:rPr>
                <a:t>②</a:t>
              </a:r>
              <a:endParaRPr kumimoji="1" lang="en-US" altLang="ja-JP" dirty="0">
                <a:latin typeface="メイリオ" panose="020B0604030504040204" pitchFamily="50" charset="-128"/>
                <a:ea typeface="メイリオ" panose="020B0604030504040204" pitchFamily="50" charset="-128"/>
              </a:endParaRPr>
            </a:p>
            <a:p>
              <a:pPr>
                <a:lnSpc>
                  <a:spcPts val="4000"/>
                </a:lnSpc>
              </a:pPr>
              <a:r>
                <a:rPr lang="ja-JP" altLang="en-US" dirty="0">
                  <a:latin typeface="メイリオ" panose="020B0604030504040204" pitchFamily="50" charset="-128"/>
                  <a:ea typeface="メイリオ" panose="020B0604030504040204" pitchFamily="50" charset="-128"/>
                </a:rPr>
                <a:t>③</a:t>
              </a:r>
              <a:endParaRPr lang="en-US" altLang="ja-JP"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0F29E73D-139A-4B33-824D-DD8928BF49B1}"/>
                </a:ext>
              </a:extLst>
            </p:cNvPr>
            <p:cNvSpPr txBox="1"/>
            <p:nvPr/>
          </p:nvSpPr>
          <p:spPr>
            <a:xfrm>
              <a:off x="1374557" y="3472410"/>
              <a:ext cx="7130058" cy="1631216"/>
            </a:xfrm>
            <a:prstGeom prst="rect">
              <a:avLst/>
            </a:prstGeom>
            <a:noFill/>
          </p:spPr>
          <p:txBody>
            <a:bodyPr wrap="square" rtlCol="0">
              <a:spAutoFit/>
            </a:bodyPr>
            <a:lstStyle/>
            <a:p>
              <a:pPr>
                <a:lnSpc>
                  <a:spcPts val="4000"/>
                </a:lnSpc>
              </a:pPr>
              <a:r>
                <a:rPr lang="ja-JP" altLang="en-US" dirty="0">
                  <a:latin typeface="メイリオ" panose="020B0604030504040204" pitchFamily="50" charset="-128"/>
                  <a:ea typeface="メイリオ" panose="020B0604030504040204" pitchFamily="50" charset="-128"/>
                </a:rPr>
                <a:t>自賠責保険で補償される</a:t>
              </a:r>
              <a:endParaRPr lang="en-US" altLang="ja-JP" dirty="0">
                <a:latin typeface="メイリオ" panose="020B0604030504040204" pitchFamily="50" charset="-128"/>
                <a:ea typeface="メイリオ" panose="020B0604030504040204" pitchFamily="50" charset="-128"/>
              </a:endParaRPr>
            </a:p>
            <a:p>
              <a:pPr>
                <a:lnSpc>
                  <a:spcPts val="4000"/>
                </a:lnSpc>
              </a:pPr>
              <a:r>
                <a:rPr lang="ja-JP" altLang="en-US" dirty="0">
                  <a:latin typeface="メイリオ" panose="020B0604030504040204" pitchFamily="50" charset="-128"/>
                  <a:ea typeface="メイリオ" panose="020B0604030504040204" pitchFamily="50" charset="-128"/>
                </a:rPr>
                <a:t>自賠責保険では補償されない</a:t>
              </a:r>
              <a:endParaRPr lang="en-US" altLang="ja-JP" dirty="0">
                <a:latin typeface="メイリオ" panose="020B0604030504040204" pitchFamily="50" charset="-128"/>
                <a:ea typeface="メイリオ" panose="020B0604030504040204" pitchFamily="50" charset="-128"/>
              </a:endParaRPr>
            </a:p>
            <a:p>
              <a:pPr>
                <a:lnSpc>
                  <a:spcPts val="4000"/>
                </a:lnSpc>
              </a:pPr>
              <a:r>
                <a:rPr lang="ja-JP" altLang="en-US" dirty="0">
                  <a:latin typeface="メイリオ" panose="020B0604030504040204" pitchFamily="50" charset="-128"/>
                  <a:ea typeface="メイリオ" panose="020B0604030504040204" pitchFamily="50" charset="-128"/>
                </a:rPr>
                <a:t>そもそも賠償責任が発生しない</a:t>
              </a:r>
              <a:endParaRPr lang="en-US" altLang="ja-JP" dirty="0">
                <a:latin typeface="メイリオ" panose="020B0604030504040204" pitchFamily="50" charset="-128"/>
                <a:ea typeface="メイリオ" panose="020B0604030504040204" pitchFamily="50" charset="-128"/>
              </a:endParaRPr>
            </a:p>
          </p:txBody>
        </p:sp>
      </p:grpSp>
      <p:pic>
        <p:nvPicPr>
          <p:cNvPr id="4" name="図 3">
            <a:extLst>
              <a:ext uri="{FF2B5EF4-FFF2-40B4-BE49-F238E27FC236}">
                <a16:creationId xmlns:a16="http://schemas.microsoft.com/office/drawing/2014/main" id="{650EB45E-F64F-4054-B456-88B97C121B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812530"/>
            <a:ext cx="3788757" cy="1487322"/>
          </a:xfrm>
          <a:prstGeom prst="rect">
            <a:avLst/>
          </a:prstGeom>
        </p:spPr>
      </p:pic>
      <p:pic>
        <p:nvPicPr>
          <p:cNvPr id="25" name="グラフィックス 24">
            <a:extLst>
              <a:ext uri="{FF2B5EF4-FFF2-40B4-BE49-F238E27FC236}">
                <a16:creationId xmlns:a16="http://schemas.microsoft.com/office/drawing/2014/main" id="{4D8F9B36-7F0D-4239-A757-95A44315A5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234000"/>
            <a:ext cx="6019800" cy="669600"/>
          </a:xfrm>
          <a:prstGeom prst="rect">
            <a:avLst/>
          </a:prstGeom>
        </p:spPr>
      </p:pic>
      <p:grpSp>
        <p:nvGrpSpPr>
          <p:cNvPr id="26" name="グループ化 25">
            <a:extLst>
              <a:ext uri="{FF2B5EF4-FFF2-40B4-BE49-F238E27FC236}">
                <a16:creationId xmlns:a16="http://schemas.microsoft.com/office/drawing/2014/main" id="{7FC7DC04-74F2-4759-B58F-363060CC7E75}"/>
              </a:ext>
            </a:extLst>
          </p:cNvPr>
          <p:cNvGrpSpPr/>
          <p:nvPr/>
        </p:nvGrpSpPr>
        <p:grpSpPr>
          <a:xfrm>
            <a:off x="76200" y="324000"/>
            <a:ext cx="5943600" cy="628377"/>
            <a:chOff x="76200" y="324000"/>
            <a:chExt cx="5943600" cy="628377"/>
          </a:xfrm>
        </p:grpSpPr>
        <p:sp>
          <p:nvSpPr>
            <p:cNvPr id="27" name="object 3">
              <a:extLst>
                <a:ext uri="{FF2B5EF4-FFF2-40B4-BE49-F238E27FC236}">
                  <a16:creationId xmlns:a16="http://schemas.microsoft.com/office/drawing/2014/main" id="{2EF291A6-A762-4BFC-B3FA-C621C67DF470}"/>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未来のあなたのために</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8" name="object 3">
              <a:extLst>
                <a:ext uri="{FF2B5EF4-FFF2-40B4-BE49-F238E27FC236}">
                  <a16:creationId xmlns:a16="http://schemas.microsoft.com/office/drawing/2014/main" id="{45F8B9DB-D720-4650-92A4-40CC5D48D905}"/>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681801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0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00"/>
                                        <p:tgtEl>
                                          <p:spTgt spid="75"/>
                                        </p:tgtEl>
                                      </p:cBhvr>
                                    </p:animEffect>
                                    <p:anim calcmode="lin" valueType="num">
                                      <p:cBhvr>
                                        <p:cTn id="8" dur="200" fill="hold"/>
                                        <p:tgtEl>
                                          <p:spTgt spid="75"/>
                                        </p:tgtEl>
                                        <p:attrNameLst>
                                          <p:attrName>ppt_x</p:attrName>
                                        </p:attrNameLst>
                                      </p:cBhvr>
                                      <p:tavLst>
                                        <p:tav tm="0">
                                          <p:val>
                                            <p:strVal val="#ppt_x"/>
                                          </p:val>
                                        </p:tav>
                                        <p:tav tm="100000">
                                          <p:val>
                                            <p:strVal val="#ppt_x"/>
                                          </p:val>
                                        </p:tav>
                                      </p:tavLst>
                                    </p:anim>
                                    <p:anim calcmode="lin" valueType="num">
                                      <p:cBhvr>
                                        <p:cTn id="9" dur="2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400"/>
                            </p:stCondLst>
                            <p:childTnLst>
                              <p:par>
                                <p:cTn id="11" presetID="10" presetClass="entr" presetSubtype="0" fill="hold" nodeType="afterEffect">
                                  <p:stCondLst>
                                    <p:cond delay="50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300"/>
                                        <p:tgtEl>
                                          <p:spTgt spid="43"/>
                                        </p:tgtEl>
                                      </p:cBhvr>
                                    </p:animEffect>
                                  </p:childTnLst>
                                </p:cTn>
                              </p:par>
                              <p:par>
                                <p:cTn id="14" presetID="10" presetClass="entr" presetSubtype="0" fill="hold"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3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7E2BDE16-B905-456F-BFBB-DD0767F62AA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16" name="テキスト ボックス 15">
            <a:extLst>
              <a:ext uri="{FF2B5EF4-FFF2-40B4-BE49-F238E27FC236}">
                <a16:creationId xmlns:a16="http://schemas.microsoft.com/office/drawing/2014/main" id="{F462C2B2-5F9A-4113-AC4D-3B5E3B75DC1B}"/>
              </a:ext>
            </a:extLst>
          </p:cNvPr>
          <p:cNvSpPr txBox="1"/>
          <p:nvPr/>
        </p:nvSpPr>
        <p:spPr>
          <a:xfrm>
            <a:off x="317500" y="1263600"/>
            <a:ext cx="5674855"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■自賠責保険（強制保険）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A57A3B9-4115-4082-81F3-2D8336383FDF}"/>
              </a:ext>
            </a:extLst>
          </p:cNvPr>
          <p:cNvSpPr txBox="1"/>
          <p:nvPr/>
        </p:nvSpPr>
        <p:spPr>
          <a:xfrm>
            <a:off x="533400" y="1663200"/>
            <a:ext cx="8077200" cy="2313518"/>
          </a:xfrm>
          <a:prstGeom prst="rect">
            <a:avLst/>
          </a:prstGeom>
          <a:noFill/>
        </p:spPr>
        <p:txBody>
          <a:bodyPr wrap="square" rtlCol="0">
            <a:spAutoFit/>
          </a:bodyPr>
          <a:lstStyle/>
          <a:p>
            <a:pPr>
              <a:lnSpc>
                <a:spcPts val="2500"/>
              </a:lnSpc>
            </a:pPr>
            <a:r>
              <a:rPr lang="ja-JP" altLang="en-US" sz="1600" spc="-150" dirty="0">
                <a:solidFill>
                  <a:schemeClr val="tx1">
                    <a:lumMod val="95000"/>
                    <a:lumOff val="5000"/>
                  </a:schemeClr>
                </a:solidFill>
                <a:latin typeface="メイリオ" panose="020B0604030504040204" pitchFamily="50" charset="-128"/>
                <a:ea typeface="メイリオ" panose="020B0604030504040204" pitchFamily="50" charset="-128"/>
              </a:rPr>
              <a:t>　自賠責保険は、交通事故の被害者保護を目的としている保険であり、「自動車損害賠償保障法」（自賠法）に基づき、原動機付自転車（原付バイク）を含む全ての自動車に契約することが義務付けられています。他人を死傷させた場合の損害賠償（対人賠償）のみを補償する保険であるため、自分のケガや他人のモノなどに対する損害賠償（対物賠償）は補償されません。</a:t>
            </a:r>
          </a:p>
          <a:p>
            <a:pPr>
              <a:lnSpc>
                <a:spcPts val="2500"/>
              </a:lnSpc>
            </a:pPr>
            <a:r>
              <a:rPr lang="ja-JP" altLang="en-US" sz="1600" spc="-150" dirty="0">
                <a:solidFill>
                  <a:schemeClr val="tx1">
                    <a:lumMod val="95000"/>
                    <a:lumOff val="5000"/>
                  </a:schemeClr>
                </a:solidFill>
                <a:latin typeface="メイリオ" panose="020B0604030504040204" pitchFamily="50" charset="-128"/>
                <a:ea typeface="メイリオ" panose="020B0604030504040204" pitchFamily="50" charset="-128"/>
              </a:rPr>
              <a:t>　なお、補償額には上限（死亡</a:t>
            </a:r>
            <a:r>
              <a:rPr lang="en-US" altLang="ja-JP" sz="1600" spc="-150" dirty="0">
                <a:solidFill>
                  <a:schemeClr val="tx1">
                    <a:lumMod val="95000"/>
                    <a:lumOff val="5000"/>
                  </a:schemeClr>
                </a:solidFill>
                <a:latin typeface="メイリオ" panose="020B0604030504040204" pitchFamily="50" charset="-128"/>
                <a:ea typeface="メイリオ" panose="020B0604030504040204" pitchFamily="50" charset="-128"/>
              </a:rPr>
              <a:t>3,000 </a:t>
            </a:r>
            <a:r>
              <a:rPr lang="ja-JP" altLang="en-US" sz="1600" spc="-150" dirty="0">
                <a:solidFill>
                  <a:schemeClr val="tx1">
                    <a:lumMod val="95000"/>
                    <a:lumOff val="5000"/>
                  </a:schemeClr>
                </a:solidFill>
                <a:latin typeface="メイリオ" panose="020B0604030504040204" pitchFamily="50" charset="-128"/>
                <a:ea typeface="メイリオ" panose="020B0604030504040204" pitchFamily="50" charset="-128"/>
              </a:rPr>
              <a:t>万円、後遺障害</a:t>
            </a:r>
            <a:r>
              <a:rPr lang="en-US" altLang="ja-JP" sz="1600" spc="-150" dirty="0">
                <a:solidFill>
                  <a:schemeClr val="tx1">
                    <a:lumMod val="95000"/>
                    <a:lumOff val="5000"/>
                  </a:schemeClr>
                </a:solidFill>
                <a:latin typeface="メイリオ" panose="020B0604030504040204" pitchFamily="50" charset="-128"/>
                <a:ea typeface="メイリオ" panose="020B0604030504040204" pitchFamily="50" charset="-128"/>
              </a:rPr>
              <a:t>75 </a:t>
            </a:r>
            <a:r>
              <a:rPr lang="ja-JP" altLang="en-US" sz="1600" spc="-150" dirty="0">
                <a:solidFill>
                  <a:schemeClr val="tx1">
                    <a:lumMod val="95000"/>
                    <a:lumOff val="5000"/>
                  </a:schemeClr>
                </a:solidFill>
                <a:latin typeface="メイリオ" panose="020B0604030504040204" pitchFamily="50" charset="-128"/>
                <a:ea typeface="メイリオ" panose="020B0604030504040204" pitchFamily="50" charset="-128"/>
              </a:rPr>
              <a:t>～ </a:t>
            </a:r>
            <a:r>
              <a:rPr lang="en-US" altLang="ja-JP" sz="1600" spc="-150" dirty="0">
                <a:solidFill>
                  <a:schemeClr val="tx1">
                    <a:lumMod val="95000"/>
                    <a:lumOff val="5000"/>
                  </a:schemeClr>
                </a:solidFill>
                <a:latin typeface="メイリオ" panose="020B0604030504040204" pitchFamily="50" charset="-128"/>
                <a:ea typeface="メイリオ" panose="020B0604030504040204" pitchFamily="50" charset="-128"/>
              </a:rPr>
              <a:t>4,000 </a:t>
            </a:r>
            <a:r>
              <a:rPr lang="ja-JP" altLang="en-US" sz="1600" spc="-150" dirty="0">
                <a:solidFill>
                  <a:schemeClr val="tx1">
                    <a:lumMod val="95000"/>
                    <a:lumOff val="5000"/>
                  </a:schemeClr>
                </a:solidFill>
                <a:latin typeface="メイリオ" panose="020B0604030504040204" pitchFamily="50" charset="-128"/>
                <a:ea typeface="メイリオ" panose="020B0604030504040204" pitchFamily="50" charset="-128"/>
              </a:rPr>
              <a:t>万円、ケガ</a:t>
            </a:r>
            <a:r>
              <a:rPr lang="en-US" altLang="ja-JP" sz="1600" spc="-150" dirty="0">
                <a:solidFill>
                  <a:schemeClr val="tx1">
                    <a:lumMod val="95000"/>
                    <a:lumOff val="5000"/>
                  </a:schemeClr>
                </a:solidFill>
                <a:latin typeface="メイリオ" panose="020B0604030504040204" pitchFamily="50" charset="-128"/>
                <a:ea typeface="メイリオ" panose="020B0604030504040204" pitchFamily="50" charset="-128"/>
              </a:rPr>
              <a:t>120 </a:t>
            </a:r>
            <a:r>
              <a:rPr lang="ja-JP" altLang="en-US" sz="1600" spc="-150" dirty="0">
                <a:solidFill>
                  <a:schemeClr val="tx1">
                    <a:lumMod val="95000"/>
                    <a:lumOff val="5000"/>
                  </a:schemeClr>
                </a:solidFill>
                <a:latin typeface="メイリオ" panose="020B0604030504040204" pitchFamily="50" charset="-128"/>
                <a:ea typeface="メイリオ" panose="020B0604030504040204" pitchFamily="50" charset="-128"/>
              </a:rPr>
              <a:t>万円）があります。</a:t>
            </a:r>
          </a:p>
          <a:p>
            <a:pPr>
              <a:lnSpc>
                <a:spcPts val="2500"/>
              </a:lnSpc>
            </a:pPr>
            <a:r>
              <a:rPr lang="ja-JP" altLang="en-US" sz="1600" spc="-150" dirty="0">
                <a:solidFill>
                  <a:schemeClr val="tx1">
                    <a:lumMod val="95000"/>
                    <a:lumOff val="5000"/>
                  </a:schemeClr>
                </a:solidFill>
                <a:latin typeface="メイリオ" panose="020B0604030504040204" pitchFamily="50" charset="-128"/>
                <a:ea typeface="メイリオ" panose="020B0604030504040204" pitchFamily="50" charset="-128"/>
              </a:rPr>
              <a:t>　また、自賠責保険で補償されない損害をカバーするのが、自動車保険です。</a:t>
            </a:r>
            <a:endParaRPr kumimoji="1" lang="ja-JP" altLang="en-US" sz="1400" spc="-150" dirty="0">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ECA9AEF5-88B8-49F4-B432-25A10887B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457" y="3887509"/>
            <a:ext cx="2590799" cy="2613134"/>
          </a:xfrm>
          <a:prstGeom prst="rect">
            <a:avLst/>
          </a:prstGeom>
        </p:spPr>
      </p:pic>
      <p:pic>
        <p:nvPicPr>
          <p:cNvPr id="7" name="図 6">
            <a:extLst>
              <a:ext uri="{FF2B5EF4-FFF2-40B4-BE49-F238E27FC236}">
                <a16:creationId xmlns:a16="http://schemas.microsoft.com/office/drawing/2014/main" id="{D6B84156-8780-4663-BE0C-376CE0464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201" y="4291429"/>
            <a:ext cx="4602438" cy="1806742"/>
          </a:xfrm>
          <a:prstGeom prst="rect">
            <a:avLst/>
          </a:prstGeom>
        </p:spPr>
      </p:pic>
      <p:pic>
        <p:nvPicPr>
          <p:cNvPr id="10" name="グラフィックス 9">
            <a:extLst>
              <a:ext uri="{FF2B5EF4-FFF2-40B4-BE49-F238E27FC236}">
                <a16:creationId xmlns:a16="http://schemas.microsoft.com/office/drawing/2014/main" id="{60D3A52E-7AD8-4EB4-A5FC-BFA39BC7A0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234000"/>
            <a:ext cx="6019800" cy="669600"/>
          </a:xfrm>
          <a:prstGeom prst="rect">
            <a:avLst/>
          </a:prstGeom>
        </p:spPr>
      </p:pic>
      <p:grpSp>
        <p:nvGrpSpPr>
          <p:cNvPr id="11" name="グループ化 10">
            <a:extLst>
              <a:ext uri="{FF2B5EF4-FFF2-40B4-BE49-F238E27FC236}">
                <a16:creationId xmlns:a16="http://schemas.microsoft.com/office/drawing/2014/main" id="{97782F61-F7B6-4345-9BCC-53BADD1223FD}"/>
              </a:ext>
            </a:extLst>
          </p:cNvPr>
          <p:cNvGrpSpPr/>
          <p:nvPr/>
        </p:nvGrpSpPr>
        <p:grpSpPr>
          <a:xfrm>
            <a:off x="76200" y="324000"/>
            <a:ext cx="5943600" cy="628377"/>
            <a:chOff x="76200" y="324000"/>
            <a:chExt cx="5943600" cy="628377"/>
          </a:xfrm>
        </p:grpSpPr>
        <p:sp>
          <p:nvSpPr>
            <p:cNvPr id="12" name="object 3">
              <a:extLst>
                <a:ext uri="{FF2B5EF4-FFF2-40B4-BE49-F238E27FC236}">
                  <a16:creationId xmlns:a16="http://schemas.microsoft.com/office/drawing/2014/main" id="{69C654BA-F374-4832-B636-FE24EC24698B}"/>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未来のあなたのために</a:t>
              </a:r>
              <a:r>
                <a:rPr kumimoji="0" lang="en-US" altLang="ja-JP" sz="3000" b="1" kern="0" dirty="0">
                  <a:solidFill>
                    <a:srgbClr val="FFFFFF"/>
                  </a:solidFill>
                  <a:latin typeface="メイリオ" panose="020B0604030504040204" pitchFamily="50" charset="-128"/>
                  <a:ea typeface="メイリオ" panose="020B0604030504040204" pitchFamily="50" charset="-128"/>
                </a:rPr>
                <a:t>…</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3" name="object 3">
              <a:extLst>
                <a:ext uri="{FF2B5EF4-FFF2-40B4-BE49-F238E27FC236}">
                  <a16:creationId xmlns:a16="http://schemas.microsoft.com/office/drawing/2014/main" id="{99F0BDA6-BB2F-470E-A214-0311BE5D7704}"/>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519731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300"/>
                                        <p:tgtEl>
                                          <p:spTgt spid="4"/>
                                        </p:tgtEl>
                                      </p:cBhvr>
                                    </p:animEffect>
                                  </p:childTnLst>
                                </p:cTn>
                              </p:par>
                              <p:par>
                                <p:cTn id="15" presetID="10"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1B55DAA1-6D29-4626-8F55-CD210A323154}"/>
              </a:ext>
            </a:extLst>
          </p:cNvPr>
          <p:cNvSpPr txBox="1"/>
          <p:nvPr/>
        </p:nvSpPr>
        <p:spPr>
          <a:xfrm>
            <a:off x="5257800" y="5756740"/>
            <a:ext cx="3048000" cy="335989"/>
          </a:xfrm>
          <a:prstGeom prst="rect">
            <a:avLst/>
          </a:prstGeom>
        </p:spPr>
        <p:txBody>
          <a:bodyPr vert="horz" wrap="square" lIns="0" tIns="12700" rIns="0" bIns="0" rtlCol="0">
            <a:spAutoFit/>
          </a:bodyPr>
          <a:lstStyle/>
          <a:p>
            <a:pPr marL="12700" algn="r">
              <a:lnSpc>
                <a:spcPts val="2800"/>
              </a:lnSpc>
              <a:spcBef>
                <a:spcPts val="100"/>
              </a:spcBef>
            </a:pP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2022</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年</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3</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月</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endParaRPr>
          </a:p>
        </p:txBody>
      </p:sp>
    </p:spTree>
    <p:extLst>
      <p:ext uri="{BB962C8B-B14F-4D97-AF65-F5344CB8AC3E}">
        <p14:creationId xmlns:p14="http://schemas.microsoft.com/office/powerpoint/2010/main" val="167130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k object 16">
            <a:extLst>
              <a:ext uri="{FF2B5EF4-FFF2-40B4-BE49-F238E27FC236}">
                <a16:creationId xmlns:a16="http://schemas.microsoft.com/office/drawing/2014/main" id="{B040FC4B-65CB-453F-BD54-C544D01FC1BD}"/>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grpSp>
        <p:nvGrpSpPr>
          <p:cNvPr id="2" name="グループ化 1">
            <a:extLst>
              <a:ext uri="{FF2B5EF4-FFF2-40B4-BE49-F238E27FC236}">
                <a16:creationId xmlns:a16="http://schemas.microsoft.com/office/drawing/2014/main" id="{324B0166-8685-4499-B760-74B18DB4B230}"/>
              </a:ext>
            </a:extLst>
          </p:cNvPr>
          <p:cNvGrpSpPr/>
          <p:nvPr/>
        </p:nvGrpSpPr>
        <p:grpSpPr>
          <a:xfrm>
            <a:off x="1035784" y="4158303"/>
            <a:ext cx="7455991" cy="504000"/>
            <a:chOff x="1035784" y="4158303"/>
            <a:chExt cx="7455991" cy="504000"/>
          </a:xfrm>
        </p:grpSpPr>
        <p:sp>
          <p:nvSpPr>
            <p:cNvPr id="49" name="object 6">
              <a:extLst>
                <a:ext uri="{FF2B5EF4-FFF2-40B4-BE49-F238E27FC236}">
                  <a16:creationId xmlns:a16="http://schemas.microsoft.com/office/drawing/2014/main" id="{8DF48190-163F-4A87-84F9-3E9A1C71E866}"/>
                </a:ext>
              </a:extLst>
            </p:cNvPr>
            <p:cNvSpPr/>
            <p:nvPr/>
          </p:nvSpPr>
          <p:spPr>
            <a:xfrm>
              <a:off x="1035784" y="4158303"/>
              <a:ext cx="2340000"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47" name="object 6">
              <a:extLst>
                <a:ext uri="{FF2B5EF4-FFF2-40B4-BE49-F238E27FC236}">
                  <a16:creationId xmlns:a16="http://schemas.microsoft.com/office/drawing/2014/main" id="{0D4ED77E-E3E6-4D13-BC52-CF6CEDAA8C52}"/>
                </a:ext>
              </a:extLst>
            </p:cNvPr>
            <p:cNvSpPr/>
            <p:nvPr/>
          </p:nvSpPr>
          <p:spPr>
            <a:xfrm>
              <a:off x="3593266" y="4158303"/>
              <a:ext cx="2340001"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45" name="object 6">
              <a:extLst>
                <a:ext uri="{FF2B5EF4-FFF2-40B4-BE49-F238E27FC236}">
                  <a16:creationId xmlns:a16="http://schemas.microsoft.com/office/drawing/2014/main" id="{90A4E6B3-02FB-4BC2-AA04-E3C2538D0C18}"/>
                </a:ext>
              </a:extLst>
            </p:cNvPr>
            <p:cNvSpPr/>
            <p:nvPr/>
          </p:nvSpPr>
          <p:spPr>
            <a:xfrm>
              <a:off x="6151775" y="4158303"/>
              <a:ext cx="2340000"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grpSp>
      <p:sp>
        <p:nvSpPr>
          <p:cNvPr id="33" name="object 2">
            <a:extLst>
              <a:ext uri="{FF2B5EF4-FFF2-40B4-BE49-F238E27FC236}">
                <a16:creationId xmlns:a16="http://schemas.microsoft.com/office/drawing/2014/main" id="{74A058A4-A495-461A-83E8-79069B1D91BF}"/>
              </a:ext>
            </a:extLst>
          </p:cNvPr>
          <p:cNvSpPr/>
          <p:nvPr/>
        </p:nvSpPr>
        <p:spPr>
          <a:xfrm>
            <a:off x="0" y="232651"/>
            <a:ext cx="72390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sp>
        <p:nvSpPr>
          <p:cNvPr id="4" name="object 4"/>
          <p:cNvSpPr txBox="1"/>
          <p:nvPr/>
        </p:nvSpPr>
        <p:spPr>
          <a:xfrm>
            <a:off x="743012" y="1260435"/>
            <a:ext cx="7620000" cy="362472"/>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交通事故や火災は、いつ誰の身に起きても不思議はありません。</a:t>
            </a:r>
          </a:p>
        </p:txBody>
      </p:sp>
      <p:grpSp>
        <p:nvGrpSpPr>
          <p:cNvPr id="28" name="グループ化 27">
            <a:extLst>
              <a:ext uri="{FF2B5EF4-FFF2-40B4-BE49-F238E27FC236}">
                <a16:creationId xmlns:a16="http://schemas.microsoft.com/office/drawing/2014/main" id="{A568EAE1-E50B-48B7-97F4-BA34348F3C40}"/>
              </a:ext>
            </a:extLst>
          </p:cNvPr>
          <p:cNvGrpSpPr/>
          <p:nvPr/>
        </p:nvGrpSpPr>
        <p:grpSpPr>
          <a:xfrm>
            <a:off x="556461" y="1851803"/>
            <a:ext cx="7965239" cy="822241"/>
            <a:chOff x="556461" y="2895600"/>
            <a:chExt cx="7965239" cy="822241"/>
          </a:xfrm>
        </p:grpSpPr>
        <p:sp>
          <p:nvSpPr>
            <p:cNvPr id="8" name="object 8"/>
            <p:cNvSpPr/>
            <p:nvPr/>
          </p:nvSpPr>
          <p:spPr>
            <a:xfrm>
              <a:off x="901700" y="3276600"/>
              <a:ext cx="7620000" cy="441241"/>
            </a:xfrm>
            <a:custGeom>
              <a:avLst/>
              <a:gdLst/>
              <a:ahLst/>
              <a:cxnLst/>
              <a:rect l="l" t="t" r="r" b="b"/>
              <a:pathLst>
                <a:path w="7620000" h="533400">
                  <a:moveTo>
                    <a:pt x="7429500" y="0"/>
                  </a:moveTo>
                  <a:lnTo>
                    <a:pt x="190500" y="0"/>
                  </a:lnTo>
                  <a:lnTo>
                    <a:pt x="146821" y="5031"/>
                  </a:lnTo>
                  <a:lnTo>
                    <a:pt x="106724" y="19363"/>
                  </a:lnTo>
                  <a:lnTo>
                    <a:pt x="71353" y="41851"/>
                  </a:lnTo>
                  <a:lnTo>
                    <a:pt x="41851" y="71353"/>
                  </a:lnTo>
                  <a:lnTo>
                    <a:pt x="19363" y="106724"/>
                  </a:lnTo>
                  <a:lnTo>
                    <a:pt x="5031" y="146821"/>
                  </a:lnTo>
                  <a:lnTo>
                    <a:pt x="0" y="190500"/>
                  </a:lnTo>
                  <a:lnTo>
                    <a:pt x="0" y="342900"/>
                  </a:lnTo>
                  <a:lnTo>
                    <a:pt x="5031" y="386578"/>
                  </a:lnTo>
                  <a:lnTo>
                    <a:pt x="19363" y="426675"/>
                  </a:lnTo>
                  <a:lnTo>
                    <a:pt x="41851" y="462046"/>
                  </a:lnTo>
                  <a:lnTo>
                    <a:pt x="71353" y="491548"/>
                  </a:lnTo>
                  <a:lnTo>
                    <a:pt x="106724" y="514036"/>
                  </a:lnTo>
                  <a:lnTo>
                    <a:pt x="146821" y="528368"/>
                  </a:lnTo>
                  <a:lnTo>
                    <a:pt x="190500" y="533400"/>
                  </a:lnTo>
                  <a:lnTo>
                    <a:pt x="7429500" y="533400"/>
                  </a:lnTo>
                  <a:lnTo>
                    <a:pt x="7473178" y="528368"/>
                  </a:lnTo>
                  <a:lnTo>
                    <a:pt x="7513275" y="514036"/>
                  </a:lnTo>
                  <a:lnTo>
                    <a:pt x="7548646" y="491548"/>
                  </a:lnTo>
                  <a:lnTo>
                    <a:pt x="7578148" y="462046"/>
                  </a:lnTo>
                  <a:lnTo>
                    <a:pt x="7600636" y="426675"/>
                  </a:lnTo>
                  <a:lnTo>
                    <a:pt x="7614968" y="386578"/>
                  </a:lnTo>
                  <a:lnTo>
                    <a:pt x="7620000" y="342900"/>
                  </a:lnTo>
                  <a:lnTo>
                    <a:pt x="7620000" y="190500"/>
                  </a:lnTo>
                  <a:lnTo>
                    <a:pt x="7614968" y="146821"/>
                  </a:lnTo>
                  <a:lnTo>
                    <a:pt x="7600636" y="106724"/>
                  </a:lnTo>
                  <a:lnTo>
                    <a:pt x="7578148" y="71353"/>
                  </a:lnTo>
                  <a:lnTo>
                    <a:pt x="7548646" y="41851"/>
                  </a:lnTo>
                  <a:lnTo>
                    <a:pt x="7513275" y="19363"/>
                  </a:lnTo>
                  <a:lnTo>
                    <a:pt x="7473178" y="5031"/>
                  </a:lnTo>
                  <a:lnTo>
                    <a:pt x="7429500" y="0"/>
                  </a:lnTo>
                  <a:close/>
                </a:path>
              </a:pathLst>
            </a:custGeom>
            <a:solidFill>
              <a:srgbClr val="FF1D24"/>
            </a:solidFill>
          </p:spPr>
          <p:txBody>
            <a:bodyPr wrap="square" lIns="0" tIns="0" rIns="0" bIns="0" rtlCol="0"/>
            <a:lstStyle/>
            <a:p>
              <a:endParaRPr/>
            </a:p>
          </p:txBody>
        </p:sp>
        <p:sp>
          <p:nvSpPr>
            <p:cNvPr id="14" name="object 14"/>
            <p:cNvSpPr/>
            <p:nvPr/>
          </p:nvSpPr>
          <p:spPr>
            <a:xfrm>
              <a:off x="556461" y="28956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28956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30156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901700" y="3344820"/>
              <a:ext cx="7590075" cy="319318"/>
            </a:xfrm>
            <a:prstGeom prst="rect">
              <a:avLst/>
            </a:prstGeom>
          </p:spPr>
          <p:txBody>
            <a:bodyPr vert="horz" wrap="square" lIns="0" tIns="0" rIns="0" bIns="0" rtlCol="0">
              <a:spAutoFit/>
            </a:bodyPr>
            <a:lstStyle/>
            <a:p>
              <a:pPr marL="12700">
                <a:lnSpc>
                  <a:spcPts val="2600"/>
                </a:lnSpc>
                <a:tabLst>
                  <a:tab pos="469265" algn="l"/>
                </a:tabLst>
              </a:pPr>
              <a:r>
                <a:rPr lang="ja-JP" altLang="en-US" b="1" spc="50" dirty="0">
                  <a:solidFill>
                    <a:srgbClr val="FFFFFF"/>
                  </a:solidFill>
                  <a:latin typeface="メイリオ" panose="020B0604030504040204" pitchFamily="50" charset="-128"/>
                  <a:ea typeface="メイリオ" panose="020B0604030504040204" pitchFamily="50" charset="-128"/>
                  <a:cs typeface="メイリオ"/>
                </a:rPr>
                <a:t>　　</a:t>
              </a:r>
              <a:r>
                <a:rPr lang="ja-JP" altLang="en-US" b="1" spc="-100" dirty="0">
                  <a:solidFill>
                    <a:srgbClr val="FFFFFF"/>
                  </a:solidFill>
                  <a:latin typeface="メイリオ" panose="020B0604030504040204" pitchFamily="50" charset="-128"/>
                  <a:ea typeface="メイリオ" panose="020B0604030504040204" pitchFamily="50" charset="-128"/>
                  <a:cs typeface="メイリオ"/>
                </a:rPr>
                <a:t>次の事故や火災の発生する確率を選択肢から選び、記号で答えましょう。</a:t>
              </a:r>
              <a:endParaRPr b="1" spc="-100" dirty="0">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3126812"/>
              <a:ext cx="303119" cy="436017"/>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1</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21" name="グループ化 20">
            <a:extLst>
              <a:ext uri="{FF2B5EF4-FFF2-40B4-BE49-F238E27FC236}">
                <a16:creationId xmlns:a16="http://schemas.microsoft.com/office/drawing/2014/main" id="{2DE7D1FC-B976-4937-9460-CE69F333996D}"/>
              </a:ext>
            </a:extLst>
          </p:cNvPr>
          <p:cNvGrpSpPr/>
          <p:nvPr/>
        </p:nvGrpSpPr>
        <p:grpSpPr>
          <a:xfrm>
            <a:off x="76200" y="324000"/>
            <a:ext cx="7086600" cy="628377"/>
            <a:chOff x="76200" y="324000"/>
            <a:chExt cx="7086600" cy="628377"/>
          </a:xfrm>
        </p:grpSpPr>
        <p:sp>
          <p:nvSpPr>
            <p:cNvPr id="35" name="object 3">
              <a:extLst>
                <a:ext uri="{FF2B5EF4-FFF2-40B4-BE49-F238E27FC236}">
                  <a16:creationId xmlns:a16="http://schemas.microsoft.com/office/drawing/2014/main" id="{B53FCB54-7795-4E10-B873-57F1F147B774}"/>
                </a:ext>
              </a:extLst>
            </p:cNvPr>
            <p:cNvSpPr txBox="1">
              <a:spLocks/>
            </p:cNvSpPr>
            <p:nvPr/>
          </p:nvSpPr>
          <p:spPr>
            <a:xfrm>
              <a:off x="838200" y="381600"/>
              <a:ext cx="6324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暮らしの中のリスクを考えてみよう</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6" name="object 3">
              <a:extLst>
                <a:ext uri="{FF2B5EF4-FFF2-40B4-BE49-F238E27FC236}">
                  <a16:creationId xmlns:a16="http://schemas.microsoft.com/office/drawing/2014/main" id="{DD8CC981-2233-41B0-A4CA-9FB01073CA6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①</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C5110DE6-3AD3-4159-94A4-9285EC61A28F}"/>
              </a:ext>
            </a:extLst>
          </p:cNvPr>
          <p:cNvGrpSpPr/>
          <p:nvPr/>
        </p:nvGrpSpPr>
        <p:grpSpPr>
          <a:xfrm>
            <a:off x="1129661" y="2815128"/>
            <a:ext cx="4966339" cy="1141338"/>
            <a:chOff x="1129661" y="2637071"/>
            <a:chExt cx="4966339" cy="1141338"/>
          </a:xfrm>
        </p:grpSpPr>
        <p:sp>
          <p:nvSpPr>
            <p:cNvPr id="12" name="テキスト ボックス 11">
              <a:extLst>
                <a:ext uri="{FF2B5EF4-FFF2-40B4-BE49-F238E27FC236}">
                  <a16:creationId xmlns:a16="http://schemas.microsoft.com/office/drawing/2014/main" id="{24EBF785-47D2-4002-A18D-3B56951BFF0A}"/>
                </a:ext>
              </a:extLst>
            </p:cNvPr>
            <p:cNvSpPr txBox="1"/>
            <p:nvPr/>
          </p:nvSpPr>
          <p:spPr>
            <a:xfrm>
              <a:off x="1129661" y="2637071"/>
              <a:ext cx="2756539" cy="1141338"/>
            </a:xfrm>
            <a:prstGeom prst="rect">
              <a:avLst/>
            </a:prstGeom>
            <a:noFill/>
          </p:spPr>
          <p:txBody>
            <a:bodyPr wrap="square" rtlCol="0">
              <a:spAutoFit/>
            </a:bodyPr>
            <a:lstStyle/>
            <a:p>
              <a:pPr>
                <a:lnSpc>
                  <a:spcPts val="28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①　自転車事故の発生確率</a:t>
              </a:r>
            </a:p>
            <a:p>
              <a:pPr>
                <a:lnSpc>
                  <a:spcPts val="28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②　自動車事故の発生確率</a:t>
              </a:r>
            </a:p>
            <a:p>
              <a:pPr>
                <a:lnSpc>
                  <a:spcPts val="28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③　火災の発生確率</a:t>
              </a:r>
            </a:p>
          </p:txBody>
        </p:sp>
        <p:sp>
          <p:nvSpPr>
            <p:cNvPr id="37" name="テキスト ボックス 36">
              <a:extLst>
                <a:ext uri="{FF2B5EF4-FFF2-40B4-BE49-F238E27FC236}">
                  <a16:creationId xmlns:a16="http://schemas.microsoft.com/office/drawing/2014/main" id="{F8B5449E-517C-4899-AE0C-F725A017298C}"/>
                </a:ext>
              </a:extLst>
            </p:cNvPr>
            <p:cNvSpPr txBox="1"/>
            <p:nvPr/>
          </p:nvSpPr>
          <p:spPr>
            <a:xfrm>
              <a:off x="4439607" y="2637071"/>
              <a:ext cx="1656393" cy="1141338"/>
            </a:xfrm>
            <a:prstGeom prst="rect">
              <a:avLst/>
            </a:prstGeom>
            <a:noFill/>
          </p:spPr>
          <p:txBody>
            <a:bodyPr wrap="square" rtlCol="0">
              <a:spAutoFit/>
            </a:bodyPr>
            <a:lstStyle/>
            <a:p>
              <a:pPr>
                <a:lnSpc>
                  <a:spcPts val="28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grpSp>
      <p:sp>
        <p:nvSpPr>
          <p:cNvPr id="60" name="object 6">
            <a:extLst>
              <a:ext uri="{FF2B5EF4-FFF2-40B4-BE49-F238E27FC236}">
                <a16:creationId xmlns:a16="http://schemas.microsoft.com/office/drawing/2014/main" id="{0642FFB1-A05D-4AD4-919F-978AF6636761}"/>
              </a:ext>
            </a:extLst>
          </p:cNvPr>
          <p:cNvSpPr/>
          <p:nvPr/>
        </p:nvSpPr>
        <p:spPr>
          <a:xfrm>
            <a:off x="6151261" y="4158000"/>
            <a:ext cx="2340000"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sp>
        <p:nvSpPr>
          <p:cNvPr id="59" name="object 6">
            <a:extLst>
              <a:ext uri="{FF2B5EF4-FFF2-40B4-BE49-F238E27FC236}">
                <a16:creationId xmlns:a16="http://schemas.microsoft.com/office/drawing/2014/main" id="{36FDD411-484F-41B2-B3C9-A0FE66A8CEA8}"/>
              </a:ext>
            </a:extLst>
          </p:cNvPr>
          <p:cNvSpPr/>
          <p:nvPr/>
        </p:nvSpPr>
        <p:spPr>
          <a:xfrm>
            <a:off x="3592752" y="4158000"/>
            <a:ext cx="2340001"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sp>
        <p:nvSpPr>
          <p:cNvPr id="58" name="object 6">
            <a:extLst>
              <a:ext uri="{FF2B5EF4-FFF2-40B4-BE49-F238E27FC236}">
                <a16:creationId xmlns:a16="http://schemas.microsoft.com/office/drawing/2014/main" id="{1ED91D85-FA14-4159-8588-D6FE7037E8F9}"/>
              </a:ext>
            </a:extLst>
          </p:cNvPr>
          <p:cNvSpPr/>
          <p:nvPr/>
        </p:nvSpPr>
        <p:spPr>
          <a:xfrm>
            <a:off x="1035270" y="4158000"/>
            <a:ext cx="2340000"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grpSp>
        <p:nvGrpSpPr>
          <p:cNvPr id="3" name="グループ化 2">
            <a:extLst>
              <a:ext uri="{FF2B5EF4-FFF2-40B4-BE49-F238E27FC236}">
                <a16:creationId xmlns:a16="http://schemas.microsoft.com/office/drawing/2014/main" id="{ACA22844-68E3-424B-90A1-2A67A7E7906C}"/>
              </a:ext>
            </a:extLst>
          </p:cNvPr>
          <p:cNvGrpSpPr/>
          <p:nvPr/>
        </p:nvGrpSpPr>
        <p:grpSpPr>
          <a:xfrm>
            <a:off x="1116285" y="4283668"/>
            <a:ext cx="7341914" cy="289823"/>
            <a:chOff x="1116285" y="4283668"/>
            <a:chExt cx="7341914" cy="289823"/>
          </a:xfrm>
        </p:grpSpPr>
        <p:sp>
          <p:nvSpPr>
            <p:cNvPr id="50" name="object 9">
              <a:extLst>
                <a:ext uri="{FF2B5EF4-FFF2-40B4-BE49-F238E27FC236}">
                  <a16:creationId xmlns:a16="http://schemas.microsoft.com/office/drawing/2014/main" id="{4CC4B647-61EB-464D-82CE-161D58CBE42A}"/>
                </a:ext>
              </a:extLst>
            </p:cNvPr>
            <p:cNvSpPr txBox="1"/>
            <p:nvPr/>
          </p:nvSpPr>
          <p:spPr>
            <a:xfrm>
              <a:off x="1116285" y="4283668"/>
              <a:ext cx="2206589"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ア．約</a:t>
              </a:r>
              <a:r>
                <a:rPr lang="en-US" altLang="ja-JP" b="1" dirty="0">
                  <a:solidFill>
                    <a:srgbClr val="FFFFFF"/>
                  </a:solidFill>
                  <a:latin typeface="メイリオ" panose="020B0604030504040204" pitchFamily="50" charset="-128"/>
                  <a:ea typeface="メイリオ" panose="020B0604030504040204" pitchFamily="50" charset="-128"/>
                  <a:cs typeface="メイリオ"/>
                </a:rPr>
                <a:t>15</a:t>
              </a:r>
              <a:r>
                <a:rPr lang="ja-JP" altLang="en-US" b="1" dirty="0">
                  <a:solidFill>
                    <a:srgbClr val="FFFFFF"/>
                  </a:solidFill>
                  <a:latin typeface="メイリオ" panose="020B0604030504040204" pitchFamily="50" charset="-128"/>
                  <a:ea typeface="メイリオ" panose="020B0604030504040204" pitchFamily="50" charset="-128"/>
                  <a:cs typeface="メイリオ"/>
                </a:rPr>
                <a:t>分に</a:t>
              </a:r>
              <a:r>
                <a:rPr lang="en-US" altLang="ja-JP" b="1" dirty="0">
                  <a:solidFill>
                    <a:srgbClr val="FFFFFF"/>
                  </a:solidFill>
                  <a:latin typeface="メイリオ" panose="020B0604030504040204" pitchFamily="50" charset="-128"/>
                  <a:ea typeface="メイリオ" panose="020B0604030504040204" pitchFamily="50" charset="-128"/>
                  <a:cs typeface="メイリオ"/>
                </a:rPr>
                <a:t>1</a:t>
              </a:r>
              <a:r>
                <a:rPr lang="ja-JP" altLang="en-US" b="1" dirty="0">
                  <a:solidFill>
                    <a:srgbClr val="FFFFFF"/>
                  </a:solidFill>
                  <a:latin typeface="メイリオ" panose="020B0604030504040204" pitchFamily="50" charset="-128"/>
                  <a:ea typeface="メイリオ" panose="020B0604030504040204" pitchFamily="50" charset="-128"/>
                  <a:cs typeface="メイリオ"/>
                </a:rPr>
                <a:t>件</a:t>
              </a:r>
            </a:p>
          </p:txBody>
        </p:sp>
        <p:sp>
          <p:nvSpPr>
            <p:cNvPr id="48" name="object 9">
              <a:extLst>
                <a:ext uri="{FF2B5EF4-FFF2-40B4-BE49-F238E27FC236}">
                  <a16:creationId xmlns:a16="http://schemas.microsoft.com/office/drawing/2014/main" id="{03A4B18E-F764-4E1B-8AF1-D65878517C69}"/>
                </a:ext>
              </a:extLst>
            </p:cNvPr>
            <p:cNvSpPr txBox="1"/>
            <p:nvPr/>
          </p:nvSpPr>
          <p:spPr>
            <a:xfrm>
              <a:off x="3657600" y="4283668"/>
              <a:ext cx="2159450"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イ．約</a:t>
              </a:r>
              <a:r>
                <a:rPr lang="en-US" altLang="ja-JP" b="1" dirty="0">
                  <a:solidFill>
                    <a:srgbClr val="FFFFFF"/>
                  </a:solidFill>
                  <a:latin typeface="メイリオ" panose="020B0604030504040204" pitchFamily="50" charset="-128"/>
                  <a:ea typeface="メイリオ" panose="020B0604030504040204" pitchFamily="50" charset="-128"/>
                  <a:cs typeface="メイリオ"/>
                </a:rPr>
                <a:t>8</a:t>
              </a:r>
              <a:r>
                <a:rPr lang="ja-JP" altLang="en-US" b="1" dirty="0">
                  <a:solidFill>
                    <a:srgbClr val="FFFFFF"/>
                  </a:solidFill>
                  <a:latin typeface="メイリオ" panose="020B0604030504040204" pitchFamily="50" charset="-128"/>
                  <a:ea typeface="メイリオ" panose="020B0604030504040204" pitchFamily="50" charset="-128"/>
                  <a:cs typeface="メイリオ"/>
                </a:rPr>
                <a:t>分に１件</a:t>
              </a:r>
            </a:p>
          </p:txBody>
        </p:sp>
        <p:sp>
          <p:nvSpPr>
            <p:cNvPr id="46" name="object 9">
              <a:extLst>
                <a:ext uri="{FF2B5EF4-FFF2-40B4-BE49-F238E27FC236}">
                  <a16:creationId xmlns:a16="http://schemas.microsoft.com/office/drawing/2014/main" id="{797F77D0-F412-4FC6-9262-E59BBFA1A391}"/>
                </a:ext>
              </a:extLst>
            </p:cNvPr>
            <p:cNvSpPr txBox="1"/>
            <p:nvPr/>
          </p:nvSpPr>
          <p:spPr>
            <a:xfrm>
              <a:off x="6176248" y="4283668"/>
              <a:ext cx="2281951"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ウ．約</a:t>
              </a:r>
              <a:r>
                <a:rPr lang="en-US" altLang="ja-JP" b="1" dirty="0">
                  <a:solidFill>
                    <a:srgbClr val="FFFFFF"/>
                  </a:solidFill>
                  <a:latin typeface="メイリオ" panose="020B0604030504040204" pitchFamily="50" charset="-128"/>
                  <a:ea typeface="メイリオ" panose="020B0604030504040204" pitchFamily="50" charset="-128"/>
                  <a:cs typeface="メイリオ"/>
                </a:rPr>
                <a:t>2</a:t>
              </a:r>
              <a:r>
                <a:rPr lang="ja-JP" altLang="en-US" b="1" dirty="0">
                  <a:solidFill>
                    <a:srgbClr val="FFFFFF"/>
                  </a:solidFill>
                  <a:latin typeface="メイリオ" panose="020B0604030504040204" pitchFamily="50" charset="-128"/>
                  <a:ea typeface="メイリオ" panose="020B0604030504040204" pitchFamily="50" charset="-128"/>
                  <a:cs typeface="メイリオ"/>
                </a:rPr>
                <a:t>分に１件</a:t>
              </a:r>
            </a:p>
          </p:txBody>
        </p:sp>
      </p:grpSp>
      <p:sp>
        <p:nvSpPr>
          <p:cNvPr id="51" name="テキスト ボックス 50">
            <a:extLst>
              <a:ext uri="{FF2B5EF4-FFF2-40B4-BE49-F238E27FC236}">
                <a16:creationId xmlns:a16="http://schemas.microsoft.com/office/drawing/2014/main" id="{A916B27B-4093-4902-A7BA-EC7035FB41ED}"/>
              </a:ext>
            </a:extLst>
          </p:cNvPr>
          <p:cNvSpPr txBox="1"/>
          <p:nvPr/>
        </p:nvSpPr>
        <p:spPr>
          <a:xfrm>
            <a:off x="4906545" y="2866448"/>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イ</a:t>
            </a:r>
          </a:p>
        </p:txBody>
      </p:sp>
      <p:sp>
        <p:nvSpPr>
          <p:cNvPr id="52" name="テキスト ボックス 51">
            <a:extLst>
              <a:ext uri="{FF2B5EF4-FFF2-40B4-BE49-F238E27FC236}">
                <a16:creationId xmlns:a16="http://schemas.microsoft.com/office/drawing/2014/main" id="{77907ECB-2CD4-481B-8258-F4F7AED2E3AD}"/>
              </a:ext>
            </a:extLst>
          </p:cNvPr>
          <p:cNvSpPr txBox="1"/>
          <p:nvPr/>
        </p:nvSpPr>
        <p:spPr>
          <a:xfrm>
            <a:off x="4906545" y="3226254"/>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ウ</a:t>
            </a:r>
          </a:p>
        </p:txBody>
      </p:sp>
      <p:sp>
        <p:nvSpPr>
          <p:cNvPr id="53" name="テキスト ボックス 52">
            <a:extLst>
              <a:ext uri="{FF2B5EF4-FFF2-40B4-BE49-F238E27FC236}">
                <a16:creationId xmlns:a16="http://schemas.microsoft.com/office/drawing/2014/main" id="{5B1B2BFB-1344-4598-90F9-02721FF1C629}"/>
              </a:ext>
            </a:extLst>
          </p:cNvPr>
          <p:cNvSpPr txBox="1"/>
          <p:nvPr/>
        </p:nvSpPr>
        <p:spPr>
          <a:xfrm>
            <a:off x="4906545" y="3578968"/>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ア</a:t>
            </a:r>
          </a:p>
        </p:txBody>
      </p:sp>
      <p:grpSp>
        <p:nvGrpSpPr>
          <p:cNvPr id="13" name="グループ化 12">
            <a:extLst>
              <a:ext uri="{FF2B5EF4-FFF2-40B4-BE49-F238E27FC236}">
                <a16:creationId xmlns:a16="http://schemas.microsoft.com/office/drawing/2014/main" id="{03E3D969-D470-451C-B37A-A852F0134CF2}"/>
              </a:ext>
            </a:extLst>
          </p:cNvPr>
          <p:cNvGrpSpPr/>
          <p:nvPr/>
        </p:nvGrpSpPr>
        <p:grpSpPr>
          <a:xfrm>
            <a:off x="999057" y="5066173"/>
            <a:ext cx="7363955" cy="1106027"/>
            <a:chOff x="1018045" y="4800600"/>
            <a:chExt cx="7363955" cy="1106027"/>
          </a:xfrm>
        </p:grpSpPr>
        <p:sp>
          <p:nvSpPr>
            <p:cNvPr id="55" name="四角形: 角を丸くする 54">
              <a:extLst>
                <a:ext uri="{FF2B5EF4-FFF2-40B4-BE49-F238E27FC236}">
                  <a16:creationId xmlns:a16="http://schemas.microsoft.com/office/drawing/2014/main" id="{88D47E6A-1227-412D-AE01-237A6B511477}"/>
                </a:ext>
              </a:extLst>
            </p:cNvPr>
            <p:cNvSpPr/>
            <p:nvPr/>
          </p:nvSpPr>
          <p:spPr>
            <a:xfrm>
              <a:off x="1018045" y="4811667"/>
              <a:ext cx="7363955" cy="1080000"/>
            </a:xfrm>
            <a:prstGeom prst="roundRect">
              <a:avLst>
                <a:gd name="adj" fmla="val 11097"/>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bject 10">
              <a:extLst>
                <a:ext uri="{FF2B5EF4-FFF2-40B4-BE49-F238E27FC236}">
                  <a16:creationId xmlns:a16="http://schemas.microsoft.com/office/drawing/2014/main" id="{D76BCECE-8291-4018-B8E2-1350B3AB6E06}"/>
                </a:ext>
              </a:extLst>
            </p:cNvPr>
            <p:cNvSpPr txBox="1"/>
            <p:nvPr/>
          </p:nvSpPr>
          <p:spPr>
            <a:xfrm>
              <a:off x="1081546" y="4800600"/>
              <a:ext cx="7224254" cy="1106027"/>
            </a:xfrm>
            <a:prstGeom prst="rect">
              <a:avLst/>
            </a:prstGeom>
            <a:noFill/>
          </p:spPr>
          <p:txBody>
            <a:bodyPr vert="horz" wrap="square" lIns="180000" tIns="180000" rIns="180000" bIns="180000" spcCol="360000" rtlCol="0">
              <a:spAutoFit/>
            </a:bodyPr>
            <a:lstStyle/>
            <a:p>
              <a:pPr>
                <a:lnSpc>
                  <a:spcPts val="30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損害保険は、過去の事故・災害データをもとに保険料（掛け金）を算出しています。</a:t>
              </a: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3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
                                        <p:tgtEl>
                                          <p:spTgt spid="28"/>
                                        </p:tgtEl>
                                      </p:cBhvr>
                                    </p:animEffect>
                                    <p:anim calcmode="lin" valueType="num">
                                      <p:cBhvr>
                                        <p:cTn id="26" dur="200" fill="hold"/>
                                        <p:tgtEl>
                                          <p:spTgt spid="28"/>
                                        </p:tgtEl>
                                        <p:attrNameLst>
                                          <p:attrName>ppt_x</p:attrName>
                                        </p:attrNameLst>
                                      </p:cBhvr>
                                      <p:tavLst>
                                        <p:tav tm="0">
                                          <p:val>
                                            <p:strVal val="#ppt_x"/>
                                          </p:val>
                                        </p:tav>
                                        <p:tav tm="100000">
                                          <p:val>
                                            <p:strVal val="#ppt_x"/>
                                          </p:val>
                                        </p:tav>
                                      </p:tavLst>
                                    </p:anim>
                                    <p:anim calcmode="lin" valueType="num">
                                      <p:cBhvr>
                                        <p:cTn id="27" dur="2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10" presetClass="entr" presetSubtype="0" fill="hold" nodeType="afterEffect">
                                  <p:stCondLst>
                                    <p:cond delay="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
                                        <p:tgtEl>
                                          <p:spTgt spid="24"/>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
                                        <p:tgtEl>
                                          <p:spTgt spid="2"/>
                                        </p:tgtEl>
                                      </p:cBhvr>
                                    </p:animEffect>
                                  </p:childTnLst>
                                </p:cTn>
                              </p:par>
                              <p:par>
                                <p:cTn id="35" presetID="10" presetClass="entr" presetSubtype="0"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3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3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3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3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30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3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 grpId="0"/>
      <p:bldP spid="60" grpId="0" animBg="1"/>
      <p:bldP spid="59" grpId="0" animBg="1"/>
      <p:bldP spid="58" grpId="0" animBg="1"/>
      <p:bldP spid="51" grpId="0"/>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k object 16">
            <a:extLst>
              <a:ext uri="{FF2B5EF4-FFF2-40B4-BE49-F238E27FC236}">
                <a16:creationId xmlns:a16="http://schemas.microsoft.com/office/drawing/2014/main" id="{9001F479-5656-499D-8C07-67AE499B4340}"/>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33" name="正方形/長方形 32">
            <a:extLst>
              <a:ext uri="{FF2B5EF4-FFF2-40B4-BE49-F238E27FC236}">
                <a16:creationId xmlns:a16="http://schemas.microsoft.com/office/drawing/2014/main" id="{5DCFA033-D086-4D80-9330-EFB74FCA6A80}"/>
              </a:ext>
            </a:extLst>
          </p:cNvPr>
          <p:cNvSpPr/>
          <p:nvPr/>
        </p:nvSpPr>
        <p:spPr>
          <a:xfrm>
            <a:off x="490220" y="1447800"/>
            <a:ext cx="5834380" cy="359999"/>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交通事故・自転車乗用中の交通事故・火災の発生件数</a:t>
            </a:r>
          </a:p>
        </p:txBody>
      </p:sp>
      <p:sp>
        <p:nvSpPr>
          <p:cNvPr id="14" name="object 2">
            <a:extLst>
              <a:ext uri="{FF2B5EF4-FFF2-40B4-BE49-F238E27FC236}">
                <a16:creationId xmlns:a16="http://schemas.microsoft.com/office/drawing/2014/main" id="{46647AA2-651C-4C4D-8C12-E62D6744F89C}"/>
              </a:ext>
            </a:extLst>
          </p:cNvPr>
          <p:cNvSpPr/>
          <p:nvPr/>
        </p:nvSpPr>
        <p:spPr>
          <a:xfrm>
            <a:off x="0" y="232651"/>
            <a:ext cx="72396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grpSp>
        <p:nvGrpSpPr>
          <p:cNvPr id="15" name="グループ化 14">
            <a:extLst>
              <a:ext uri="{FF2B5EF4-FFF2-40B4-BE49-F238E27FC236}">
                <a16:creationId xmlns:a16="http://schemas.microsoft.com/office/drawing/2014/main" id="{6D5557F7-E90C-41D3-88F5-345F9D4A2E94}"/>
              </a:ext>
            </a:extLst>
          </p:cNvPr>
          <p:cNvGrpSpPr/>
          <p:nvPr/>
        </p:nvGrpSpPr>
        <p:grpSpPr>
          <a:xfrm>
            <a:off x="76200" y="324000"/>
            <a:ext cx="7239000" cy="628377"/>
            <a:chOff x="76200" y="324000"/>
            <a:chExt cx="7239000" cy="628377"/>
          </a:xfrm>
        </p:grpSpPr>
        <p:sp>
          <p:nvSpPr>
            <p:cNvPr id="16" name="object 3">
              <a:extLst>
                <a:ext uri="{FF2B5EF4-FFF2-40B4-BE49-F238E27FC236}">
                  <a16:creationId xmlns:a16="http://schemas.microsoft.com/office/drawing/2014/main" id="{21DDC8B7-EC00-4F86-8AD9-CA7887791EAC}"/>
                </a:ext>
              </a:extLst>
            </p:cNvPr>
            <p:cNvSpPr txBox="1">
              <a:spLocks/>
            </p:cNvSpPr>
            <p:nvPr/>
          </p:nvSpPr>
          <p:spPr>
            <a:xfrm>
              <a:off x="838200" y="381600"/>
              <a:ext cx="64770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暮らしの中のリスクを考えてみよう</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114063AF-DE0C-453B-B53A-D22C940FFFED}"/>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①</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pic>
        <p:nvPicPr>
          <p:cNvPr id="2" name="図 1"/>
          <p:cNvPicPr>
            <a:picLocks noChangeAspect="1"/>
          </p:cNvPicPr>
          <p:nvPr/>
        </p:nvPicPr>
        <p:blipFill>
          <a:blip r:embed="rId3"/>
          <a:stretch>
            <a:fillRect/>
          </a:stretch>
        </p:blipFill>
        <p:spPr>
          <a:xfrm>
            <a:off x="513411" y="1958303"/>
            <a:ext cx="8100212" cy="4213897"/>
          </a:xfrm>
          <a:prstGeom prst="rect">
            <a:avLst/>
          </a:prstGeom>
        </p:spPr>
      </p:pic>
      <p:grpSp>
        <p:nvGrpSpPr>
          <p:cNvPr id="34" name="グループ化 33">
            <a:extLst>
              <a:ext uri="{FF2B5EF4-FFF2-40B4-BE49-F238E27FC236}">
                <a16:creationId xmlns:a16="http://schemas.microsoft.com/office/drawing/2014/main" id="{D3E6B80D-187A-4C3F-A89E-C7FD06795049}"/>
              </a:ext>
            </a:extLst>
          </p:cNvPr>
          <p:cNvGrpSpPr/>
          <p:nvPr/>
        </p:nvGrpSpPr>
        <p:grpSpPr>
          <a:xfrm>
            <a:off x="384335" y="2044120"/>
            <a:ext cx="8375330" cy="4260059"/>
            <a:chOff x="360189" y="2201941"/>
            <a:chExt cx="8423621" cy="4260059"/>
          </a:xfrm>
        </p:grpSpPr>
        <p:sp>
          <p:nvSpPr>
            <p:cNvPr id="42" name="正方形/長方形 41">
              <a:extLst>
                <a:ext uri="{FF2B5EF4-FFF2-40B4-BE49-F238E27FC236}">
                  <a16:creationId xmlns:a16="http://schemas.microsoft.com/office/drawing/2014/main" id="{8A0994AD-00DB-46F1-B5EA-AAA9DC954821}"/>
                </a:ext>
              </a:extLst>
            </p:cNvPr>
            <p:cNvSpPr/>
            <p:nvPr/>
          </p:nvSpPr>
          <p:spPr>
            <a:xfrm>
              <a:off x="360189" y="2201941"/>
              <a:ext cx="8423621" cy="42600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8B1943A2-8CCB-4968-AE5C-7875CDECA715}"/>
                </a:ext>
              </a:extLst>
            </p:cNvPr>
            <p:cNvSpPr/>
            <p:nvPr/>
          </p:nvSpPr>
          <p:spPr>
            <a:xfrm>
              <a:off x="1018045" y="2505162"/>
              <a:ext cx="7363955" cy="3600000"/>
            </a:xfrm>
            <a:prstGeom prst="roundRect">
              <a:avLst>
                <a:gd name="adj" fmla="val 6350"/>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object 10">
              <a:extLst>
                <a:ext uri="{FF2B5EF4-FFF2-40B4-BE49-F238E27FC236}">
                  <a16:creationId xmlns:a16="http://schemas.microsoft.com/office/drawing/2014/main" id="{7B6FA4C0-2F1A-4AC9-8703-AC442816AADD}"/>
                </a:ext>
              </a:extLst>
            </p:cNvPr>
            <p:cNvSpPr txBox="1"/>
            <p:nvPr/>
          </p:nvSpPr>
          <p:spPr>
            <a:xfrm>
              <a:off x="1081546" y="2544268"/>
              <a:ext cx="7224254" cy="3543873"/>
            </a:xfrm>
            <a:prstGeom prst="rect">
              <a:avLst/>
            </a:prstGeom>
            <a:noFill/>
          </p:spPr>
          <p:txBody>
            <a:bodyPr vert="horz" wrap="square" lIns="180000" tIns="180000" rIns="180000" bIns="180000" spcCol="360000" rtlCol="0">
              <a:spAutoFit/>
            </a:bodyPr>
            <a:lstStyle/>
            <a:p>
              <a:pPr>
                <a:lnSpc>
                  <a:spcPts val="2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rPr>
                <a:t>①交通事故の発生件数</a:t>
              </a:r>
            </a:p>
            <a:p>
              <a:pPr marL="216000">
                <a:lnSpc>
                  <a:spcPts val="2400"/>
                </a:lnSpc>
              </a:pP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令和</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2</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年年中の発生件数は</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309,178 </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件で、約</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2</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分に</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1</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件の割合で発生しています（授業時間中に約</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25</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a:t>
              </a:r>
            </a:p>
            <a:p>
              <a:pPr>
                <a:lnSpc>
                  <a:spcPts val="3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rPr>
                <a:t>②自転車乗用中の交通事故の発生件数</a:t>
              </a:r>
            </a:p>
            <a:p>
              <a:pPr marL="216000">
                <a:lnSpc>
                  <a:spcPts val="2400"/>
                </a:lnSpc>
              </a:pP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令和</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2</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年中の発生件数は</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67,673</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件で、約</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8</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分に</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1</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件の割合で発生しています（授業時間中に約</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7</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a:t>
              </a:r>
            </a:p>
            <a:p>
              <a:pPr>
                <a:lnSpc>
                  <a:spcPts val="3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rPr>
                <a:t>③火災の発生件数</a:t>
              </a:r>
            </a:p>
            <a:p>
              <a:pPr marL="216000">
                <a:lnSpc>
                  <a:spcPts val="2400"/>
                </a:lnSpc>
              </a:pP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令和</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2</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年中の発生件数は</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34,691</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件で、約</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15</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分に</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1</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件の割合で発生しています（授業時間中に約</a:t>
              </a:r>
              <a:r>
                <a:rPr lang="en-US" altLang="ja-JP" spc="100" dirty="0">
                  <a:solidFill>
                    <a:schemeClr val="accent2">
                      <a:lumMod val="50000"/>
                    </a:schemeClr>
                  </a:solidFill>
                  <a:latin typeface="メイリオ" panose="020B0604030504040204" pitchFamily="50" charset="-128"/>
                  <a:ea typeface="メイリオ" panose="020B0604030504040204" pitchFamily="50" charset="-128"/>
                </a:rPr>
                <a:t>4</a:t>
              </a:r>
              <a:r>
                <a:rPr lang="ja-JP" altLang="en-US" spc="100" dirty="0">
                  <a:solidFill>
                    <a:schemeClr val="accent2">
                      <a:lumMod val="50000"/>
                    </a:schemeClr>
                  </a:solidFill>
                  <a:latin typeface="メイリオ" panose="020B0604030504040204" pitchFamily="50" charset="-128"/>
                  <a:ea typeface="メイリオ" panose="020B0604030504040204" pitchFamily="50" charset="-128"/>
                </a:rPr>
                <a:t>件）。</a:t>
              </a:r>
              <a:endParaRPr lang="ja-JP" altLang="en-US" sz="2000" spc="100" dirty="0">
                <a:solidFill>
                  <a:schemeClr val="accent2">
                    <a:lumMod val="50000"/>
                  </a:schemeClr>
                </a:solidFill>
                <a:latin typeface="メイリオ" panose="020B0604030504040204" pitchFamily="50" charset="-128"/>
                <a:ea typeface="メイリオ" panose="020B0604030504040204" pitchFamily="50" charset="-128"/>
                <a:cs typeface="メイリオ"/>
              </a:endParaRPr>
            </a:p>
          </p:txBody>
        </p:sp>
      </p:grpSp>
    </p:spTree>
    <p:extLst>
      <p:ext uri="{BB962C8B-B14F-4D97-AF65-F5344CB8AC3E}">
        <p14:creationId xmlns:p14="http://schemas.microsoft.com/office/powerpoint/2010/main" val="1973200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k object 16">
            <a:extLst>
              <a:ext uri="{FF2B5EF4-FFF2-40B4-BE49-F238E27FC236}">
                <a16:creationId xmlns:a16="http://schemas.microsoft.com/office/drawing/2014/main" id="{CDB4D266-D01D-4C39-B4A7-54156C4527DC}"/>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30" name="object 2">
            <a:extLst>
              <a:ext uri="{FF2B5EF4-FFF2-40B4-BE49-F238E27FC236}">
                <a16:creationId xmlns:a16="http://schemas.microsoft.com/office/drawing/2014/main" id="{6A58F249-FA8E-46C0-928F-6CB470A8491D}"/>
              </a:ext>
            </a:extLst>
          </p:cNvPr>
          <p:cNvSpPr/>
          <p:nvPr/>
        </p:nvSpPr>
        <p:spPr>
          <a:xfrm>
            <a:off x="0" y="232651"/>
            <a:ext cx="74676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sp>
        <p:nvSpPr>
          <p:cNvPr id="4" name="object 4"/>
          <p:cNvSpPr txBox="1"/>
          <p:nvPr/>
        </p:nvSpPr>
        <p:spPr>
          <a:xfrm>
            <a:off x="743012" y="1260435"/>
            <a:ext cx="7620000" cy="631007"/>
          </a:xfrm>
          <a:prstGeom prst="rect">
            <a:avLst/>
          </a:prstGeom>
        </p:spPr>
        <p:txBody>
          <a:bodyPr vert="horz" wrap="square" lIns="0" tIns="12700" rIns="0" bIns="0" rtlCol="0">
            <a:spAutoFit/>
          </a:bodyPr>
          <a:lstStyle/>
          <a:p>
            <a:pPr indent="216000">
              <a:lnSpc>
                <a:spcPts val="25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毎日の家計を計画的に管理するためには、長期的な生活設計とともに、生活の中で予期しない事態に備えることが必要となります。</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nvGrpSpPr>
          <p:cNvPr id="28" name="グループ化 27">
            <a:extLst>
              <a:ext uri="{FF2B5EF4-FFF2-40B4-BE49-F238E27FC236}">
                <a16:creationId xmlns:a16="http://schemas.microsoft.com/office/drawing/2014/main" id="{A568EAE1-E50B-48B7-97F4-BA34348F3C40}"/>
              </a:ext>
            </a:extLst>
          </p:cNvPr>
          <p:cNvGrpSpPr/>
          <p:nvPr/>
        </p:nvGrpSpPr>
        <p:grpSpPr>
          <a:xfrm>
            <a:off x="556461" y="2098437"/>
            <a:ext cx="8130339" cy="1172999"/>
            <a:chOff x="556461" y="2895600"/>
            <a:chExt cx="8130339" cy="1172999"/>
          </a:xfrm>
        </p:grpSpPr>
        <p:sp>
          <p:nvSpPr>
            <p:cNvPr id="8" name="object 8"/>
            <p:cNvSpPr/>
            <p:nvPr/>
          </p:nvSpPr>
          <p:spPr>
            <a:xfrm>
              <a:off x="901699" y="3276599"/>
              <a:ext cx="7785101" cy="792000"/>
            </a:xfrm>
            <a:custGeom>
              <a:avLst/>
              <a:gdLst/>
              <a:ahLst/>
              <a:cxnLst/>
              <a:rect l="l" t="t" r="r" b="b"/>
              <a:pathLst>
                <a:path w="7620000" h="533400">
                  <a:moveTo>
                    <a:pt x="7429500" y="0"/>
                  </a:moveTo>
                  <a:lnTo>
                    <a:pt x="190500" y="0"/>
                  </a:lnTo>
                  <a:lnTo>
                    <a:pt x="146821" y="5031"/>
                  </a:lnTo>
                  <a:lnTo>
                    <a:pt x="106724" y="19363"/>
                  </a:lnTo>
                  <a:lnTo>
                    <a:pt x="71353" y="41851"/>
                  </a:lnTo>
                  <a:lnTo>
                    <a:pt x="41851" y="71353"/>
                  </a:lnTo>
                  <a:lnTo>
                    <a:pt x="19363" y="106724"/>
                  </a:lnTo>
                  <a:lnTo>
                    <a:pt x="5031" y="146821"/>
                  </a:lnTo>
                  <a:lnTo>
                    <a:pt x="0" y="190500"/>
                  </a:lnTo>
                  <a:lnTo>
                    <a:pt x="0" y="342900"/>
                  </a:lnTo>
                  <a:lnTo>
                    <a:pt x="5031" y="386578"/>
                  </a:lnTo>
                  <a:lnTo>
                    <a:pt x="19363" y="426675"/>
                  </a:lnTo>
                  <a:lnTo>
                    <a:pt x="41851" y="462046"/>
                  </a:lnTo>
                  <a:lnTo>
                    <a:pt x="71353" y="491548"/>
                  </a:lnTo>
                  <a:lnTo>
                    <a:pt x="106724" y="514036"/>
                  </a:lnTo>
                  <a:lnTo>
                    <a:pt x="146821" y="528368"/>
                  </a:lnTo>
                  <a:lnTo>
                    <a:pt x="190500" y="533400"/>
                  </a:lnTo>
                  <a:lnTo>
                    <a:pt x="7429500" y="533400"/>
                  </a:lnTo>
                  <a:lnTo>
                    <a:pt x="7473178" y="528368"/>
                  </a:lnTo>
                  <a:lnTo>
                    <a:pt x="7513275" y="514036"/>
                  </a:lnTo>
                  <a:lnTo>
                    <a:pt x="7548646" y="491548"/>
                  </a:lnTo>
                  <a:lnTo>
                    <a:pt x="7578148" y="462046"/>
                  </a:lnTo>
                  <a:lnTo>
                    <a:pt x="7600636" y="426675"/>
                  </a:lnTo>
                  <a:lnTo>
                    <a:pt x="7614968" y="386578"/>
                  </a:lnTo>
                  <a:lnTo>
                    <a:pt x="7620000" y="342900"/>
                  </a:lnTo>
                  <a:lnTo>
                    <a:pt x="7620000" y="190500"/>
                  </a:lnTo>
                  <a:lnTo>
                    <a:pt x="7614968" y="146821"/>
                  </a:lnTo>
                  <a:lnTo>
                    <a:pt x="7600636" y="106724"/>
                  </a:lnTo>
                  <a:lnTo>
                    <a:pt x="7578148" y="71353"/>
                  </a:lnTo>
                  <a:lnTo>
                    <a:pt x="7548646" y="41851"/>
                  </a:lnTo>
                  <a:lnTo>
                    <a:pt x="7513275" y="19363"/>
                  </a:lnTo>
                  <a:lnTo>
                    <a:pt x="7473178" y="5031"/>
                  </a:lnTo>
                  <a:lnTo>
                    <a:pt x="7429500" y="0"/>
                  </a:lnTo>
                  <a:close/>
                </a:path>
              </a:pathLst>
            </a:custGeom>
            <a:solidFill>
              <a:srgbClr val="FF1D24"/>
            </a:solidFill>
          </p:spPr>
          <p:txBody>
            <a:bodyPr wrap="square" lIns="0" tIns="0" rIns="0" bIns="0" rtlCol="0"/>
            <a:lstStyle/>
            <a:p>
              <a:endParaRPr/>
            </a:p>
          </p:txBody>
        </p:sp>
        <p:sp>
          <p:nvSpPr>
            <p:cNvPr id="14" name="object 14"/>
            <p:cNvSpPr/>
            <p:nvPr/>
          </p:nvSpPr>
          <p:spPr>
            <a:xfrm>
              <a:off x="556461" y="28956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28956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30156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066801" y="3357661"/>
              <a:ext cx="7450982" cy="641201"/>
            </a:xfrm>
            <a:prstGeom prst="rect">
              <a:avLst/>
            </a:prstGeom>
          </p:spPr>
          <p:txBody>
            <a:bodyPr vert="horz" wrap="square" lIns="0" tIns="0" rIns="0" bIns="0" rtlCol="0">
              <a:spAutoFit/>
            </a:bodyPr>
            <a:lstStyle/>
            <a:p>
              <a:pPr marL="12700">
                <a:lnSpc>
                  <a:spcPts val="2500"/>
                </a:lnSpc>
                <a:tabLst>
                  <a:tab pos="469265" algn="l"/>
                </a:tabLst>
              </a:pPr>
              <a:r>
                <a:rPr lang="ja-JP" altLang="en-US" b="1" dirty="0">
                  <a:solidFill>
                    <a:schemeClr val="bg1"/>
                  </a:solidFill>
                  <a:latin typeface="メイリオ" panose="020B0604030504040204" pitchFamily="50" charset="-128"/>
                  <a:ea typeface="メイリオ" panose="020B0604030504040204" pitchFamily="50" charset="-128"/>
                  <a:cs typeface="メイリオ"/>
                </a:rPr>
                <a:t>　もしもの時に必要なお金は、どのように備えるのが効果的でしょうか。当てはまる番号を選びましょう。</a:t>
              </a:r>
              <a:endParaRPr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3126812"/>
              <a:ext cx="303119" cy="436017"/>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2</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21" name="グループ化 20">
            <a:extLst>
              <a:ext uri="{FF2B5EF4-FFF2-40B4-BE49-F238E27FC236}">
                <a16:creationId xmlns:a16="http://schemas.microsoft.com/office/drawing/2014/main" id="{2DE7D1FC-B976-4937-9460-CE69F333996D}"/>
              </a:ext>
            </a:extLst>
          </p:cNvPr>
          <p:cNvGrpSpPr/>
          <p:nvPr/>
        </p:nvGrpSpPr>
        <p:grpSpPr>
          <a:xfrm>
            <a:off x="76200" y="324000"/>
            <a:ext cx="7848600" cy="628377"/>
            <a:chOff x="76200" y="324000"/>
            <a:chExt cx="7848600" cy="628377"/>
          </a:xfrm>
        </p:grpSpPr>
        <p:sp>
          <p:nvSpPr>
            <p:cNvPr id="35" name="object 3">
              <a:extLst>
                <a:ext uri="{FF2B5EF4-FFF2-40B4-BE49-F238E27FC236}">
                  <a16:creationId xmlns:a16="http://schemas.microsoft.com/office/drawing/2014/main" id="{B53FCB54-7795-4E10-B873-57F1F147B774}"/>
                </a:ext>
              </a:extLst>
            </p:cNvPr>
            <p:cNvSpPr txBox="1">
              <a:spLocks/>
            </p:cNvSpPr>
            <p:nvPr/>
          </p:nvSpPr>
          <p:spPr>
            <a:xfrm>
              <a:off x="838200" y="381600"/>
              <a:ext cx="7086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暮らしの中のリスクに備えるために</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6" name="object 3">
              <a:extLst>
                <a:ext uri="{FF2B5EF4-FFF2-40B4-BE49-F238E27FC236}">
                  <a16:creationId xmlns:a16="http://schemas.microsoft.com/office/drawing/2014/main" id="{DD8CC981-2233-41B0-A4CA-9FB01073CA6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②</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03E3D969-D470-451C-B37A-A852F0134CF2}"/>
              </a:ext>
            </a:extLst>
          </p:cNvPr>
          <p:cNvGrpSpPr/>
          <p:nvPr/>
        </p:nvGrpSpPr>
        <p:grpSpPr>
          <a:xfrm>
            <a:off x="999057" y="5218573"/>
            <a:ext cx="7363955" cy="1106027"/>
            <a:chOff x="1018045" y="4800600"/>
            <a:chExt cx="7363955" cy="1106027"/>
          </a:xfrm>
        </p:grpSpPr>
        <p:sp>
          <p:nvSpPr>
            <p:cNvPr id="55" name="四角形: 角を丸くする 54">
              <a:extLst>
                <a:ext uri="{FF2B5EF4-FFF2-40B4-BE49-F238E27FC236}">
                  <a16:creationId xmlns:a16="http://schemas.microsoft.com/office/drawing/2014/main" id="{88D47E6A-1227-412D-AE01-237A6B511477}"/>
                </a:ext>
              </a:extLst>
            </p:cNvPr>
            <p:cNvSpPr/>
            <p:nvPr/>
          </p:nvSpPr>
          <p:spPr>
            <a:xfrm>
              <a:off x="1018045" y="4811667"/>
              <a:ext cx="7363955" cy="1080000"/>
            </a:xfrm>
            <a:prstGeom prst="roundRect">
              <a:avLst>
                <a:gd name="adj" fmla="val 11097"/>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bject 10">
              <a:extLst>
                <a:ext uri="{FF2B5EF4-FFF2-40B4-BE49-F238E27FC236}">
                  <a16:creationId xmlns:a16="http://schemas.microsoft.com/office/drawing/2014/main" id="{D76BCECE-8291-4018-B8E2-1350B3AB6E06}"/>
                </a:ext>
              </a:extLst>
            </p:cNvPr>
            <p:cNvSpPr txBox="1"/>
            <p:nvPr/>
          </p:nvSpPr>
          <p:spPr>
            <a:xfrm>
              <a:off x="1238188" y="4800600"/>
              <a:ext cx="7067612" cy="1106027"/>
            </a:xfrm>
            <a:prstGeom prst="rect">
              <a:avLst/>
            </a:prstGeom>
            <a:noFill/>
          </p:spPr>
          <p:txBody>
            <a:bodyPr vert="horz" wrap="square" lIns="180000" tIns="180000" rIns="180000" bIns="180000" spcCol="360000" rtlCol="0">
              <a:spAutoFit/>
            </a:bodyPr>
            <a:lstStyle/>
            <a:p>
              <a:pPr>
                <a:lnSpc>
                  <a:spcPts val="3000"/>
                </a:lnSpc>
              </a:pPr>
              <a:r>
                <a:rPr lang="ja-JP" altLang="en-US" b="1" spc="80" dirty="0">
                  <a:solidFill>
                    <a:schemeClr val="accent2">
                      <a:lumMod val="50000"/>
                    </a:schemeClr>
                  </a:solidFill>
                  <a:latin typeface="メイリオ" panose="020B0604030504040204" pitchFamily="50" charset="-128"/>
                  <a:ea typeface="メイリオ" panose="020B0604030504040204" pitchFamily="50" charset="-128"/>
                  <a:cs typeface="メイリオ"/>
                </a:rPr>
                <a:t>保険はみんなでお金を出しあい、誰かが事故に遭ったときは、その出しあったお金から補償されるしくみです。</a:t>
              </a:r>
            </a:p>
          </p:txBody>
        </p:sp>
      </p:grpSp>
      <p:grpSp>
        <p:nvGrpSpPr>
          <p:cNvPr id="32" name="グループ化 31">
            <a:extLst>
              <a:ext uri="{FF2B5EF4-FFF2-40B4-BE49-F238E27FC236}">
                <a16:creationId xmlns:a16="http://schemas.microsoft.com/office/drawing/2014/main" id="{7D1546D7-9B19-489F-8A10-45D355ADBDF4}"/>
              </a:ext>
            </a:extLst>
          </p:cNvPr>
          <p:cNvGrpSpPr/>
          <p:nvPr/>
        </p:nvGrpSpPr>
        <p:grpSpPr>
          <a:xfrm>
            <a:off x="6248400" y="3937957"/>
            <a:ext cx="2286000" cy="508000"/>
            <a:chOff x="5817877" y="4770635"/>
            <a:chExt cx="2286000" cy="508000"/>
          </a:xfrm>
        </p:grpSpPr>
        <p:sp>
          <p:nvSpPr>
            <p:cNvPr id="33" name="object 7">
              <a:extLst>
                <a:ext uri="{FF2B5EF4-FFF2-40B4-BE49-F238E27FC236}">
                  <a16:creationId xmlns:a16="http://schemas.microsoft.com/office/drawing/2014/main" id="{7B458884-00BE-46B1-9619-DDF76CD750E8}"/>
                </a:ext>
              </a:extLst>
            </p:cNvPr>
            <p:cNvSpPr/>
            <p:nvPr/>
          </p:nvSpPr>
          <p:spPr>
            <a:xfrm>
              <a:off x="5817877" y="4770635"/>
              <a:ext cx="2286000" cy="508000"/>
            </a:xfrm>
            <a:custGeom>
              <a:avLst/>
              <a:gdLst/>
              <a:ahLst/>
              <a:cxnLst/>
              <a:rect l="l" t="t" r="r" b="b"/>
              <a:pathLst>
                <a:path w="2286000" h="508000">
                  <a:moveTo>
                    <a:pt x="2032000" y="0"/>
                  </a:moveTo>
                  <a:lnTo>
                    <a:pt x="254000" y="0"/>
                  </a:lnTo>
                  <a:lnTo>
                    <a:pt x="208342" y="4092"/>
                  </a:lnTo>
                  <a:lnTo>
                    <a:pt x="165369" y="15891"/>
                  </a:lnTo>
                  <a:lnTo>
                    <a:pt x="125799" y="34680"/>
                  </a:lnTo>
                  <a:lnTo>
                    <a:pt x="90349" y="59740"/>
                  </a:lnTo>
                  <a:lnTo>
                    <a:pt x="59736" y="90354"/>
                  </a:lnTo>
                  <a:lnTo>
                    <a:pt x="34677" y="125805"/>
                  </a:lnTo>
                  <a:lnTo>
                    <a:pt x="15890" y="165374"/>
                  </a:lnTo>
                  <a:lnTo>
                    <a:pt x="4092" y="208345"/>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34" name="object 10">
              <a:extLst>
                <a:ext uri="{FF2B5EF4-FFF2-40B4-BE49-F238E27FC236}">
                  <a16:creationId xmlns:a16="http://schemas.microsoft.com/office/drawing/2014/main" id="{42156D66-048C-4131-BE41-108C02FFDB5A}"/>
                </a:ext>
              </a:extLst>
            </p:cNvPr>
            <p:cNvSpPr txBox="1"/>
            <p:nvPr/>
          </p:nvSpPr>
          <p:spPr>
            <a:xfrm>
              <a:off x="5817877" y="4896000"/>
              <a:ext cx="2286000" cy="320601"/>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保険に加入する</a:t>
              </a:r>
            </a:p>
          </p:txBody>
        </p:sp>
      </p:grpSp>
      <p:grpSp>
        <p:nvGrpSpPr>
          <p:cNvPr id="42" name="グループ化 41">
            <a:extLst>
              <a:ext uri="{FF2B5EF4-FFF2-40B4-BE49-F238E27FC236}">
                <a16:creationId xmlns:a16="http://schemas.microsoft.com/office/drawing/2014/main" id="{2F2C085E-7E0C-40A5-9330-1DBBE0679324}"/>
              </a:ext>
            </a:extLst>
          </p:cNvPr>
          <p:cNvGrpSpPr/>
          <p:nvPr/>
        </p:nvGrpSpPr>
        <p:grpSpPr>
          <a:xfrm>
            <a:off x="3340100" y="3937957"/>
            <a:ext cx="2616200" cy="508000"/>
            <a:chOff x="3410012" y="4770635"/>
            <a:chExt cx="2286000" cy="508000"/>
          </a:xfrm>
        </p:grpSpPr>
        <p:sp>
          <p:nvSpPr>
            <p:cNvPr id="43" name="object 6">
              <a:extLst>
                <a:ext uri="{FF2B5EF4-FFF2-40B4-BE49-F238E27FC236}">
                  <a16:creationId xmlns:a16="http://schemas.microsoft.com/office/drawing/2014/main" id="{A9B1DFE4-04E5-4EA2-A66E-49B94B774CC3}"/>
                </a:ext>
              </a:extLst>
            </p:cNvPr>
            <p:cNvSpPr/>
            <p:nvPr/>
          </p:nvSpPr>
          <p:spPr>
            <a:xfrm>
              <a:off x="3410012"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44" name="object 9">
              <a:extLst>
                <a:ext uri="{FF2B5EF4-FFF2-40B4-BE49-F238E27FC236}">
                  <a16:creationId xmlns:a16="http://schemas.microsoft.com/office/drawing/2014/main" id="{EA7DB5FA-358A-4C1C-808E-A9B3508CA15B}"/>
                </a:ext>
              </a:extLst>
            </p:cNvPr>
            <p:cNvSpPr txBox="1"/>
            <p:nvPr/>
          </p:nvSpPr>
          <p:spPr>
            <a:xfrm>
              <a:off x="3410012" y="4896000"/>
              <a:ext cx="2286000" cy="320601"/>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spc="-100" dirty="0">
                  <a:solidFill>
                    <a:srgbClr val="FFFFFF"/>
                  </a:solidFill>
                  <a:latin typeface="メイリオ" panose="020B0604030504040204" pitchFamily="50" charset="-128"/>
                  <a:ea typeface="メイリオ" panose="020B0604030504040204" pitchFamily="50" charset="-128"/>
                  <a:cs typeface="メイリオ"/>
                </a:rPr>
                <a:t>② 宝くじを購入する</a:t>
              </a:r>
            </a:p>
          </p:txBody>
        </p:sp>
      </p:grpSp>
      <p:grpSp>
        <p:nvGrpSpPr>
          <p:cNvPr id="54" name="グループ化 53">
            <a:extLst>
              <a:ext uri="{FF2B5EF4-FFF2-40B4-BE49-F238E27FC236}">
                <a16:creationId xmlns:a16="http://schemas.microsoft.com/office/drawing/2014/main" id="{D38CB260-DD41-4795-8910-EFA8C896E8F3}"/>
              </a:ext>
            </a:extLst>
          </p:cNvPr>
          <p:cNvGrpSpPr/>
          <p:nvPr/>
        </p:nvGrpSpPr>
        <p:grpSpPr>
          <a:xfrm>
            <a:off x="685800" y="3937957"/>
            <a:ext cx="2286000" cy="508000"/>
            <a:chOff x="1018045" y="4770635"/>
            <a:chExt cx="2286000" cy="508000"/>
          </a:xfrm>
        </p:grpSpPr>
        <p:sp>
          <p:nvSpPr>
            <p:cNvPr id="57" name="object 5">
              <a:extLst>
                <a:ext uri="{FF2B5EF4-FFF2-40B4-BE49-F238E27FC236}">
                  <a16:creationId xmlns:a16="http://schemas.microsoft.com/office/drawing/2014/main" id="{148754B2-36DC-466D-B500-60FC0A0D8328}"/>
                </a:ext>
              </a:extLst>
            </p:cNvPr>
            <p:cNvSpPr/>
            <p:nvPr/>
          </p:nvSpPr>
          <p:spPr>
            <a:xfrm>
              <a:off x="1018045"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58" name="object 12">
              <a:extLst>
                <a:ext uri="{FF2B5EF4-FFF2-40B4-BE49-F238E27FC236}">
                  <a16:creationId xmlns:a16="http://schemas.microsoft.com/office/drawing/2014/main" id="{E37ABEC9-5A59-430D-8D74-F37884BE04CF}"/>
                </a:ext>
              </a:extLst>
            </p:cNvPr>
            <p:cNvSpPr txBox="1"/>
            <p:nvPr/>
          </p:nvSpPr>
          <p:spPr>
            <a:xfrm>
              <a:off x="1018045"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① 貯蓄をする</a:t>
              </a:r>
            </a:p>
          </p:txBody>
        </p:sp>
      </p:grpSp>
      <p:grpSp>
        <p:nvGrpSpPr>
          <p:cNvPr id="59" name="グループ化 58">
            <a:extLst>
              <a:ext uri="{FF2B5EF4-FFF2-40B4-BE49-F238E27FC236}">
                <a16:creationId xmlns:a16="http://schemas.microsoft.com/office/drawing/2014/main" id="{8AD6BB1F-635C-4078-BAF3-A1682EC596CA}"/>
              </a:ext>
            </a:extLst>
          </p:cNvPr>
          <p:cNvGrpSpPr/>
          <p:nvPr/>
        </p:nvGrpSpPr>
        <p:grpSpPr>
          <a:xfrm>
            <a:off x="6249600" y="3937957"/>
            <a:ext cx="2286755" cy="508000"/>
            <a:chOff x="1018045" y="4770635"/>
            <a:chExt cx="2286755" cy="508000"/>
          </a:xfrm>
        </p:grpSpPr>
        <p:sp>
          <p:nvSpPr>
            <p:cNvPr id="60" name="object 11">
              <a:extLst>
                <a:ext uri="{FF2B5EF4-FFF2-40B4-BE49-F238E27FC236}">
                  <a16:creationId xmlns:a16="http://schemas.microsoft.com/office/drawing/2014/main" id="{A21D88B0-73B8-4D7F-A76D-B5DE98D36A36}"/>
                </a:ext>
              </a:extLst>
            </p:cNvPr>
            <p:cNvSpPr/>
            <p:nvPr/>
          </p:nvSpPr>
          <p:spPr>
            <a:xfrm>
              <a:off x="1018045"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C7323"/>
            </a:solidFill>
          </p:spPr>
          <p:txBody>
            <a:bodyPr wrap="square" lIns="0" tIns="0" rIns="0" bIns="0" rtlCol="0"/>
            <a:lstStyle/>
            <a:p>
              <a:endParaRPr/>
            </a:p>
          </p:txBody>
        </p:sp>
        <p:sp>
          <p:nvSpPr>
            <p:cNvPr id="61" name="object 12">
              <a:extLst>
                <a:ext uri="{FF2B5EF4-FFF2-40B4-BE49-F238E27FC236}">
                  <a16:creationId xmlns:a16="http://schemas.microsoft.com/office/drawing/2014/main" id="{7F31C6A5-48C9-4814-A657-FCAE664939A5}"/>
                </a:ext>
              </a:extLst>
            </p:cNvPr>
            <p:cNvSpPr txBox="1"/>
            <p:nvPr/>
          </p:nvSpPr>
          <p:spPr>
            <a:xfrm>
              <a:off x="1018800" y="4896000"/>
              <a:ext cx="2286000" cy="320601"/>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保険に加入する</a:t>
              </a:r>
            </a:p>
          </p:txBody>
        </p:sp>
      </p:grpSp>
      <p:sp>
        <p:nvSpPr>
          <p:cNvPr id="62" name="object 13">
            <a:extLst>
              <a:ext uri="{FF2B5EF4-FFF2-40B4-BE49-F238E27FC236}">
                <a16:creationId xmlns:a16="http://schemas.microsoft.com/office/drawing/2014/main" id="{7EED4E02-6600-446D-A5A6-2AD32AFB9BCF}"/>
              </a:ext>
            </a:extLst>
          </p:cNvPr>
          <p:cNvSpPr/>
          <p:nvPr/>
        </p:nvSpPr>
        <p:spPr>
          <a:xfrm>
            <a:off x="5984875" y="3738207"/>
            <a:ext cx="977900" cy="990600"/>
          </a:xfrm>
          <a:custGeom>
            <a:avLst/>
            <a:gdLst/>
            <a:ahLst/>
            <a:cxnLst/>
            <a:rect l="l" t="t" r="r" b="b"/>
            <a:pathLst>
              <a:path w="1724025" h="1724025">
                <a:moveTo>
                  <a:pt x="1723644" y="861809"/>
                </a:moveTo>
                <a:lnTo>
                  <a:pt x="1722279" y="910713"/>
                </a:lnTo>
                <a:lnTo>
                  <a:pt x="1718235" y="958902"/>
                </a:lnTo>
                <a:lnTo>
                  <a:pt x="1711583" y="1006303"/>
                </a:lnTo>
                <a:lnTo>
                  <a:pt x="1702397" y="1052842"/>
                </a:lnTo>
                <a:lnTo>
                  <a:pt x="1690749" y="1098447"/>
                </a:lnTo>
                <a:lnTo>
                  <a:pt x="1676712" y="1143045"/>
                </a:lnTo>
                <a:lnTo>
                  <a:pt x="1660359" y="1186564"/>
                </a:lnTo>
                <a:lnTo>
                  <a:pt x="1641762" y="1228931"/>
                </a:lnTo>
                <a:lnTo>
                  <a:pt x="1620995" y="1270072"/>
                </a:lnTo>
                <a:lnTo>
                  <a:pt x="1598129" y="1309916"/>
                </a:lnTo>
                <a:lnTo>
                  <a:pt x="1573238" y="1348389"/>
                </a:lnTo>
                <a:lnTo>
                  <a:pt x="1546395" y="1385419"/>
                </a:lnTo>
                <a:lnTo>
                  <a:pt x="1517672" y="1420933"/>
                </a:lnTo>
                <a:lnTo>
                  <a:pt x="1487141" y="1454858"/>
                </a:lnTo>
                <a:lnTo>
                  <a:pt x="1454877" y="1487122"/>
                </a:lnTo>
                <a:lnTo>
                  <a:pt x="1420951" y="1517652"/>
                </a:lnTo>
                <a:lnTo>
                  <a:pt x="1385437" y="1546374"/>
                </a:lnTo>
                <a:lnTo>
                  <a:pt x="1348406" y="1573217"/>
                </a:lnTo>
                <a:lnTo>
                  <a:pt x="1309932" y="1598107"/>
                </a:lnTo>
                <a:lnTo>
                  <a:pt x="1270088" y="1620972"/>
                </a:lnTo>
                <a:lnTo>
                  <a:pt x="1228946" y="1641739"/>
                </a:lnTo>
                <a:lnTo>
                  <a:pt x="1186579" y="1660335"/>
                </a:lnTo>
                <a:lnTo>
                  <a:pt x="1143059" y="1676688"/>
                </a:lnTo>
                <a:lnTo>
                  <a:pt x="1098461" y="1690725"/>
                </a:lnTo>
                <a:lnTo>
                  <a:pt x="1052855" y="1702372"/>
                </a:lnTo>
                <a:lnTo>
                  <a:pt x="1006316" y="1711558"/>
                </a:lnTo>
                <a:lnTo>
                  <a:pt x="958915" y="1718210"/>
                </a:lnTo>
                <a:lnTo>
                  <a:pt x="910726" y="1722254"/>
                </a:lnTo>
                <a:lnTo>
                  <a:pt x="861822" y="1723618"/>
                </a:lnTo>
                <a:lnTo>
                  <a:pt x="812917" y="1722254"/>
                </a:lnTo>
                <a:lnTo>
                  <a:pt x="764728" y="1718210"/>
                </a:lnTo>
                <a:lnTo>
                  <a:pt x="717327" y="1711558"/>
                </a:lnTo>
                <a:lnTo>
                  <a:pt x="670788" y="1702372"/>
                </a:lnTo>
                <a:lnTo>
                  <a:pt x="625182" y="1690725"/>
                </a:lnTo>
                <a:lnTo>
                  <a:pt x="580584" y="1676688"/>
                </a:lnTo>
                <a:lnTo>
                  <a:pt x="537064" y="1660335"/>
                </a:lnTo>
                <a:lnTo>
                  <a:pt x="494697" y="1641739"/>
                </a:lnTo>
                <a:lnTo>
                  <a:pt x="453555" y="1620972"/>
                </a:lnTo>
                <a:lnTo>
                  <a:pt x="413711" y="1598107"/>
                </a:lnTo>
                <a:lnTo>
                  <a:pt x="375237" y="1573217"/>
                </a:lnTo>
                <a:lnTo>
                  <a:pt x="338206" y="1546374"/>
                </a:lnTo>
                <a:lnTo>
                  <a:pt x="302692" y="1517652"/>
                </a:lnTo>
                <a:lnTo>
                  <a:pt x="268766" y="1487122"/>
                </a:lnTo>
                <a:lnTo>
                  <a:pt x="236502" y="1454858"/>
                </a:lnTo>
                <a:lnTo>
                  <a:pt x="205971" y="1420933"/>
                </a:lnTo>
                <a:lnTo>
                  <a:pt x="177248" y="1385419"/>
                </a:lnTo>
                <a:lnTo>
                  <a:pt x="150405" y="1348389"/>
                </a:lnTo>
                <a:lnTo>
                  <a:pt x="125514" y="1309916"/>
                </a:lnTo>
                <a:lnTo>
                  <a:pt x="102648" y="1270072"/>
                </a:lnTo>
                <a:lnTo>
                  <a:pt x="81881" y="1228931"/>
                </a:lnTo>
                <a:lnTo>
                  <a:pt x="63284" y="1186564"/>
                </a:lnTo>
                <a:lnTo>
                  <a:pt x="46931" y="1143045"/>
                </a:lnTo>
                <a:lnTo>
                  <a:pt x="32894" y="1098447"/>
                </a:lnTo>
                <a:lnTo>
                  <a:pt x="21246" y="1052842"/>
                </a:lnTo>
                <a:lnTo>
                  <a:pt x="12060" y="1006303"/>
                </a:lnTo>
                <a:lnTo>
                  <a:pt x="5408" y="958902"/>
                </a:lnTo>
                <a:lnTo>
                  <a:pt x="1364" y="910713"/>
                </a:lnTo>
                <a:lnTo>
                  <a:pt x="0" y="861809"/>
                </a:lnTo>
                <a:lnTo>
                  <a:pt x="1364" y="812904"/>
                </a:lnTo>
                <a:lnTo>
                  <a:pt x="5408" y="764715"/>
                </a:lnTo>
                <a:lnTo>
                  <a:pt x="12060" y="717315"/>
                </a:lnTo>
                <a:lnTo>
                  <a:pt x="21246" y="670776"/>
                </a:lnTo>
                <a:lnTo>
                  <a:pt x="32894" y="625171"/>
                </a:lnTo>
                <a:lnTo>
                  <a:pt x="46931" y="580572"/>
                </a:lnTo>
                <a:lnTo>
                  <a:pt x="63284" y="537053"/>
                </a:lnTo>
                <a:lnTo>
                  <a:pt x="81881" y="494687"/>
                </a:lnTo>
                <a:lnTo>
                  <a:pt x="102648" y="453545"/>
                </a:lnTo>
                <a:lnTo>
                  <a:pt x="125514" y="413702"/>
                </a:lnTo>
                <a:lnTo>
                  <a:pt x="150405" y="375228"/>
                </a:lnTo>
                <a:lnTo>
                  <a:pt x="177248" y="338198"/>
                </a:lnTo>
                <a:lnTo>
                  <a:pt x="205971" y="302685"/>
                </a:lnTo>
                <a:lnTo>
                  <a:pt x="236502" y="268759"/>
                </a:lnTo>
                <a:lnTo>
                  <a:pt x="268766" y="236496"/>
                </a:lnTo>
                <a:lnTo>
                  <a:pt x="302692" y="205966"/>
                </a:lnTo>
                <a:lnTo>
                  <a:pt x="338206" y="177244"/>
                </a:lnTo>
                <a:lnTo>
                  <a:pt x="375237" y="150401"/>
                </a:lnTo>
                <a:lnTo>
                  <a:pt x="413711" y="125511"/>
                </a:lnTo>
                <a:lnTo>
                  <a:pt x="453555" y="102646"/>
                </a:lnTo>
                <a:lnTo>
                  <a:pt x="494697" y="81879"/>
                </a:lnTo>
                <a:lnTo>
                  <a:pt x="537064" y="63282"/>
                </a:lnTo>
                <a:lnTo>
                  <a:pt x="580584" y="46929"/>
                </a:lnTo>
                <a:lnTo>
                  <a:pt x="625182" y="32893"/>
                </a:lnTo>
                <a:lnTo>
                  <a:pt x="670788" y="21245"/>
                </a:lnTo>
                <a:lnTo>
                  <a:pt x="717327" y="12059"/>
                </a:lnTo>
                <a:lnTo>
                  <a:pt x="764728" y="5408"/>
                </a:lnTo>
                <a:lnTo>
                  <a:pt x="812917" y="1364"/>
                </a:lnTo>
                <a:lnTo>
                  <a:pt x="861822" y="0"/>
                </a:lnTo>
                <a:lnTo>
                  <a:pt x="910726" y="1364"/>
                </a:lnTo>
                <a:lnTo>
                  <a:pt x="958915" y="5408"/>
                </a:lnTo>
                <a:lnTo>
                  <a:pt x="1006316" y="12059"/>
                </a:lnTo>
                <a:lnTo>
                  <a:pt x="1052855" y="21245"/>
                </a:lnTo>
                <a:lnTo>
                  <a:pt x="1098461" y="32893"/>
                </a:lnTo>
                <a:lnTo>
                  <a:pt x="1143059" y="46929"/>
                </a:lnTo>
                <a:lnTo>
                  <a:pt x="1186579" y="63282"/>
                </a:lnTo>
                <a:lnTo>
                  <a:pt x="1228946" y="81879"/>
                </a:lnTo>
                <a:lnTo>
                  <a:pt x="1270088" y="102646"/>
                </a:lnTo>
                <a:lnTo>
                  <a:pt x="1309932" y="125511"/>
                </a:lnTo>
                <a:lnTo>
                  <a:pt x="1348406" y="150401"/>
                </a:lnTo>
                <a:lnTo>
                  <a:pt x="1385437" y="177244"/>
                </a:lnTo>
                <a:lnTo>
                  <a:pt x="1420951" y="205966"/>
                </a:lnTo>
                <a:lnTo>
                  <a:pt x="1454877" y="236496"/>
                </a:lnTo>
                <a:lnTo>
                  <a:pt x="1487141" y="268759"/>
                </a:lnTo>
                <a:lnTo>
                  <a:pt x="1517672" y="302685"/>
                </a:lnTo>
                <a:lnTo>
                  <a:pt x="1546395" y="338198"/>
                </a:lnTo>
                <a:lnTo>
                  <a:pt x="1573238" y="375228"/>
                </a:lnTo>
                <a:lnTo>
                  <a:pt x="1598129" y="413702"/>
                </a:lnTo>
                <a:lnTo>
                  <a:pt x="1620995" y="453545"/>
                </a:lnTo>
                <a:lnTo>
                  <a:pt x="1641762" y="494687"/>
                </a:lnTo>
                <a:lnTo>
                  <a:pt x="1660359" y="537053"/>
                </a:lnTo>
                <a:lnTo>
                  <a:pt x="1676712" y="580572"/>
                </a:lnTo>
                <a:lnTo>
                  <a:pt x="1690749" y="625171"/>
                </a:lnTo>
                <a:lnTo>
                  <a:pt x="1702397" y="670776"/>
                </a:lnTo>
                <a:lnTo>
                  <a:pt x="1711583" y="717315"/>
                </a:lnTo>
                <a:lnTo>
                  <a:pt x="1718235" y="764715"/>
                </a:lnTo>
                <a:lnTo>
                  <a:pt x="1722279" y="812904"/>
                </a:lnTo>
                <a:lnTo>
                  <a:pt x="1723644" y="861809"/>
                </a:lnTo>
                <a:close/>
              </a:path>
            </a:pathLst>
          </a:custGeom>
          <a:ln w="76200">
            <a:solidFill>
              <a:srgbClr val="FF1D24"/>
            </a:solidFill>
          </a:ln>
        </p:spPr>
        <p:txBody>
          <a:bodyPr wrap="square" lIns="0" tIns="0" rIns="0" bIns="0" rtlCol="0"/>
          <a:lstStyle/>
          <a:p>
            <a:endParaRPr/>
          </a:p>
        </p:txBody>
      </p:sp>
    </p:spTree>
    <p:extLst>
      <p:ext uri="{BB962C8B-B14F-4D97-AF65-F5344CB8AC3E}">
        <p14:creationId xmlns:p14="http://schemas.microsoft.com/office/powerpoint/2010/main" val="3927878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3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
                                        <p:tgtEl>
                                          <p:spTgt spid="28"/>
                                        </p:tgtEl>
                                      </p:cBhvr>
                                    </p:animEffect>
                                    <p:anim calcmode="lin" valueType="num">
                                      <p:cBhvr>
                                        <p:cTn id="26" dur="200" fill="hold"/>
                                        <p:tgtEl>
                                          <p:spTgt spid="28"/>
                                        </p:tgtEl>
                                        <p:attrNameLst>
                                          <p:attrName>ppt_x</p:attrName>
                                        </p:attrNameLst>
                                      </p:cBhvr>
                                      <p:tavLst>
                                        <p:tav tm="0">
                                          <p:val>
                                            <p:strVal val="#ppt_x"/>
                                          </p:val>
                                        </p:tav>
                                        <p:tav tm="100000">
                                          <p:val>
                                            <p:strVal val="#ppt_x"/>
                                          </p:val>
                                        </p:tav>
                                      </p:tavLst>
                                    </p:anim>
                                    <p:anim calcmode="lin" valueType="num">
                                      <p:cBhvr>
                                        <p:cTn id="27" dur="2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53" presetClass="entr" presetSubtype="16" fill="hold" nodeType="afterEffect">
                                  <p:stCondLst>
                                    <p:cond delay="500"/>
                                  </p:stCondLst>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ppt_w</p:attrName>
                                        </p:attrNameLst>
                                      </p:cBhvr>
                                      <p:tavLst>
                                        <p:tav tm="0">
                                          <p:val>
                                            <p:fltVal val="0"/>
                                          </p:val>
                                        </p:tav>
                                        <p:tav tm="100000">
                                          <p:val>
                                            <p:strVal val="#ppt_w"/>
                                          </p:val>
                                        </p:tav>
                                      </p:tavLst>
                                    </p:anim>
                                    <p:anim calcmode="lin" valueType="num">
                                      <p:cBhvr>
                                        <p:cTn id="32" dur="100" fill="hold"/>
                                        <p:tgtEl>
                                          <p:spTgt spid="54"/>
                                        </p:tgtEl>
                                        <p:attrNameLst>
                                          <p:attrName>ppt_h</p:attrName>
                                        </p:attrNameLst>
                                      </p:cBhvr>
                                      <p:tavLst>
                                        <p:tav tm="0">
                                          <p:val>
                                            <p:fltVal val="0"/>
                                          </p:val>
                                        </p:tav>
                                        <p:tav tm="100000">
                                          <p:val>
                                            <p:strVal val="#ppt_h"/>
                                          </p:val>
                                        </p:tav>
                                      </p:tavLst>
                                    </p:anim>
                                    <p:animEffect transition="in" filter="fade">
                                      <p:cBhvr>
                                        <p:cTn id="33" dur="100"/>
                                        <p:tgtEl>
                                          <p:spTgt spid="54"/>
                                        </p:tgtEl>
                                      </p:cBhvr>
                                    </p:animEffect>
                                  </p:childTnLst>
                                </p:cTn>
                              </p:par>
                            </p:childTnLst>
                          </p:cTn>
                        </p:par>
                        <p:par>
                          <p:cTn id="34" fill="hold">
                            <p:stCondLst>
                              <p:cond delay="8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100" fill="hold"/>
                                        <p:tgtEl>
                                          <p:spTgt spid="42"/>
                                        </p:tgtEl>
                                        <p:attrNameLst>
                                          <p:attrName>ppt_w</p:attrName>
                                        </p:attrNameLst>
                                      </p:cBhvr>
                                      <p:tavLst>
                                        <p:tav tm="0">
                                          <p:val>
                                            <p:fltVal val="0"/>
                                          </p:val>
                                        </p:tav>
                                        <p:tav tm="100000">
                                          <p:val>
                                            <p:strVal val="#ppt_w"/>
                                          </p:val>
                                        </p:tav>
                                      </p:tavLst>
                                    </p:anim>
                                    <p:anim calcmode="lin" valueType="num">
                                      <p:cBhvr>
                                        <p:cTn id="38" dur="100" fill="hold"/>
                                        <p:tgtEl>
                                          <p:spTgt spid="42"/>
                                        </p:tgtEl>
                                        <p:attrNameLst>
                                          <p:attrName>ppt_h</p:attrName>
                                        </p:attrNameLst>
                                      </p:cBhvr>
                                      <p:tavLst>
                                        <p:tav tm="0">
                                          <p:val>
                                            <p:fltVal val="0"/>
                                          </p:val>
                                        </p:tav>
                                        <p:tav tm="100000">
                                          <p:val>
                                            <p:strVal val="#ppt_h"/>
                                          </p:val>
                                        </p:tav>
                                      </p:tavLst>
                                    </p:anim>
                                    <p:animEffect transition="in" filter="fade">
                                      <p:cBhvr>
                                        <p:cTn id="39" dur="100"/>
                                        <p:tgtEl>
                                          <p:spTgt spid="42"/>
                                        </p:tgtEl>
                                      </p:cBhvr>
                                    </p:animEffect>
                                  </p:childTnLst>
                                </p:cTn>
                              </p:par>
                            </p:childTnLst>
                          </p:cTn>
                        </p:par>
                        <p:par>
                          <p:cTn id="40" fill="hold">
                            <p:stCondLst>
                              <p:cond delay="9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 fill="hold"/>
                                        <p:tgtEl>
                                          <p:spTgt spid="32"/>
                                        </p:tgtEl>
                                        <p:attrNameLst>
                                          <p:attrName>ppt_w</p:attrName>
                                        </p:attrNameLst>
                                      </p:cBhvr>
                                      <p:tavLst>
                                        <p:tav tm="0">
                                          <p:val>
                                            <p:fltVal val="0"/>
                                          </p:val>
                                        </p:tav>
                                        <p:tav tm="100000">
                                          <p:val>
                                            <p:strVal val="#ppt_w"/>
                                          </p:val>
                                        </p:tav>
                                      </p:tavLst>
                                    </p:anim>
                                    <p:anim calcmode="lin" valueType="num">
                                      <p:cBhvr>
                                        <p:cTn id="44" dur="100" fill="hold"/>
                                        <p:tgtEl>
                                          <p:spTgt spid="32"/>
                                        </p:tgtEl>
                                        <p:attrNameLst>
                                          <p:attrName>ppt_h</p:attrName>
                                        </p:attrNameLst>
                                      </p:cBhvr>
                                      <p:tavLst>
                                        <p:tav tm="0">
                                          <p:val>
                                            <p:fltVal val="0"/>
                                          </p:val>
                                        </p:tav>
                                        <p:tav tm="100000">
                                          <p:val>
                                            <p:strVal val="#ppt_h"/>
                                          </p:val>
                                        </p:tav>
                                      </p:tavLst>
                                    </p:anim>
                                    <p:animEffect transition="in" filter="fade">
                                      <p:cBhvr>
                                        <p:cTn id="45" dur="1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100"/>
                                        <p:tgtEl>
                                          <p:spTgt spid="59"/>
                                        </p:tgtEl>
                                      </p:cBhvr>
                                    </p:animEffect>
                                  </p:childTnLst>
                                </p:cTn>
                              </p:par>
                            </p:childTnLst>
                          </p:cTn>
                        </p:par>
                        <p:par>
                          <p:cTn id="51" fill="hold">
                            <p:stCondLst>
                              <p:cond delay="100"/>
                            </p:stCondLst>
                            <p:childTnLst>
                              <p:par>
                                <p:cTn id="52" presetID="10" presetClass="entr" presetSubtype="0" fill="hold" grpId="0" nodeType="afterEffect">
                                  <p:stCondLst>
                                    <p:cond delay="30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3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72A9D374-FF48-4669-B2AF-98195C269C42}"/>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29" name="正方形/長方形 28">
            <a:extLst>
              <a:ext uri="{FF2B5EF4-FFF2-40B4-BE49-F238E27FC236}">
                <a16:creationId xmlns:a16="http://schemas.microsoft.com/office/drawing/2014/main" id="{59257548-A2F9-44D8-98F6-426492F54E33}"/>
              </a:ext>
            </a:extLst>
          </p:cNvPr>
          <p:cNvSpPr/>
          <p:nvPr/>
        </p:nvSpPr>
        <p:spPr>
          <a:xfrm>
            <a:off x="490220" y="1447200"/>
            <a:ext cx="252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貯蓄と保険の違い</a:t>
            </a:r>
          </a:p>
        </p:txBody>
      </p:sp>
      <p:sp>
        <p:nvSpPr>
          <p:cNvPr id="18" name="object 2">
            <a:extLst>
              <a:ext uri="{FF2B5EF4-FFF2-40B4-BE49-F238E27FC236}">
                <a16:creationId xmlns:a16="http://schemas.microsoft.com/office/drawing/2014/main" id="{C5751082-2E40-46EA-8E0A-E94126255A6D}"/>
              </a:ext>
            </a:extLst>
          </p:cNvPr>
          <p:cNvSpPr/>
          <p:nvPr/>
        </p:nvSpPr>
        <p:spPr>
          <a:xfrm>
            <a:off x="0" y="232651"/>
            <a:ext cx="74664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9242"/>
          </a:solidFill>
        </p:spPr>
        <p:txBody>
          <a:bodyPr wrap="square" lIns="0" tIns="0" rIns="0" bIns="0" rtlCol="0"/>
          <a:lstStyle/>
          <a:p>
            <a:endParaRPr/>
          </a:p>
        </p:txBody>
      </p:sp>
      <p:grpSp>
        <p:nvGrpSpPr>
          <p:cNvPr id="19" name="グループ化 18">
            <a:extLst>
              <a:ext uri="{FF2B5EF4-FFF2-40B4-BE49-F238E27FC236}">
                <a16:creationId xmlns:a16="http://schemas.microsoft.com/office/drawing/2014/main" id="{78224196-8042-49BC-A6CB-A76EC5FD4A4A}"/>
              </a:ext>
            </a:extLst>
          </p:cNvPr>
          <p:cNvGrpSpPr/>
          <p:nvPr/>
        </p:nvGrpSpPr>
        <p:grpSpPr>
          <a:xfrm>
            <a:off x="76200" y="324000"/>
            <a:ext cx="7848600" cy="628377"/>
            <a:chOff x="76200" y="324000"/>
            <a:chExt cx="7848600" cy="628377"/>
          </a:xfrm>
        </p:grpSpPr>
        <p:sp>
          <p:nvSpPr>
            <p:cNvPr id="20" name="object 3">
              <a:extLst>
                <a:ext uri="{FF2B5EF4-FFF2-40B4-BE49-F238E27FC236}">
                  <a16:creationId xmlns:a16="http://schemas.microsoft.com/office/drawing/2014/main" id="{1A98EB49-15CA-4AE2-8308-3E9EC355E440}"/>
                </a:ext>
              </a:extLst>
            </p:cNvPr>
            <p:cNvSpPr txBox="1">
              <a:spLocks/>
            </p:cNvSpPr>
            <p:nvPr/>
          </p:nvSpPr>
          <p:spPr>
            <a:xfrm>
              <a:off x="838200" y="381600"/>
              <a:ext cx="7086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暮らしの中のリスクに備えるために</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2" name="object 3">
              <a:extLst>
                <a:ext uri="{FF2B5EF4-FFF2-40B4-BE49-F238E27FC236}">
                  <a16:creationId xmlns:a16="http://schemas.microsoft.com/office/drawing/2014/main" id="{D3674444-23D3-43F5-9F98-C9EF7FE61E14}"/>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②</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546C38A1-BFB4-4FD0-A355-179CF43C5891}"/>
              </a:ext>
            </a:extLst>
          </p:cNvPr>
          <p:cNvGrpSpPr/>
          <p:nvPr/>
        </p:nvGrpSpPr>
        <p:grpSpPr>
          <a:xfrm>
            <a:off x="513715" y="2286000"/>
            <a:ext cx="3982085" cy="3527883"/>
            <a:chOff x="513715" y="2286000"/>
            <a:chExt cx="3982085" cy="3527883"/>
          </a:xfrm>
        </p:grpSpPr>
        <p:grpSp>
          <p:nvGrpSpPr>
            <p:cNvPr id="30" name="グループ化 29">
              <a:extLst>
                <a:ext uri="{FF2B5EF4-FFF2-40B4-BE49-F238E27FC236}">
                  <a16:creationId xmlns:a16="http://schemas.microsoft.com/office/drawing/2014/main" id="{D993A76D-8203-4E6F-B7A8-6A4AE97FCB41}"/>
                </a:ext>
              </a:extLst>
            </p:cNvPr>
            <p:cNvGrpSpPr/>
            <p:nvPr/>
          </p:nvGrpSpPr>
          <p:grpSpPr>
            <a:xfrm>
              <a:off x="513715" y="2286000"/>
              <a:ext cx="3982085" cy="3527883"/>
              <a:chOff x="513715" y="1814167"/>
              <a:chExt cx="3982085" cy="3527883"/>
            </a:xfrm>
          </p:grpSpPr>
          <p:grpSp>
            <p:nvGrpSpPr>
              <p:cNvPr id="31" name="グループ化 30">
                <a:extLst>
                  <a:ext uri="{FF2B5EF4-FFF2-40B4-BE49-F238E27FC236}">
                    <a16:creationId xmlns:a16="http://schemas.microsoft.com/office/drawing/2014/main" id="{243F481D-B057-4DAA-A920-03E8B00B4522}"/>
                  </a:ext>
                </a:extLst>
              </p:cNvPr>
              <p:cNvGrpSpPr/>
              <p:nvPr/>
            </p:nvGrpSpPr>
            <p:grpSpPr>
              <a:xfrm>
                <a:off x="533400" y="1814167"/>
                <a:ext cx="3962400" cy="2759212"/>
                <a:chOff x="609600" y="1888988"/>
                <a:chExt cx="3962400" cy="2759212"/>
              </a:xfrm>
            </p:grpSpPr>
            <p:pic>
              <p:nvPicPr>
                <p:cNvPr id="38" name="図 37">
                  <a:extLst>
                    <a:ext uri="{FF2B5EF4-FFF2-40B4-BE49-F238E27FC236}">
                      <a16:creationId xmlns:a16="http://schemas.microsoft.com/office/drawing/2014/main" id="{A0B23E3F-F941-4B48-B079-C904E9CD8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 y="1906606"/>
                  <a:ext cx="3929380" cy="2723977"/>
                </a:xfrm>
                <a:prstGeom prst="rect">
                  <a:avLst/>
                </a:prstGeom>
              </p:spPr>
            </p:pic>
            <p:sp>
              <p:nvSpPr>
                <p:cNvPr id="39" name="正方形/長方形 38">
                  <a:extLst>
                    <a:ext uri="{FF2B5EF4-FFF2-40B4-BE49-F238E27FC236}">
                      <a16:creationId xmlns:a16="http://schemas.microsoft.com/office/drawing/2014/main" id="{EEA4F632-CAA9-4794-9A88-3757EF502A54}"/>
                    </a:ext>
                  </a:extLst>
                </p:cNvPr>
                <p:cNvSpPr/>
                <p:nvPr/>
              </p:nvSpPr>
              <p:spPr>
                <a:xfrm>
                  <a:off x="609600" y="1888988"/>
                  <a:ext cx="3962400" cy="275921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C5D097BC-D20A-4D01-B5AC-FA65939759A8}"/>
                  </a:ext>
                </a:extLst>
              </p:cNvPr>
              <p:cNvSpPr txBox="1"/>
              <p:nvPr/>
            </p:nvSpPr>
            <p:spPr>
              <a:xfrm>
                <a:off x="513715" y="4634805"/>
                <a:ext cx="3982085" cy="707245"/>
              </a:xfrm>
              <a:prstGeom prst="rect">
                <a:avLst/>
              </a:prstGeom>
              <a:noFill/>
            </p:spPr>
            <p:txBody>
              <a:bodyPr wrap="square" rtlCol="0">
                <a:spAutoFit/>
              </a:bodyPr>
              <a:lstStyle/>
              <a:p>
                <a:pPr>
                  <a:lnSpc>
                    <a:spcPts val="2500"/>
                  </a:lnSpc>
                </a:pPr>
                <a:r>
                  <a:rPr lang="ja-JP" altLang="en-US" sz="1400" b="1" dirty="0">
                    <a:latin typeface="メイリオ" panose="020B0604030504040204" pitchFamily="50" charset="-128"/>
                    <a:ea typeface="メイリオ" panose="020B0604030504040204" pitchFamily="50" charset="-128"/>
                  </a:rPr>
                  <a:t>貯蓄</a:t>
                </a:r>
                <a:r>
                  <a:rPr lang="ja-JP" altLang="en-US" sz="1400" dirty="0">
                    <a:latin typeface="メイリオ" panose="020B0604030504040204" pitchFamily="50" charset="-128"/>
                    <a:ea typeface="メイリオ" panose="020B0604030504040204" pitchFamily="50" charset="-128"/>
                  </a:rPr>
                  <a:t>は事故や災害が起きた時に、十分な資金を準備できているとは限らない。</a:t>
                </a:r>
                <a:endParaRPr kumimoji="1" lang="ja-JP" altLang="en-US" sz="1400" dirty="0">
                  <a:latin typeface="メイリオ" panose="020B0604030504040204" pitchFamily="50" charset="-128"/>
                  <a:ea typeface="メイリオ" panose="020B0604030504040204" pitchFamily="50" charset="-128"/>
                </a:endParaRPr>
              </a:p>
            </p:txBody>
          </p:sp>
        </p:grpSp>
        <p:cxnSp>
          <p:nvCxnSpPr>
            <p:cNvPr id="21" name="直線コネクタ 20">
              <a:extLst>
                <a:ext uri="{FF2B5EF4-FFF2-40B4-BE49-F238E27FC236}">
                  <a16:creationId xmlns:a16="http://schemas.microsoft.com/office/drawing/2014/main" id="{97AF479A-477F-4C7F-B6B4-4D42C6F298B8}"/>
                </a:ext>
              </a:extLst>
            </p:cNvPr>
            <p:cNvCxnSpPr/>
            <p:nvPr/>
          </p:nvCxnSpPr>
          <p:spPr>
            <a:xfrm>
              <a:off x="612000" y="5436000"/>
              <a:ext cx="37800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FF9B6B1-D0FA-4E66-A81E-9EE1A97151EF}"/>
                </a:ext>
              </a:extLst>
            </p:cNvPr>
            <p:cNvCxnSpPr>
              <a:cxnSpLocks/>
            </p:cNvCxnSpPr>
            <p:nvPr/>
          </p:nvCxnSpPr>
          <p:spPr>
            <a:xfrm>
              <a:off x="612000" y="5760000"/>
              <a:ext cx="239822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7C6B0DF5-DA00-47A7-9BB6-5E26B7B631CF}"/>
              </a:ext>
            </a:extLst>
          </p:cNvPr>
          <p:cNvGrpSpPr/>
          <p:nvPr/>
        </p:nvGrpSpPr>
        <p:grpSpPr>
          <a:xfrm>
            <a:off x="4628515" y="2286000"/>
            <a:ext cx="3982085" cy="3527883"/>
            <a:chOff x="4628515" y="2286000"/>
            <a:chExt cx="3982085" cy="3527883"/>
          </a:xfrm>
        </p:grpSpPr>
        <p:grpSp>
          <p:nvGrpSpPr>
            <p:cNvPr id="40" name="グループ化 39">
              <a:extLst>
                <a:ext uri="{FF2B5EF4-FFF2-40B4-BE49-F238E27FC236}">
                  <a16:creationId xmlns:a16="http://schemas.microsoft.com/office/drawing/2014/main" id="{38ABF633-2031-4426-8736-081656F5CA5A}"/>
                </a:ext>
              </a:extLst>
            </p:cNvPr>
            <p:cNvGrpSpPr/>
            <p:nvPr/>
          </p:nvGrpSpPr>
          <p:grpSpPr>
            <a:xfrm>
              <a:off x="4628515" y="2286000"/>
              <a:ext cx="3982085" cy="3527883"/>
              <a:chOff x="4628515" y="1814167"/>
              <a:chExt cx="3982085" cy="3527883"/>
            </a:xfrm>
          </p:grpSpPr>
          <p:grpSp>
            <p:nvGrpSpPr>
              <p:cNvPr id="41" name="グループ化 40">
                <a:extLst>
                  <a:ext uri="{FF2B5EF4-FFF2-40B4-BE49-F238E27FC236}">
                    <a16:creationId xmlns:a16="http://schemas.microsoft.com/office/drawing/2014/main" id="{FA92047D-B49A-4C4E-9456-42B44816EC71}"/>
                  </a:ext>
                </a:extLst>
              </p:cNvPr>
              <p:cNvGrpSpPr/>
              <p:nvPr/>
            </p:nvGrpSpPr>
            <p:grpSpPr>
              <a:xfrm>
                <a:off x="4648200" y="1814167"/>
                <a:ext cx="3962400" cy="2759212"/>
                <a:chOff x="609600" y="1888988"/>
                <a:chExt cx="3962400" cy="2759212"/>
              </a:xfrm>
            </p:grpSpPr>
            <p:pic>
              <p:nvPicPr>
                <p:cNvPr id="46" name="図 45">
                  <a:extLst>
                    <a:ext uri="{FF2B5EF4-FFF2-40B4-BE49-F238E27FC236}">
                      <a16:creationId xmlns:a16="http://schemas.microsoft.com/office/drawing/2014/main" id="{CC085618-D8AB-4506-8069-7BFF37FF2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10" y="1906606"/>
                  <a:ext cx="3929380" cy="2723976"/>
                </a:xfrm>
                <a:prstGeom prst="rect">
                  <a:avLst/>
                </a:prstGeom>
              </p:spPr>
            </p:pic>
            <p:sp>
              <p:nvSpPr>
                <p:cNvPr id="47" name="正方形/長方形 46">
                  <a:extLst>
                    <a:ext uri="{FF2B5EF4-FFF2-40B4-BE49-F238E27FC236}">
                      <a16:creationId xmlns:a16="http://schemas.microsoft.com/office/drawing/2014/main" id="{F34546B6-F369-41D4-A22A-7BF2D8C923C9}"/>
                    </a:ext>
                  </a:extLst>
                </p:cNvPr>
                <p:cNvSpPr/>
                <p:nvPr/>
              </p:nvSpPr>
              <p:spPr>
                <a:xfrm>
                  <a:off x="609600" y="1888988"/>
                  <a:ext cx="3962400" cy="275921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3FDBA1B2-998F-4726-82AB-8F530937B961}"/>
                  </a:ext>
                </a:extLst>
              </p:cNvPr>
              <p:cNvSpPr txBox="1"/>
              <p:nvPr/>
            </p:nvSpPr>
            <p:spPr>
              <a:xfrm>
                <a:off x="4628515" y="4634805"/>
                <a:ext cx="3982085" cy="707245"/>
              </a:xfrm>
              <a:prstGeom prst="rect">
                <a:avLst/>
              </a:prstGeom>
              <a:noFill/>
            </p:spPr>
            <p:txBody>
              <a:bodyPr wrap="square" rtlCol="0">
                <a:spAutoFit/>
              </a:bodyPr>
              <a:lstStyle/>
              <a:p>
                <a:pPr>
                  <a:lnSpc>
                    <a:spcPts val="2500"/>
                  </a:lnSpc>
                </a:pPr>
                <a:r>
                  <a:rPr lang="ja-JP" altLang="en-US" sz="1400" b="1" dirty="0">
                    <a:latin typeface="メイリオ" panose="020B0604030504040204" pitchFamily="50" charset="-128"/>
                    <a:ea typeface="メイリオ" panose="020B0604030504040204" pitchFamily="50" charset="-128"/>
                  </a:rPr>
                  <a:t>保険</a:t>
                </a:r>
                <a:r>
                  <a:rPr lang="ja-JP" altLang="en-US" sz="1400" dirty="0">
                    <a:latin typeface="メイリオ" panose="020B0604030504040204" pitchFamily="50" charset="-128"/>
                    <a:ea typeface="メイリオ" panose="020B0604030504040204" pitchFamily="50" charset="-128"/>
                  </a:rPr>
                  <a:t>は保険期間を通じて、必要な資金を準備することができる。</a:t>
                </a:r>
                <a:endParaRPr kumimoji="1" lang="ja-JP" altLang="en-US" sz="1100" dirty="0">
                  <a:latin typeface="メイリオ" panose="020B0604030504040204" pitchFamily="50" charset="-128"/>
                  <a:ea typeface="メイリオ" panose="020B0604030504040204" pitchFamily="50" charset="-128"/>
                </a:endParaRPr>
              </a:p>
            </p:txBody>
          </p:sp>
        </p:grpSp>
        <p:cxnSp>
          <p:nvCxnSpPr>
            <p:cNvPr id="24" name="直線コネクタ 23">
              <a:extLst>
                <a:ext uri="{FF2B5EF4-FFF2-40B4-BE49-F238E27FC236}">
                  <a16:creationId xmlns:a16="http://schemas.microsoft.com/office/drawing/2014/main" id="{18D28CE5-3C18-4988-A480-68327046A104}"/>
                </a:ext>
              </a:extLst>
            </p:cNvPr>
            <p:cNvCxnSpPr/>
            <p:nvPr/>
          </p:nvCxnSpPr>
          <p:spPr>
            <a:xfrm>
              <a:off x="4724400" y="5436000"/>
              <a:ext cx="37800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64B787A-8945-4161-98D4-EFF2AA24185D}"/>
                </a:ext>
              </a:extLst>
            </p:cNvPr>
            <p:cNvCxnSpPr>
              <a:cxnSpLocks/>
            </p:cNvCxnSpPr>
            <p:nvPr/>
          </p:nvCxnSpPr>
          <p:spPr>
            <a:xfrm>
              <a:off x="4724400" y="5760000"/>
              <a:ext cx="12954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6052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300"/>
                                        <p:tgtEl>
                                          <p:spTgt spid="29"/>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
                                        <p:tgtEl>
                                          <p:spTgt spid="5"/>
                                        </p:tgtEl>
                                      </p:cBhvr>
                                    </p:animEffect>
                                  </p:childTnLst>
                                </p:cTn>
                              </p:par>
                            </p:childTnLst>
                          </p:cTn>
                        </p:par>
                        <p:par>
                          <p:cTn id="12" fill="hold">
                            <p:stCondLst>
                              <p:cond delay="600"/>
                            </p:stCondLst>
                            <p:childTnLst>
                              <p:par>
                                <p:cTn id="13" presetID="10" presetClass="entr" presetSubtype="0" fill="hold" nodeType="afterEffect">
                                  <p:stCondLst>
                                    <p:cond delay="3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k object 16">
            <a:extLst>
              <a:ext uri="{FF2B5EF4-FFF2-40B4-BE49-F238E27FC236}">
                <a16:creationId xmlns:a16="http://schemas.microsoft.com/office/drawing/2014/main" id="{F301BFC7-ED5A-46FF-A729-BD5E5CAAFEDD}"/>
              </a:ext>
            </a:extLst>
          </p:cNvPr>
          <p:cNvSpPr/>
          <p:nvPr/>
        </p:nvSpPr>
        <p:spPr>
          <a:xfrm>
            <a:off x="457200" y="1100383"/>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pic>
        <p:nvPicPr>
          <p:cNvPr id="55" name="グラフィックス 54">
            <a:extLst>
              <a:ext uri="{FF2B5EF4-FFF2-40B4-BE49-F238E27FC236}">
                <a16:creationId xmlns:a16="http://schemas.microsoft.com/office/drawing/2014/main" id="{97E3EDC1-48D8-4B4F-8062-07E6D2C422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sp>
        <p:nvSpPr>
          <p:cNvPr id="4" name="object 4"/>
          <p:cNvSpPr txBox="1"/>
          <p:nvPr/>
        </p:nvSpPr>
        <p:spPr>
          <a:xfrm>
            <a:off x="743012" y="1260435"/>
            <a:ext cx="7620000" cy="1295226"/>
          </a:xfrm>
          <a:prstGeom prst="rect">
            <a:avLst/>
          </a:prstGeom>
        </p:spPr>
        <p:txBody>
          <a:bodyPr vert="horz" wrap="square" lIns="0" tIns="12700" rIns="0" bIns="0" rtlCol="0">
            <a:spAutoFit/>
          </a:bodyPr>
          <a:lstStyle/>
          <a:p>
            <a:pPr>
              <a:lnSpc>
                <a:spcPts val="25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保険は社会保険（健康保険・介護保険・年金保険・労働保険）と民間保険に分類されます。民間保険は人の死亡や老後の生活費などに備える「生命保険」と、事故や災害による損害などに備える「損害保険」とに分類されます。なお、ケガや病気などのリスクは、生命保険と損害保険のどちらでも補償されます。</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nvGrpSpPr>
          <p:cNvPr id="21" name="グループ化 20">
            <a:extLst>
              <a:ext uri="{FF2B5EF4-FFF2-40B4-BE49-F238E27FC236}">
                <a16:creationId xmlns:a16="http://schemas.microsoft.com/office/drawing/2014/main" id="{2DE7D1FC-B976-4937-9460-CE69F333996D}"/>
              </a:ext>
            </a:extLst>
          </p:cNvPr>
          <p:cNvGrpSpPr/>
          <p:nvPr/>
        </p:nvGrpSpPr>
        <p:grpSpPr>
          <a:xfrm>
            <a:off x="76200" y="324000"/>
            <a:ext cx="5943600" cy="628377"/>
            <a:chOff x="76200" y="324000"/>
            <a:chExt cx="5943600" cy="628377"/>
          </a:xfrm>
        </p:grpSpPr>
        <p:sp>
          <p:nvSpPr>
            <p:cNvPr id="35" name="object 3">
              <a:extLst>
                <a:ext uri="{FF2B5EF4-FFF2-40B4-BE49-F238E27FC236}">
                  <a16:creationId xmlns:a16="http://schemas.microsoft.com/office/drawing/2014/main" id="{B53FCB54-7795-4E10-B873-57F1F147B774}"/>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暮らしの中のリスクと保険</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6" name="object 3">
              <a:extLst>
                <a:ext uri="{FF2B5EF4-FFF2-40B4-BE49-F238E27FC236}">
                  <a16:creationId xmlns:a16="http://schemas.microsoft.com/office/drawing/2014/main" id="{DD8CC981-2233-41B0-A4CA-9FB01073CA6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grpSp>
        <p:nvGrpSpPr>
          <p:cNvPr id="6" name="グループ化 5">
            <a:extLst>
              <a:ext uri="{FF2B5EF4-FFF2-40B4-BE49-F238E27FC236}">
                <a16:creationId xmlns:a16="http://schemas.microsoft.com/office/drawing/2014/main" id="{4C83D1F2-8112-4820-B546-3676947AB2BB}"/>
              </a:ext>
            </a:extLst>
          </p:cNvPr>
          <p:cNvGrpSpPr/>
          <p:nvPr/>
        </p:nvGrpSpPr>
        <p:grpSpPr>
          <a:xfrm>
            <a:off x="1035785" y="5904245"/>
            <a:ext cx="7308811" cy="504000"/>
            <a:chOff x="1035785" y="5791200"/>
            <a:chExt cx="7308811" cy="504000"/>
          </a:xfrm>
        </p:grpSpPr>
        <p:sp>
          <p:nvSpPr>
            <p:cNvPr id="5" name="四角形: 角を丸くする 4">
              <a:extLst>
                <a:ext uri="{FF2B5EF4-FFF2-40B4-BE49-F238E27FC236}">
                  <a16:creationId xmlns:a16="http://schemas.microsoft.com/office/drawing/2014/main" id="{79746784-AAE6-42F0-9782-8B18DDFAE57E}"/>
                </a:ext>
              </a:extLst>
            </p:cNvPr>
            <p:cNvSpPr/>
            <p:nvPr/>
          </p:nvSpPr>
          <p:spPr>
            <a:xfrm>
              <a:off x="5363525" y="5791200"/>
              <a:ext cx="2981071" cy="504000"/>
            </a:xfrm>
            <a:prstGeom prst="roundRect">
              <a:avLst>
                <a:gd name="adj" fmla="val 50000"/>
              </a:avLst>
            </a:prstGeom>
            <a:solidFill>
              <a:srgbClr val="0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object 6">
              <a:extLst>
                <a:ext uri="{FF2B5EF4-FFF2-40B4-BE49-F238E27FC236}">
                  <a16:creationId xmlns:a16="http://schemas.microsoft.com/office/drawing/2014/main" id="{8DF48190-163F-4A87-84F9-3E9A1C71E866}"/>
                </a:ext>
              </a:extLst>
            </p:cNvPr>
            <p:cNvSpPr/>
            <p:nvPr/>
          </p:nvSpPr>
          <p:spPr>
            <a:xfrm>
              <a:off x="1035785" y="5791200"/>
              <a:ext cx="1980000"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47" name="object 6">
              <a:extLst>
                <a:ext uri="{FF2B5EF4-FFF2-40B4-BE49-F238E27FC236}">
                  <a16:creationId xmlns:a16="http://schemas.microsoft.com/office/drawing/2014/main" id="{0D4ED77E-E3E6-4D13-BC52-CF6CEDAA8C52}"/>
                </a:ext>
              </a:extLst>
            </p:cNvPr>
            <p:cNvSpPr/>
            <p:nvPr/>
          </p:nvSpPr>
          <p:spPr>
            <a:xfrm>
              <a:off x="3145655" y="5791200"/>
              <a:ext cx="2088000"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grpSp>
      <p:sp>
        <p:nvSpPr>
          <p:cNvPr id="56" name="四角形: 角を丸くする 55">
            <a:extLst>
              <a:ext uri="{FF2B5EF4-FFF2-40B4-BE49-F238E27FC236}">
                <a16:creationId xmlns:a16="http://schemas.microsoft.com/office/drawing/2014/main" id="{AD0DCFB6-7F8C-4C50-9C46-9A16DD57A344}"/>
              </a:ext>
            </a:extLst>
          </p:cNvPr>
          <p:cNvSpPr/>
          <p:nvPr/>
        </p:nvSpPr>
        <p:spPr>
          <a:xfrm>
            <a:off x="5363525" y="5904245"/>
            <a:ext cx="2981071" cy="504000"/>
          </a:xfrm>
          <a:prstGeom prst="roundRect">
            <a:avLst>
              <a:gd name="adj" fmla="val 50000"/>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object 6">
            <a:extLst>
              <a:ext uri="{FF2B5EF4-FFF2-40B4-BE49-F238E27FC236}">
                <a16:creationId xmlns:a16="http://schemas.microsoft.com/office/drawing/2014/main" id="{FE408147-5705-434B-9A6F-71125A823EA9}"/>
              </a:ext>
            </a:extLst>
          </p:cNvPr>
          <p:cNvSpPr/>
          <p:nvPr/>
        </p:nvSpPr>
        <p:spPr>
          <a:xfrm>
            <a:off x="1035785" y="5904245"/>
            <a:ext cx="1993637"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sp>
        <p:nvSpPr>
          <p:cNvPr id="58" name="object 6">
            <a:extLst>
              <a:ext uri="{FF2B5EF4-FFF2-40B4-BE49-F238E27FC236}">
                <a16:creationId xmlns:a16="http://schemas.microsoft.com/office/drawing/2014/main" id="{68A1AFB3-E485-438E-99D9-B485F22B306F}"/>
              </a:ext>
            </a:extLst>
          </p:cNvPr>
          <p:cNvSpPr/>
          <p:nvPr/>
        </p:nvSpPr>
        <p:spPr>
          <a:xfrm>
            <a:off x="3142280" y="5904245"/>
            <a:ext cx="2091375" cy="504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grpSp>
        <p:nvGrpSpPr>
          <p:cNvPr id="7" name="グループ化 6">
            <a:extLst>
              <a:ext uri="{FF2B5EF4-FFF2-40B4-BE49-F238E27FC236}">
                <a16:creationId xmlns:a16="http://schemas.microsoft.com/office/drawing/2014/main" id="{3401B5EB-5982-4F67-806E-1181E828BFF5}"/>
              </a:ext>
            </a:extLst>
          </p:cNvPr>
          <p:cNvGrpSpPr/>
          <p:nvPr/>
        </p:nvGrpSpPr>
        <p:grpSpPr>
          <a:xfrm>
            <a:off x="1000385" y="6023705"/>
            <a:ext cx="7117422" cy="303663"/>
            <a:chOff x="1022744" y="6190338"/>
            <a:chExt cx="7117422" cy="303663"/>
          </a:xfrm>
        </p:grpSpPr>
        <p:sp>
          <p:nvSpPr>
            <p:cNvPr id="50" name="object 9">
              <a:extLst>
                <a:ext uri="{FF2B5EF4-FFF2-40B4-BE49-F238E27FC236}">
                  <a16:creationId xmlns:a16="http://schemas.microsoft.com/office/drawing/2014/main" id="{4CC4B647-61EB-464D-82CE-161D58CBE42A}"/>
                </a:ext>
              </a:extLst>
            </p:cNvPr>
            <p:cNvSpPr txBox="1"/>
            <p:nvPr/>
          </p:nvSpPr>
          <p:spPr>
            <a:xfrm>
              <a:off x="1022744" y="6190980"/>
              <a:ext cx="1931715"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ア．生命保険</a:t>
              </a:r>
            </a:p>
          </p:txBody>
        </p:sp>
        <p:sp>
          <p:nvSpPr>
            <p:cNvPr id="48" name="object 9">
              <a:extLst>
                <a:ext uri="{FF2B5EF4-FFF2-40B4-BE49-F238E27FC236}">
                  <a16:creationId xmlns:a16="http://schemas.microsoft.com/office/drawing/2014/main" id="{03A4B18E-F764-4E1B-8AF1-D65878517C69}"/>
                </a:ext>
              </a:extLst>
            </p:cNvPr>
            <p:cNvSpPr txBox="1"/>
            <p:nvPr/>
          </p:nvSpPr>
          <p:spPr>
            <a:xfrm>
              <a:off x="3138507" y="6204178"/>
              <a:ext cx="1981201"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イ．損害保険</a:t>
              </a:r>
            </a:p>
          </p:txBody>
        </p:sp>
        <p:sp>
          <p:nvSpPr>
            <p:cNvPr id="46" name="object 9">
              <a:extLst>
                <a:ext uri="{FF2B5EF4-FFF2-40B4-BE49-F238E27FC236}">
                  <a16:creationId xmlns:a16="http://schemas.microsoft.com/office/drawing/2014/main" id="{797F77D0-F412-4FC6-9262-E59BBFA1A391}"/>
                </a:ext>
              </a:extLst>
            </p:cNvPr>
            <p:cNvSpPr txBox="1"/>
            <p:nvPr/>
          </p:nvSpPr>
          <p:spPr>
            <a:xfrm>
              <a:off x="5612671" y="6190338"/>
              <a:ext cx="2527495"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ウ．生命保険と損害保険</a:t>
              </a:r>
            </a:p>
          </p:txBody>
        </p:sp>
      </p:grpSp>
      <p:sp>
        <p:nvSpPr>
          <p:cNvPr id="51" name="テキスト ボックス 50">
            <a:extLst>
              <a:ext uri="{FF2B5EF4-FFF2-40B4-BE49-F238E27FC236}">
                <a16:creationId xmlns:a16="http://schemas.microsoft.com/office/drawing/2014/main" id="{A916B27B-4093-4902-A7BA-EC7035FB41ED}"/>
              </a:ext>
            </a:extLst>
          </p:cNvPr>
          <p:cNvSpPr txBox="1"/>
          <p:nvPr/>
        </p:nvSpPr>
        <p:spPr>
          <a:xfrm>
            <a:off x="7769855" y="4394720"/>
            <a:ext cx="609600" cy="383432"/>
          </a:xfrm>
          <a:prstGeom prst="rect">
            <a:avLst/>
          </a:prstGeom>
          <a:noFill/>
        </p:spPr>
        <p:txBody>
          <a:bodyPr wrap="square" rtlCol="0">
            <a:spAutoFit/>
          </a:bodyPr>
          <a:lstStyle/>
          <a:p>
            <a:r>
              <a:rPr lang="ja-JP" altLang="en-US" b="1" dirty="0">
                <a:solidFill>
                  <a:srgbClr val="FF0000"/>
                </a:solidFill>
                <a:latin typeface="メイリオ" panose="020B0604030504040204" pitchFamily="50" charset="-128"/>
                <a:ea typeface="メイリオ" panose="020B0604030504040204" pitchFamily="50" charset="-128"/>
              </a:rPr>
              <a:t>ウ</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77907ECB-2CD4-481B-8258-F4F7AED2E3AD}"/>
              </a:ext>
            </a:extLst>
          </p:cNvPr>
          <p:cNvSpPr txBox="1"/>
          <p:nvPr/>
        </p:nvSpPr>
        <p:spPr>
          <a:xfrm>
            <a:off x="7769855" y="4793673"/>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イ</a:t>
            </a:r>
          </a:p>
        </p:txBody>
      </p:sp>
      <p:sp>
        <p:nvSpPr>
          <p:cNvPr id="53" name="テキスト ボックス 52">
            <a:extLst>
              <a:ext uri="{FF2B5EF4-FFF2-40B4-BE49-F238E27FC236}">
                <a16:creationId xmlns:a16="http://schemas.microsoft.com/office/drawing/2014/main" id="{5B1B2BFB-1344-4598-90F9-02721FF1C629}"/>
              </a:ext>
            </a:extLst>
          </p:cNvPr>
          <p:cNvSpPr txBox="1"/>
          <p:nvPr/>
        </p:nvSpPr>
        <p:spPr>
          <a:xfrm>
            <a:off x="7769855" y="5192627"/>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ア</a:t>
            </a:r>
          </a:p>
        </p:txBody>
      </p:sp>
      <p:grpSp>
        <p:nvGrpSpPr>
          <p:cNvPr id="2" name="グループ化 1">
            <a:extLst>
              <a:ext uri="{FF2B5EF4-FFF2-40B4-BE49-F238E27FC236}">
                <a16:creationId xmlns:a16="http://schemas.microsoft.com/office/drawing/2014/main" id="{AF1BCB8C-4B4D-4D3D-969E-D5F614BF5BCC}"/>
              </a:ext>
            </a:extLst>
          </p:cNvPr>
          <p:cNvGrpSpPr/>
          <p:nvPr/>
        </p:nvGrpSpPr>
        <p:grpSpPr>
          <a:xfrm>
            <a:off x="967402" y="4305251"/>
            <a:ext cx="7987018" cy="1645056"/>
            <a:chOff x="891319" y="4711479"/>
            <a:chExt cx="7987018" cy="1645056"/>
          </a:xfrm>
        </p:grpSpPr>
        <p:grpSp>
          <p:nvGrpSpPr>
            <p:cNvPr id="24" name="グループ化 23">
              <a:extLst>
                <a:ext uri="{FF2B5EF4-FFF2-40B4-BE49-F238E27FC236}">
                  <a16:creationId xmlns:a16="http://schemas.microsoft.com/office/drawing/2014/main" id="{C5110DE6-3AD3-4159-94A4-9285EC61A28F}"/>
                </a:ext>
              </a:extLst>
            </p:cNvPr>
            <p:cNvGrpSpPr/>
            <p:nvPr/>
          </p:nvGrpSpPr>
          <p:grpSpPr>
            <a:xfrm>
              <a:off x="891319" y="4711479"/>
              <a:ext cx="7987018" cy="1645056"/>
              <a:chOff x="1151936" y="2923730"/>
              <a:chExt cx="7987018" cy="1645056"/>
            </a:xfrm>
          </p:grpSpPr>
          <p:sp>
            <p:nvSpPr>
              <p:cNvPr id="12" name="テキスト ボックス 11">
                <a:extLst>
                  <a:ext uri="{FF2B5EF4-FFF2-40B4-BE49-F238E27FC236}">
                    <a16:creationId xmlns:a16="http://schemas.microsoft.com/office/drawing/2014/main" id="{24EBF785-47D2-4002-A18D-3B56951BFF0A}"/>
                  </a:ext>
                </a:extLst>
              </p:cNvPr>
              <p:cNvSpPr txBox="1"/>
              <p:nvPr/>
            </p:nvSpPr>
            <p:spPr>
              <a:xfrm>
                <a:off x="1151936" y="2937570"/>
                <a:ext cx="6566539" cy="1631216"/>
              </a:xfrm>
              <a:prstGeom prst="rect">
                <a:avLst/>
              </a:prstGeom>
              <a:noFill/>
            </p:spPr>
            <p:txBody>
              <a:bodyPr wrap="square" rtlCol="0">
                <a:spAutoFit/>
              </a:bodyPr>
              <a:lstStyle/>
              <a:p>
                <a:pPr>
                  <a:lnSpc>
                    <a:spcPts val="30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①　クラブ活動中誤って転倒し、足を骨折してしまった。</a:t>
                </a:r>
              </a:p>
              <a:p>
                <a:pPr>
                  <a:lnSpc>
                    <a:spcPts val="30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②　自損事故（単独事故）で、自分の自動車を壊してしまった。</a:t>
                </a:r>
              </a:p>
              <a:p>
                <a:pPr>
                  <a:lnSpc>
                    <a:spcPts val="3000"/>
                  </a:lnSpc>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③　</a:t>
                </a:r>
                <a:r>
                  <a:rPr lang="ja-JP" altLang="en-US" sz="1600" spc="-130" dirty="0">
                    <a:solidFill>
                      <a:schemeClr val="tx1">
                        <a:lumMod val="95000"/>
                        <a:lumOff val="5000"/>
                      </a:schemeClr>
                    </a:solidFill>
                    <a:latin typeface="メイリオ" panose="020B0604030504040204" pitchFamily="50" charset="-128"/>
                    <a:ea typeface="メイリオ" panose="020B0604030504040204" pitchFamily="50" charset="-128"/>
                  </a:rPr>
                  <a:t>住宅ローンを払っている途中で、親が不慮の事故で亡くなり、ローン</a:t>
                </a:r>
              </a:p>
              <a:p>
                <a:pPr>
                  <a:lnSpc>
                    <a:spcPts val="3000"/>
                  </a:lnSpc>
                </a:pPr>
                <a:r>
                  <a:rPr lang="ja-JP" altLang="en-US" sz="1600" spc="-130" dirty="0">
                    <a:solidFill>
                      <a:schemeClr val="tx1">
                        <a:lumMod val="95000"/>
                        <a:lumOff val="5000"/>
                      </a:schemeClr>
                    </a:solidFill>
                    <a:latin typeface="メイリオ" panose="020B0604030504040204" pitchFamily="50" charset="-128"/>
                    <a:ea typeface="メイリオ" panose="020B0604030504040204" pitchFamily="50" charset="-128"/>
                  </a:rPr>
                  <a:t>　　 の残高を支払うことができなくなってしまった。</a:t>
                </a:r>
              </a:p>
            </p:txBody>
          </p:sp>
          <p:sp>
            <p:nvSpPr>
              <p:cNvPr id="37" name="テキスト ボックス 36">
                <a:extLst>
                  <a:ext uri="{FF2B5EF4-FFF2-40B4-BE49-F238E27FC236}">
                    <a16:creationId xmlns:a16="http://schemas.microsoft.com/office/drawing/2014/main" id="{F8B5449E-517C-4899-AE0C-F725A017298C}"/>
                  </a:ext>
                </a:extLst>
              </p:cNvPr>
              <p:cNvSpPr txBox="1"/>
              <p:nvPr/>
            </p:nvSpPr>
            <p:spPr>
              <a:xfrm>
                <a:off x="7482561" y="2923730"/>
                <a:ext cx="1656393" cy="1211870"/>
              </a:xfrm>
              <a:prstGeom prst="rect">
                <a:avLst/>
              </a:prstGeom>
              <a:noFill/>
            </p:spPr>
            <p:txBody>
              <a:bodyPr wrap="square" rtlCol="0">
                <a:spAutoFit/>
              </a:bodyPr>
              <a:lstStyle/>
              <a:p>
                <a:pPr>
                  <a:lnSpc>
                    <a:spcPts val="30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0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　　　　）</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0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grpSp>
        <p:sp>
          <p:nvSpPr>
            <p:cNvPr id="29" name="テキスト ボックス 28">
              <a:extLst>
                <a:ext uri="{FF2B5EF4-FFF2-40B4-BE49-F238E27FC236}">
                  <a16:creationId xmlns:a16="http://schemas.microsoft.com/office/drawing/2014/main" id="{58754FD3-9ADC-4952-8935-DF250670BE71}"/>
                </a:ext>
              </a:extLst>
            </p:cNvPr>
            <p:cNvSpPr txBox="1"/>
            <p:nvPr/>
          </p:nvSpPr>
          <p:spPr>
            <a:xfrm>
              <a:off x="4592672" y="5326816"/>
              <a:ext cx="857188" cy="303929"/>
            </a:xfrm>
            <a:prstGeom prst="rect">
              <a:avLst/>
            </a:prstGeom>
            <a:noFill/>
          </p:spPr>
          <p:txBody>
            <a:bodyPr wrap="square" lIns="0" tIns="0" rIns="0" bIns="0" rtlCol="0">
              <a:spAutoFit/>
            </a:bodyPr>
            <a:lstStyle/>
            <a:p>
              <a:pPr>
                <a:lnSpc>
                  <a:spcPts val="2800"/>
                </a:lnSpc>
              </a:pP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ふ りょ</a:t>
              </a:r>
            </a:p>
          </p:txBody>
        </p:sp>
      </p:grpSp>
      <p:grpSp>
        <p:nvGrpSpPr>
          <p:cNvPr id="30" name="グループ化 29">
            <a:extLst>
              <a:ext uri="{FF2B5EF4-FFF2-40B4-BE49-F238E27FC236}">
                <a16:creationId xmlns:a16="http://schemas.microsoft.com/office/drawing/2014/main" id="{9AAF12F6-A0EC-4633-A26F-456297245C24}"/>
              </a:ext>
            </a:extLst>
          </p:cNvPr>
          <p:cNvGrpSpPr/>
          <p:nvPr/>
        </p:nvGrpSpPr>
        <p:grpSpPr>
          <a:xfrm>
            <a:off x="556461" y="2743201"/>
            <a:ext cx="7949999" cy="1442590"/>
            <a:chOff x="556461" y="1600200"/>
            <a:chExt cx="7949999" cy="1519264"/>
          </a:xfrm>
        </p:grpSpPr>
        <p:pic>
          <p:nvPicPr>
            <p:cNvPr id="31" name="グラフィックス 30">
              <a:extLst>
                <a:ext uri="{FF2B5EF4-FFF2-40B4-BE49-F238E27FC236}">
                  <a16:creationId xmlns:a16="http://schemas.microsoft.com/office/drawing/2014/main" id="{D404380F-F2D1-4399-BCEB-EFE80CF8B1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8517" y="2003838"/>
              <a:ext cx="7597943" cy="1115626"/>
            </a:xfrm>
            <a:prstGeom prst="rect">
              <a:avLst/>
            </a:prstGeom>
          </p:spPr>
        </p:pic>
        <p:sp>
          <p:nvSpPr>
            <p:cNvPr id="32" name="object 14">
              <a:extLst>
                <a:ext uri="{FF2B5EF4-FFF2-40B4-BE49-F238E27FC236}">
                  <a16:creationId xmlns:a16="http://schemas.microsoft.com/office/drawing/2014/main" id="{0EC8E39F-7403-4FD2-A361-9EDC11C6D95E}"/>
                </a:ext>
              </a:extLst>
            </p:cNvPr>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33" name="object 15">
              <a:extLst>
                <a:ext uri="{FF2B5EF4-FFF2-40B4-BE49-F238E27FC236}">
                  <a16:creationId xmlns:a16="http://schemas.microsoft.com/office/drawing/2014/main" id="{CB2E4782-7B60-42EB-85A9-AB2D3FF3DF86}"/>
                </a:ext>
              </a:extLst>
            </p:cNvPr>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34" name="object 16">
              <a:extLst>
                <a:ext uri="{FF2B5EF4-FFF2-40B4-BE49-F238E27FC236}">
                  <a16:creationId xmlns:a16="http://schemas.microsoft.com/office/drawing/2014/main" id="{2254EF24-D290-4897-AB9C-9E1FDB7B900F}"/>
                </a:ext>
              </a:extLst>
            </p:cNvPr>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42" name="object 17">
              <a:extLst>
                <a:ext uri="{FF2B5EF4-FFF2-40B4-BE49-F238E27FC236}">
                  <a16:creationId xmlns:a16="http://schemas.microsoft.com/office/drawing/2014/main" id="{AC0C612F-84B7-406E-A382-4028F3792F47}"/>
                </a:ext>
              </a:extLst>
            </p:cNvPr>
            <p:cNvSpPr txBox="1"/>
            <p:nvPr/>
          </p:nvSpPr>
          <p:spPr>
            <a:xfrm>
              <a:off x="1035785" y="2081699"/>
              <a:ext cx="7343670" cy="972404"/>
            </a:xfrm>
            <a:prstGeom prst="rect">
              <a:avLst/>
            </a:prstGeom>
          </p:spPr>
          <p:txBody>
            <a:bodyPr vert="horz" wrap="square" lIns="0" tIns="0" rIns="0" bIns="0" rtlCol="0">
              <a:spAutoFit/>
            </a:bodyPr>
            <a:lstStyle/>
            <a:p>
              <a:pPr>
                <a:lnSpc>
                  <a:spcPts val="2400"/>
                </a:lnSpc>
                <a:tabLst>
                  <a:tab pos="469265" algn="l"/>
                </a:tabLst>
              </a:pPr>
              <a:r>
                <a:rPr lang="ja-JP" altLang="en-US" b="1" dirty="0">
                  <a:solidFill>
                    <a:srgbClr val="FFFFFF"/>
                  </a:solidFill>
                  <a:latin typeface="メイリオ" panose="020B0604030504040204" pitchFamily="50" charset="-128"/>
                  <a:ea typeface="メイリオ" panose="020B0604030504040204" pitchFamily="50" charset="-128"/>
                  <a:cs typeface="メイリオ"/>
                </a:rPr>
                <a:t>　私たちの暮らしには、多くのリスクが潜んでいます。これらのリスクによる経済的損失には、保険で備えることができます。次のリスクへの備えとして適切な保険を選択肢から選び、記号で答えましょう。</a:t>
              </a:r>
              <a:endParaRPr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43" name="object 16">
              <a:extLst>
                <a:ext uri="{FF2B5EF4-FFF2-40B4-BE49-F238E27FC236}">
                  <a16:creationId xmlns:a16="http://schemas.microsoft.com/office/drawing/2014/main" id="{A3586870-2798-436F-847D-05F5FE5BEC81}"/>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3</a:t>
              </a:r>
              <a:endParaRPr sz="2800" i="1" dirty="0">
                <a:latin typeface="メイリオ" panose="020B0604030504040204" pitchFamily="50" charset="-128"/>
                <a:ea typeface="メイリオ" panose="020B0604030504040204" pitchFamily="50" charset="-128"/>
                <a:cs typeface="Franklin Gothic Demi"/>
              </a:endParaRPr>
            </a:p>
          </p:txBody>
        </p:sp>
      </p:grpSp>
    </p:spTree>
    <p:extLst>
      <p:ext uri="{BB962C8B-B14F-4D97-AF65-F5344CB8AC3E}">
        <p14:creationId xmlns:p14="http://schemas.microsoft.com/office/powerpoint/2010/main" val="3966127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3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
                                        <p:tgtEl>
                                          <p:spTgt spid="30"/>
                                        </p:tgtEl>
                                      </p:cBhvr>
                                    </p:animEffect>
                                    <p:anim calcmode="lin" valueType="num">
                                      <p:cBhvr>
                                        <p:cTn id="26" dur="200" fill="hold"/>
                                        <p:tgtEl>
                                          <p:spTgt spid="30"/>
                                        </p:tgtEl>
                                        <p:attrNameLst>
                                          <p:attrName>ppt_x</p:attrName>
                                        </p:attrNameLst>
                                      </p:cBhvr>
                                      <p:tavLst>
                                        <p:tav tm="0">
                                          <p:val>
                                            <p:strVal val="#ppt_x"/>
                                          </p:val>
                                        </p:tav>
                                        <p:tav tm="100000">
                                          <p:val>
                                            <p:strVal val="#ppt_x"/>
                                          </p:val>
                                        </p:tav>
                                      </p:tavLst>
                                    </p:anim>
                                    <p:anim calcmode="lin" valueType="num">
                                      <p:cBhvr>
                                        <p:cTn id="27" dur="2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10" presetClass="entr" presetSubtype="0" fill="hold" nodeType="after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
                                        <p:tgtEl>
                                          <p:spTgt spid="6"/>
                                        </p:tgtEl>
                                      </p:cBhvr>
                                    </p:animEffect>
                                  </p:childTnLst>
                                </p:cTn>
                              </p:par>
                              <p:par>
                                <p:cTn id="35" presetID="10" presetClass="entr" presetSubtype="0" fill="hold" nodeType="withEffect">
                                  <p:stCondLst>
                                    <p:cond delay="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3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3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3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3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30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 grpId="0"/>
      <p:bldP spid="56" grpId="0" animBg="1"/>
      <p:bldP spid="57" grpId="0" animBg="1"/>
      <p:bldP spid="58" grpId="0" animBg="1"/>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bk object 16">
            <a:extLst>
              <a:ext uri="{FF2B5EF4-FFF2-40B4-BE49-F238E27FC236}">
                <a16:creationId xmlns:a16="http://schemas.microsoft.com/office/drawing/2014/main" id="{9A275480-49DB-4256-9EEB-CF372B724CB7}"/>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31" name="正方形/長方形 30">
            <a:extLst>
              <a:ext uri="{FF2B5EF4-FFF2-40B4-BE49-F238E27FC236}">
                <a16:creationId xmlns:a16="http://schemas.microsoft.com/office/drawing/2014/main" id="{815BF046-A737-4A81-989B-0A69098F4BC9}"/>
              </a:ext>
            </a:extLst>
          </p:cNvPr>
          <p:cNvSpPr/>
          <p:nvPr/>
        </p:nvSpPr>
        <p:spPr>
          <a:xfrm>
            <a:off x="490220" y="1447200"/>
            <a:ext cx="252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生命保険と損害保険</a:t>
            </a:r>
          </a:p>
        </p:txBody>
      </p:sp>
      <p:grpSp>
        <p:nvGrpSpPr>
          <p:cNvPr id="35" name="グループ化 34">
            <a:extLst>
              <a:ext uri="{FF2B5EF4-FFF2-40B4-BE49-F238E27FC236}">
                <a16:creationId xmlns:a16="http://schemas.microsoft.com/office/drawing/2014/main" id="{5316932C-8AE7-46D3-92ED-C928AFB9D426}"/>
              </a:ext>
            </a:extLst>
          </p:cNvPr>
          <p:cNvGrpSpPr/>
          <p:nvPr/>
        </p:nvGrpSpPr>
        <p:grpSpPr>
          <a:xfrm>
            <a:off x="838201" y="4859478"/>
            <a:ext cx="7524812" cy="1450162"/>
            <a:chOff x="857189" y="4441505"/>
            <a:chExt cx="7524812" cy="1450162"/>
          </a:xfrm>
        </p:grpSpPr>
        <p:sp>
          <p:nvSpPr>
            <p:cNvPr id="36" name="四角形: 角を丸くする 35">
              <a:extLst>
                <a:ext uri="{FF2B5EF4-FFF2-40B4-BE49-F238E27FC236}">
                  <a16:creationId xmlns:a16="http://schemas.microsoft.com/office/drawing/2014/main" id="{8262C101-CAB7-4FE5-AB2A-700B5E48344B}"/>
                </a:ext>
              </a:extLst>
            </p:cNvPr>
            <p:cNvSpPr/>
            <p:nvPr/>
          </p:nvSpPr>
          <p:spPr>
            <a:xfrm>
              <a:off x="857189" y="4441505"/>
              <a:ext cx="7524812" cy="1450162"/>
            </a:xfrm>
            <a:prstGeom prst="roundRect">
              <a:avLst>
                <a:gd name="adj" fmla="val 11097"/>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object 10">
              <a:extLst>
                <a:ext uri="{FF2B5EF4-FFF2-40B4-BE49-F238E27FC236}">
                  <a16:creationId xmlns:a16="http://schemas.microsoft.com/office/drawing/2014/main" id="{A0CFECEB-4428-477E-8DEF-BE7677D3D524}"/>
                </a:ext>
              </a:extLst>
            </p:cNvPr>
            <p:cNvSpPr txBox="1"/>
            <p:nvPr/>
          </p:nvSpPr>
          <p:spPr>
            <a:xfrm>
              <a:off x="1008160" y="4521167"/>
              <a:ext cx="7316627" cy="1333057"/>
            </a:xfrm>
            <a:prstGeom prst="rect">
              <a:avLst/>
            </a:prstGeom>
            <a:noFill/>
          </p:spPr>
          <p:txBody>
            <a:bodyPr vert="horz" wrap="square" lIns="0" tIns="0" rIns="0" bIns="0" spcCol="360000" rtlCol="0">
              <a:spAutoFit/>
            </a:bodyPr>
            <a:lstStyle/>
            <a:p>
              <a:pPr>
                <a:lnSpc>
                  <a:spcPts val="2100"/>
                </a:lnSpc>
              </a:pPr>
              <a:r>
                <a:rPr lang="ja-JP" altLang="en-US" sz="1600" b="1" spc="50" dirty="0">
                  <a:solidFill>
                    <a:schemeClr val="accent2">
                      <a:lumMod val="50000"/>
                    </a:schemeClr>
                  </a:solidFill>
                  <a:latin typeface="メイリオ" panose="020B0604030504040204" pitchFamily="50" charset="-128"/>
                  <a:ea typeface="メイリオ" panose="020B0604030504040204" pitchFamily="50" charset="-128"/>
                  <a:cs typeface="メイリオ"/>
                </a:rPr>
                <a:t>自転車事故に備える保険</a:t>
              </a:r>
              <a:endParaRPr lang="en-US" altLang="ja-JP" sz="1600" b="1" spc="50"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2100"/>
                </a:lnSpc>
              </a:pPr>
              <a:r>
                <a:rPr lang="ja-JP" altLang="en-US" sz="1400" spc="50" dirty="0">
                  <a:solidFill>
                    <a:schemeClr val="accent2">
                      <a:lumMod val="50000"/>
                    </a:schemeClr>
                  </a:solidFill>
                  <a:latin typeface="メイリオ" panose="020B0604030504040204" pitchFamily="50" charset="-128"/>
                  <a:ea typeface="メイリオ" panose="020B0604030504040204" pitchFamily="50" charset="-128"/>
                  <a:cs typeface="メイリオ"/>
                </a:rPr>
                <a:t>自転車事故の損害賠償責任は「個人賠償責任保険」で、自分自身のケガは「傷害保険」でそれぞれ備えることができます。</a:t>
              </a:r>
              <a:endParaRPr lang="en-US" altLang="ja-JP" sz="1400" spc="50"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2100"/>
                </a:lnSpc>
              </a:pPr>
              <a:r>
                <a:rPr lang="ja-JP" altLang="en-US" sz="1400" spc="50" dirty="0">
                  <a:solidFill>
                    <a:schemeClr val="accent2">
                      <a:lumMod val="50000"/>
                    </a:schemeClr>
                  </a:solidFill>
                  <a:latin typeface="メイリオ" panose="020B0604030504040204" pitchFamily="50" charset="-128"/>
                  <a:ea typeface="メイリオ" panose="020B0604030504040204" pitchFamily="50" charset="-128"/>
                  <a:cs typeface="メイリオ"/>
                </a:rPr>
                <a:t>なお、自動車による交通事故と異なり、自転車事故には自賠責保険のような強制保険がありませんので、自分で備えておく必要があります。</a:t>
              </a:r>
            </a:p>
          </p:txBody>
        </p:sp>
      </p:grpSp>
      <p:grpSp>
        <p:nvGrpSpPr>
          <p:cNvPr id="10" name="グループ化 9">
            <a:extLst>
              <a:ext uri="{FF2B5EF4-FFF2-40B4-BE49-F238E27FC236}">
                <a16:creationId xmlns:a16="http://schemas.microsoft.com/office/drawing/2014/main" id="{3F8776A9-573B-4A88-BB2D-D237D33F4698}"/>
              </a:ext>
            </a:extLst>
          </p:cNvPr>
          <p:cNvGrpSpPr/>
          <p:nvPr/>
        </p:nvGrpSpPr>
        <p:grpSpPr>
          <a:xfrm>
            <a:off x="669010" y="2133600"/>
            <a:ext cx="7805980" cy="2432632"/>
            <a:chOff x="669010" y="3657600"/>
            <a:chExt cx="7805980" cy="2432632"/>
          </a:xfrm>
        </p:grpSpPr>
        <p:sp>
          <p:nvSpPr>
            <p:cNvPr id="42" name="四角形: 角を丸くする 41">
              <a:extLst>
                <a:ext uri="{FF2B5EF4-FFF2-40B4-BE49-F238E27FC236}">
                  <a16:creationId xmlns:a16="http://schemas.microsoft.com/office/drawing/2014/main" id="{FE1788A7-5F8C-4B2A-8ED1-25DC91C6235D}"/>
                </a:ext>
              </a:extLst>
            </p:cNvPr>
            <p:cNvSpPr/>
            <p:nvPr/>
          </p:nvSpPr>
          <p:spPr>
            <a:xfrm>
              <a:off x="669010" y="3810000"/>
              <a:ext cx="4986122" cy="2280232"/>
            </a:xfrm>
            <a:prstGeom prst="roundRect">
              <a:avLst>
                <a:gd name="adj" fmla="val 8421"/>
              </a:avLst>
            </a:prstGeom>
            <a:solidFill>
              <a:srgbClr val="216ED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3A34EC2D-8998-4E40-A5DC-17109E607050}"/>
                </a:ext>
              </a:extLst>
            </p:cNvPr>
            <p:cNvSpPr/>
            <p:nvPr/>
          </p:nvSpPr>
          <p:spPr>
            <a:xfrm>
              <a:off x="3352800" y="3810000"/>
              <a:ext cx="5122190" cy="2280232"/>
            </a:xfrm>
            <a:prstGeom prst="roundRect">
              <a:avLst>
                <a:gd name="adj" fmla="val 8421"/>
              </a:avLst>
            </a:prstGeom>
            <a:solidFill>
              <a:srgbClr val="CD33A1">
                <a:alpha val="30000"/>
              </a:srgbClr>
            </a:solidFill>
            <a:ln>
              <a:solidFill>
                <a:srgbClr val="F4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83CAED67-18BF-4F5B-9B19-282E37E21684}"/>
                </a:ext>
              </a:extLst>
            </p:cNvPr>
            <p:cNvSpPr/>
            <p:nvPr/>
          </p:nvSpPr>
          <p:spPr>
            <a:xfrm>
              <a:off x="1524000" y="3657600"/>
              <a:ext cx="1440000" cy="324000"/>
            </a:xfrm>
            <a:prstGeom prst="roundRect">
              <a:avLst/>
            </a:prstGeom>
            <a:solidFill>
              <a:srgbClr val="216E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ctr"/>
            <a:lstStyle/>
            <a:p>
              <a:pPr algn="ctr"/>
              <a:r>
                <a:rPr kumimoji="1" lang="ja-JP" altLang="en-US" sz="1400" b="1" spc="100" dirty="0">
                  <a:latin typeface="メイリオ" panose="020B0604030504040204" pitchFamily="50" charset="-128"/>
                  <a:ea typeface="メイリオ" panose="020B0604030504040204" pitchFamily="50" charset="-128"/>
                </a:rPr>
                <a:t>生命保険</a:t>
              </a:r>
            </a:p>
          </p:txBody>
        </p:sp>
        <p:sp>
          <p:nvSpPr>
            <p:cNvPr id="44" name="四角形: 角を丸くする 43">
              <a:extLst>
                <a:ext uri="{FF2B5EF4-FFF2-40B4-BE49-F238E27FC236}">
                  <a16:creationId xmlns:a16="http://schemas.microsoft.com/office/drawing/2014/main" id="{6D791152-5112-4196-89D0-00C7B95C6548}"/>
                </a:ext>
              </a:extLst>
            </p:cNvPr>
            <p:cNvSpPr/>
            <p:nvPr/>
          </p:nvSpPr>
          <p:spPr>
            <a:xfrm>
              <a:off x="3657600" y="3657600"/>
              <a:ext cx="1676400" cy="324000"/>
            </a:xfrm>
            <a:prstGeom prst="roundRect">
              <a:avLst/>
            </a:prstGeom>
            <a:solidFill>
              <a:srgbClr val="CD33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両方で取り扱える</a:t>
              </a:r>
            </a:p>
          </p:txBody>
        </p:sp>
        <p:sp>
          <p:nvSpPr>
            <p:cNvPr id="54" name="四角形: 角を丸くする 53">
              <a:extLst>
                <a:ext uri="{FF2B5EF4-FFF2-40B4-BE49-F238E27FC236}">
                  <a16:creationId xmlns:a16="http://schemas.microsoft.com/office/drawing/2014/main" id="{913ADB6C-15A5-4053-9AE1-41CE13AA9861}"/>
                </a:ext>
              </a:extLst>
            </p:cNvPr>
            <p:cNvSpPr/>
            <p:nvPr/>
          </p:nvSpPr>
          <p:spPr>
            <a:xfrm>
              <a:off x="6113980" y="3657600"/>
              <a:ext cx="1440000" cy="324000"/>
            </a:xfrm>
            <a:prstGeom prst="roundRect">
              <a:avLst/>
            </a:prstGeom>
            <a:solidFill>
              <a:srgbClr val="F44E4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ctr"/>
            <a:lstStyle/>
            <a:p>
              <a:pPr algn="ctr"/>
              <a:r>
                <a:rPr lang="ja-JP" altLang="en-US" sz="1400" b="1" spc="100" dirty="0">
                  <a:latin typeface="メイリオ" panose="020B0604030504040204" pitchFamily="50" charset="-128"/>
                  <a:ea typeface="メイリオ" panose="020B0604030504040204" pitchFamily="50" charset="-128"/>
                </a:rPr>
                <a:t>損害</a:t>
              </a:r>
              <a:r>
                <a:rPr kumimoji="1" lang="ja-JP" altLang="en-US" sz="1400" b="1" spc="100" dirty="0">
                  <a:latin typeface="メイリオ" panose="020B0604030504040204" pitchFamily="50" charset="-128"/>
                  <a:ea typeface="メイリオ" panose="020B0604030504040204" pitchFamily="50" charset="-128"/>
                </a:rPr>
                <a:t>保険</a:t>
              </a:r>
            </a:p>
          </p:txBody>
        </p:sp>
        <p:sp>
          <p:nvSpPr>
            <p:cNvPr id="7" name="テキスト ボックス 6">
              <a:extLst>
                <a:ext uri="{FF2B5EF4-FFF2-40B4-BE49-F238E27FC236}">
                  <a16:creationId xmlns:a16="http://schemas.microsoft.com/office/drawing/2014/main" id="{C0C847F8-1EE5-4902-A995-984078042A53}"/>
                </a:ext>
              </a:extLst>
            </p:cNvPr>
            <p:cNvSpPr txBox="1"/>
            <p:nvPr/>
          </p:nvSpPr>
          <p:spPr>
            <a:xfrm>
              <a:off x="1053642" y="4100056"/>
              <a:ext cx="2438400" cy="782265"/>
            </a:xfrm>
            <a:prstGeom prst="rect">
              <a:avLst/>
            </a:prstGeom>
            <a:noFill/>
          </p:spPr>
          <p:txBody>
            <a:bodyPr wrap="square" rtlCol="0">
              <a:spAutoFit/>
            </a:bodyPr>
            <a:lstStyle/>
            <a:p>
              <a:pPr>
                <a:lnSpc>
                  <a:spcPts val="2800"/>
                </a:lnSpc>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死亡保険</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個人年金保険　など</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516FC1BF-2911-47F2-8E12-A6DCA684BCFA}"/>
                </a:ext>
              </a:extLst>
            </p:cNvPr>
            <p:cNvSpPr txBox="1"/>
            <p:nvPr/>
          </p:nvSpPr>
          <p:spPr>
            <a:xfrm>
              <a:off x="3762622" y="4100056"/>
              <a:ext cx="1671238" cy="1500411"/>
            </a:xfrm>
            <a:prstGeom prst="rect">
              <a:avLst/>
            </a:prstGeom>
            <a:noFill/>
          </p:spPr>
          <p:txBody>
            <a:bodyPr wrap="square" rtlCol="0">
              <a:spAutoFit/>
            </a:bodyPr>
            <a:lstStyle/>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傷害</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保険</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医療保険</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がん保険</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介護保険　など</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2C0C01B8-7C72-4CF8-9018-908DD538C993}"/>
                </a:ext>
              </a:extLst>
            </p:cNvPr>
            <p:cNvSpPr/>
            <p:nvPr/>
          </p:nvSpPr>
          <p:spPr>
            <a:xfrm>
              <a:off x="914400" y="4240902"/>
              <a:ext cx="144000" cy="144000"/>
            </a:xfrm>
            <a:prstGeom prst="rect">
              <a:avLst/>
            </a:prstGeom>
            <a:solidFill>
              <a:srgbClr val="216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5642339B-2911-4D15-97A6-9D374737CB95}"/>
                </a:ext>
              </a:extLst>
            </p:cNvPr>
            <p:cNvSpPr/>
            <p:nvPr/>
          </p:nvSpPr>
          <p:spPr>
            <a:xfrm>
              <a:off x="914400" y="4602958"/>
              <a:ext cx="144000" cy="144000"/>
            </a:xfrm>
            <a:prstGeom prst="rect">
              <a:avLst/>
            </a:prstGeom>
            <a:solidFill>
              <a:srgbClr val="216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BF46CA9F-2790-4C96-8837-494881124553}"/>
                </a:ext>
              </a:extLst>
            </p:cNvPr>
            <p:cNvSpPr/>
            <p:nvPr/>
          </p:nvSpPr>
          <p:spPr>
            <a:xfrm>
              <a:off x="3623380" y="4240902"/>
              <a:ext cx="144000" cy="144000"/>
            </a:xfrm>
            <a:prstGeom prst="rect">
              <a:avLst/>
            </a:prstGeom>
            <a:solidFill>
              <a:srgbClr val="CD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72639C97-53CA-4BE3-A345-B4793D0B873C}"/>
                </a:ext>
              </a:extLst>
            </p:cNvPr>
            <p:cNvSpPr/>
            <p:nvPr/>
          </p:nvSpPr>
          <p:spPr>
            <a:xfrm>
              <a:off x="3623380" y="4598147"/>
              <a:ext cx="144000" cy="144000"/>
            </a:xfrm>
            <a:prstGeom prst="rect">
              <a:avLst/>
            </a:prstGeom>
            <a:solidFill>
              <a:srgbClr val="CD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3ED5FF4-EF58-48E2-8D3E-4793C830541A}"/>
                </a:ext>
              </a:extLst>
            </p:cNvPr>
            <p:cNvSpPr/>
            <p:nvPr/>
          </p:nvSpPr>
          <p:spPr>
            <a:xfrm>
              <a:off x="3623380" y="4955392"/>
              <a:ext cx="144000" cy="144000"/>
            </a:xfrm>
            <a:prstGeom prst="rect">
              <a:avLst/>
            </a:prstGeom>
            <a:solidFill>
              <a:srgbClr val="CD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B8636142-0D36-4925-8F08-70CBD68DF80C}"/>
                </a:ext>
              </a:extLst>
            </p:cNvPr>
            <p:cNvSpPr/>
            <p:nvPr/>
          </p:nvSpPr>
          <p:spPr>
            <a:xfrm>
              <a:off x="3623380" y="5312636"/>
              <a:ext cx="144000" cy="144000"/>
            </a:xfrm>
            <a:prstGeom prst="rect">
              <a:avLst/>
            </a:prstGeom>
            <a:solidFill>
              <a:srgbClr val="CD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E1C6F40-DA1D-432F-B6B4-AB02DD2A59F5}"/>
                </a:ext>
              </a:extLst>
            </p:cNvPr>
            <p:cNvSpPr txBox="1"/>
            <p:nvPr/>
          </p:nvSpPr>
          <p:spPr>
            <a:xfrm>
              <a:off x="6006642" y="4100056"/>
              <a:ext cx="2438400" cy="1859483"/>
            </a:xfrm>
            <a:prstGeom prst="rect">
              <a:avLst/>
            </a:prstGeom>
            <a:noFill/>
          </p:spPr>
          <p:txBody>
            <a:bodyPr wrap="square" rtlCol="0">
              <a:spAutoFit/>
            </a:bodyPr>
            <a:lstStyle/>
            <a:p>
              <a:pPr>
                <a:lnSpc>
                  <a:spcPts val="2800"/>
                </a:lnSpc>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火災保険</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地震保険</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自賠責保険</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自動車保険</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800"/>
                </a:lnSpc>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個人賠償責任保険　など</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A5839E91-BFF0-4052-B1AD-475BC806CABA}"/>
                </a:ext>
              </a:extLst>
            </p:cNvPr>
            <p:cNvSpPr/>
            <p:nvPr/>
          </p:nvSpPr>
          <p:spPr>
            <a:xfrm>
              <a:off x="5867400" y="4240902"/>
              <a:ext cx="144000" cy="144000"/>
            </a:xfrm>
            <a:prstGeom prst="rect">
              <a:avLst/>
            </a:prstGeom>
            <a:solidFill>
              <a:srgbClr val="F4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8A811F89-0F36-472F-AF49-BCA7F8682ECC}"/>
                </a:ext>
              </a:extLst>
            </p:cNvPr>
            <p:cNvSpPr/>
            <p:nvPr/>
          </p:nvSpPr>
          <p:spPr>
            <a:xfrm>
              <a:off x="5867400" y="4602958"/>
              <a:ext cx="144000" cy="144000"/>
            </a:xfrm>
            <a:prstGeom prst="rect">
              <a:avLst/>
            </a:prstGeom>
            <a:solidFill>
              <a:srgbClr val="F4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8156AA9D-76B0-4936-B9CD-34D038C59389}"/>
                </a:ext>
              </a:extLst>
            </p:cNvPr>
            <p:cNvSpPr/>
            <p:nvPr/>
          </p:nvSpPr>
          <p:spPr>
            <a:xfrm>
              <a:off x="5867400" y="4965014"/>
              <a:ext cx="144000" cy="144000"/>
            </a:xfrm>
            <a:prstGeom prst="rect">
              <a:avLst/>
            </a:prstGeom>
            <a:solidFill>
              <a:srgbClr val="F4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C4E028B6-1093-4E3F-A407-447083E67401}"/>
                </a:ext>
              </a:extLst>
            </p:cNvPr>
            <p:cNvSpPr/>
            <p:nvPr/>
          </p:nvSpPr>
          <p:spPr>
            <a:xfrm>
              <a:off x="5867400" y="5327070"/>
              <a:ext cx="144000" cy="144000"/>
            </a:xfrm>
            <a:prstGeom prst="rect">
              <a:avLst/>
            </a:prstGeom>
            <a:solidFill>
              <a:srgbClr val="F4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00334004-9C73-436F-B209-09F338CDD003}"/>
                </a:ext>
              </a:extLst>
            </p:cNvPr>
            <p:cNvSpPr/>
            <p:nvPr/>
          </p:nvSpPr>
          <p:spPr>
            <a:xfrm>
              <a:off x="5867400" y="5691578"/>
              <a:ext cx="144000" cy="144000"/>
            </a:xfrm>
            <a:prstGeom prst="rect">
              <a:avLst/>
            </a:prstGeom>
            <a:solidFill>
              <a:srgbClr val="F4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42A31E6F-0D25-4885-BF17-A2DE6C94C84C}"/>
                </a:ext>
              </a:extLst>
            </p:cNvPr>
            <p:cNvSpPr txBox="1"/>
            <p:nvPr/>
          </p:nvSpPr>
          <p:spPr>
            <a:xfrm>
              <a:off x="6096000" y="4655148"/>
              <a:ext cx="857188" cy="303929"/>
            </a:xfrm>
            <a:prstGeom prst="rect">
              <a:avLst/>
            </a:prstGeom>
            <a:noFill/>
          </p:spPr>
          <p:txBody>
            <a:bodyPr wrap="square" lIns="0" tIns="0" rIns="0" bIns="0" rtlCol="0">
              <a:spAutoFit/>
            </a:bodyPr>
            <a:lstStyle/>
            <a:p>
              <a:pPr>
                <a:lnSpc>
                  <a:spcPts val="2800"/>
                </a:lnSpc>
              </a:pP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じばいせき</a:t>
              </a:r>
            </a:p>
          </p:txBody>
        </p:sp>
      </p:grpSp>
      <p:pic>
        <p:nvPicPr>
          <p:cNvPr id="30" name="グラフィックス 29">
            <a:extLst>
              <a:ext uri="{FF2B5EF4-FFF2-40B4-BE49-F238E27FC236}">
                <a16:creationId xmlns:a16="http://schemas.microsoft.com/office/drawing/2014/main" id="{93195E1E-BA56-4C92-A34D-48055996F2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grpSp>
        <p:nvGrpSpPr>
          <p:cNvPr id="32" name="グループ化 31">
            <a:extLst>
              <a:ext uri="{FF2B5EF4-FFF2-40B4-BE49-F238E27FC236}">
                <a16:creationId xmlns:a16="http://schemas.microsoft.com/office/drawing/2014/main" id="{9E9147B6-56ED-4E29-B4F3-F1AEAC8AAC3E}"/>
              </a:ext>
            </a:extLst>
          </p:cNvPr>
          <p:cNvGrpSpPr/>
          <p:nvPr/>
        </p:nvGrpSpPr>
        <p:grpSpPr>
          <a:xfrm>
            <a:off x="76200" y="324000"/>
            <a:ext cx="5943600" cy="628377"/>
            <a:chOff x="76200" y="324000"/>
            <a:chExt cx="5943600" cy="628377"/>
          </a:xfrm>
        </p:grpSpPr>
        <p:sp>
          <p:nvSpPr>
            <p:cNvPr id="33" name="object 3">
              <a:extLst>
                <a:ext uri="{FF2B5EF4-FFF2-40B4-BE49-F238E27FC236}">
                  <a16:creationId xmlns:a16="http://schemas.microsoft.com/office/drawing/2014/main" id="{1793738D-400F-4BE0-8743-B661C6B7618E}"/>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暮らしの中のリスクと保険</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object 3">
              <a:extLst>
                <a:ext uri="{FF2B5EF4-FFF2-40B4-BE49-F238E27FC236}">
                  <a16:creationId xmlns:a16="http://schemas.microsoft.com/office/drawing/2014/main" id="{D127EC73-3EE2-4579-B16A-FC7637352A1A}"/>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680210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childTnLst>
                          </p:cTn>
                        </p:par>
                        <p:par>
                          <p:cTn id="8" fill="hold">
                            <p:stCondLst>
                              <p:cond delay="3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3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k object 16">
            <a:extLst>
              <a:ext uri="{FF2B5EF4-FFF2-40B4-BE49-F238E27FC236}">
                <a16:creationId xmlns:a16="http://schemas.microsoft.com/office/drawing/2014/main" id="{A92A8265-A55B-4560-BAEE-3C524BC1840A}"/>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9242"/>
            </a:solidFill>
          </a:ln>
        </p:spPr>
        <p:txBody>
          <a:bodyPr wrap="square" lIns="0" tIns="0" rIns="0" bIns="0" rtlCol="0"/>
          <a:lstStyle/>
          <a:p>
            <a:endParaRPr/>
          </a:p>
        </p:txBody>
      </p:sp>
      <p:sp>
        <p:nvSpPr>
          <p:cNvPr id="30" name="正方形/長方形 29">
            <a:extLst>
              <a:ext uri="{FF2B5EF4-FFF2-40B4-BE49-F238E27FC236}">
                <a16:creationId xmlns:a16="http://schemas.microsoft.com/office/drawing/2014/main" id="{59C5087F-4854-4248-B6B4-35D1B9E284F1}"/>
              </a:ext>
            </a:extLst>
          </p:cNvPr>
          <p:cNvSpPr/>
          <p:nvPr/>
        </p:nvSpPr>
        <p:spPr>
          <a:xfrm>
            <a:off x="457200" y="1240200"/>
            <a:ext cx="252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いろいろな損害保険</a:t>
            </a:r>
          </a:p>
        </p:txBody>
      </p:sp>
      <p:grpSp>
        <p:nvGrpSpPr>
          <p:cNvPr id="3" name="グループ化 2">
            <a:extLst>
              <a:ext uri="{FF2B5EF4-FFF2-40B4-BE49-F238E27FC236}">
                <a16:creationId xmlns:a16="http://schemas.microsoft.com/office/drawing/2014/main" id="{872B9ADE-0090-4106-AEDA-28E57D25F08B}"/>
              </a:ext>
            </a:extLst>
          </p:cNvPr>
          <p:cNvGrpSpPr/>
          <p:nvPr/>
        </p:nvGrpSpPr>
        <p:grpSpPr>
          <a:xfrm>
            <a:off x="533400" y="1650866"/>
            <a:ext cx="8153400" cy="4845910"/>
            <a:chOff x="533400" y="1650866"/>
            <a:chExt cx="8153400" cy="4845910"/>
          </a:xfrm>
        </p:grpSpPr>
        <p:sp>
          <p:nvSpPr>
            <p:cNvPr id="2" name="テキスト ボックス 1">
              <a:extLst>
                <a:ext uri="{FF2B5EF4-FFF2-40B4-BE49-F238E27FC236}">
                  <a16:creationId xmlns:a16="http://schemas.microsoft.com/office/drawing/2014/main" id="{40602B4A-AE0D-4C08-9C28-A5452BF55D87}"/>
                </a:ext>
              </a:extLst>
            </p:cNvPr>
            <p:cNvSpPr txBox="1"/>
            <p:nvPr/>
          </p:nvSpPr>
          <p:spPr>
            <a:xfrm>
              <a:off x="533400" y="5827362"/>
              <a:ext cx="8153400" cy="669414"/>
            </a:xfrm>
            <a:prstGeom prst="rect">
              <a:avLst/>
            </a:prstGeom>
            <a:noFill/>
          </p:spPr>
          <p:txBody>
            <a:bodyPr wrap="square" rtlCol="0">
              <a:spAutoFit/>
            </a:bodyPr>
            <a:lstStyle/>
            <a:p>
              <a:pPr marL="180000" indent="-144000">
                <a:lnSpc>
                  <a:spcPts val="1500"/>
                </a:lnSpc>
              </a:pPr>
              <a:r>
                <a:rPr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保険事故が発生した場合、保険会社は契約者とあらかじめ契約した内容に基づき保険金の支払い義務を負いますが、免責事由（保険金を支払わない場合）に該当する場合は、その義務を免れることになっています。保険の種類により異なりますが、例えば、契約者等が自ら招いた事故、ケンカ、犯罪行為、地震・噴火・津波などが該当します。</a:t>
              </a:r>
              <a:endParaRPr lang="ja-JP" altLang="en-US" sz="800" dirty="0">
                <a:solidFill>
                  <a:schemeClr val="tx1">
                    <a:lumMod val="95000"/>
                    <a:lumOff val="5000"/>
                  </a:schemeClr>
                </a:solidFill>
                <a:latin typeface="メイリオ" panose="020B0604030504040204" pitchFamily="50" charset="-128"/>
                <a:ea typeface="メイリオ" panose="020B0604030504040204" pitchFamily="50" charset="-128"/>
                <a:cs typeface="メイリオ"/>
              </a:endParaRPr>
            </a:p>
          </p:txBody>
        </p:sp>
        <p:grpSp>
          <p:nvGrpSpPr>
            <p:cNvPr id="9" name="グループ化 8">
              <a:extLst>
                <a:ext uri="{FF2B5EF4-FFF2-40B4-BE49-F238E27FC236}">
                  <a16:creationId xmlns:a16="http://schemas.microsoft.com/office/drawing/2014/main" id="{9DC0C5CD-2ECB-40B2-B401-733AE4B22194}"/>
                </a:ext>
              </a:extLst>
            </p:cNvPr>
            <p:cNvGrpSpPr/>
            <p:nvPr/>
          </p:nvGrpSpPr>
          <p:grpSpPr>
            <a:xfrm>
              <a:off x="609600" y="1650866"/>
              <a:ext cx="7960419" cy="4151248"/>
              <a:chOff x="617161" y="1661155"/>
              <a:chExt cx="7960419" cy="4151248"/>
            </a:xfrm>
          </p:grpSpPr>
          <p:sp>
            <p:nvSpPr>
              <p:cNvPr id="31" name="正方形/長方形 30">
                <a:extLst>
                  <a:ext uri="{FF2B5EF4-FFF2-40B4-BE49-F238E27FC236}">
                    <a16:creationId xmlns:a16="http://schemas.microsoft.com/office/drawing/2014/main" id="{D8C046D9-9041-4465-8D63-2E0563D3698E}"/>
                  </a:ext>
                </a:extLst>
              </p:cNvPr>
              <p:cNvSpPr/>
              <p:nvPr/>
            </p:nvSpPr>
            <p:spPr>
              <a:xfrm>
                <a:off x="617161" y="1661155"/>
                <a:ext cx="252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名　称</a:t>
                </a:r>
                <a:endParaRPr kumimoji="1" lang="ja-JP" altLang="en-US" sz="1400" dirty="0"/>
              </a:p>
            </p:txBody>
          </p:sp>
          <p:sp>
            <p:nvSpPr>
              <p:cNvPr id="32" name="正方形/長方形 31">
                <a:extLst>
                  <a:ext uri="{FF2B5EF4-FFF2-40B4-BE49-F238E27FC236}">
                    <a16:creationId xmlns:a16="http://schemas.microsoft.com/office/drawing/2014/main" id="{E4942E67-E1F6-474D-8903-E2030D0D5813}"/>
                  </a:ext>
                </a:extLst>
              </p:cNvPr>
              <p:cNvSpPr/>
              <p:nvPr/>
            </p:nvSpPr>
            <p:spPr>
              <a:xfrm>
                <a:off x="3177580" y="1661155"/>
                <a:ext cx="5400000" cy="288000"/>
              </a:xfrm>
              <a:prstGeom prst="rect">
                <a:avLst/>
              </a:prstGeom>
              <a:solidFill>
                <a:srgbClr val="309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概　要</a:t>
                </a:r>
              </a:p>
            </p:txBody>
          </p:sp>
          <p:sp>
            <p:nvSpPr>
              <p:cNvPr id="33" name="正方形/長方形 32">
                <a:extLst>
                  <a:ext uri="{FF2B5EF4-FFF2-40B4-BE49-F238E27FC236}">
                    <a16:creationId xmlns:a16="http://schemas.microsoft.com/office/drawing/2014/main" id="{2599D802-F953-4C19-A84D-15974335D779}"/>
                  </a:ext>
                </a:extLst>
              </p:cNvPr>
              <p:cNvSpPr/>
              <p:nvPr/>
            </p:nvSpPr>
            <p:spPr>
              <a:xfrm>
                <a:off x="3177580" y="1996243"/>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rPr>
                  <a:t>自動車事故により他人を死傷させた場合の損害に備える保険</a:t>
                </a: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rPr>
                  <a:t>（すべての自動車・バイクに加入が義務付けられている）</a:t>
                </a:r>
              </a:p>
            </p:txBody>
          </p:sp>
          <p:sp>
            <p:nvSpPr>
              <p:cNvPr id="34" name="正方形/長方形 33">
                <a:extLst>
                  <a:ext uri="{FF2B5EF4-FFF2-40B4-BE49-F238E27FC236}">
                    <a16:creationId xmlns:a16="http://schemas.microsoft.com/office/drawing/2014/main" id="{F78D0B6B-89D3-4241-AE08-88EAF9B6C5F8}"/>
                  </a:ext>
                </a:extLst>
              </p:cNvPr>
              <p:cNvSpPr/>
              <p:nvPr/>
            </p:nvSpPr>
            <p:spPr>
              <a:xfrm>
                <a:off x="617161" y="2000755"/>
                <a:ext cx="792000" cy="926864"/>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くるまの保険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84A18523-24AC-4A67-8054-5DE06DC43D53}"/>
                  </a:ext>
                </a:extLst>
              </p:cNvPr>
              <p:cNvSpPr/>
              <p:nvPr/>
            </p:nvSpPr>
            <p:spPr>
              <a:xfrm>
                <a:off x="1453830" y="2000755"/>
                <a:ext cx="1692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ア．自賠責保険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7220F5C5-5A00-46DC-96EE-967875DA7166}"/>
                  </a:ext>
                </a:extLst>
              </p:cNvPr>
              <p:cNvSpPr/>
              <p:nvPr/>
            </p:nvSpPr>
            <p:spPr>
              <a:xfrm>
                <a:off x="3177580" y="2387619"/>
                <a:ext cx="5400000" cy="54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rPr>
                  <a:t>自動車事故による以下の損害に備える保険</a:t>
                </a: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rPr>
                  <a:t>①他人を死傷させた場合の損害　②他人の自動車や建物などを壊してしまった場合の損害　③自分のケガ　④自分の自動車の損害</a:t>
                </a:r>
              </a:p>
            </p:txBody>
          </p:sp>
          <p:sp>
            <p:nvSpPr>
              <p:cNvPr id="43" name="正方形/長方形 42">
                <a:extLst>
                  <a:ext uri="{FF2B5EF4-FFF2-40B4-BE49-F238E27FC236}">
                    <a16:creationId xmlns:a16="http://schemas.microsoft.com/office/drawing/2014/main" id="{5761F089-5D2D-437A-8FAF-1A76C72ADCC3}"/>
                  </a:ext>
                </a:extLst>
              </p:cNvPr>
              <p:cNvSpPr/>
              <p:nvPr/>
            </p:nvSpPr>
            <p:spPr>
              <a:xfrm>
                <a:off x="1453830" y="2392131"/>
                <a:ext cx="1692000" cy="54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イ．自動車保険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EF977AD9-F957-4D8E-AC32-729801844BDB}"/>
                  </a:ext>
                </a:extLst>
              </p:cNvPr>
              <p:cNvSpPr/>
              <p:nvPr/>
            </p:nvSpPr>
            <p:spPr>
              <a:xfrm>
                <a:off x="617161" y="2989469"/>
                <a:ext cx="792000" cy="652087"/>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すまいの保険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483B6A98-07A7-41BA-8F9C-43C253F075DD}"/>
                  </a:ext>
                </a:extLst>
              </p:cNvPr>
              <p:cNvSpPr/>
              <p:nvPr/>
            </p:nvSpPr>
            <p:spPr>
              <a:xfrm>
                <a:off x="3177580" y="2987019"/>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rPr>
                  <a:t>建物・家財の火災、台風や洪水といった自然災害（地震・噴火・津波を除く）などによる損害に備える保険</a:t>
                </a:r>
              </a:p>
            </p:txBody>
          </p:sp>
          <p:sp>
            <p:nvSpPr>
              <p:cNvPr id="52" name="正方形/長方形 51">
                <a:extLst>
                  <a:ext uri="{FF2B5EF4-FFF2-40B4-BE49-F238E27FC236}">
                    <a16:creationId xmlns:a16="http://schemas.microsoft.com/office/drawing/2014/main" id="{F35968F4-406F-484D-9E66-3AEC7F583BAC}"/>
                  </a:ext>
                </a:extLst>
              </p:cNvPr>
              <p:cNvSpPr/>
              <p:nvPr/>
            </p:nvSpPr>
            <p:spPr>
              <a:xfrm>
                <a:off x="1453830" y="2991531"/>
                <a:ext cx="1692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ウ．火災保険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775476DE-7F40-422D-A42D-D0872541070E}"/>
                  </a:ext>
                </a:extLst>
              </p:cNvPr>
              <p:cNvSpPr/>
              <p:nvPr/>
            </p:nvSpPr>
            <p:spPr>
              <a:xfrm>
                <a:off x="3177580" y="3389556"/>
                <a:ext cx="5400000" cy="25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rPr>
                  <a:t>建物・家財の地震・噴火・津波による損害に備える保険</a:t>
                </a:r>
              </a:p>
            </p:txBody>
          </p:sp>
          <p:sp>
            <p:nvSpPr>
              <p:cNvPr id="55" name="正方形/長方形 54">
                <a:extLst>
                  <a:ext uri="{FF2B5EF4-FFF2-40B4-BE49-F238E27FC236}">
                    <a16:creationId xmlns:a16="http://schemas.microsoft.com/office/drawing/2014/main" id="{C16A69ED-9F08-4D46-BB7B-537609A4957F}"/>
                  </a:ext>
                </a:extLst>
              </p:cNvPr>
              <p:cNvSpPr/>
              <p:nvPr/>
            </p:nvSpPr>
            <p:spPr>
              <a:xfrm>
                <a:off x="1453830" y="3389556"/>
                <a:ext cx="1692000" cy="25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エ．地震保険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6C3C8AE6-7AED-41FB-9B93-95657E107D57}"/>
                  </a:ext>
                </a:extLst>
              </p:cNvPr>
              <p:cNvSpPr/>
              <p:nvPr/>
            </p:nvSpPr>
            <p:spPr>
              <a:xfrm>
                <a:off x="617161" y="3707258"/>
                <a:ext cx="792000" cy="535309"/>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からだの保険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2AAD502C-79E8-467C-853A-000897E6559C}"/>
                  </a:ext>
                </a:extLst>
              </p:cNvPr>
              <p:cNvSpPr/>
              <p:nvPr/>
            </p:nvSpPr>
            <p:spPr>
              <a:xfrm>
                <a:off x="3177580" y="3706015"/>
                <a:ext cx="5400000" cy="25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rPr>
                  <a:t>ケガのリスクに備える保険（病気は補償しない）</a:t>
                </a:r>
              </a:p>
            </p:txBody>
          </p:sp>
          <p:sp>
            <p:nvSpPr>
              <p:cNvPr id="58" name="正方形/長方形 57">
                <a:extLst>
                  <a:ext uri="{FF2B5EF4-FFF2-40B4-BE49-F238E27FC236}">
                    <a16:creationId xmlns:a16="http://schemas.microsoft.com/office/drawing/2014/main" id="{42292CFB-42CB-499A-B5C0-411248772A04}"/>
                  </a:ext>
                </a:extLst>
              </p:cNvPr>
              <p:cNvSpPr/>
              <p:nvPr/>
            </p:nvSpPr>
            <p:spPr>
              <a:xfrm>
                <a:off x="1453830" y="3706015"/>
                <a:ext cx="1692000" cy="25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オ．傷害保険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3DC6110E-DC5E-4B93-B847-7C71F829F034}"/>
                  </a:ext>
                </a:extLst>
              </p:cNvPr>
              <p:cNvSpPr/>
              <p:nvPr/>
            </p:nvSpPr>
            <p:spPr>
              <a:xfrm>
                <a:off x="3177580" y="3990567"/>
                <a:ext cx="5400000" cy="25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rPr>
                  <a:t>ケガや病気のリスクに備える保険</a:t>
                </a:r>
              </a:p>
            </p:txBody>
          </p:sp>
          <p:sp>
            <p:nvSpPr>
              <p:cNvPr id="60" name="正方形/長方形 59">
                <a:extLst>
                  <a:ext uri="{FF2B5EF4-FFF2-40B4-BE49-F238E27FC236}">
                    <a16:creationId xmlns:a16="http://schemas.microsoft.com/office/drawing/2014/main" id="{21946A94-1C05-4F81-B90B-6718A56D90EA}"/>
                  </a:ext>
                </a:extLst>
              </p:cNvPr>
              <p:cNvSpPr/>
              <p:nvPr/>
            </p:nvSpPr>
            <p:spPr>
              <a:xfrm>
                <a:off x="1453830" y="3990567"/>
                <a:ext cx="1692000" cy="25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カ．医療保険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C2DFBEDE-B336-4D77-9E9E-683C7333CC02}"/>
                  </a:ext>
                </a:extLst>
              </p:cNvPr>
              <p:cNvSpPr/>
              <p:nvPr/>
            </p:nvSpPr>
            <p:spPr>
              <a:xfrm>
                <a:off x="617161" y="4310719"/>
                <a:ext cx="792000" cy="761587"/>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spc="-150" dirty="0">
                    <a:solidFill>
                      <a:schemeClr val="tx1">
                        <a:lumMod val="85000"/>
                        <a:lumOff val="15000"/>
                      </a:schemeClr>
                    </a:solidFill>
                    <a:latin typeface="メイリオ" panose="020B0604030504040204" pitchFamily="50" charset="-128"/>
                    <a:ea typeface="メイリオ" panose="020B0604030504040204" pitchFamily="50" charset="-128"/>
                  </a:rPr>
                  <a:t>レジャーの</a:t>
                </a:r>
                <a:endParaRPr lang="en-US" altLang="ja-JP" sz="1200" b="1" spc="-15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1200" b="1" spc="-150" dirty="0">
                    <a:solidFill>
                      <a:schemeClr val="tx1">
                        <a:lumMod val="85000"/>
                        <a:lumOff val="15000"/>
                      </a:schemeClr>
                    </a:solidFill>
                    <a:latin typeface="メイリオ" panose="020B0604030504040204" pitchFamily="50" charset="-128"/>
                    <a:ea typeface="メイリオ" panose="020B0604030504040204" pitchFamily="50" charset="-128"/>
                  </a:rPr>
                  <a:t>保険</a:t>
                </a:r>
                <a:endParaRPr kumimoji="1" lang="ja-JP" altLang="en-US" sz="1050" b="1" spc="-1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83D20A96-4E14-408E-BD95-081677A51518}"/>
                  </a:ext>
                </a:extLst>
              </p:cNvPr>
              <p:cNvSpPr/>
              <p:nvPr/>
            </p:nvSpPr>
            <p:spPr>
              <a:xfrm>
                <a:off x="3177580" y="4308269"/>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rPr>
                  <a:t>海外旅行中のケガや病気、携行品損害、賠償損害、捜索救助費用などさまざまなリスクに備える保険</a:t>
                </a:r>
              </a:p>
            </p:txBody>
          </p:sp>
          <p:sp>
            <p:nvSpPr>
              <p:cNvPr id="63" name="正方形/長方形 62">
                <a:extLst>
                  <a:ext uri="{FF2B5EF4-FFF2-40B4-BE49-F238E27FC236}">
                    <a16:creationId xmlns:a16="http://schemas.microsoft.com/office/drawing/2014/main" id="{FD34900D-0159-4D00-81E1-C5C4E1225D63}"/>
                  </a:ext>
                </a:extLst>
              </p:cNvPr>
              <p:cNvSpPr/>
              <p:nvPr/>
            </p:nvSpPr>
            <p:spPr>
              <a:xfrm>
                <a:off x="1453830" y="4312781"/>
                <a:ext cx="1692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spc="-100" dirty="0">
                    <a:solidFill>
                      <a:schemeClr val="tx1">
                        <a:lumMod val="85000"/>
                        <a:lumOff val="15000"/>
                      </a:schemeClr>
                    </a:solidFill>
                    <a:latin typeface="メイリオ" panose="020B0604030504040204" pitchFamily="50" charset="-128"/>
                    <a:ea typeface="メイリオ" panose="020B0604030504040204" pitchFamily="50" charset="-128"/>
                  </a:rPr>
                  <a:t>キ．海外旅行保険</a:t>
                </a:r>
                <a:endParaRPr kumimoji="1" lang="ja-JP" altLang="en-US" sz="105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44BDAE5E-415D-4B4F-AD3D-FC5228E57B69}"/>
                  </a:ext>
                </a:extLst>
              </p:cNvPr>
              <p:cNvSpPr/>
              <p:nvPr/>
            </p:nvSpPr>
            <p:spPr>
              <a:xfrm>
                <a:off x="3177580" y="4712306"/>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rPr>
                  <a:t>国内旅行中のケガ、携行品損害、賠償損害、捜索救助費用などさまざまなリスクに備える保険（病気は補償しない）</a:t>
                </a:r>
              </a:p>
            </p:txBody>
          </p:sp>
          <p:sp>
            <p:nvSpPr>
              <p:cNvPr id="65" name="正方形/長方形 64">
                <a:extLst>
                  <a:ext uri="{FF2B5EF4-FFF2-40B4-BE49-F238E27FC236}">
                    <a16:creationId xmlns:a16="http://schemas.microsoft.com/office/drawing/2014/main" id="{5242A9C0-D397-475D-B7ED-E9B892C5B7F9}"/>
                  </a:ext>
                </a:extLst>
              </p:cNvPr>
              <p:cNvSpPr/>
              <p:nvPr/>
            </p:nvSpPr>
            <p:spPr>
              <a:xfrm>
                <a:off x="1453830" y="4716818"/>
                <a:ext cx="1692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ク．国内旅行傷害保険</a:t>
                </a:r>
                <a:endParaRPr kumimoji="1"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9377740A-D1CB-45C5-9777-DF80CD85DE0B}"/>
                  </a:ext>
                </a:extLst>
              </p:cNvPr>
              <p:cNvSpPr/>
              <p:nvPr/>
            </p:nvSpPr>
            <p:spPr>
              <a:xfrm>
                <a:off x="617161" y="5147056"/>
                <a:ext cx="792000" cy="660835"/>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spc="100" dirty="0">
                    <a:solidFill>
                      <a:schemeClr val="tx1">
                        <a:lumMod val="85000"/>
                        <a:lumOff val="15000"/>
                      </a:schemeClr>
                    </a:solidFill>
                    <a:latin typeface="メイリオ" panose="020B0604030504040204" pitchFamily="50" charset="-128"/>
                    <a:ea typeface="メイリオ" panose="020B0604030504040204" pitchFamily="50" charset="-128"/>
                  </a:rPr>
                  <a:t>その他</a:t>
                </a:r>
                <a:endParaRPr kumimoji="1" lang="ja-JP" altLang="en-US" sz="105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6DC2893A-7019-4E89-901E-383E18ACF21A}"/>
                  </a:ext>
                </a:extLst>
              </p:cNvPr>
              <p:cNvSpPr/>
              <p:nvPr/>
            </p:nvSpPr>
            <p:spPr>
              <a:xfrm>
                <a:off x="3177580" y="5144606"/>
                <a:ext cx="5400000" cy="25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rPr>
                  <a:t>日常生活において他人に損害を与えてしまった場合の損害賠償に備える保険</a:t>
                </a:r>
              </a:p>
            </p:txBody>
          </p:sp>
          <p:sp>
            <p:nvSpPr>
              <p:cNvPr id="68" name="正方形/長方形 67">
                <a:extLst>
                  <a:ext uri="{FF2B5EF4-FFF2-40B4-BE49-F238E27FC236}">
                    <a16:creationId xmlns:a16="http://schemas.microsoft.com/office/drawing/2014/main" id="{0083C387-15AE-4301-A8FD-DF7269DA08A6}"/>
                  </a:ext>
                </a:extLst>
              </p:cNvPr>
              <p:cNvSpPr/>
              <p:nvPr/>
            </p:nvSpPr>
            <p:spPr>
              <a:xfrm>
                <a:off x="1453830" y="5149118"/>
                <a:ext cx="1692000" cy="252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ケ．個人賠償責任保険</a:t>
                </a:r>
                <a:endParaRPr lang="ja-JP" altLang="en-US" sz="105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77FC63AF-4E4B-4583-8CA5-BEC469D3C61A}"/>
                  </a:ext>
                </a:extLst>
              </p:cNvPr>
              <p:cNvSpPr/>
              <p:nvPr/>
            </p:nvSpPr>
            <p:spPr>
              <a:xfrm>
                <a:off x="3177580" y="5447891"/>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rPr>
                  <a:t>ペットのケガや病気のリスクに備える保険</a:t>
                </a:r>
              </a:p>
              <a:p>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ペットには健康保険等がないため、原則、治療費は飼い主が全額負担</a:t>
                </a:r>
              </a:p>
            </p:txBody>
          </p:sp>
          <p:sp>
            <p:nvSpPr>
              <p:cNvPr id="70" name="正方形/長方形 69">
                <a:extLst>
                  <a:ext uri="{FF2B5EF4-FFF2-40B4-BE49-F238E27FC236}">
                    <a16:creationId xmlns:a16="http://schemas.microsoft.com/office/drawing/2014/main" id="{B60F1DB0-0484-4BEB-93F2-3CCAF8EC66F4}"/>
                  </a:ext>
                </a:extLst>
              </p:cNvPr>
              <p:cNvSpPr/>
              <p:nvPr/>
            </p:nvSpPr>
            <p:spPr>
              <a:xfrm>
                <a:off x="1453830" y="5452403"/>
                <a:ext cx="1692000" cy="360000"/>
              </a:xfrm>
              <a:prstGeom prst="rect">
                <a:avLst/>
              </a:prstGeom>
              <a:solidFill>
                <a:srgbClr val="CDF0F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b="1" spc="100" dirty="0">
                    <a:solidFill>
                      <a:schemeClr val="tx1">
                        <a:lumMod val="85000"/>
                        <a:lumOff val="15000"/>
                      </a:schemeClr>
                    </a:solidFill>
                    <a:latin typeface="メイリオ" panose="020B0604030504040204" pitchFamily="50" charset="-128"/>
                    <a:ea typeface="メイリオ" panose="020B0604030504040204" pitchFamily="50" charset="-128"/>
                  </a:rPr>
                  <a:t>コ．ペット保険</a:t>
                </a:r>
                <a:endParaRPr kumimoji="1" lang="ja-JP" altLang="en-US" sz="105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pic>
        <p:nvPicPr>
          <p:cNvPr id="39" name="グラフィックス 38">
            <a:extLst>
              <a:ext uri="{FF2B5EF4-FFF2-40B4-BE49-F238E27FC236}">
                <a16:creationId xmlns:a16="http://schemas.microsoft.com/office/drawing/2014/main" id="{F5ECDD55-A939-466A-B35D-92D71A256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019800" cy="669600"/>
          </a:xfrm>
          <a:prstGeom prst="rect">
            <a:avLst/>
          </a:prstGeom>
        </p:spPr>
      </p:pic>
      <p:grpSp>
        <p:nvGrpSpPr>
          <p:cNvPr id="40" name="グループ化 39">
            <a:extLst>
              <a:ext uri="{FF2B5EF4-FFF2-40B4-BE49-F238E27FC236}">
                <a16:creationId xmlns:a16="http://schemas.microsoft.com/office/drawing/2014/main" id="{890F0683-7F2C-4C57-8297-5280682E2EC6}"/>
              </a:ext>
            </a:extLst>
          </p:cNvPr>
          <p:cNvGrpSpPr/>
          <p:nvPr/>
        </p:nvGrpSpPr>
        <p:grpSpPr>
          <a:xfrm>
            <a:off x="76200" y="324000"/>
            <a:ext cx="5943600" cy="628377"/>
            <a:chOff x="76200" y="324000"/>
            <a:chExt cx="5943600" cy="628377"/>
          </a:xfrm>
        </p:grpSpPr>
        <p:sp>
          <p:nvSpPr>
            <p:cNvPr id="45" name="object 3">
              <a:extLst>
                <a:ext uri="{FF2B5EF4-FFF2-40B4-BE49-F238E27FC236}">
                  <a16:creationId xmlns:a16="http://schemas.microsoft.com/office/drawing/2014/main" id="{8157FFC1-A44B-4D1C-8EC7-CC739B98B682}"/>
                </a:ext>
              </a:extLst>
            </p:cNvPr>
            <p:cNvSpPr txBox="1">
              <a:spLocks/>
            </p:cNvSpPr>
            <p:nvPr/>
          </p:nvSpPr>
          <p:spPr>
            <a:xfrm>
              <a:off x="838200" y="381000"/>
              <a:ext cx="51816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暮らしの中のリスクと保険</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46" name="object 3">
              <a:extLst>
                <a:ext uri="{FF2B5EF4-FFF2-40B4-BE49-F238E27FC236}">
                  <a16:creationId xmlns:a16="http://schemas.microsoft.com/office/drawing/2014/main" id="{CD8A5CFB-B7C5-44D1-B918-B1A9696E5660}"/>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111163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childTnLst>
                          </p:cTn>
                        </p:par>
                        <p:par>
                          <p:cTn id="8" fill="hold">
                            <p:stCondLst>
                              <p:cond delay="300"/>
                            </p:stCondLst>
                            <p:childTnLst>
                              <p:par>
                                <p:cTn id="9" presetID="10" presetClass="entr" presetSubtype="0" fill="hold" nodeType="after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2d4a9de14ff02ce62047c6e5064be48e">
  <xsd:schema xmlns:xsd="http://www.w3.org/2001/XMLSchema" xmlns:xs="http://www.w3.org/2001/XMLSchema" xmlns:p="http://schemas.microsoft.com/office/2006/metadata/properties" xmlns:ns2="2b94cecb-f9b5-4a2a-ba2e-d30f9cb9bfaa" targetNamespace="http://schemas.microsoft.com/office/2006/metadata/properties" ma:root="true" ma:fieldsID="2dc48701f7884992cddac7a1ce737357" ns2:_="">
    <xsd:import namespace="2b94cecb-f9b5-4a2a-ba2e-d30f9cb9bf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593718-EF26-4914-880C-D06F5193A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11E503-BD82-4E78-8C18-3AD235127AB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2b94cecb-f9b5-4a2a-ba2e-d30f9cb9bfaa"/>
    <ds:schemaRef ds:uri="http://purl.org/dc/dcmitype/"/>
  </ds:schemaRefs>
</ds:datastoreItem>
</file>

<file path=customXml/itemProps3.xml><?xml version="1.0" encoding="utf-8"?>
<ds:datastoreItem xmlns:ds="http://schemas.openxmlformats.org/officeDocument/2006/customXml" ds:itemID="{1A6EE6DE-065C-440E-8EE3-F5CCF89D68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5362</TotalTime>
  <Words>8343</Words>
  <Application>Microsoft Office PowerPoint</Application>
  <PresentationFormat>画面に合わせる (4:3)</PresentationFormat>
  <Paragraphs>788</Paragraphs>
  <Slides>24</Slides>
  <Notes>24</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24</vt:i4>
      </vt:variant>
    </vt:vector>
  </HeadingPairs>
  <TitlesOfParts>
    <vt:vector size="27" baseType="lpstr">
      <vt:lpstr>メイリオ</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環境問題と 身のまわりのリスク</dc:title>
  <dc:creator>kayot</dc:creator>
  <cp:lastModifiedBy>鈴木 文明</cp:lastModifiedBy>
  <cp:revision>330</cp:revision>
  <cp:lastPrinted>2022-03-01T01:15:59Z</cp:lastPrinted>
  <dcterms:created xsi:type="dcterms:W3CDTF">2019-02-19T07:35:23Z</dcterms:created>
  <dcterms:modified xsi:type="dcterms:W3CDTF">2022-06-09T00:19:56Z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2019-02-19T00:00:00Z</vt:filetime>
  </property>
  <property fmtid="{D5CDD505-2E9C-101B-9397-08002B2CF9AE}" pid="3" name="Creator">
    <vt:lpwstr>Adobe Illustrator CC 23.0 (Windows)</vt:lpwstr>
  </property>
  <property fmtid="{D5CDD505-2E9C-101B-9397-08002B2CF9AE}" pid="4" name="LastSaved">
    <vt:filetime>2019-02-19T00:00:00Z</vt:filetime>
  </property>
  <property fmtid="{D5CDD505-2E9C-101B-9397-08002B2CF9AE}" pid="5" name="ContentTypeId">
    <vt:lpwstr>0x0101007EF255273158624A81016C377070D172</vt:lpwstr>
  </property>
</Properties>
</file>