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4"/>
  </p:sldMasterIdLst>
  <p:notesMasterIdLst>
    <p:notesMasterId r:id="rId33"/>
  </p:notesMasterIdLst>
  <p:sldIdLst>
    <p:sldId id="256" r:id="rId5"/>
    <p:sldId id="285" r:id="rId6"/>
    <p:sldId id="257" r:id="rId7"/>
    <p:sldId id="287" r:id="rId8"/>
    <p:sldId id="288" r:id="rId9"/>
    <p:sldId id="290" r:id="rId10"/>
    <p:sldId id="311" r:id="rId11"/>
    <p:sldId id="291"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306" r:id="rId26"/>
    <p:sldId id="305" r:id="rId27"/>
    <p:sldId id="307" r:id="rId28"/>
    <p:sldId id="308" r:id="rId29"/>
    <p:sldId id="309" r:id="rId30"/>
    <p:sldId id="310" r:id="rId31"/>
    <p:sldId id="28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小林 将也" initials="小林" lastIdx="1" clrIdx="0">
    <p:extLst>
      <p:ext uri="{19B8F6BF-5375-455C-9EA6-DF929625EA0E}">
        <p15:presenceInfo xmlns:p15="http://schemas.microsoft.com/office/powerpoint/2012/main" userId="S::masaya-kobayashi@sonpo.or.jp::1ba0b7b9-f3c6-44af-b244-d00e69c5e3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EE7"/>
    <a:srgbClr val="EBF4E8"/>
    <a:srgbClr val="269B4E"/>
    <a:srgbClr val="209189"/>
    <a:srgbClr val="E1FBCF"/>
    <a:srgbClr val="DE521A"/>
    <a:srgbClr val="FFEBB3"/>
    <a:srgbClr val="F8C388"/>
    <a:srgbClr val="EFCF81"/>
    <a:srgbClr val="FDFB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32" autoAdjust="0"/>
    <p:restoredTop sz="89474" autoAdjust="0"/>
  </p:normalViewPr>
  <p:slideViewPr>
    <p:cSldViewPr snapToGrid="0">
      <p:cViewPr varScale="1">
        <p:scale>
          <a:sx n="68" d="100"/>
          <a:sy n="68" d="100"/>
        </p:scale>
        <p:origin x="1506" y="78"/>
      </p:cViewPr>
      <p:guideLst/>
    </p:cSldViewPr>
  </p:slideViewPr>
  <p:notesTextViewPr>
    <p:cViewPr>
      <p:scale>
        <a:sx n="1" d="1"/>
        <a:sy n="1" d="1"/>
      </p:scale>
      <p:origin x="0" y="0"/>
    </p:cViewPr>
  </p:notesTextViewPr>
  <p:notesViewPr>
    <p:cSldViewPr snapToGrid="0">
      <p:cViewPr varScale="1">
        <p:scale>
          <a:sx n="121" d="100"/>
          <a:sy n="121" d="100"/>
        </p:scale>
        <p:origin x="371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メイリオ" panose="020B0604030504040204" pitchFamily="50" charset="-128"/>
                <a:ea typeface="メイリオ" panose="020B0604030504040204" pitchFamily="50" charset="-128"/>
              </a:defRPr>
            </a:lvl1pPr>
          </a:lstStyle>
          <a:p>
            <a:endParaRPr kumimoji="1" lang="ja-JP" altLang="en-US" dirty="0"/>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メイリオ" panose="020B0604030504040204" pitchFamily="50" charset="-128"/>
                <a:ea typeface="メイリオ" panose="020B0604030504040204" pitchFamily="50" charset="-128"/>
              </a:defRPr>
            </a:lvl1pPr>
          </a:lstStyle>
          <a:p>
            <a:fld id="{C8D65972-BC80-4560-9AAA-D53EA60A9ED9}" type="datetimeFigureOut">
              <a:rPr kumimoji="1" lang="ja-JP" altLang="en-US" smtClean="0"/>
              <a:pPr/>
              <a:t>2024/1/24</a:t>
            </a:fld>
            <a:endParaRPr kumimoji="1" lang="ja-JP" altLang="en-US" dirty="0"/>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メイリオ" panose="020B0604030504040204" pitchFamily="50" charset="-128"/>
                <a:ea typeface="メイリオ" panose="020B0604030504040204"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メイリオ" panose="020B0604030504040204" pitchFamily="50" charset="-128"/>
                <a:ea typeface="メイリオ" panose="020B0604030504040204" pitchFamily="50" charset="-128"/>
              </a:defRPr>
            </a:lvl1pPr>
          </a:lstStyle>
          <a:p>
            <a:fld id="{71AD130A-6C63-46FC-AE8A-A5307BC24650}" type="slidenum">
              <a:rPr kumimoji="1" lang="ja-JP" altLang="en-US" smtClean="0"/>
              <a:pPr/>
              <a:t>‹#›</a:t>
            </a:fld>
            <a:endParaRPr kumimoji="1" lang="ja-JP" altLang="en-US" dirty="0"/>
          </a:p>
        </p:txBody>
      </p:sp>
    </p:spTree>
    <p:extLst>
      <p:ext uri="{BB962C8B-B14F-4D97-AF65-F5344CB8AC3E}">
        <p14:creationId xmlns:p14="http://schemas.microsoft.com/office/powerpoint/2010/main" val="26940287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2pPr>
    <a:lvl3pPr marL="9144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3pPr>
    <a:lvl4pPr marL="13716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4pPr>
    <a:lvl5pPr marL="1828800" algn="l" defTabSz="914400" rtl="0" eaLnBrk="1" latinLnBrk="0" hangingPunct="1">
      <a:defRPr kumimoji="1" sz="1200" kern="1200">
        <a:solidFill>
          <a:schemeClr val="tx1"/>
        </a:solidFill>
        <a:latin typeface="メイリオ" panose="020B0604030504040204" pitchFamily="50" charset="-128"/>
        <a:ea typeface="メイリオ"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309965" y="4400549"/>
            <a:ext cx="6261315" cy="4464481"/>
          </a:xfrm>
        </p:spPr>
        <p:txBody>
          <a:bodyPr/>
          <a:lstStyle/>
          <a:p>
            <a:r>
              <a:rPr kumimoji="1" lang="ja-JP" altLang="en-US" b="1" dirty="0"/>
              <a:t>学校現場における防災教育の重要性</a:t>
            </a:r>
            <a:endParaRPr kumimoji="1" lang="en-US" altLang="ja-JP" b="1" dirty="0"/>
          </a:p>
          <a:p>
            <a:r>
              <a:rPr kumimoji="1" lang="ja-JP" altLang="en-US" dirty="0"/>
              <a:t>　損害保険業界では、損害保険事業を通じて蓄積してきた知識や経験を活かし、防災教育を推進しています。</a:t>
            </a:r>
          </a:p>
          <a:p>
            <a:r>
              <a:rPr kumimoji="1" lang="ja-JP" altLang="en-US" dirty="0"/>
              <a:t>　「ワークシート</a:t>
            </a:r>
            <a:r>
              <a:rPr kumimoji="1" lang="en-US" altLang="ja-JP" dirty="0"/>
              <a:t>〈</a:t>
            </a:r>
            <a:r>
              <a:rPr kumimoji="1" lang="ja-JP" altLang="en-US" dirty="0"/>
              <a:t>災害から身を守る</a:t>
            </a:r>
            <a:r>
              <a:rPr kumimoji="1" lang="en-US" altLang="ja-JP" dirty="0"/>
              <a:t>〉</a:t>
            </a:r>
            <a:r>
              <a:rPr kumimoji="1" lang="ja-JP" altLang="en-US" dirty="0"/>
              <a:t>」は、近年、世界中でさまざまな自然災害が発生して、私たちの生活に大きな影響を及ぼしている状況を踏まえ、子どもたちとその家族、そして地域の安全・安心を守りたいと思い、作成したものです。</a:t>
            </a:r>
          </a:p>
          <a:p>
            <a:r>
              <a:rPr kumimoji="1" lang="ja-JP" altLang="en-US" dirty="0"/>
              <a:t>　また、本教材は、家庭科における活用を意識して編集しています。もちろん、家庭科以外の教科でも活用いただきたいと思いますが、「生活の営みに係る見方・考え方を働かせ、実践的・体験的な学習活動を通して、様々な人々と協働し、よりよい社会の構築に向けて、男女が協力して主体的に家庭や地域の生活を創造する資質・能力」</a:t>
            </a:r>
            <a:r>
              <a:rPr kumimoji="1" lang="en-US" altLang="ja-JP" dirty="0"/>
              <a:t>(</a:t>
            </a:r>
            <a:r>
              <a:rPr kumimoji="1" lang="ja-JP" altLang="en-US" dirty="0"/>
              <a:t>平成</a:t>
            </a:r>
            <a:r>
              <a:rPr kumimoji="1" lang="en-US" altLang="ja-JP" dirty="0"/>
              <a:t>30</a:t>
            </a:r>
            <a:r>
              <a:rPr kumimoji="1" lang="ja-JP" altLang="en-US" dirty="0"/>
              <a:t>年改訂高等学校学習指導要領　家庭科　抜粋</a:t>
            </a:r>
            <a:r>
              <a:rPr kumimoji="1" lang="en-US" altLang="ja-JP" dirty="0"/>
              <a:t>)</a:t>
            </a:r>
            <a:r>
              <a:rPr kumimoji="1" lang="ja-JP" altLang="en-US" dirty="0"/>
              <a:t>を育成することを目的とする家庭科は、防災教育の実践においても有効であると考えました。</a:t>
            </a:r>
          </a:p>
          <a:p>
            <a:r>
              <a:rPr kumimoji="1" lang="ja-JP" altLang="en-US" dirty="0"/>
              <a:t>　例えば、家の中の安全対策については「安全な住まい」、災害時の備えや災害時の生活については「食生活」や「衣生活」、災害時のボランティアは「社会との共生」、万一の際の経済的な備えについては「消費経済」や「生活設計」と、まさに家庭科の知識に基づいた工夫が求められます。そのため、「ワークシート</a:t>
            </a:r>
            <a:r>
              <a:rPr kumimoji="1" lang="en-US" altLang="ja-JP" dirty="0"/>
              <a:t>〈</a:t>
            </a:r>
            <a:r>
              <a:rPr kumimoji="1" lang="ja-JP" altLang="en-US" dirty="0"/>
              <a:t>災害から身を守る</a:t>
            </a:r>
            <a:r>
              <a:rPr kumimoji="1" lang="en-US" altLang="ja-JP" dirty="0"/>
              <a:t>〉</a:t>
            </a:r>
            <a:r>
              <a:rPr kumimoji="1" lang="ja-JP" altLang="en-US" dirty="0"/>
              <a:t>」の作成にあたっては、京都府立洛北高等学校の竝川幸子教諭の協力を得て教材化を行っています。</a:t>
            </a:r>
          </a:p>
          <a:p>
            <a:r>
              <a:rPr kumimoji="1" lang="ja-JP" altLang="en-US" dirty="0"/>
              <a:t>　この教材を学習すれば、防災対策は万全ということではありません。しかし、防災に関する知識があれば行動できます。行動できれば避難することができ、それが命を左右することも現実です。</a:t>
            </a:r>
          </a:p>
          <a:p>
            <a:r>
              <a:rPr kumimoji="1" lang="ja-JP" altLang="en-US" dirty="0"/>
              <a:t>　子どもたちにとって、より有意義な防災学習となるよう、理科や社会科など他の教科とも連携して、具体的かつ実践的な取組みを継続的に行っていくことが大切です。そのような学習の１つのきっかけとして、本教材を活用いただくことを願います。</a:t>
            </a:r>
          </a:p>
        </p:txBody>
      </p:sp>
    </p:spTree>
    <p:extLst>
      <p:ext uri="{BB962C8B-B14F-4D97-AF65-F5344CB8AC3E}">
        <p14:creationId xmlns:p14="http://schemas.microsoft.com/office/powerpoint/2010/main" val="4111552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9</a:t>
            </a:fld>
            <a:endParaRPr kumimoji="1" lang="ja-JP" altLang="en-US"/>
          </a:p>
        </p:txBody>
      </p:sp>
    </p:spTree>
    <p:extLst>
      <p:ext uri="{BB962C8B-B14F-4D97-AF65-F5344CB8AC3E}">
        <p14:creationId xmlns:p14="http://schemas.microsoft.com/office/powerpoint/2010/main" val="35657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　自分の命は自分で守る</a:t>
            </a:r>
            <a:r>
              <a:rPr lang="en-US" altLang="ja-JP" sz="1200" dirty="0">
                <a:latin typeface="メイリオ" panose="020B0604030504040204" pitchFamily="50" charset="-128"/>
                <a:ea typeface="メイリオ" panose="020B0604030504040204" pitchFamily="50" charset="-128"/>
              </a:rPr>
              <a:t>(3) </a:t>
            </a:r>
            <a:r>
              <a:rPr lang="ja-JP" altLang="en-US" sz="1200" dirty="0">
                <a:latin typeface="メイリオ" panose="020B0604030504040204" pitchFamily="50" charset="-128"/>
                <a:ea typeface="メイリオ" panose="020B0604030504040204" pitchFamily="50" charset="-128"/>
              </a:rPr>
              <a:t>家の中の安全対策をしよう</a:t>
            </a:r>
            <a:r>
              <a:rPr lang="en-US" altLang="ja-JP" b="1" dirty="0">
                <a:latin typeface="メイリオ" panose="020B0604030504040204" pitchFamily="50" charset="-128"/>
                <a:ea typeface="メイリオ" panose="020B0604030504040204" pitchFamily="50" charset="-128"/>
              </a:rPr>
              <a:t>』</a:t>
            </a: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・地震から命を守るための対処方法等について具体的に考えさせる。</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・イラストを参考に自分の家の中のことを考えさせる。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・特に就寝時の状態を考えさせる。防災ずきんやスリッパの備えも大切なことを認識させる。</a:t>
            </a:r>
            <a:endParaRPr kumimoji="1" lang="ja-JP" altLang="en-US" dirty="0"/>
          </a:p>
          <a:p>
            <a:pPr algn="l"/>
            <a:r>
              <a:rPr lang="ja-JP" altLang="en-US" sz="1200" b="0" i="0" u="none" strike="noStrike" baseline="0" dirty="0">
                <a:latin typeface="メイリオ" panose="020B0604030504040204" pitchFamily="50" charset="-128"/>
                <a:ea typeface="メイリオ" panose="020B0604030504040204" pitchFamily="50" charset="-128"/>
              </a:rPr>
              <a:t>・「確認してみよう」は、</a:t>
            </a:r>
            <a:r>
              <a:rPr lang="ja-JP" altLang="en-US" sz="1200" dirty="0">
                <a:latin typeface="メイリオ" panose="020B0604030504040204" pitchFamily="50" charset="-128"/>
                <a:ea typeface="メイリオ" panose="020B0604030504040204" pitchFamily="50" charset="-128"/>
              </a:rPr>
              <a:t>家庭で行っている対策について発表させてもよい。</a:t>
            </a:r>
            <a:endParaRPr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10</a:t>
            </a:fld>
            <a:endParaRPr kumimoji="1" lang="ja-JP" altLang="en-US"/>
          </a:p>
        </p:txBody>
      </p:sp>
    </p:spTree>
    <p:extLst>
      <p:ext uri="{BB962C8B-B14F-4D97-AF65-F5344CB8AC3E}">
        <p14:creationId xmlns:p14="http://schemas.microsoft.com/office/powerpoint/2010/main" val="1568635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11</a:t>
            </a:fld>
            <a:endParaRPr kumimoji="1" lang="ja-JP" altLang="en-US"/>
          </a:p>
        </p:txBody>
      </p:sp>
    </p:spTree>
    <p:extLst>
      <p:ext uri="{BB962C8B-B14F-4D97-AF65-F5344CB8AC3E}">
        <p14:creationId xmlns:p14="http://schemas.microsoft.com/office/powerpoint/2010/main" val="2509179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　自分の命は自分で守る　</a:t>
            </a:r>
            <a:r>
              <a:rPr lang="en-US" altLang="ja-JP" sz="1200" dirty="0">
                <a:latin typeface="メイリオ" panose="020B0604030504040204" pitchFamily="50" charset="-128"/>
                <a:ea typeface="メイリオ" panose="020B0604030504040204" pitchFamily="50" charset="-128"/>
              </a:rPr>
              <a:t>(4) </a:t>
            </a:r>
            <a:r>
              <a:rPr lang="ja-JP" altLang="en-US" sz="1200" dirty="0">
                <a:latin typeface="メイリオ" panose="020B0604030504040204" pitchFamily="50" charset="-128"/>
                <a:ea typeface="メイリオ" panose="020B0604030504040204" pitchFamily="50" charset="-128"/>
              </a:rPr>
              <a:t>家族で防災会議をしよう</a:t>
            </a:r>
            <a:r>
              <a:rPr lang="en-US" altLang="ja-JP" b="1" dirty="0">
                <a:latin typeface="メイリオ" panose="020B0604030504040204" pitchFamily="50" charset="-128"/>
                <a:ea typeface="メイリオ" panose="020B0604030504040204" pitchFamily="50" charset="-128"/>
              </a:rPr>
              <a:t>』</a:t>
            </a: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・家族で防災会議をする重要性を考えさせる。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・災害に備えて各家庭の避難場所や連絡方法、家族の役割分担などについて考えさせる。</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・災害が発生した場合、家族が別々の場所にいる可能性があることを認識させ、特に連絡方法や避難場所などを家族で確認しておく必要性を考えさせる。</a:t>
            </a:r>
            <a:endParaRPr kumimoji="1" lang="ja-JP" altLang="en-US" dirty="0"/>
          </a:p>
          <a:p>
            <a:pPr algn="l"/>
            <a:r>
              <a:rPr lang="ja-JP" altLang="en-US" sz="1200" b="0" i="0" u="none" strike="noStrike" baseline="0" dirty="0">
                <a:latin typeface="メイリオ" panose="020B0604030504040204" pitchFamily="50" charset="-128"/>
                <a:ea typeface="メイリオ" panose="020B0604030504040204" pitchFamily="50" charset="-128"/>
              </a:rPr>
              <a:t>・「考えてみよう」は、</a:t>
            </a:r>
            <a:r>
              <a:rPr lang="ja-JP" altLang="en-US" sz="1200" dirty="0">
                <a:latin typeface="メイリオ" panose="020B0604030504040204" pitchFamily="50" charset="-128"/>
                <a:ea typeface="メイリオ" panose="020B0604030504040204" pitchFamily="50" charset="-128"/>
              </a:rPr>
              <a:t>特に家族が別々の場所にいた場合を想定して、連絡方法や避難場所を確認させる。</a:t>
            </a:r>
            <a:endParaRPr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12</a:t>
            </a:fld>
            <a:endParaRPr kumimoji="1" lang="ja-JP" altLang="en-US"/>
          </a:p>
        </p:txBody>
      </p:sp>
    </p:spTree>
    <p:extLst>
      <p:ext uri="{BB962C8B-B14F-4D97-AF65-F5344CB8AC3E}">
        <p14:creationId xmlns:p14="http://schemas.microsoft.com/office/powerpoint/2010/main" val="2300295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13</a:t>
            </a:fld>
            <a:endParaRPr kumimoji="1" lang="ja-JP" altLang="en-US"/>
          </a:p>
        </p:txBody>
      </p:sp>
    </p:spTree>
    <p:extLst>
      <p:ext uri="{BB962C8B-B14F-4D97-AF65-F5344CB8AC3E}">
        <p14:creationId xmlns:p14="http://schemas.microsoft.com/office/powerpoint/2010/main" val="4157410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14</a:t>
            </a:fld>
            <a:endParaRPr kumimoji="1" lang="ja-JP" altLang="en-US"/>
          </a:p>
        </p:txBody>
      </p:sp>
    </p:spTree>
    <p:extLst>
      <p:ext uri="{BB962C8B-B14F-4D97-AF65-F5344CB8AC3E}">
        <p14:creationId xmlns:p14="http://schemas.microsoft.com/office/powerpoint/2010/main" val="6839167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00"/>
              </a:lnSpc>
            </a:pPr>
            <a:r>
              <a:rPr lang="en-US" altLang="ja-JP" b="1"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　自分の命は自分で守る　 </a:t>
            </a:r>
            <a:r>
              <a:rPr lang="en-US" altLang="ja-JP" sz="1200" dirty="0">
                <a:latin typeface="メイリオ" panose="020B0604030504040204" pitchFamily="50" charset="-128"/>
                <a:ea typeface="メイリオ" panose="020B0604030504040204" pitchFamily="50" charset="-128"/>
              </a:rPr>
              <a:t>(5) </a:t>
            </a:r>
            <a:r>
              <a:rPr lang="ja-JP" altLang="en-US" sz="1200" dirty="0">
                <a:latin typeface="メイリオ" panose="020B0604030504040204" pitchFamily="50" charset="-128"/>
                <a:ea typeface="メイリオ" panose="020B0604030504040204" pitchFamily="50" charset="-128"/>
              </a:rPr>
              <a:t>飲料水や食料品などを備蓄しよう</a:t>
            </a:r>
            <a:r>
              <a:rPr lang="en-US" altLang="ja-JP" b="1" dirty="0">
                <a:latin typeface="メイリオ" panose="020B0604030504040204" pitchFamily="50" charset="-128"/>
                <a:ea typeface="メイリオ" panose="020B0604030504040204" pitchFamily="50" charset="-128"/>
              </a:rPr>
              <a:t>』</a:t>
            </a: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・備蓄品や非常用持ち出し品の内容などについて説明する。</a:t>
            </a:r>
            <a:endParaRPr lang="en-US" altLang="ja-JP" sz="1200" dirty="0">
              <a:latin typeface="メイリオ" panose="020B0604030504040204" pitchFamily="50" charset="-128"/>
              <a:ea typeface="メイリオ" panose="020B0604030504040204" pitchFamily="50" charset="-128"/>
            </a:endParaRPr>
          </a:p>
          <a:p>
            <a:pPr algn="l"/>
            <a:r>
              <a:rPr lang="ja-JP" altLang="en-US" sz="1200" b="0" i="0" u="none" strike="noStrike" baseline="0" dirty="0">
                <a:latin typeface="メイリオ" panose="020B0604030504040204" pitchFamily="50" charset="-128"/>
                <a:ea typeface="メイリオ" panose="020B0604030504040204" pitchFamily="50" charset="-128"/>
              </a:rPr>
              <a:t>・備蓄品と併せて考えさせる。</a:t>
            </a:r>
            <a:endParaRPr lang="en-US" altLang="ja-JP" b="1"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・備蓄品は、賞味期限等の確認を行うことも認識させる。</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・「食器を洗わなくて済む方法」などを例に出して考えさせる。切干大根の調理や洗濯の仕方などを師範してもよい。</a:t>
            </a: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15</a:t>
            </a:fld>
            <a:endParaRPr kumimoji="1" lang="ja-JP" altLang="en-US"/>
          </a:p>
        </p:txBody>
      </p:sp>
    </p:spTree>
    <p:extLst>
      <p:ext uri="{BB962C8B-B14F-4D97-AF65-F5344CB8AC3E}">
        <p14:creationId xmlns:p14="http://schemas.microsoft.com/office/powerpoint/2010/main" val="208239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16</a:t>
            </a:fld>
            <a:endParaRPr kumimoji="1" lang="ja-JP" altLang="en-US"/>
          </a:p>
        </p:txBody>
      </p:sp>
    </p:spTree>
    <p:extLst>
      <p:ext uri="{BB962C8B-B14F-4D97-AF65-F5344CB8AC3E}">
        <p14:creationId xmlns:p14="http://schemas.microsoft.com/office/powerpoint/2010/main" val="3952047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17</a:t>
            </a:fld>
            <a:endParaRPr kumimoji="1" lang="ja-JP" altLang="en-US"/>
          </a:p>
        </p:txBody>
      </p:sp>
    </p:spTree>
    <p:extLst>
      <p:ext uri="{BB962C8B-B14F-4D97-AF65-F5344CB8AC3E}">
        <p14:creationId xmlns:p14="http://schemas.microsoft.com/office/powerpoint/2010/main" val="2915603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18</a:t>
            </a:fld>
            <a:endParaRPr kumimoji="1" lang="ja-JP" altLang="en-US"/>
          </a:p>
        </p:txBody>
      </p:sp>
    </p:spTree>
    <p:extLst>
      <p:ext uri="{BB962C8B-B14F-4D97-AF65-F5344CB8AC3E}">
        <p14:creationId xmlns:p14="http://schemas.microsoft.com/office/powerpoint/2010/main" val="1162950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95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高校生向けワークシート</a:t>
            </a:r>
          </a:p>
          <a:p>
            <a:pPr marL="0" marR="0" lvl="0" indent="0" algn="l" defTabSz="914400" rtl="0" eaLnBrk="1" fontAlgn="auto" latinLnBrk="0" hangingPunct="1">
              <a:lnSpc>
                <a:spcPts val="195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災害から身を守る</a:t>
            </a:r>
            <a:endParaRPr kumimoji="1" lang="en-US" altLang="ja-JP" sz="15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95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■学習の目安時間　 </a:t>
            </a: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50</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分</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95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■科目・単元名</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55981" marR="0" lvl="0" indent="0" algn="l" defTabSz="914400" rtl="0" eaLnBrk="1" fontAlgn="auto" latinLnBrk="0" hangingPunct="1">
              <a:lnSpc>
                <a:spcPts val="195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教育図書　家基</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312</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「新家庭基礎」準拠</a:t>
            </a:r>
          </a:p>
          <a:p>
            <a:pPr marL="155981" marR="0" lvl="0" indent="0" algn="l" defTabSz="914400" rtl="0" eaLnBrk="1" fontAlgn="auto" latinLnBrk="0" hangingPunct="1">
              <a:lnSpc>
                <a:spcPts val="195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Ⅱ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暮らしをつくる　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6</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章住生活　②安心・安全な暮らし　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章消費生活・環境</a:t>
            </a:r>
          </a:p>
          <a:p>
            <a:pPr marL="155981" marR="0" lvl="0" indent="0" algn="l" defTabSz="914400" rtl="0" eaLnBrk="1" fontAlgn="auto" latinLnBrk="0" hangingPunct="1">
              <a:lnSpc>
                <a:spcPts val="195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Ⅲ </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これからの暮らしと人　第</a:t>
            </a: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8</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章生活設計</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95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■ね ら い</a:t>
            </a:r>
            <a:endPar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55981" marR="0" lvl="0" indent="0" algn="l" defTabSz="914400" rtl="0" eaLnBrk="1" fontAlgn="auto" latinLnBrk="0" hangingPunct="1">
              <a:lnSpc>
                <a:spcPts val="195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自然災害の被害を最小限にとどめるため、防災に係る知識や日頃からの備えが大切であることを認識させるとともに、それらを行動に繋げる態度を身に付けさせる。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95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■評価基準</a:t>
            </a:r>
            <a:endPar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155981" marR="0" lvl="0" indent="0" algn="l" defTabSz="914400" rtl="0" eaLnBrk="1" fontAlgn="auto" latinLnBrk="0" hangingPunct="1">
              <a:lnSpc>
                <a:spcPts val="195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防災に必要な知識や備えについて認識し、実生活に繋げることができる。</a:t>
            </a:r>
          </a:p>
          <a:p>
            <a:pPr marL="0" marR="0" lvl="0" indent="155981" algn="l" defTabSz="914400" rtl="0" eaLnBrk="1" fontAlgn="auto" latinLnBrk="0" hangingPunct="1">
              <a:lnSpc>
                <a:spcPts val="1733"/>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関心 意欲 態度</a:t>
            </a:r>
            <a:r>
              <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155981" algn="l" defTabSz="914400" rtl="0" eaLnBrk="1" fontAlgn="auto" latinLnBrk="0" hangingPunct="1">
              <a:lnSpc>
                <a:spcPts val="1733"/>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155981" algn="l" defTabSz="914400" rtl="0" eaLnBrk="1" fontAlgn="auto" latinLnBrk="0" hangingPunct="1">
              <a:lnSpc>
                <a:spcPts val="1733"/>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a:lnSpc>
                <a:spcPts val="1800"/>
              </a:lnSpc>
            </a:pPr>
            <a:r>
              <a:rPr lang="ja-JP" altLang="en-US" b="1" dirty="0">
                <a:latin typeface="メイリオ" panose="020B0604030504040204" pitchFamily="50" charset="-128"/>
                <a:ea typeface="メイリオ" panose="020B0604030504040204" pitchFamily="50" charset="-128"/>
              </a:rPr>
              <a:t>導入</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2</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・本時の学習内容について説明。</a:t>
            </a:r>
            <a:endParaRPr lang="en-US" altLang="ja-JP" sz="1200" dirty="0">
              <a:latin typeface="メイリオ" panose="020B0604030504040204" pitchFamily="50" charset="-128"/>
              <a:ea typeface="メイリオ" panose="020B0604030504040204" pitchFamily="50" charset="-128"/>
            </a:endParaRPr>
          </a:p>
          <a:p>
            <a:pPr>
              <a:lnSpc>
                <a:spcPts val="1500"/>
              </a:lnSpc>
            </a:pPr>
            <a:endParaRPr lang="en-US" altLang="ja-JP"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◎学習のねらいを確認する。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・自然災害と生活への影響を考える。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・自然災害に備えて、日頃から住まい方や生活を工夫することを考え、生活につなげる態度を培う。</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・災害には、精神的・物理的・経済的に備えることが必要であることを認識する。</a:t>
            </a:r>
            <a:endParaRPr lang="en-US" altLang="ja-JP" sz="1200" dirty="0">
              <a:latin typeface="メイリオ" panose="020B0604030504040204" pitchFamily="50" charset="-128"/>
              <a:ea typeface="メイリオ" panose="020B0604030504040204" pitchFamily="50" charset="-128"/>
            </a:endParaRPr>
          </a:p>
          <a:p>
            <a:pPr marL="0" marR="0" lvl="0" indent="155981" algn="l" defTabSz="914400" rtl="0" eaLnBrk="1" fontAlgn="auto" latinLnBrk="0" hangingPunct="1">
              <a:lnSpc>
                <a:spcPts val="1733"/>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155981" algn="l" defTabSz="914400" rtl="0" eaLnBrk="1" fontAlgn="auto" latinLnBrk="0" hangingPunct="1">
              <a:lnSpc>
                <a:spcPts val="1733"/>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pPr/>
              <a:t>1</a:t>
            </a:fld>
            <a:endParaRPr kumimoji="1" lang="ja-JP" altLang="en-US" dirty="0"/>
          </a:p>
        </p:txBody>
      </p:sp>
    </p:spTree>
    <p:extLst>
      <p:ext uri="{BB962C8B-B14F-4D97-AF65-F5344CB8AC3E}">
        <p14:creationId xmlns:p14="http://schemas.microsoft.com/office/powerpoint/2010/main" val="2067617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　自分の命は自分で守る　 </a:t>
            </a:r>
            <a:r>
              <a:rPr lang="en-US" altLang="ja-JP" sz="1200" dirty="0">
                <a:latin typeface="メイリオ" panose="020B0604030504040204" pitchFamily="50" charset="-128"/>
                <a:ea typeface="メイリオ" panose="020B0604030504040204" pitchFamily="50" charset="-128"/>
              </a:rPr>
              <a:t>(6) </a:t>
            </a:r>
            <a:r>
              <a:rPr lang="ja-JP" altLang="en-US" sz="1200" dirty="0">
                <a:latin typeface="メイリオ" panose="020B0604030504040204" pitchFamily="50" charset="-128"/>
                <a:ea typeface="メイリオ" panose="020B0604030504040204" pitchFamily="50" charset="-128"/>
              </a:rPr>
              <a:t>自然災害リスクへの対処法</a:t>
            </a:r>
            <a:r>
              <a:rPr lang="en-US" altLang="ja-JP" b="1" dirty="0">
                <a:latin typeface="メイリオ" panose="020B0604030504040204" pitchFamily="50" charset="-128"/>
                <a:ea typeface="メイリオ" panose="020B0604030504040204" pitchFamily="50" charset="-128"/>
              </a:rPr>
              <a:t>』</a:t>
            </a: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10</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①貯蓄と保険の違い（貯蓄は三角、保険は四角）</a:t>
            </a:r>
          </a:p>
          <a:p>
            <a:pPr>
              <a:lnSpc>
                <a:spcPts val="1500"/>
              </a:lnSpc>
            </a:pPr>
            <a:r>
              <a:rPr lang="ja-JP" altLang="en-US" sz="1200" dirty="0">
                <a:latin typeface="メイリオ" panose="020B0604030504040204" pitchFamily="50" charset="-128"/>
                <a:ea typeface="メイリオ" panose="020B0604030504040204" pitchFamily="50" charset="-128"/>
              </a:rPr>
              <a:t>・貯蓄と保険のしくみについて説明する。</a:t>
            </a:r>
            <a:endParaRPr lang="en-US" altLang="ja-JP" b="1"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・貯蓄と保険の違いを例にあげて説明し、理解させる。</a:t>
            </a:r>
            <a:endParaRPr kumimoji="1" lang="ja-JP" altLang="en-US" dirty="0"/>
          </a:p>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19</a:t>
            </a:fld>
            <a:endParaRPr kumimoji="1" lang="ja-JP" altLang="en-US"/>
          </a:p>
        </p:txBody>
      </p:sp>
    </p:spTree>
    <p:extLst>
      <p:ext uri="{BB962C8B-B14F-4D97-AF65-F5344CB8AC3E}">
        <p14:creationId xmlns:p14="http://schemas.microsoft.com/office/powerpoint/2010/main" val="818619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5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　自分の命は自分で守る　 </a:t>
            </a:r>
            <a:r>
              <a:rPr lang="en-US" altLang="ja-JP" sz="1200" dirty="0">
                <a:latin typeface="メイリオ" panose="020B0604030504040204" pitchFamily="50" charset="-128"/>
                <a:ea typeface="メイリオ" panose="020B0604030504040204" pitchFamily="50" charset="-128"/>
              </a:rPr>
              <a:t>(6) </a:t>
            </a:r>
            <a:r>
              <a:rPr lang="ja-JP" altLang="en-US" sz="1200" dirty="0">
                <a:latin typeface="メイリオ" panose="020B0604030504040204" pitchFamily="50" charset="-128"/>
                <a:ea typeface="メイリオ" panose="020B0604030504040204" pitchFamily="50" charset="-128"/>
              </a:rPr>
              <a:t>自然災害リスクへの対処法</a:t>
            </a:r>
            <a:r>
              <a:rPr lang="en-US" altLang="ja-JP" sz="1200" dirty="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b="1" dirty="0">
                <a:latin typeface="メイリオ" panose="020B0604030504040204" pitchFamily="50" charset="-128"/>
                <a:ea typeface="メイリオ" panose="020B0604030504040204" pitchFamily="50" charset="-128"/>
              </a:rPr>
              <a:t>■指導内容</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b="0" dirty="0">
                <a:latin typeface="メイリオ" panose="020B0604030504040204" pitchFamily="50" charset="-128"/>
                <a:ea typeface="メイリオ" panose="020B0604030504040204" pitchFamily="50" charset="-128"/>
              </a:rPr>
              <a:t>②公的保険と私的保険</a:t>
            </a:r>
            <a:endParaRPr lang="en-US" altLang="ja-JP" b="0" dirty="0">
              <a:latin typeface="メイリオ" panose="020B0604030504040204" pitchFamily="50" charset="-128"/>
              <a:ea typeface="メイリオ" panose="020B0604030504040204" pitchFamily="50" charset="-128"/>
            </a:endParaRPr>
          </a:p>
          <a:p>
            <a:pPr>
              <a:lnSpc>
                <a:spcPts val="1500"/>
              </a:lnSpc>
            </a:pPr>
            <a:r>
              <a:rPr lang="ja-JP" altLang="en-US" b="0" dirty="0">
                <a:latin typeface="メイリオ" panose="020B0604030504040204" pitchFamily="50" charset="-128"/>
                <a:ea typeface="メイリオ" panose="020B0604030504040204" pitchFamily="50" charset="-128"/>
              </a:rPr>
              <a:t>・公的保険と私的保険について説明する。</a:t>
            </a:r>
            <a:endParaRPr lang="en-US" altLang="ja-JP" b="0" dirty="0">
              <a:latin typeface="メイリオ" panose="020B0604030504040204" pitchFamily="50" charset="-128"/>
              <a:ea typeface="メイリオ" panose="020B0604030504040204" pitchFamily="50" charset="-128"/>
            </a:endParaRPr>
          </a:p>
          <a:p>
            <a:pPr>
              <a:lnSpc>
                <a:spcPts val="1500"/>
              </a:lnSpc>
            </a:pPr>
            <a:r>
              <a:rPr lang="ja-JP" altLang="en-US" b="0" dirty="0">
                <a:latin typeface="メイリオ" panose="020B0604030504040204" pitchFamily="50" charset="-128"/>
                <a:ea typeface="メイリオ" panose="020B0604030504040204" pitchFamily="50" charset="-128"/>
              </a:rPr>
              <a:t>・文中の（　）に語句を記入させ、生命保険と損害保険の違いを説明する。</a:t>
            </a:r>
            <a:endParaRPr lang="en-US" altLang="ja-JP" b="0"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・リスクへの備えには、公的保険と私的保険（生命保険と損害保険）があることを認識させる。</a:t>
            </a: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20</a:t>
            </a:fld>
            <a:endParaRPr kumimoji="1" lang="ja-JP" altLang="en-US"/>
          </a:p>
        </p:txBody>
      </p:sp>
    </p:spTree>
    <p:extLst>
      <p:ext uri="{BB962C8B-B14F-4D97-AF65-F5344CB8AC3E}">
        <p14:creationId xmlns:p14="http://schemas.microsoft.com/office/powerpoint/2010/main" val="2339850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5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　自分の命は自分で守る　 </a:t>
            </a:r>
            <a:r>
              <a:rPr lang="en-US" altLang="ja-JP" sz="1200" dirty="0">
                <a:latin typeface="メイリオ" panose="020B0604030504040204" pitchFamily="50" charset="-128"/>
                <a:ea typeface="メイリオ" panose="020B0604030504040204" pitchFamily="50" charset="-128"/>
              </a:rPr>
              <a:t>(6) </a:t>
            </a:r>
            <a:r>
              <a:rPr lang="ja-JP" altLang="en-US" sz="1200" dirty="0">
                <a:latin typeface="メイリオ" panose="020B0604030504040204" pitchFamily="50" charset="-128"/>
                <a:ea typeface="メイリオ" panose="020B0604030504040204" pitchFamily="50" charset="-128"/>
              </a:rPr>
              <a:t>自然災害リスクへの対処法</a:t>
            </a:r>
            <a:r>
              <a:rPr lang="en-US" altLang="ja-JP" sz="1200" dirty="0">
                <a:latin typeface="メイリオ" panose="020B0604030504040204" pitchFamily="50" charset="-128"/>
                <a:ea typeface="メイリオ" panose="020B0604030504040204" pitchFamily="50" charset="-128"/>
              </a:rPr>
              <a:t>』</a:t>
            </a:r>
            <a:endParaRPr lang="ja-JP" altLang="en-US"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b="1" dirty="0">
                <a:latin typeface="メイリオ" panose="020B0604030504040204" pitchFamily="50" charset="-128"/>
                <a:ea typeface="メイリオ" panose="020B0604030504040204" pitchFamily="50" charset="-128"/>
              </a:rPr>
              <a:t>■指導内容</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ja-JP" altLang="en-US" b="0" dirty="0">
                <a:latin typeface="メイリオ" panose="020B0604030504040204" pitchFamily="50" charset="-128"/>
                <a:ea typeface="メイリオ" panose="020B0604030504040204" pitchFamily="50" charset="-128"/>
              </a:rPr>
              <a:t>③すまいの保険</a:t>
            </a:r>
            <a:endParaRPr lang="en-US" altLang="ja-JP" b="0" dirty="0">
              <a:latin typeface="メイリオ" panose="020B0604030504040204" pitchFamily="50" charset="-128"/>
              <a:ea typeface="メイリオ" panose="020B0604030504040204" pitchFamily="50" charset="-128"/>
            </a:endParaRPr>
          </a:p>
          <a:p>
            <a:pPr>
              <a:lnSpc>
                <a:spcPts val="1500"/>
              </a:lnSpc>
            </a:pPr>
            <a:r>
              <a:rPr lang="ja-JP" altLang="en-US" b="0" dirty="0">
                <a:latin typeface="メイリオ" panose="020B0604030504040204" pitchFamily="50" charset="-128"/>
                <a:ea typeface="メイリオ" panose="020B0604030504040204" pitchFamily="50" charset="-128"/>
              </a:rPr>
              <a:t>・火災保険、地震保険の対象になる災害について説明する。</a:t>
            </a:r>
            <a:endParaRPr lang="en-US" altLang="ja-JP" b="0" dirty="0">
              <a:latin typeface="メイリオ" panose="020B0604030504040204" pitchFamily="50" charset="-128"/>
              <a:ea typeface="メイリオ" panose="020B0604030504040204" pitchFamily="50" charset="-128"/>
            </a:endParaRPr>
          </a:p>
          <a:p>
            <a:pPr>
              <a:lnSpc>
                <a:spcPts val="1500"/>
              </a:lnSpc>
            </a:pPr>
            <a:r>
              <a:rPr lang="ja-JP" altLang="en-US" b="0" dirty="0">
                <a:latin typeface="メイリオ" panose="020B0604030504040204" pitchFamily="50" charset="-128"/>
                <a:ea typeface="メイリオ" panose="020B0604030504040204" pitchFamily="50" charset="-128"/>
              </a:rPr>
              <a:t>・</a:t>
            </a:r>
            <a:r>
              <a:rPr lang="en-US" altLang="ja-JP" b="0" dirty="0">
                <a:latin typeface="メイリオ" panose="020B0604030504040204" pitchFamily="50" charset="-128"/>
                <a:ea typeface="メイリオ" panose="020B0604030504040204" pitchFamily="50" charset="-128"/>
              </a:rPr>
              <a:t>※</a:t>
            </a:r>
            <a:r>
              <a:rPr lang="ja-JP" altLang="en-US" b="0" dirty="0">
                <a:latin typeface="メイリオ" panose="020B0604030504040204" pitchFamily="50" charset="-128"/>
                <a:ea typeface="メイリオ" panose="020B0604030504040204" pitchFamily="50" charset="-128"/>
              </a:rPr>
              <a:t>特に地震保険は、国と損害保険会社が共同で運営する保険であり、重要な役割を担っていることを説明する。</a:t>
            </a:r>
            <a:endParaRPr lang="en-US" altLang="ja-JP" b="0"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・日頃からの備えとして、貯蓄と保険のそれぞれの特徴を認識して、有効に活用することが重要であることを理解させる。</a:t>
            </a: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21</a:t>
            </a:fld>
            <a:endParaRPr kumimoji="1" lang="ja-JP" altLang="en-US"/>
          </a:p>
        </p:txBody>
      </p:sp>
    </p:spTree>
    <p:extLst>
      <p:ext uri="{BB962C8B-B14F-4D97-AF65-F5344CB8AC3E}">
        <p14:creationId xmlns:p14="http://schemas.microsoft.com/office/powerpoint/2010/main" val="31288773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22</a:t>
            </a:fld>
            <a:endParaRPr kumimoji="1" lang="ja-JP" altLang="en-US"/>
          </a:p>
        </p:txBody>
      </p:sp>
    </p:spTree>
    <p:extLst>
      <p:ext uri="{BB962C8B-B14F-4D97-AF65-F5344CB8AC3E}">
        <p14:creationId xmlns:p14="http://schemas.microsoft.com/office/powerpoint/2010/main" val="2367671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23</a:t>
            </a:fld>
            <a:endParaRPr kumimoji="1" lang="ja-JP" altLang="en-US"/>
          </a:p>
        </p:txBody>
      </p:sp>
    </p:spTree>
    <p:extLst>
      <p:ext uri="{BB962C8B-B14F-4D97-AF65-F5344CB8AC3E}">
        <p14:creationId xmlns:p14="http://schemas.microsoft.com/office/powerpoint/2010/main" val="45325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b="1"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４　自分たちの地域は自分たちで守る（「自助・共助・公助」の連携）</a:t>
            </a:r>
            <a:r>
              <a:rPr lang="en-US" altLang="ja-JP" b="1" dirty="0">
                <a:latin typeface="メイリオ" panose="020B0604030504040204" pitchFamily="50" charset="-128"/>
                <a:ea typeface="メイリオ" panose="020B0604030504040204" pitchFamily="50" charset="-128"/>
              </a:rPr>
              <a:t>』</a:t>
            </a: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・「自助・共助・公助」について説明し、考えさせる。</a:t>
            </a:r>
          </a:p>
          <a:p>
            <a:pPr>
              <a:lnSpc>
                <a:spcPts val="1500"/>
              </a:lnSpc>
            </a:pPr>
            <a:r>
              <a:rPr lang="ja-JP" altLang="en-US" sz="1200" dirty="0">
                <a:latin typeface="メイリオ" panose="020B0604030504040204" pitchFamily="50" charset="-128"/>
                <a:ea typeface="メイリオ" panose="020B0604030504040204" pitchFamily="50" charset="-128"/>
              </a:rPr>
              <a:t>・自分や家族と共に、地域の人々とのつながりも大切なことを説明する。</a:t>
            </a:r>
          </a:p>
          <a:p>
            <a:pPr>
              <a:lnSpc>
                <a:spcPts val="15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学校と地域との連携した取り組みを例示する。</a:t>
            </a:r>
            <a:endParaRPr lang="en-US" altLang="ja-JP" sz="120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500"/>
              </a:lnSpc>
              <a:spcBef>
                <a:spcPts val="0"/>
              </a:spcBef>
              <a:spcAft>
                <a:spcPts val="0"/>
              </a:spcAft>
              <a:buClrTx/>
              <a:buSzTx/>
              <a:buFontTx/>
              <a:buNone/>
              <a:tabLst/>
              <a:defRPr/>
            </a:pPr>
            <a:r>
              <a:rPr lang="ja-JP" altLang="en-US" dirty="0">
                <a:latin typeface="メイリオ" panose="020B0604030504040204" pitchFamily="50" charset="-128"/>
                <a:ea typeface="メイリオ" panose="020B0604030504040204" pitchFamily="50" charset="-128"/>
              </a:rPr>
              <a:t>・自分ができることを自分の生活と併せて考えさせる。</a:t>
            </a:r>
            <a:endParaRPr lang="en-US" altLang="ja-JP"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24</a:t>
            </a:fld>
            <a:endParaRPr kumimoji="1" lang="ja-JP" altLang="en-US"/>
          </a:p>
        </p:txBody>
      </p:sp>
    </p:spTree>
    <p:extLst>
      <p:ext uri="{BB962C8B-B14F-4D97-AF65-F5344CB8AC3E}">
        <p14:creationId xmlns:p14="http://schemas.microsoft.com/office/powerpoint/2010/main" val="6575385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４　自分たちの地域は自分たちで守る（「自助・共助・公助」の連携）</a:t>
            </a:r>
            <a:r>
              <a:rPr lang="en-US" altLang="ja-JP" sz="1200"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・地域の方に挨拶するなど、日頃からのちょっとしたつながりが大切であることを理解させる。また、地域における学校の取組みなどを紹介する。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・自分たちができることを考え、実際の行動につなげるように指導する。</a:t>
            </a:r>
            <a:endParaRPr lang="en-US" altLang="ja-JP"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25</a:t>
            </a:fld>
            <a:endParaRPr kumimoji="1" lang="ja-JP" altLang="en-US"/>
          </a:p>
        </p:txBody>
      </p:sp>
    </p:spTree>
    <p:extLst>
      <p:ext uri="{BB962C8B-B14F-4D97-AF65-F5344CB8AC3E}">
        <p14:creationId xmlns:p14="http://schemas.microsoft.com/office/powerpoint/2010/main" val="918827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26</a:t>
            </a:fld>
            <a:endParaRPr kumimoji="1" lang="ja-JP" altLang="en-US"/>
          </a:p>
        </p:txBody>
      </p:sp>
    </p:spTree>
    <p:extLst>
      <p:ext uri="{BB962C8B-B14F-4D97-AF65-F5344CB8AC3E}">
        <p14:creationId xmlns:p14="http://schemas.microsoft.com/office/powerpoint/2010/main" val="2180310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800"/>
              </a:lnSpc>
            </a:pPr>
            <a:r>
              <a:rPr lang="ja-JP" altLang="en-US" b="1" dirty="0">
                <a:latin typeface="メイリオ" panose="020B0604030504040204" pitchFamily="50" charset="-128"/>
                <a:ea typeface="メイリオ" panose="020B0604030504040204" pitchFamily="50" charset="-128"/>
              </a:rPr>
              <a:t>まとめ</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・質疑応答</a:t>
            </a:r>
          </a:p>
          <a:p>
            <a:pPr>
              <a:lnSpc>
                <a:spcPts val="1500"/>
              </a:lnSpc>
            </a:pPr>
            <a:r>
              <a:rPr lang="ja-JP" altLang="en-US" sz="1200" dirty="0">
                <a:latin typeface="メイリオ" panose="020B0604030504040204" pitchFamily="50" charset="-128"/>
                <a:ea typeface="メイリオ" panose="020B0604030504040204" pitchFamily="50" charset="-128"/>
              </a:rPr>
              <a:t>・授業のまとめ</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pPr/>
              <a:t>27</a:t>
            </a:fld>
            <a:endParaRPr kumimoji="1" lang="ja-JP" altLang="en-US" dirty="0"/>
          </a:p>
        </p:txBody>
      </p:sp>
    </p:spTree>
    <p:extLst>
      <p:ext uri="{BB962C8B-B14F-4D97-AF65-F5344CB8AC3E}">
        <p14:creationId xmlns:p14="http://schemas.microsoft.com/office/powerpoint/2010/main" val="687797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　自然災害を教訓に</a:t>
            </a:r>
            <a:r>
              <a:rPr lang="en-US" altLang="ja-JP" sz="1200"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■導入</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・近年の異常気象と自然災害について考えさせる。</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r>
              <a:rPr lang="ja-JP" altLang="en-US" dirty="0">
                <a:latin typeface="メイリオ" panose="020B0604030504040204" pitchFamily="50" charset="-128"/>
                <a:ea typeface="メイリオ" panose="020B0604030504040204" pitchFamily="50" charset="-128"/>
              </a:rPr>
              <a:t>・ワークシートの写真を参照し、自然災害例及び災害による被害について説明する。</a:t>
            </a:r>
          </a:p>
          <a:p>
            <a:pPr marL="144000" indent="-457200">
              <a:lnSpc>
                <a:spcPts val="1500"/>
              </a:lnSpc>
            </a:pPr>
            <a:r>
              <a:rPr lang="ja-JP" altLang="en-US" dirty="0">
                <a:latin typeface="メイリオ" panose="020B0604030504040204" pitchFamily="50" charset="-128"/>
                <a:ea typeface="メイリオ" panose="020B0604030504040204" pitchFamily="50" charset="-128"/>
              </a:rPr>
              <a:t>・日本は地震大国であることを認識させる。</a:t>
            </a:r>
            <a:endParaRPr lang="en-US" altLang="ja-JP"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・これまで地域や国内で起こった災害例を挙げて考えさせる。</a:t>
            </a:r>
            <a:endParaRPr lang="en-US" altLang="ja-JP" sz="1200" dirty="0">
              <a:latin typeface="メイリオ" panose="020B0604030504040204" pitchFamily="50" charset="-128"/>
              <a:ea typeface="メイリオ" panose="020B0604030504040204" pitchFamily="50" charset="-128"/>
            </a:endParaRPr>
          </a:p>
          <a:p>
            <a:pPr algn="l"/>
            <a:r>
              <a:rPr lang="ja-JP" altLang="en-US" sz="1200" dirty="0">
                <a:latin typeface="メイリオ" panose="020B0604030504040204" pitchFamily="50" charset="-128"/>
                <a:ea typeface="メイリオ" panose="020B0604030504040204" pitchFamily="50" charset="-128"/>
              </a:rPr>
              <a:t>・「考えてみよう」はグループで考えさせてもよい。</a:t>
            </a:r>
            <a:endParaRPr lang="en-US" altLang="ja-JP" b="1"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2</a:t>
            </a:fld>
            <a:endParaRPr kumimoji="1" lang="ja-JP" altLang="en-US"/>
          </a:p>
        </p:txBody>
      </p:sp>
    </p:spTree>
    <p:extLst>
      <p:ext uri="{BB962C8B-B14F-4D97-AF65-F5344CB8AC3E}">
        <p14:creationId xmlns:p14="http://schemas.microsoft.com/office/powerpoint/2010/main" val="325846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3</a:t>
            </a:fld>
            <a:endParaRPr kumimoji="1" lang="ja-JP" altLang="en-US"/>
          </a:p>
        </p:txBody>
      </p:sp>
    </p:spTree>
    <p:extLst>
      <p:ext uri="{BB962C8B-B14F-4D97-AF65-F5344CB8AC3E}">
        <p14:creationId xmlns:p14="http://schemas.microsoft.com/office/powerpoint/2010/main" val="233409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4</a:t>
            </a:fld>
            <a:endParaRPr kumimoji="1" lang="ja-JP" altLang="en-US"/>
          </a:p>
        </p:txBody>
      </p:sp>
    </p:spTree>
    <p:extLst>
      <p:ext uri="{BB962C8B-B14F-4D97-AF65-F5344CB8AC3E}">
        <p14:creationId xmlns:p14="http://schemas.microsoft.com/office/powerpoint/2010/main" val="4051380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　災害への備え</a:t>
            </a:r>
            <a:r>
              <a:rPr lang="en-US" altLang="ja-JP" sz="1200" b="0"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gn="l"/>
            <a:r>
              <a:rPr kumimoji="1" lang="ja-JP" altLang="en-US" dirty="0">
                <a:latin typeface="メイリオ" panose="020B0604030504040204" pitchFamily="50" charset="-128"/>
                <a:ea typeface="メイリオ" panose="020B0604030504040204" pitchFamily="50" charset="-128"/>
              </a:rPr>
              <a:t>・災害による被害は、日頃からの対応、住まい方が大切なことを説明する。</a:t>
            </a:r>
            <a:endParaRPr lang="en-US" altLang="ja-JP" b="1"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・日頃からの備えが大切なことを認識させる。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・生徒や家族の防災への意識を確認する。</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・既に行っている対策などを挙手させると家庭における防災への認識度がわかる。</a:t>
            </a:r>
            <a:endParaRPr kumimoji="1" lang="ja-JP" altLang="en-US" dirty="0"/>
          </a:p>
          <a:p>
            <a:pPr algn="l"/>
            <a:r>
              <a:rPr lang="ja-JP" altLang="en-US" sz="1200" b="0" i="0" u="none" strike="noStrike" baseline="0" dirty="0">
                <a:latin typeface="メイリオ" panose="020B0604030504040204" pitchFamily="50" charset="-128"/>
                <a:ea typeface="メイリオ" panose="020B0604030504040204" pitchFamily="50" charset="-128"/>
              </a:rPr>
              <a:t>・「確認してみよう」は</a:t>
            </a:r>
            <a:r>
              <a:rPr lang="ja-JP" altLang="en-US" sz="1200" dirty="0">
                <a:latin typeface="メイリオ" panose="020B0604030504040204" pitchFamily="50" charset="-128"/>
                <a:ea typeface="メイリオ" panose="020B0604030504040204" pitchFamily="50" charset="-128"/>
              </a:rPr>
              <a:t>家庭で行っている対策について発表させてもよい。</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5</a:t>
            </a:fld>
            <a:endParaRPr kumimoji="1" lang="ja-JP" altLang="en-US"/>
          </a:p>
        </p:txBody>
      </p:sp>
    </p:spTree>
    <p:extLst>
      <p:ext uri="{BB962C8B-B14F-4D97-AF65-F5344CB8AC3E}">
        <p14:creationId xmlns:p14="http://schemas.microsoft.com/office/powerpoint/2010/main" val="1126722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6</a:t>
            </a:fld>
            <a:endParaRPr kumimoji="1" lang="ja-JP" altLang="en-US"/>
          </a:p>
        </p:txBody>
      </p:sp>
      <p:sp>
        <p:nvSpPr>
          <p:cNvPr id="6" name="ノート プレースホルダー 5">
            <a:extLst>
              <a:ext uri="{FF2B5EF4-FFF2-40B4-BE49-F238E27FC236}">
                <a16:creationId xmlns:a16="http://schemas.microsoft.com/office/drawing/2014/main" id="{F5C6E7C1-FAAE-48D4-8830-5D718E176C0D}"/>
              </a:ext>
            </a:extLst>
          </p:cNvPr>
          <p:cNvSpPr>
            <a:spLocks noGrp="1"/>
          </p:cNvSpPr>
          <p:nvPr>
            <p:ph type="body" sz="quarter" idx="3"/>
          </p:nvPr>
        </p:nvSpPr>
        <p:spPr/>
        <p:txBody>
          <a:bodyPr/>
          <a:lstStyle/>
          <a:p>
            <a:endParaRPr lang="ja-JP" altLang="en-US" dirty="0"/>
          </a:p>
        </p:txBody>
      </p:sp>
    </p:spTree>
    <p:extLst>
      <p:ext uri="{BB962C8B-B14F-4D97-AF65-F5344CB8AC3E}">
        <p14:creationId xmlns:p14="http://schemas.microsoft.com/office/powerpoint/2010/main" val="3503902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5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　自分の命は自分で守る　</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「ハザードマップ」を活用しよう</a:t>
            </a:r>
            <a:r>
              <a:rPr lang="en-US" altLang="ja-JP" sz="1200"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a:lnSpc>
                <a:spcPts val="1500"/>
              </a:lnSpc>
            </a:pPr>
            <a:r>
              <a:rPr lang="ja-JP" altLang="en-US" sz="1200" dirty="0">
                <a:latin typeface="メイリオ" panose="020B0604030504040204" pitchFamily="50" charset="-128"/>
                <a:ea typeface="メイリオ" panose="020B0604030504040204" pitchFamily="50" charset="-128"/>
              </a:rPr>
              <a:t>・ハザードマップについて説明する。</a:t>
            </a:r>
          </a:p>
          <a:p>
            <a:pPr>
              <a:lnSpc>
                <a:spcPts val="1500"/>
              </a:lnSpc>
            </a:pPr>
            <a:r>
              <a:rPr lang="ja-JP" altLang="en-US" sz="1200" dirty="0">
                <a:latin typeface="メイリオ" panose="020B0604030504040204" pitchFamily="50" charset="-128"/>
                <a:ea typeface="メイリオ" panose="020B0604030504040204" pitchFamily="50" charset="-128"/>
              </a:rPr>
              <a:t>・学校周辺や居住地（自治体）のハザードマップを見せて説明する。</a:t>
            </a:r>
          </a:p>
          <a:p>
            <a:pPr>
              <a:lnSpc>
                <a:spcPts val="1500"/>
              </a:lnSpc>
            </a:pPr>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 PC </a:t>
            </a:r>
            <a:r>
              <a:rPr lang="ja-JP" altLang="en-US" sz="1200" dirty="0">
                <a:latin typeface="メイリオ" panose="020B0604030504040204" pitchFamily="50" charset="-128"/>
                <a:ea typeface="メイリオ" panose="020B0604030504040204" pitchFamily="50" charset="-128"/>
              </a:rPr>
              <a:t>環境が整っていればポータルサイトや動画を視聴させてもよい。</a:t>
            </a:r>
            <a:endParaRPr kumimoji="1" lang="en-US" altLang="ja-JP" dirty="0">
              <a:latin typeface="メイリオ" panose="020B0604030504040204" pitchFamily="50" charset="-128"/>
              <a:ea typeface="メイリオ" panose="020B0604030504040204" pitchFamily="50" charset="-128"/>
            </a:endParaRPr>
          </a:p>
          <a:p>
            <a:pPr>
              <a:lnSpc>
                <a:spcPts val="1500"/>
              </a:lnSpc>
            </a:pPr>
            <a:endParaRPr lang="en-US" altLang="ja-JP" b="1"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ハザードマップとは、自然災害による被害の軽減や防災対策に使用する目的で、被災想定区域や避難場所、避難経路などの防災関係施設の位置などを表示した地図をいう。防災マップ、被害予測図などと呼ばれるものもある。</a:t>
            </a:r>
            <a:endParaRPr lang="en-US" altLang="ja-JP" sz="1200"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・自治体のハザードマップを活用し、学校周辺や居住地における地域の特性などを認識させる。</a:t>
            </a:r>
            <a:endParaRPr kumimoji="1" lang="ja-JP" altLang="en-US" dirty="0"/>
          </a:p>
          <a:p>
            <a:pPr marL="144000" indent="-457200">
              <a:lnSpc>
                <a:spcPts val="1500"/>
              </a:lnSpc>
            </a:pPr>
            <a:endParaRPr kumimoji="1" lang="ja-JP" altLang="en-US" dirty="0"/>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7</a:t>
            </a:fld>
            <a:endParaRPr kumimoji="1" lang="ja-JP" altLang="en-US"/>
          </a:p>
        </p:txBody>
      </p:sp>
    </p:spTree>
    <p:extLst>
      <p:ext uri="{BB962C8B-B14F-4D97-AF65-F5344CB8AC3E}">
        <p14:creationId xmlns:p14="http://schemas.microsoft.com/office/powerpoint/2010/main" val="312241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5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　自分の命は自分で守る　</a:t>
            </a:r>
            <a:r>
              <a:rPr lang="en-US" altLang="ja-JP" sz="1200" dirty="0">
                <a:latin typeface="メイリオ" panose="020B0604030504040204" pitchFamily="50" charset="-128"/>
                <a:ea typeface="メイリオ" panose="020B0604030504040204" pitchFamily="50" charset="-128"/>
              </a:rPr>
              <a:t>(2) </a:t>
            </a:r>
            <a:r>
              <a:rPr lang="ja-JP" altLang="en-US" sz="1200" dirty="0">
                <a:latin typeface="メイリオ" panose="020B0604030504040204" pitchFamily="50" charset="-128"/>
                <a:ea typeface="メイリオ" panose="020B0604030504040204" pitchFamily="50" charset="-128"/>
              </a:rPr>
              <a:t>帰宅ルートを考えよう</a:t>
            </a:r>
            <a:r>
              <a:rPr lang="en-US" altLang="ja-JP" sz="1200"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■展開</a:t>
            </a: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a:t>
            </a:r>
            <a:r>
              <a:rPr lang="ja-JP" altLang="en-US" sz="1400" dirty="0">
                <a:latin typeface="メイリオ" panose="020B0604030504040204" pitchFamily="50" charset="-128"/>
                <a:ea typeface="メイリオ" panose="020B0604030504040204" pitchFamily="50" charset="-128"/>
              </a:rPr>
              <a:t>分）</a:t>
            </a:r>
            <a:endParaRPr lang="en-US" altLang="ja-JP" dirty="0">
              <a:latin typeface="メイリオ" panose="020B0604030504040204" pitchFamily="50" charset="-128"/>
              <a:ea typeface="メイリオ" panose="020B0604030504040204" pitchFamily="50" charset="-128"/>
            </a:endParaRPr>
          </a:p>
          <a:p>
            <a:pPr>
              <a:lnSpc>
                <a:spcPts val="1800"/>
              </a:lnSpc>
            </a:pPr>
            <a:r>
              <a:rPr lang="ja-JP" altLang="en-US" b="1" dirty="0">
                <a:latin typeface="メイリオ" panose="020B0604030504040204" pitchFamily="50" charset="-128"/>
                <a:ea typeface="メイリオ" panose="020B0604030504040204" pitchFamily="50" charset="-128"/>
              </a:rPr>
              <a:t>■指導内容</a:t>
            </a:r>
            <a:endParaRPr lang="en-US" altLang="ja-JP" b="1" dirty="0">
              <a:latin typeface="メイリオ" panose="020B0604030504040204" pitchFamily="50" charset="-128"/>
              <a:ea typeface="メイリオ" panose="020B0604030504040204" pitchFamily="50" charset="-128"/>
            </a:endParaRPr>
          </a:p>
          <a:p>
            <a:pPr marL="144000" indent="-457200">
              <a:lnSpc>
                <a:spcPts val="1500"/>
              </a:lnSpc>
            </a:pPr>
            <a:r>
              <a:rPr lang="ja-JP" altLang="en-US" sz="1200" dirty="0">
                <a:latin typeface="メイリオ" panose="020B0604030504040204" pitchFamily="50" charset="-128"/>
                <a:ea typeface="メイリオ" panose="020B0604030504040204" pitchFamily="50" charset="-128"/>
              </a:rPr>
              <a:t>・学校内はもちろんのこと、登下校時など外出中に地震が発生した場合の対応について説明する。</a:t>
            </a:r>
            <a:endParaRPr lang="en-US" altLang="ja-JP" sz="1200" dirty="0">
              <a:latin typeface="メイリオ" panose="020B0604030504040204" pitchFamily="50" charset="-128"/>
              <a:ea typeface="メイリオ" panose="020B0604030504040204" pitchFamily="50" charset="-128"/>
            </a:endParaRPr>
          </a:p>
          <a:p>
            <a:pPr>
              <a:lnSpc>
                <a:spcPts val="1500"/>
              </a:lnSpc>
            </a:pP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指導のポイント</a:t>
            </a:r>
            <a:r>
              <a:rPr lang="en-US" altLang="ja-JP" b="1" dirty="0">
                <a:latin typeface="メイリオ" panose="020B0604030504040204" pitchFamily="50" charset="-128"/>
                <a:ea typeface="メイリオ" panose="020B0604030504040204" pitchFamily="50" charset="-128"/>
              </a:rPr>
              <a:t>】</a:t>
            </a:r>
          </a:p>
          <a:p>
            <a:pPr marL="144000" indent="-457200">
              <a:lnSpc>
                <a:spcPts val="1500"/>
              </a:lnSpc>
            </a:pPr>
            <a:r>
              <a:rPr lang="ja-JP" altLang="en-US" sz="1200" dirty="0">
                <a:latin typeface="メイリオ" panose="020B0604030504040204" pitchFamily="50" charset="-128"/>
                <a:ea typeface="メイリオ" panose="020B0604030504040204" pitchFamily="50" charset="-128"/>
              </a:rPr>
              <a:t>・電車やバスを利用する生徒は、途中立ち寄れる場所（親戚宅・友人宅など）を考えさせてもよい。時間的配慮から、課題にすることも可。</a:t>
            </a:r>
            <a:endParaRPr kumimoji="1" lang="ja-JP" altLang="en-US" dirty="0"/>
          </a:p>
          <a:p>
            <a:pPr marL="144000" indent="-457200">
              <a:lnSpc>
                <a:spcPts val="1500"/>
              </a:lnSpc>
            </a:pPr>
            <a:r>
              <a:rPr lang="ja-JP" altLang="en-US" sz="1200" dirty="0">
                <a:latin typeface="メイリオ" panose="020B0604030504040204" pitchFamily="50" charset="-128"/>
                <a:ea typeface="メイリオ" panose="020B0604030504040204" pitchFamily="50" charset="-128"/>
              </a:rPr>
              <a:t>・「</a:t>
            </a:r>
            <a:r>
              <a:rPr lang="ja-JP" altLang="en-US" sz="1200" b="0" i="0" u="none" strike="noStrike" baseline="0" dirty="0">
                <a:latin typeface="メイリオ" panose="020B0604030504040204" pitchFamily="50" charset="-128"/>
                <a:ea typeface="メイリオ" panose="020B0604030504040204" pitchFamily="50" charset="-128"/>
              </a:rPr>
              <a:t>考えてみよう」は、</a:t>
            </a:r>
            <a:r>
              <a:rPr lang="ja-JP" altLang="en-US" sz="1200" dirty="0">
                <a:latin typeface="メイリオ" panose="020B0604030504040204" pitchFamily="50" charset="-128"/>
                <a:ea typeface="メイリオ" panose="020B0604030504040204" pitchFamily="50" charset="-128"/>
              </a:rPr>
              <a:t>帰宅ルートを考える時間が取れない場合は課題にしてもよい。</a:t>
            </a:r>
            <a:endParaRPr lang="en-US" altLang="ja-JP" sz="12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5"/>
          </p:nvPr>
        </p:nvSpPr>
        <p:spPr/>
        <p:txBody>
          <a:bodyPr/>
          <a:lstStyle/>
          <a:p>
            <a:fld id="{71AD130A-6C63-46FC-AE8A-A5307BC24650}" type="slidenum">
              <a:rPr kumimoji="1" lang="ja-JP" altLang="en-US" smtClean="0"/>
              <a:t>8</a:t>
            </a:fld>
            <a:endParaRPr kumimoji="1" lang="ja-JP" altLang="en-US"/>
          </a:p>
        </p:txBody>
      </p:sp>
    </p:spTree>
    <p:extLst>
      <p:ext uri="{BB962C8B-B14F-4D97-AF65-F5344CB8AC3E}">
        <p14:creationId xmlns:p14="http://schemas.microsoft.com/office/powerpoint/2010/main" val="305276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5369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8172BCC-DDB6-4359-869C-81234BC28984}"/>
              </a:ext>
            </a:extLst>
          </p:cNvPr>
          <p:cNvSpPr/>
          <p:nvPr userDrawn="1"/>
        </p:nvSpPr>
        <p:spPr>
          <a:xfrm>
            <a:off x="0" y="0"/>
            <a:ext cx="914400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 name="テキスト ボックス 1">
            <a:extLst>
              <a:ext uri="{FF2B5EF4-FFF2-40B4-BE49-F238E27FC236}">
                <a16:creationId xmlns:a16="http://schemas.microsoft.com/office/drawing/2014/main" id="{DF316A29-5A62-4202-929B-6D846AA340D9}"/>
              </a:ext>
            </a:extLst>
          </p:cNvPr>
          <p:cNvSpPr txBox="1"/>
          <p:nvPr userDrawn="1"/>
        </p:nvSpPr>
        <p:spPr>
          <a:xfrm>
            <a:off x="8534400" y="6549832"/>
            <a:ext cx="609600" cy="307777"/>
          </a:xfrm>
          <a:prstGeom prst="rect">
            <a:avLst/>
          </a:prstGeom>
          <a:noFill/>
        </p:spPr>
        <p:txBody>
          <a:bodyPr wrap="square" rtlCol="0">
            <a:spAutoFit/>
          </a:bodyPr>
          <a:lstStyle/>
          <a:p>
            <a:pPr algn="ctr"/>
            <a:fld id="{A5D2C2E1-FF6E-48B2-B312-423913D723C5}" type="slidenum">
              <a:rPr kumimoji="1" lang="ja-JP" altLang="en-US" sz="1400" b="1" smtClean="0">
                <a:solidFill>
                  <a:schemeClr val="tx1">
                    <a:lumMod val="65000"/>
                    <a:lumOff val="35000"/>
                  </a:schemeClr>
                </a:solidFill>
                <a:latin typeface="メイリオ" panose="020B0604030504040204" pitchFamily="50" charset="-128"/>
                <a:ea typeface="メイリオ" panose="020B0604030504040204" pitchFamily="50" charset="-128"/>
              </a:rPr>
              <a:pPr algn="ctr"/>
              <a:t>‹#›</a:t>
            </a:fld>
            <a:endParaRPr kumimoji="1" lang="ja-JP" altLang="en-US" sz="1400" b="1"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30149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8172BCC-DDB6-4359-869C-81234BC28984}"/>
              </a:ext>
            </a:extLst>
          </p:cNvPr>
          <p:cNvSpPr/>
          <p:nvPr userDrawn="1"/>
        </p:nvSpPr>
        <p:spPr>
          <a:xfrm>
            <a:off x="0" y="0"/>
            <a:ext cx="9144000" cy="685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Tree>
    <p:extLst>
      <p:ext uri="{BB962C8B-B14F-4D97-AF65-F5344CB8AC3E}">
        <p14:creationId xmlns:p14="http://schemas.microsoft.com/office/powerpoint/2010/main" val="10850912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0770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4D736CB-4A11-442A-83CC-0A352B9C77B9}"/>
              </a:ext>
            </a:extLst>
          </p:cNvPr>
          <p:cNvSpPr/>
          <p:nvPr/>
        </p:nvSpPr>
        <p:spPr>
          <a:xfrm>
            <a:off x="0" y="-1"/>
            <a:ext cx="9144000" cy="2253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25E29638-AD5F-40E1-8318-2F9C08009049}"/>
              </a:ext>
            </a:extLst>
          </p:cNvPr>
          <p:cNvSpPr/>
          <p:nvPr/>
        </p:nvSpPr>
        <p:spPr>
          <a:xfrm>
            <a:off x="3267808" y="596411"/>
            <a:ext cx="2608385" cy="521677"/>
          </a:xfrm>
          <a:prstGeom prst="roundRect">
            <a:avLst/>
          </a:prstGeom>
          <a:solidFill>
            <a:srgbClr val="269B4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nchorCtr="1"/>
          <a:lstStyle/>
          <a:p>
            <a:pPr algn="ctr"/>
            <a:r>
              <a:rPr kumimoji="1" lang="ja-JP" altLang="en-US" sz="2600" spc="100" baseline="0" dirty="0">
                <a:latin typeface="メイリオ" panose="020B0604030504040204" pitchFamily="50" charset="-128"/>
                <a:ea typeface="メイリオ" panose="020B0604030504040204" pitchFamily="50" charset="-128"/>
              </a:rPr>
              <a:t>高校生向け</a:t>
            </a:r>
          </a:p>
        </p:txBody>
      </p:sp>
      <p:pic>
        <p:nvPicPr>
          <p:cNvPr id="19" name="図 18">
            <a:extLst>
              <a:ext uri="{FF2B5EF4-FFF2-40B4-BE49-F238E27FC236}">
                <a16:creationId xmlns:a16="http://schemas.microsoft.com/office/drawing/2014/main" id="{08CFE56E-AEBD-409C-B55D-B6268C94CE3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791457" y="2436590"/>
            <a:ext cx="3561085" cy="3643902"/>
          </a:xfrm>
          <a:prstGeom prst="rect">
            <a:avLst/>
          </a:prstGeom>
        </p:spPr>
      </p:pic>
      <p:sp>
        <p:nvSpPr>
          <p:cNvPr id="5" name="四角形: 角を丸くする 4">
            <a:extLst>
              <a:ext uri="{FF2B5EF4-FFF2-40B4-BE49-F238E27FC236}">
                <a16:creationId xmlns:a16="http://schemas.microsoft.com/office/drawing/2014/main" id="{4A9A6B48-686A-407A-BB00-E2205AB1AC72}"/>
              </a:ext>
            </a:extLst>
          </p:cNvPr>
          <p:cNvSpPr/>
          <p:nvPr/>
        </p:nvSpPr>
        <p:spPr>
          <a:xfrm>
            <a:off x="550985" y="684000"/>
            <a:ext cx="8042031" cy="1230923"/>
          </a:xfrm>
          <a:prstGeom prst="roundRect">
            <a:avLst/>
          </a:prstGeom>
          <a:solidFill>
            <a:schemeClr val="bg1"/>
          </a:solidFill>
          <a:ln w="38100">
            <a:solidFill>
              <a:srgbClr val="DE521A"/>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8000"/>
              </a:lnSpc>
            </a:pPr>
            <a:endParaRPr kumimoji="1" lang="ja-JP" altLang="en-US" sz="46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FD3ABB73-1E5C-4389-9C9F-196D8B1D8F4F}"/>
              </a:ext>
            </a:extLst>
          </p:cNvPr>
          <p:cNvSpPr/>
          <p:nvPr/>
        </p:nvSpPr>
        <p:spPr>
          <a:xfrm>
            <a:off x="2497503" y="360000"/>
            <a:ext cx="4148993" cy="417508"/>
          </a:xfrm>
          <a:prstGeom prst="roundRect">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72000" rIns="0" bIns="0" rtlCol="0" anchor="ctr" anchorCtr="1"/>
          <a:lstStyle/>
          <a:p>
            <a:pPr algn="ctr"/>
            <a:r>
              <a:rPr kumimoji="1" lang="ja-JP" altLang="en-US" sz="2400" b="1" spc="100" baseline="0" dirty="0">
                <a:latin typeface="メイリオ" panose="020B0604030504040204" pitchFamily="50" charset="-128"/>
                <a:ea typeface="メイリオ" panose="020B0604030504040204" pitchFamily="50" charset="-128"/>
              </a:rPr>
              <a:t>高校生向け防災教育副教材</a:t>
            </a:r>
          </a:p>
        </p:txBody>
      </p:sp>
      <p:sp>
        <p:nvSpPr>
          <p:cNvPr id="4" name="object 8">
            <a:extLst>
              <a:ext uri="{FF2B5EF4-FFF2-40B4-BE49-F238E27FC236}">
                <a16:creationId xmlns:a16="http://schemas.microsoft.com/office/drawing/2014/main" id="{934ABDEC-247C-41E4-B547-AABCB2A7BE97}"/>
              </a:ext>
            </a:extLst>
          </p:cNvPr>
          <p:cNvSpPr txBox="1"/>
          <p:nvPr/>
        </p:nvSpPr>
        <p:spPr>
          <a:xfrm>
            <a:off x="2781300" y="6400800"/>
            <a:ext cx="3581400" cy="320601"/>
          </a:xfrm>
          <a:prstGeom prst="rect">
            <a:avLst/>
          </a:prstGeom>
        </p:spPr>
        <p:txBody>
          <a:bodyPr vert="horz" wrap="square" lIns="0" tIns="12700" rIns="0" bIns="0" rtlCol="0">
            <a:spAutoFit/>
          </a:bodyPr>
          <a:lstStyle/>
          <a:p>
            <a:pPr marL="12700">
              <a:lnSpc>
                <a:spcPct val="100000"/>
              </a:lnSpc>
              <a:spcBef>
                <a:spcPts val="100"/>
              </a:spcBef>
            </a:pPr>
            <a:r>
              <a:rPr sz="2000" b="1" dirty="0">
                <a:solidFill>
                  <a:schemeClr val="tx1">
                    <a:lumMod val="85000"/>
                    <a:lumOff val="15000"/>
                  </a:schemeClr>
                </a:solidFill>
                <a:latin typeface="メイリオ" panose="020B0604030504040204" pitchFamily="50" charset="-128"/>
                <a:ea typeface="メイリオ" panose="020B0604030504040204" pitchFamily="50" charset="-128"/>
                <a:cs typeface="游ゴシック"/>
              </a:rPr>
              <a:t>一般社団法人日本損害保険協会</a:t>
            </a:r>
            <a:endParaRPr sz="2000" dirty="0">
              <a:solidFill>
                <a:schemeClr val="tx1">
                  <a:lumMod val="85000"/>
                  <a:lumOff val="15000"/>
                </a:schemeClr>
              </a:solidFill>
              <a:latin typeface="メイリオ" panose="020B0604030504040204" pitchFamily="50" charset="-128"/>
              <a:ea typeface="メイリオ" panose="020B0604030504040204" pitchFamily="50" charset="-128"/>
              <a:cs typeface="游ゴシック"/>
            </a:endParaRPr>
          </a:p>
        </p:txBody>
      </p:sp>
      <p:sp>
        <p:nvSpPr>
          <p:cNvPr id="13" name="object 6">
            <a:extLst>
              <a:ext uri="{FF2B5EF4-FFF2-40B4-BE49-F238E27FC236}">
                <a16:creationId xmlns:a16="http://schemas.microsoft.com/office/drawing/2014/main" id="{90E0FFE0-AA5B-4475-806B-595A0A04A62B}"/>
              </a:ext>
            </a:extLst>
          </p:cNvPr>
          <p:cNvSpPr txBox="1">
            <a:spLocks/>
          </p:cNvSpPr>
          <p:nvPr/>
        </p:nvSpPr>
        <p:spPr>
          <a:xfrm>
            <a:off x="0" y="1034212"/>
            <a:ext cx="9144000" cy="720710"/>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gn="ctr">
              <a:lnSpc>
                <a:spcPct val="100000"/>
              </a:lnSpc>
              <a:spcBef>
                <a:spcPts val="100"/>
              </a:spcBef>
            </a:pPr>
            <a:r>
              <a:rPr lang="ja-JP" altLang="en-US" sz="4600" b="1" dirty="0">
                <a:solidFill>
                  <a:schemeClr val="bg2">
                    <a:lumMod val="10000"/>
                  </a:schemeClr>
                </a:solidFill>
                <a:latin typeface="メイリオ" panose="020B0604030504040204" pitchFamily="50" charset="-128"/>
                <a:ea typeface="メイリオ" panose="020B0604030504040204" pitchFamily="50" charset="-128"/>
              </a:rPr>
              <a:t>災害から身を守る</a:t>
            </a:r>
          </a:p>
        </p:txBody>
      </p:sp>
    </p:spTree>
    <p:extLst>
      <p:ext uri="{BB962C8B-B14F-4D97-AF65-F5344CB8AC3E}">
        <p14:creationId xmlns:p14="http://schemas.microsoft.com/office/powerpoint/2010/main" val="22076946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3"/>
                                        </p:tgtEl>
                                        <p:attrNameLst>
                                          <p:attrName>style.visibility</p:attrName>
                                        </p:attrNameLst>
                                      </p:cBhvr>
                                      <p:to>
                                        <p:strVal val="visible"/>
                                      </p:to>
                                    </p:set>
                                    <p:animEffect transition="in" filter="wipe(up)">
                                      <p:cBhvr>
                                        <p:cTn id="7" dur="1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（２）帰宅ルートを考えよう</a:t>
            </a:r>
          </a:p>
        </p:txBody>
      </p:sp>
      <p:grpSp>
        <p:nvGrpSpPr>
          <p:cNvPr id="7" name="グループ化 6" hidden="1">
            <a:extLst>
              <a:ext uri="{FF2B5EF4-FFF2-40B4-BE49-F238E27FC236}">
                <a16:creationId xmlns:a16="http://schemas.microsoft.com/office/drawing/2014/main" id="{51D176D1-3C31-493D-B29A-77C8EFCBD4E5}"/>
              </a:ext>
            </a:extLst>
          </p:cNvPr>
          <p:cNvGrpSpPr/>
          <p:nvPr/>
        </p:nvGrpSpPr>
        <p:grpSpPr>
          <a:xfrm>
            <a:off x="733179" y="1811501"/>
            <a:ext cx="7677641" cy="4208231"/>
            <a:chOff x="733179" y="1811501"/>
            <a:chExt cx="7677641" cy="4208231"/>
          </a:xfrm>
        </p:grpSpPr>
        <p:sp>
          <p:nvSpPr>
            <p:cNvPr id="4" name="テキスト ボックス 3">
              <a:extLst>
                <a:ext uri="{FF2B5EF4-FFF2-40B4-BE49-F238E27FC236}">
                  <a16:creationId xmlns:a16="http://schemas.microsoft.com/office/drawing/2014/main" id="{FD090025-53B9-4290-B6D5-2A8D0628A0C0}"/>
                </a:ext>
              </a:extLst>
            </p:cNvPr>
            <p:cNvSpPr txBox="1"/>
            <p:nvPr/>
          </p:nvSpPr>
          <p:spPr>
            <a:xfrm>
              <a:off x="733179" y="1811501"/>
              <a:ext cx="7677641" cy="1978747"/>
            </a:xfrm>
            <a:prstGeom prst="rect">
              <a:avLst/>
            </a:prstGeom>
            <a:noFill/>
          </p:spPr>
          <p:txBody>
            <a:bodyPr wrap="square" lIns="0" tIns="0" rIns="0" bIns="0" rtlCol="0">
              <a:spAutoFit/>
            </a:bodyPr>
            <a:lstStyle/>
            <a:p>
              <a:pPr>
                <a:lnSpc>
                  <a:spcPts val="2600"/>
                </a:lnSpc>
              </a:pPr>
              <a:r>
                <a:rPr kumimoji="1" lang="ja-JP" altLang="en-US" sz="1600" spc="12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万一の際に、急に徒歩で帰宅しようと思っても、ルートがわからなければ無事に帰宅することができません。帰宅ルートを考える場合には、交通機関が麻痺していることを想定して、複数ルートを考えておくことが大切です。　</a:t>
              </a:r>
            </a:p>
            <a:p>
              <a:pPr>
                <a:lnSpc>
                  <a:spcPts val="2600"/>
                </a:lnSpc>
              </a:pPr>
              <a:r>
                <a:rPr kumimoji="1" lang="ja-JP" altLang="en-US" sz="1400" dirty="0">
                  <a:latin typeface="メイリオ" panose="020B0604030504040204" pitchFamily="50" charset="-128"/>
                  <a:ea typeface="メイリオ" panose="020B0604030504040204" pitchFamily="50" charset="-128"/>
                </a:rPr>
                <a:t>　なお、どのような場合も、帰宅ルートの安全が確認できないときや帰宅が難と思われる場合には、無理に帰宅するのをやめ、学校に引き返すか、付近の避難場所（広場、公園、学校のグラウンドなど）に避難するのがよいでしょう。</a:t>
              </a:r>
            </a:p>
          </p:txBody>
        </p:sp>
        <p:sp>
          <p:nvSpPr>
            <p:cNvPr id="5" name="四角形: 角を丸くする 4">
              <a:extLst>
                <a:ext uri="{FF2B5EF4-FFF2-40B4-BE49-F238E27FC236}">
                  <a16:creationId xmlns:a16="http://schemas.microsoft.com/office/drawing/2014/main" id="{EA2F6AEC-6999-4529-8809-376B20F78D4C}"/>
                </a:ext>
              </a:extLst>
            </p:cNvPr>
            <p:cNvSpPr/>
            <p:nvPr/>
          </p:nvSpPr>
          <p:spPr>
            <a:xfrm>
              <a:off x="803931" y="4013218"/>
              <a:ext cx="1254904" cy="294968"/>
            </a:xfrm>
            <a:prstGeom prst="roundRect">
              <a:avLst>
                <a:gd name="adj" fmla="val 48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ここにも注意！  </a:t>
              </a:r>
            </a:p>
          </p:txBody>
        </p:sp>
        <p:sp>
          <p:nvSpPr>
            <p:cNvPr id="6" name="テキスト ボックス 5">
              <a:extLst>
                <a:ext uri="{FF2B5EF4-FFF2-40B4-BE49-F238E27FC236}">
                  <a16:creationId xmlns:a16="http://schemas.microsoft.com/office/drawing/2014/main" id="{4C857C5B-D6F8-4437-9C45-59D6D9518C9D}"/>
                </a:ext>
              </a:extLst>
            </p:cNvPr>
            <p:cNvSpPr txBox="1"/>
            <p:nvPr/>
          </p:nvSpPr>
          <p:spPr>
            <a:xfrm>
              <a:off x="733179" y="4382104"/>
              <a:ext cx="7677641" cy="1637628"/>
            </a:xfrm>
            <a:prstGeom prst="rect">
              <a:avLst/>
            </a:prstGeom>
            <a:noFill/>
          </p:spPr>
          <p:txBody>
            <a:bodyPr wrap="square" lIns="0" tIns="0" rIns="0" bIns="0" rtlCol="0">
              <a:spAutoFit/>
            </a:bodyPr>
            <a:lstStyle/>
            <a:p>
              <a:pPr>
                <a:lnSpc>
                  <a:spcPts val="2600"/>
                </a:lnSpc>
              </a:pPr>
              <a:r>
                <a:rPr kumimoji="1" lang="ja-JP" altLang="en-US" sz="1600" spc="12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外出時に地震が発生した場合、場所によって、とるべき行動が異なります。</a:t>
              </a:r>
            </a:p>
            <a:p>
              <a:pPr>
                <a:lnSpc>
                  <a:spcPts val="2600"/>
                </a:lnSpc>
              </a:pPr>
              <a:r>
                <a:rPr kumimoji="1" lang="ja-JP" altLang="en-US" sz="1400" dirty="0">
                  <a:latin typeface="メイリオ" panose="020B0604030504040204" pitchFamily="50" charset="-128"/>
                  <a:ea typeface="メイリオ" panose="020B0604030504040204" pitchFamily="50" charset="-128"/>
                </a:rPr>
                <a:t>　例えば、電車やバスに乗っているときであれば、乗務員の指示に従う。駅では、プラットホームから転落しないように柱などにつかまる。住宅地・繁華街などでは、カバンなどで頭を保護し、落下物から身を守る。山際や急傾斜地では急いでその場を離れる。海岸などでは急いで高台や津波避難場所などの安全な場所に避難する。など</a:t>
              </a:r>
            </a:p>
          </p:txBody>
        </p:sp>
      </p:grpSp>
      <p:grpSp>
        <p:nvGrpSpPr>
          <p:cNvPr id="11" name="グループ化 10">
            <a:extLst>
              <a:ext uri="{FF2B5EF4-FFF2-40B4-BE49-F238E27FC236}">
                <a16:creationId xmlns:a16="http://schemas.microsoft.com/office/drawing/2014/main" id="{5D74C33F-AF64-42CF-9493-A1BBEC2C728A}"/>
              </a:ext>
            </a:extLst>
          </p:cNvPr>
          <p:cNvGrpSpPr/>
          <p:nvPr/>
        </p:nvGrpSpPr>
        <p:grpSpPr>
          <a:xfrm>
            <a:off x="885579" y="1832576"/>
            <a:ext cx="7677641" cy="4208231"/>
            <a:chOff x="885579" y="1832576"/>
            <a:chExt cx="7677641" cy="4208231"/>
          </a:xfrm>
        </p:grpSpPr>
        <p:sp>
          <p:nvSpPr>
            <p:cNvPr id="8" name="テキスト ボックス 7">
              <a:extLst>
                <a:ext uri="{FF2B5EF4-FFF2-40B4-BE49-F238E27FC236}">
                  <a16:creationId xmlns:a16="http://schemas.microsoft.com/office/drawing/2014/main" id="{B37DF296-62F8-4923-9581-ACA8F62D2CB3}"/>
                </a:ext>
              </a:extLst>
            </p:cNvPr>
            <p:cNvSpPr txBox="1"/>
            <p:nvPr/>
          </p:nvSpPr>
          <p:spPr>
            <a:xfrm>
              <a:off x="885579" y="1832576"/>
              <a:ext cx="7677641" cy="1978747"/>
            </a:xfrm>
            <a:prstGeom prst="rect">
              <a:avLst/>
            </a:prstGeom>
            <a:noFill/>
          </p:spPr>
          <p:txBody>
            <a:bodyPr wrap="square" lIns="0" tIns="0" rIns="0" bIns="0" rtlCol="0">
              <a:spAutoFit/>
            </a:bodyPr>
            <a:lstStyle/>
            <a:p>
              <a:pPr>
                <a:lnSpc>
                  <a:spcPts val="2600"/>
                </a:lnSpc>
              </a:pPr>
              <a:r>
                <a:rPr kumimoji="1" lang="ja-JP" altLang="en-US" sz="1600" spc="12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万一の際に、急に徒歩で帰宅しようと思っても、ルートがわからなければ無事に帰宅することができません。帰宅ルートを考える場合には、交通機関が麻痺していることを想定して、複数ルートを考えておくことが大切です。　</a:t>
              </a:r>
            </a:p>
            <a:p>
              <a:pPr>
                <a:lnSpc>
                  <a:spcPts val="2600"/>
                </a:lnSpc>
              </a:pPr>
              <a:r>
                <a:rPr kumimoji="1" lang="ja-JP" altLang="en-US" sz="1400" dirty="0">
                  <a:latin typeface="メイリオ" panose="020B0604030504040204" pitchFamily="50" charset="-128"/>
                  <a:ea typeface="メイリオ" panose="020B0604030504040204" pitchFamily="50" charset="-128"/>
                </a:rPr>
                <a:t>　なお、どのような場合も、帰宅ルートの安全が確認できないときや帰宅が困難と思われる場合には、無理に帰宅するのをやめ、学校に引き返すか、付近の避難場所（広場、公園、学校のグラウンドなど）に避難するのがよいでしょう。</a:t>
              </a:r>
            </a:p>
          </p:txBody>
        </p:sp>
        <p:sp>
          <p:nvSpPr>
            <p:cNvPr id="9" name="四角形: 角を丸くする 8">
              <a:extLst>
                <a:ext uri="{FF2B5EF4-FFF2-40B4-BE49-F238E27FC236}">
                  <a16:creationId xmlns:a16="http://schemas.microsoft.com/office/drawing/2014/main" id="{CF8B765E-78E8-4D3E-BF35-9D0F52FDDA3A}"/>
                </a:ext>
              </a:extLst>
            </p:cNvPr>
            <p:cNvSpPr/>
            <p:nvPr/>
          </p:nvSpPr>
          <p:spPr>
            <a:xfrm>
              <a:off x="956331" y="4034293"/>
              <a:ext cx="1254904" cy="294968"/>
            </a:xfrm>
            <a:prstGeom prst="roundRect">
              <a:avLst>
                <a:gd name="adj" fmla="val 48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ここにも注意！  </a:t>
              </a:r>
            </a:p>
          </p:txBody>
        </p:sp>
        <p:sp>
          <p:nvSpPr>
            <p:cNvPr id="10" name="テキスト ボックス 9">
              <a:extLst>
                <a:ext uri="{FF2B5EF4-FFF2-40B4-BE49-F238E27FC236}">
                  <a16:creationId xmlns:a16="http://schemas.microsoft.com/office/drawing/2014/main" id="{E7F2CA4D-AE20-4151-AE3A-3B8E29449EE0}"/>
                </a:ext>
              </a:extLst>
            </p:cNvPr>
            <p:cNvSpPr txBox="1"/>
            <p:nvPr/>
          </p:nvSpPr>
          <p:spPr>
            <a:xfrm>
              <a:off x="885579" y="4403179"/>
              <a:ext cx="7677641" cy="1637628"/>
            </a:xfrm>
            <a:prstGeom prst="rect">
              <a:avLst/>
            </a:prstGeom>
            <a:noFill/>
          </p:spPr>
          <p:txBody>
            <a:bodyPr wrap="square" lIns="0" tIns="0" rIns="0" bIns="0" rtlCol="0">
              <a:spAutoFit/>
            </a:bodyPr>
            <a:lstStyle/>
            <a:p>
              <a:pPr>
                <a:lnSpc>
                  <a:spcPts val="2600"/>
                </a:lnSpc>
              </a:pPr>
              <a:r>
                <a:rPr kumimoji="1" lang="ja-JP" altLang="en-US" sz="1600" spc="12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外出時に地震が発生した場合、場所によって、とるべき行動が異なります。</a:t>
              </a:r>
            </a:p>
            <a:p>
              <a:pPr>
                <a:lnSpc>
                  <a:spcPts val="2600"/>
                </a:lnSpc>
              </a:pPr>
              <a:r>
                <a:rPr kumimoji="1" lang="ja-JP" altLang="en-US" sz="1400" dirty="0">
                  <a:latin typeface="メイリオ" panose="020B0604030504040204" pitchFamily="50" charset="-128"/>
                  <a:ea typeface="メイリオ" panose="020B0604030504040204" pitchFamily="50" charset="-128"/>
                </a:rPr>
                <a:t>　例えば、電車やバスに乗っているときであれば、乗務員の指示に従う。駅では、プラットホームから転落しないように柱などにつかまる。住宅地・繁華街などでは、カバンなどで頭を保護し、落下物から身を守る。山際や急傾斜地では急いでその場を離れる。海岸などでは急いで高台や津波避難場所などの安全な場所に避難する。など</a:t>
              </a:r>
            </a:p>
          </p:txBody>
        </p:sp>
      </p:grpSp>
    </p:spTree>
    <p:extLst>
      <p:ext uri="{BB962C8B-B14F-4D97-AF65-F5344CB8AC3E}">
        <p14:creationId xmlns:p14="http://schemas.microsoft.com/office/powerpoint/2010/main" val="1405588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
                                        <p:tgtEl>
                                          <p:spTgt spid="7"/>
                                        </p:tgtEl>
                                      </p:cBhvr>
                                    </p:animEffect>
                                  </p:childTnLst>
                                </p:cTn>
                              </p:par>
                              <p:par>
                                <p:cTn id="13" presetID="10" presetClass="entr" presetSubtype="0" fill="hold" nodeType="withEffect">
                                  <p:stCondLst>
                                    <p:cond delay="3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3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grpSp>
        <p:nvGrpSpPr>
          <p:cNvPr id="2" name="グループ化 1">
            <a:extLst>
              <a:ext uri="{FF2B5EF4-FFF2-40B4-BE49-F238E27FC236}">
                <a16:creationId xmlns:a16="http://schemas.microsoft.com/office/drawing/2014/main" id="{054AC8E6-6706-4ADB-A91B-D4F5A325B44E}"/>
              </a:ext>
            </a:extLst>
          </p:cNvPr>
          <p:cNvGrpSpPr/>
          <p:nvPr/>
        </p:nvGrpSpPr>
        <p:grpSpPr>
          <a:xfrm>
            <a:off x="590668" y="1379616"/>
            <a:ext cx="7820152" cy="763432"/>
            <a:chOff x="590668" y="1379616"/>
            <a:chExt cx="7820152" cy="763432"/>
          </a:xfrm>
        </p:grpSpPr>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（３）家の中の安全対策をしよう</a:t>
              </a:r>
            </a:p>
          </p:txBody>
        </p:sp>
        <p:sp>
          <p:nvSpPr>
            <p:cNvPr id="38" name="テキスト ボックス 37">
              <a:extLst>
                <a:ext uri="{FF2B5EF4-FFF2-40B4-BE49-F238E27FC236}">
                  <a16:creationId xmlns:a16="http://schemas.microsoft.com/office/drawing/2014/main" id="{68B57A4E-DB54-4B80-BD34-A77732A2845A}"/>
                </a:ext>
              </a:extLst>
            </p:cNvPr>
            <p:cNvSpPr txBox="1"/>
            <p:nvPr/>
          </p:nvSpPr>
          <p:spPr>
            <a:xfrm>
              <a:off x="733180" y="1819883"/>
              <a:ext cx="7598559" cy="323165"/>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大きな地震では、倒れてくる家具や家電などの下敷きになって大ケガをすることもあります。</a:t>
              </a:r>
            </a:p>
          </p:txBody>
        </p:sp>
      </p:grpSp>
      <p:grpSp>
        <p:nvGrpSpPr>
          <p:cNvPr id="39" name="グループ化 38">
            <a:extLst>
              <a:ext uri="{FF2B5EF4-FFF2-40B4-BE49-F238E27FC236}">
                <a16:creationId xmlns:a16="http://schemas.microsoft.com/office/drawing/2014/main" id="{DAA5DC98-DC19-406E-815F-17E4042FFE5B}"/>
              </a:ext>
            </a:extLst>
          </p:cNvPr>
          <p:cNvGrpSpPr/>
          <p:nvPr/>
        </p:nvGrpSpPr>
        <p:grpSpPr>
          <a:xfrm>
            <a:off x="622259" y="2337137"/>
            <a:ext cx="7899482" cy="802764"/>
            <a:chOff x="622259" y="1238412"/>
            <a:chExt cx="7899482" cy="802764"/>
          </a:xfrm>
        </p:grpSpPr>
        <p:sp>
          <p:nvSpPr>
            <p:cNvPr id="40" name="四角形: 角を丸くする 39">
              <a:extLst>
                <a:ext uri="{FF2B5EF4-FFF2-40B4-BE49-F238E27FC236}">
                  <a16:creationId xmlns:a16="http://schemas.microsoft.com/office/drawing/2014/main" id="{3ABC218E-4619-4631-AC99-C137EF33BC6A}"/>
                </a:ext>
              </a:extLst>
            </p:cNvPr>
            <p:cNvSpPr/>
            <p:nvPr/>
          </p:nvSpPr>
          <p:spPr>
            <a:xfrm>
              <a:off x="1435947" y="1361439"/>
              <a:ext cx="7085794" cy="679737"/>
            </a:xfrm>
            <a:prstGeom prst="roundRect">
              <a:avLst>
                <a:gd name="adj" fmla="val 4693"/>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8F201ED6-5557-4964-A876-572A6A3E5E69}"/>
                </a:ext>
              </a:extLst>
            </p:cNvPr>
            <p:cNvSpPr txBox="1"/>
            <p:nvPr/>
          </p:nvSpPr>
          <p:spPr>
            <a:xfrm>
              <a:off x="2370373" y="1458164"/>
              <a:ext cx="6040448" cy="492443"/>
            </a:xfrm>
            <a:prstGeom prst="rect">
              <a:avLst/>
            </a:prstGeom>
            <a:noFill/>
          </p:spPr>
          <p:txBody>
            <a:bodyPr wrap="square" lIns="0" tIns="0" rIns="0" bIns="0" rtlCol="0">
              <a:spAutoFit/>
            </a:bodyPr>
            <a:lstStyle/>
            <a:p>
              <a:pPr algn="l"/>
              <a:r>
                <a:rPr kumimoji="1" lang="ja-JP" altLang="en-US" sz="1600" b="1" spc="120" dirty="0">
                  <a:latin typeface="メイリオ" panose="020B0604030504040204" pitchFamily="50" charset="-128"/>
                  <a:ea typeface="メイリオ" panose="020B0604030504040204" pitchFamily="50" charset="-128"/>
                </a:rPr>
                <a:t>部屋の中に安全な空間を作るためには、どのようなことができますか。まずは、イラストを参考に考えてみましょう。</a:t>
              </a:r>
            </a:p>
          </p:txBody>
        </p:sp>
        <p:sp>
          <p:nvSpPr>
            <p:cNvPr id="42" name="四角形: 角を丸くする 41">
              <a:extLst>
                <a:ext uri="{FF2B5EF4-FFF2-40B4-BE49-F238E27FC236}">
                  <a16:creationId xmlns:a16="http://schemas.microsoft.com/office/drawing/2014/main" id="{DE2B62DC-EAC0-4898-A7B6-0109FBBF1377}"/>
                </a:ext>
              </a:extLst>
            </p:cNvPr>
            <p:cNvSpPr/>
            <p:nvPr/>
          </p:nvSpPr>
          <p:spPr>
            <a:xfrm>
              <a:off x="733179" y="1353019"/>
              <a:ext cx="1526274" cy="294968"/>
            </a:xfrm>
            <a:prstGeom prst="roundRect">
              <a:avLst>
                <a:gd name="adj" fmla="val 48667"/>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確認してみよう</a:t>
              </a:r>
            </a:p>
          </p:txBody>
        </p:sp>
        <p:pic>
          <p:nvPicPr>
            <p:cNvPr id="43" name="グラフィックス 42">
              <a:extLst>
                <a:ext uri="{FF2B5EF4-FFF2-40B4-BE49-F238E27FC236}">
                  <a16:creationId xmlns:a16="http://schemas.microsoft.com/office/drawing/2014/main" id="{67752288-E8C6-4817-8ED4-6BED2479E2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238412"/>
              <a:ext cx="419100" cy="409575"/>
            </a:xfrm>
            <a:prstGeom prst="rect">
              <a:avLst/>
            </a:prstGeom>
          </p:spPr>
        </p:pic>
      </p:grpSp>
      <p:pic>
        <p:nvPicPr>
          <p:cNvPr id="44" name="図 43" descr="抽象, 挿絵 が含まれている画像&#10;&#10;自動的に生成された説明">
            <a:extLst>
              <a:ext uri="{FF2B5EF4-FFF2-40B4-BE49-F238E27FC236}">
                <a16:creationId xmlns:a16="http://schemas.microsoft.com/office/drawing/2014/main" id="{07664F2D-C418-4EC2-BC59-60BE27764D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9825" y="3290130"/>
            <a:ext cx="5182579" cy="2786334"/>
          </a:xfrm>
          <a:prstGeom prst="rect">
            <a:avLst/>
          </a:prstGeom>
        </p:spPr>
      </p:pic>
    </p:spTree>
    <p:extLst>
      <p:ext uri="{BB962C8B-B14F-4D97-AF65-F5344CB8AC3E}">
        <p14:creationId xmlns:p14="http://schemas.microsoft.com/office/powerpoint/2010/main" val="528666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200"/>
                                        <p:tgtEl>
                                          <p:spTgt spid="39"/>
                                        </p:tgtEl>
                                      </p:cBhvr>
                                    </p:animEffect>
                                    <p:anim calcmode="lin" valueType="num">
                                      <p:cBhvr>
                                        <p:cTn id="16" dur="200" fill="hold"/>
                                        <p:tgtEl>
                                          <p:spTgt spid="39"/>
                                        </p:tgtEl>
                                        <p:attrNameLst>
                                          <p:attrName>ppt_x</p:attrName>
                                        </p:attrNameLst>
                                      </p:cBhvr>
                                      <p:tavLst>
                                        <p:tav tm="0">
                                          <p:val>
                                            <p:strVal val="#ppt_x"/>
                                          </p:val>
                                        </p:tav>
                                        <p:tav tm="100000">
                                          <p:val>
                                            <p:strVal val="#ppt_x"/>
                                          </p:val>
                                        </p:tav>
                                      </p:tavLst>
                                    </p:anim>
                                    <p:anim calcmode="lin" valueType="num">
                                      <p:cBhvr>
                                        <p:cTn id="17" dur="200" fill="hold"/>
                                        <p:tgtEl>
                                          <p:spTgt spid="39"/>
                                        </p:tgtEl>
                                        <p:attrNameLst>
                                          <p:attrName>ppt_y</p:attrName>
                                        </p:attrNameLst>
                                      </p:cBhvr>
                                      <p:tavLst>
                                        <p:tav tm="0">
                                          <p:val>
                                            <p:strVal val="#ppt_y-.1"/>
                                          </p:val>
                                        </p:tav>
                                        <p:tav tm="100000">
                                          <p:val>
                                            <p:strVal val="#ppt_y"/>
                                          </p:val>
                                        </p:tav>
                                      </p:tavLst>
                                    </p:anim>
                                  </p:childTnLst>
                                </p:cTn>
                              </p:par>
                            </p:childTnLst>
                          </p:cTn>
                        </p:par>
                        <p:par>
                          <p:cTn id="18" fill="hold">
                            <p:stCondLst>
                              <p:cond delay="200"/>
                            </p:stCondLst>
                            <p:childTnLst>
                              <p:par>
                                <p:cTn id="19" presetID="10" presetClass="entr" presetSubtype="0"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（３）家の中の安全対策をしよう</a:t>
            </a:r>
          </a:p>
        </p:txBody>
      </p:sp>
      <p:grpSp>
        <p:nvGrpSpPr>
          <p:cNvPr id="3" name="グループ化 2">
            <a:extLst>
              <a:ext uri="{FF2B5EF4-FFF2-40B4-BE49-F238E27FC236}">
                <a16:creationId xmlns:a16="http://schemas.microsoft.com/office/drawing/2014/main" id="{A7313DBA-FFFD-4894-BECE-F9A22407D5D8}"/>
              </a:ext>
            </a:extLst>
          </p:cNvPr>
          <p:cNvGrpSpPr/>
          <p:nvPr/>
        </p:nvGrpSpPr>
        <p:grpSpPr>
          <a:xfrm>
            <a:off x="733180" y="1819883"/>
            <a:ext cx="7598559" cy="4093683"/>
            <a:chOff x="733180" y="1819883"/>
            <a:chExt cx="7598559" cy="4093683"/>
          </a:xfrm>
        </p:grpSpPr>
        <p:sp>
          <p:nvSpPr>
            <p:cNvPr id="38" name="テキスト ボックス 37">
              <a:extLst>
                <a:ext uri="{FF2B5EF4-FFF2-40B4-BE49-F238E27FC236}">
                  <a16:creationId xmlns:a16="http://schemas.microsoft.com/office/drawing/2014/main" id="{68B57A4E-DB54-4B80-BD34-A77732A2845A}"/>
                </a:ext>
              </a:extLst>
            </p:cNvPr>
            <p:cNvSpPr txBox="1"/>
            <p:nvPr/>
          </p:nvSpPr>
          <p:spPr>
            <a:xfrm>
              <a:off x="733180" y="1819883"/>
              <a:ext cx="7598559" cy="323165"/>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大地震から命を守るために、家の中の安全対策をしておくことが重要です。</a:t>
              </a:r>
            </a:p>
          </p:txBody>
        </p:sp>
        <p:pic>
          <p:nvPicPr>
            <p:cNvPr id="21" name="図 20">
              <a:extLst>
                <a:ext uri="{FF2B5EF4-FFF2-40B4-BE49-F238E27FC236}">
                  <a16:creationId xmlns:a16="http://schemas.microsoft.com/office/drawing/2014/main" id="{6049E62C-51F7-4622-8CE5-0ED9918F337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6827" y="2496436"/>
              <a:ext cx="6370345" cy="3417130"/>
            </a:xfrm>
            <a:prstGeom prst="rect">
              <a:avLst/>
            </a:prstGeom>
          </p:spPr>
        </p:pic>
      </p:grpSp>
      <p:grpSp>
        <p:nvGrpSpPr>
          <p:cNvPr id="22" name="食器棚">
            <a:extLst>
              <a:ext uri="{FF2B5EF4-FFF2-40B4-BE49-F238E27FC236}">
                <a16:creationId xmlns:a16="http://schemas.microsoft.com/office/drawing/2014/main" id="{76D830FE-C34C-48F5-B2CA-F1DA3B551585}"/>
              </a:ext>
            </a:extLst>
          </p:cNvPr>
          <p:cNvGrpSpPr/>
          <p:nvPr/>
        </p:nvGrpSpPr>
        <p:grpSpPr>
          <a:xfrm>
            <a:off x="2792410" y="3801976"/>
            <a:ext cx="4693920" cy="1876213"/>
            <a:chOff x="2458720" y="2370667"/>
            <a:chExt cx="4693920" cy="1876213"/>
          </a:xfrm>
        </p:grpSpPr>
        <p:sp>
          <p:nvSpPr>
            <p:cNvPr id="23" name="吹き出し: 線 22">
              <a:extLst>
                <a:ext uri="{FF2B5EF4-FFF2-40B4-BE49-F238E27FC236}">
                  <a16:creationId xmlns:a16="http://schemas.microsoft.com/office/drawing/2014/main" id="{3879C9ED-8A4F-427F-9D18-E9608251991D}"/>
                </a:ext>
              </a:extLst>
            </p:cNvPr>
            <p:cNvSpPr/>
            <p:nvPr/>
          </p:nvSpPr>
          <p:spPr>
            <a:xfrm>
              <a:off x="2458720" y="2370667"/>
              <a:ext cx="4693920" cy="1876213"/>
            </a:xfrm>
            <a:prstGeom prst="borderCallout1">
              <a:avLst>
                <a:gd name="adj1" fmla="val 451"/>
                <a:gd name="adj2" fmla="val 10715"/>
                <a:gd name="adj3" fmla="val -44968"/>
                <a:gd name="adj4" fmla="val 3081"/>
              </a:avLst>
            </a:prstGeom>
            <a:solidFill>
              <a:srgbClr val="FEF7DA"/>
            </a:solidFill>
            <a:ln w="25400">
              <a:solidFill>
                <a:srgbClr val="26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CC08239C-9732-4E71-99A6-B7DDAC40DE37}"/>
                </a:ext>
              </a:extLst>
            </p:cNvPr>
            <p:cNvSpPr txBox="1"/>
            <p:nvPr/>
          </p:nvSpPr>
          <p:spPr>
            <a:xfrm>
              <a:off x="2819086" y="2529108"/>
              <a:ext cx="4021981"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食器棚</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25" name="正方形/長方形 24">
              <a:extLst>
                <a:ext uri="{FF2B5EF4-FFF2-40B4-BE49-F238E27FC236}">
                  <a16:creationId xmlns:a16="http://schemas.microsoft.com/office/drawing/2014/main" id="{7408390F-CF34-4324-8D50-82AE37C3BA52}"/>
                </a:ext>
              </a:extLst>
            </p:cNvPr>
            <p:cNvSpPr/>
            <p:nvPr/>
          </p:nvSpPr>
          <p:spPr>
            <a:xfrm>
              <a:off x="2652330" y="2598804"/>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8A255FDA-8029-4A2C-B971-5E4DF5424CD1}"/>
                </a:ext>
              </a:extLst>
            </p:cNvPr>
            <p:cNvSpPr txBox="1"/>
            <p:nvPr/>
          </p:nvSpPr>
          <p:spPr>
            <a:xfrm>
              <a:off x="2819086" y="2893629"/>
              <a:ext cx="4021981" cy="1027845"/>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Ｌ字型金具やワイヤーなどで壁に固定し、開き戸には開かないように留め金を付ける。ガラスにはガラス飛散防止フィルムを貼る。</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45" name="冷蔵庫">
            <a:extLst>
              <a:ext uri="{FF2B5EF4-FFF2-40B4-BE49-F238E27FC236}">
                <a16:creationId xmlns:a16="http://schemas.microsoft.com/office/drawing/2014/main" id="{9F5DE062-BEE2-49E4-A193-0C7BECBEF13A}"/>
              </a:ext>
            </a:extLst>
          </p:cNvPr>
          <p:cNvGrpSpPr/>
          <p:nvPr/>
        </p:nvGrpSpPr>
        <p:grpSpPr>
          <a:xfrm>
            <a:off x="1832756" y="3925115"/>
            <a:ext cx="4693920" cy="1170783"/>
            <a:chOff x="2458720" y="2370667"/>
            <a:chExt cx="4693920" cy="1170783"/>
          </a:xfrm>
        </p:grpSpPr>
        <p:sp>
          <p:nvSpPr>
            <p:cNvPr id="46" name="吹き出し: 線 45">
              <a:extLst>
                <a:ext uri="{FF2B5EF4-FFF2-40B4-BE49-F238E27FC236}">
                  <a16:creationId xmlns:a16="http://schemas.microsoft.com/office/drawing/2014/main" id="{4BD870C7-ADD8-4691-AE40-41FEAE77ADDD}"/>
                </a:ext>
              </a:extLst>
            </p:cNvPr>
            <p:cNvSpPr/>
            <p:nvPr/>
          </p:nvSpPr>
          <p:spPr>
            <a:xfrm>
              <a:off x="2458720" y="2370667"/>
              <a:ext cx="4693920" cy="1170783"/>
            </a:xfrm>
            <a:prstGeom prst="borderCallout1">
              <a:avLst>
                <a:gd name="adj1" fmla="val 451"/>
                <a:gd name="adj2" fmla="val 10715"/>
                <a:gd name="adj3" fmla="val -53993"/>
                <a:gd name="adj4" fmla="val 2937"/>
              </a:avLst>
            </a:prstGeom>
            <a:solidFill>
              <a:srgbClr val="FEF7DA"/>
            </a:solidFill>
            <a:ln w="25400">
              <a:solidFill>
                <a:srgbClr val="26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07EEC300-69AE-422C-8F19-677D930C9354}"/>
                </a:ext>
              </a:extLst>
            </p:cNvPr>
            <p:cNvSpPr txBox="1"/>
            <p:nvPr/>
          </p:nvSpPr>
          <p:spPr>
            <a:xfrm>
              <a:off x="2819086" y="2529108"/>
              <a:ext cx="4021981"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冷蔵庫</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48" name="正方形/長方形 47">
              <a:extLst>
                <a:ext uri="{FF2B5EF4-FFF2-40B4-BE49-F238E27FC236}">
                  <a16:creationId xmlns:a16="http://schemas.microsoft.com/office/drawing/2014/main" id="{E8150EDA-2990-4FAA-9657-379319BF1566}"/>
                </a:ext>
              </a:extLst>
            </p:cNvPr>
            <p:cNvSpPr/>
            <p:nvPr/>
          </p:nvSpPr>
          <p:spPr>
            <a:xfrm>
              <a:off x="2652330" y="2598804"/>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749993A8-A6C3-47D9-A37E-9D5653BF51A1}"/>
                </a:ext>
              </a:extLst>
            </p:cNvPr>
            <p:cNvSpPr txBox="1"/>
            <p:nvPr/>
          </p:nvSpPr>
          <p:spPr>
            <a:xfrm>
              <a:off x="2819086" y="2893629"/>
              <a:ext cx="4021981" cy="386644"/>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裏側をワイヤーなどで壁に固定する。</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50" name="窓ガラス">
            <a:extLst>
              <a:ext uri="{FF2B5EF4-FFF2-40B4-BE49-F238E27FC236}">
                <a16:creationId xmlns:a16="http://schemas.microsoft.com/office/drawing/2014/main" id="{3F389FF2-1A0A-4FD7-A1EF-6828D24C7A58}"/>
              </a:ext>
            </a:extLst>
          </p:cNvPr>
          <p:cNvGrpSpPr/>
          <p:nvPr/>
        </p:nvGrpSpPr>
        <p:grpSpPr>
          <a:xfrm>
            <a:off x="2346481" y="2874390"/>
            <a:ext cx="4693920" cy="2706736"/>
            <a:chOff x="2458720" y="2370667"/>
            <a:chExt cx="4693920" cy="2706736"/>
          </a:xfrm>
        </p:grpSpPr>
        <p:sp>
          <p:nvSpPr>
            <p:cNvPr id="51" name="吹き出し: 線 50">
              <a:extLst>
                <a:ext uri="{FF2B5EF4-FFF2-40B4-BE49-F238E27FC236}">
                  <a16:creationId xmlns:a16="http://schemas.microsoft.com/office/drawing/2014/main" id="{E6A258CB-6BB9-46F9-A3AD-C6E64ACABFCC}"/>
                </a:ext>
              </a:extLst>
            </p:cNvPr>
            <p:cNvSpPr/>
            <p:nvPr/>
          </p:nvSpPr>
          <p:spPr>
            <a:xfrm>
              <a:off x="2458720" y="2370667"/>
              <a:ext cx="4693920" cy="2706736"/>
            </a:xfrm>
            <a:prstGeom prst="borderCallout1">
              <a:avLst>
                <a:gd name="adj1" fmla="val 47551"/>
                <a:gd name="adj2" fmla="val 37"/>
                <a:gd name="adj3" fmla="val 70926"/>
                <a:gd name="adj4" fmla="val -12936"/>
              </a:avLst>
            </a:prstGeom>
            <a:solidFill>
              <a:srgbClr val="FEF7DA"/>
            </a:solidFill>
            <a:ln w="25400">
              <a:solidFill>
                <a:srgbClr val="26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D663FA0D-32B2-4FC2-9536-E63891F04B76}"/>
                </a:ext>
              </a:extLst>
            </p:cNvPr>
            <p:cNvSpPr txBox="1"/>
            <p:nvPr/>
          </p:nvSpPr>
          <p:spPr>
            <a:xfrm>
              <a:off x="2819086" y="2529108"/>
              <a:ext cx="4021981"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窓ガラス</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53" name="正方形/長方形 52">
              <a:extLst>
                <a:ext uri="{FF2B5EF4-FFF2-40B4-BE49-F238E27FC236}">
                  <a16:creationId xmlns:a16="http://schemas.microsoft.com/office/drawing/2014/main" id="{EDAF68EC-95FA-4992-B59E-D7021188E4D8}"/>
                </a:ext>
              </a:extLst>
            </p:cNvPr>
            <p:cNvSpPr/>
            <p:nvPr/>
          </p:nvSpPr>
          <p:spPr>
            <a:xfrm>
              <a:off x="2652330" y="2598804"/>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164D24D3-A428-42B1-A77F-BC9189EE7AB1}"/>
                </a:ext>
              </a:extLst>
            </p:cNvPr>
            <p:cNvSpPr txBox="1"/>
            <p:nvPr/>
          </p:nvSpPr>
          <p:spPr>
            <a:xfrm>
              <a:off x="2819086" y="2893629"/>
              <a:ext cx="4021981" cy="1989647"/>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　強化ガラスに替えたり、飛散防止フィルムを貼ったりする。カーテンを閉めておくことでも室内への飛散防止に効果がある。</a:t>
              </a:r>
            </a:p>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　また、割れたガラスが飛散した部屋でも安全に歩けるように、スリッパなどを近くに置いておく。</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55" name="テレビ">
            <a:extLst>
              <a:ext uri="{FF2B5EF4-FFF2-40B4-BE49-F238E27FC236}">
                <a16:creationId xmlns:a16="http://schemas.microsoft.com/office/drawing/2014/main" id="{F16F389A-1FE9-41E1-BE84-FE265CCCD1ED}"/>
              </a:ext>
            </a:extLst>
          </p:cNvPr>
          <p:cNvGrpSpPr/>
          <p:nvPr/>
        </p:nvGrpSpPr>
        <p:grpSpPr>
          <a:xfrm>
            <a:off x="608391" y="2978350"/>
            <a:ext cx="3524549" cy="1964134"/>
            <a:chOff x="2458720" y="2370667"/>
            <a:chExt cx="4693920" cy="2104790"/>
          </a:xfrm>
        </p:grpSpPr>
        <p:sp>
          <p:nvSpPr>
            <p:cNvPr id="56" name="吹き出し: 線 55">
              <a:extLst>
                <a:ext uri="{FF2B5EF4-FFF2-40B4-BE49-F238E27FC236}">
                  <a16:creationId xmlns:a16="http://schemas.microsoft.com/office/drawing/2014/main" id="{D6987975-9BAA-4389-B146-B29E0359C644}"/>
                </a:ext>
              </a:extLst>
            </p:cNvPr>
            <p:cNvSpPr/>
            <p:nvPr/>
          </p:nvSpPr>
          <p:spPr>
            <a:xfrm>
              <a:off x="2458720" y="2370667"/>
              <a:ext cx="4693920" cy="2104790"/>
            </a:xfrm>
            <a:prstGeom prst="borderCallout1">
              <a:avLst>
                <a:gd name="adj1" fmla="val 54834"/>
                <a:gd name="adj2" fmla="val 100343"/>
                <a:gd name="adj3" fmla="val 133559"/>
                <a:gd name="adj4" fmla="val 108293"/>
              </a:avLst>
            </a:prstGeom>
            <a:solidFill>
              <a:srgbClr val="FEF7DA"/>
            </a:solidFill>
            <a:ln w="25400">
              <a:solidFill>
                <a:srgbClr val="26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76BF5AFE-50F5-491B-A0FC-05807D7D9136}"/>
                </a:ext>
              </a:extLst>
            </p:cNvPr>
            <p:cNvSpPr txBox="1"/>
            <p:nvPr/>
          </p:nvSpPr>
          <p:spPr>
            <a:xfrm>
              <a:off x="2819086" y="2529108"/>
              <a:ext cx="4021982" cy="329818"/>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テレビ</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58" name="正方形/長方形 57">
              <a:extLst>
                <a:ext uri="{FF2B5EF4-FFF2-40B4-BE49-F238E27FC236}">
                  <a16:creationId xmlns:a16="http://schemas.microsoft.com/office/drawing/2014/main" id="{50321733-319B-4DF5-B556-876DC18E87BD}"/>
                </a:ext>
              </a:extLst>
            </p:cNvPr>
            <p:cNvSpPr/>
            <p:nvPr/>
          </p:nvSpPr>
          <p:spPr>
            <a:xfrm>
              <a:off x="2652330" y="2598803"/>
              <a:ext cx="196571" cy="1581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7A00A16A-B72A-4EC9-8604-9DE88B028D48}"/>
                </a:ext>
              </a:extLst>
            </p:cNvPr>
            <p:cNvSpPr txBox="1"/>
            <p:nvPr/>
          </p:nvSpPr>
          <p:spPr>
            <a:xfrm>
              <a:off x="2819085" y="2893629"/>
              <a:ext cx="4099021" cy="1101451"/>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　粘着マットを敷いて転倒を防ぐとともに、機器の裏側をワイヤーなどで壁やテレビボードに固定する。</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60" name="タンス">
            <a:extLst>
              <a:ext uri="{FF2B5EF4-FFF2-40B4-BE49-F238E27FC236}">
                <a16:creationId xmlns:a16="http://schemas.microsoft.com/office/drawing/2014/main" id="{9BABCC90-90FA-42DF-94EA-2FCBC51DB589}"/>
              </a:ext>
            </a:extLst>
          </p:cNvPr>
          <p:cNvGrpSpPr/>
          <p:nvPr/>
        </p:nvGrpSpPr>
        <p:grpSpPr>
          <a:xfrm>
            <a:off x="1771873" y="2934113"/>
            <a:ext cx="3524549" cy="2781650"/>
            <a:chOff x="2458720" y="2370666"/>
            <a:chExt cx="4693920" cy="2980851"/>
          </a:xfrm>
        </p:grpSpPr>
        <p:sp>
          <p:nvSpPr>
            <p:cNvPr id="61" name="吹き出し: 線 60">
              <a:extLst>
                <a:ext uri="{FF2B5EF4-FFF2-40B4-BE49-F238E27FC236}">
                  <a16:creationId xmlns:a16="http://schemas.microsoft.com/office/drawing/2014/main" id="{7527E514-0E01-430B-BCD0-720B5E857937}"/>
                </a:ext>
              </a:extLst>
            </p:cNvPr>
            <p:cNvSpPr/>
            <p:nvPr/>
          </p:nvSpPr>
          <p:spPr>
            <a:xfrm>
              <a:off x="2458720" y="2370666"/>
              <a:ext cx="4693920" cy="2980851"/>
            </a:xfrm>
            <a:prstGeom prst="borderCallout1">
              <a:avLst>
                <a:gd name="adj1" fmla="val 54834"/>
                <a:gd name="adj2" fmla="val 100343"/>
                <a:gd name="adj3" fmla="val 87050"/>
                <a:gd name="adj4" fmla="val 158259"/>
              </a:avLst>
            </a:prstGeom>
            <a:solidFill>
              <a:srgbClr val="FEF7DA"/>
            </a:solidFill>
            <a:ln w="25400">
              <a:solidFill>
                <a:srgbClr val="26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B17344AC-3CDD-441E-A244-103A64EBB15C}"/>
                </a:ext>
              </a:extLst>
            </p:cNvPr>
            <p:cNvSpPr txBox="1"/>
            <p:nvPr/>
          </p:nvSpPr>
          <p:spPr>
            <a:xfrm>
              <a:off x="2819086" y="2529108"/>
              <a:ext cx="4021982" cy="329818"/>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タンス</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63" name="正方形/長方形 62">
              <a:extLst>
                <a:ext uri="{FF2B5EF4-FFF2-40B4-BE49-F238E27FC236}">
                  <a16:creationId xmlns:a16="http://schemas.microsoft.com/office/drawing/2014/main" id="{982EB4D4-CA88-4E5E-8653-23CEBE8C1095}"/>
                </a:ext>
              </a:extLst>
            </p:cNvPr>
            <p:cNvSpPr/>
            <p:nvPr/>
          </p:nvSpPr>
          <p:spPr>
            <a:xfrm>
              <a:off x="2652330" y="2598803"/>
              <a:ext cx="196571" cy="15817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F70E39BE-F6C7-45FC-87CA-8501F107329E}"/>
                </a:ext>
              </a:extLst>
            </p:cNvPr>
            <p:cNvSpPr txBox="1"/>
            <p:nvPr/>
          </p:nvSpPr>
          <p:spPr>
            <a:xfrm>
              <a:off x="2819085" y="2893629"/>
              <a:ext cx="4099021" cy="2132130"/>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　床側をストッパーなどで固定し、天井側はポール式器具で固定。</a:t>
              </a:r>
            </a:p>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ポール式器具は、タンスの奥の方（ 壁側）で、天井や家具の硬いところに取り付ける。上下に分かれている家具は連結しておく。</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27" name="本棚">
            <a:extLst>
              <a:ext uri="{FF2B5EF4-FFF2-40B4-BE49-F238E27FC236}">
                <a16:creationId xmlns:a16="http://schemas.microsoft.com/office/drawing/2014/main" id="{AE8E8D78-9666-47FD-8B53-E8A3DCF26909}"/>
              </a:ext>
            </a:extLst>
          </p:cNvPr>
          <p:cNvGrpSpPr/>
          <p:nvPr/>
        </p:nvGrpSpPr>
        <p:grpSpPr>
          <a:xfrm>
            <a:off x="1986115" y="3404632"/>
            <a:ext cx="4693920" cy="2038773"/>
            <a:chOff x="2458720" y="2370667"/>
            <a:chExt cx="4693920" cy="2038773"/>
          </a:xfrm>
        </p:grpSpPr>
        <p:sp>
          <p:nvSpPr>
            <p:cNvPr id="28" name="吹き出し: 線 27">
              <a:extLst>
                <a:ext uri="{FF2B5EF4-FFF2-40B4-BE49-F238E27FC236}">
                  <a16:creationId xmlns:a16="http://schemas.microsoft.com/office/drawing/2014/main" id="{5467406A-EA23-4E91-B04F-8ACFF2A3CE4F}"/>
                </a:ext>
              </a:extLst>
            </p:cNvPr>
            <p:cNvSpPr/>
            <p:nvPr/>
          </p:nvSpPr>
          <p:spPr>
            <a:xfrm>
              <a:off x="2458720" y="2370667"/>
              <a:ext cx="4693920" cy="2038773"/>
            </a:xfrm>
            <a:prstGeom prst="borderCallout1">
              <a:avLst>
                <a:gd name="adj1" fmla="val 43265"/>
                <a:gd name="adj2" fmla="val 100037"/>
                <a:gd name="adj3" fmla="val -23691"/>
                <a:gd name="adj4" fmla="val 114049"/>
              </a:avLst>
            </a:prstGeom>
            <a:solidFill>
              <a:srgbClr val="FEF7DA"/>
            </a:solidFill>
            <a:ln w="25400">
              <a:solidFill>
                <a:srgbClr val="269B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62FE2C9E-B58E-4570-9D3A-5438130AC330}"/>
                </a:ext>
              </a:extLst>
            </p:cNvPr>
            <p:cNvSpPr txBox="1"/>
            <p:nvPr/>
          </p:nvSpPr>
          <p:spPr>
            <a:xfrm>
              <a:off x="2819086" y="2529108"/>
              <a:ext cx="4021981"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本棚</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33" name="正方形/長方形 32">
              <a:extLst>
                <a:ext uri="{FF2B5EF4-FFF2-40B4-BE49-F238E27FC236}">
                  <a16:creationId xmlns:a16="http://schemas.microsoft.com/office/drawing/2014/main" id="{91C81334-AD62-4750-8332-FC6353E15781}"/>
                </a:ext>
              </a:extLst>
            </p:cNvPr>
            <p:cNvSpPr/>
            <p:nvPr/>
          </p:nvSpPr>
          <p:spPr>
            <a:xfrm>
              <a:off x="2652330" y="2598804"/>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B8FC5E96-F7DB-4582-927A-55E2C653A966}"/>
                </a:ext>
              </a:extLst>
            </p:cNvPr>
            <p:cNvSpPr txBox="1"/>
            <p:nvPr/>
          </p:nvSpPr>
          <p:spPr>
            <a:xfrm>
              <a:off x="2819086" y="2893629"/>
              <a:ext cx="4021981" cy="1348446"/>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Ｌ字型金具やワイヤーなどで壁に固定し、重い本は下の段に。本棚の端の硬い部分にひもやベルトなどを取り付けて、本が飛び出さないようにしておく。</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4" name="グループ化 3">
            <a:extLst>
              <a:ext uri="{FF2B5EF4-FFF2-40B4-BE49-F238E27FC236}">
                <a16:creationId xmlns:a16="http://schemas.microsoft.com/office/drawing/2014/main" id="{C745FDDB-CFFC-43CF-BE0C-0BA1FFFB68CC}"/>
              </a:ext>
            </a:extLst>
          </p:cNvPr>
          <p:cNvGrpSpPr/>
          <p:nvPr/>
        </p:nvGrpSpPr>
        <p:grpSpPr>
          <a:xfrm>
            <a:off x="499375" y="1368018"/>
            <a:ext cx="8066167" cy="5093982"/>
            <a:chOff x="499375" y="1368018"/>
            <a:chExt cx="8066167" cy="5093982"/>
          </a:xfrm>
        </p:grpSpPr>
        <p:sp>
          <p:nvSpPr>
            <p:cNvPr id="66" name="正方形/長方形 65">
              <a:extLst>
                <a:ext uri="{FF2B5EF4-FFF2-40B4-BE49-F238E27FC236}">
                  <a16:creationId xmlns:a16="http://schemas.microsoft.com/office/drawing/2014/main" id="{DE567E20-09E6-4F49-8DFA-DA6B92DA9142}"/>
                </a:ext>
              </a:extLst>
            </p:cNvPr>
            <p:cNvSpPr/>
            <p:nvPr/>
          </p:nvSpPr>
          <p:spPr>
            <a:xfrm>
              <a:off x="499375" y="1368018"/>
              <a:ext cx="8066167" cy="50939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68" name="四角形: 角を丸くする 67">
              <a:extLst>
                <a:ext uri="{FF2B5EF4-FFF2-40B4-BE49-F238E27FC236}">
                  <a16:creationId xmlns:a16="http://schemas.microsoft.com/office/drawing/2014/main" id="{4D4C2C88-1DC2-4BBD-B193-40E001A42230}"/>
                </a:ext>
              </a:extLst>
            </p:cNvPr>
            <p:cNvSpPr/>
            <p:nvPr/>
          </p:nvSpPr>
          <p:spPr>
            <a:xfrm>
              <a:off x="875787" y="1936244"/>
              <a:ext cx="7346355" cy="3787201"/>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nvGrpSpPr>
            <p:cNvPr id="73" name="グループ化 72">
              <a:extLst>
                <a:ext uri="{FF2B5EF4-FFF2-40B4-BE49-F238E27FC236}">
                  <a16:creationId xmlns:a16="http://schemas.microsoft.com/office/drawing/2014/main" id="{146AB54E-C269-4678-ACB5-956B1F2AFF20}"/>
                </a:ext>
              </a:extLst>
            </p:cNvPr>
            <p:cNvGrpSpPr/>
            <p:nvPr/>
          </p:nvGrpSpPr>
          <p:grpSpPr>
            <a:xfrm>
              <a:off x="1144421" y="2182251"/>
              <a:ext cx="7348630" cy="3291105"/>
              <a:chOff x="597802" y="1445561"/>
              <a:chExt cx="7348630" cy="3291105"/>
            </a:xfrm>
          </p:grpSpPr>
          <p:sp>
            <p:nvSpPr>
              <p:cNvPr id="74" name="吹き出し: 角を丸めた四角形 73">
                <a:extLst>
                  <a:ext uri="{FF2B5EF4-FFF2-40B4-BE49-F238E27FC236}">
                    <a16:creationId xmlns:a16="http://schemas.microsoft.com/office/drawing/2014/main" id="{C147F6B2-10E5-4E0D-BCF6-C9BEC59DD743}"/>
                  </a:ext>
                </a:extLst>
              </p:cNvPr>
              <p:cNvSpPr/>
              <p:nvPr/>
            </p:nvSpPr>
            <p:spPr>
              <a:xfrm>
                <a:off x="597802" y="1445561"/>
                <a:ext cx="690880" cy="331894"/>
              </a:xfrm>
              <a:prstGeom prst="wedgeRoundRectCallout">
                <a:avLst>
                  <a:gd name="adj1" fmla="val 73285"/>
                  <a:gd name="adj2" fmla="val -25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1600" b="1" spc="200" dirty="0">
                    <a:latin typeface="メイリオ" panose="020B0604030504040204" pitchFamily="50" charset="-128"/>
                    <a:ea typeface="メイリオ" panose="020B0604030504040204" pitchFamily="50" charset="-128"/>
                  </a:rPr>
                  <a:t>参考</a:t>
                </a:r>
                <a:endParaRPr kumimoji="1" lang="ja-JP" altLang="en-US" sz="2000" b="1" spc="200" dirty="0">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C3DD7CF5-FC88-4869-B783-3D94017BF5AF}"/>
                  </a:ext>
                </a:extLst>
              </p:cNvPr>
              <p:cNvSpPr txBox="1"/>
              <p:nvPr/>
            </p:nvSpPr>
            <p:spPr>
              <a:xfrm>
                <a:off x="1452334" y="1446439"/>
                <a:ext cx="6494098"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地震から命を守るために、「耐震診断」「感震ブレーカー」</a:t>
                </a:r>
              </a:p>
            </p:txBody>
          </p:sp>
          <p:sp>
            <p:nvSpPr>
              <p:cNvPr id="76" name="テキスト ボックス 75">
                <a:extLst>
                  <a:ext uri="{FF2B5EF4-FFF2-40B4-BE49-F238E27FC236}">
                    <a16:creationId xmlns:a16="http://schemas.microsoft.com/office/drawing/2014/main" id="{41DCC15C-6D3F-4B76-AAE1-212FBC1FC1A5}"/>
                  </a:ext>
                </a:extLst>
              </p:cNvPr>
              <p:cNvSpPr txBox="1"/>
              <p:nvPr/>
            </p:nvSpPr>
            <p:spPr>
              <a:xfrm>
                <a:off x="767228" y="1899992"/>
                <a:ext cx="6370346" cy="2836674"/>
              </a:xfrm>
              <a:prstGeom prst="rect">
                <a:avLst/>
              </a:prstGeom>
              <a:noFill/>
            </p:spPr>
            <p:txBody>
              <a:bodyPr wrap="square" lIns="0" tIns="0" rIns="0" bIns="0" rtlCol="0">
                <a:spAutoFit/>
              </a:bodyPr>
              <a:lstStyle/>
              <a:p>
                <a:pPr>
                  <a:lnSpc>
                    <a:spcPts val="2800"/>
                  </a:lnSpc>
                </a:pPr>
                <a:r>
                  <a:rPr kumimoji="1" lang="ja-JP" altLang="en-US" sz="1400" dirty="0">
                    <a:latin typeface="メイリオ" panose="020B0604030504040204" pitchFamily="50" charset="-128"/>
                    <a:ea typeface="メイリオ" panose="020B0604030504040204" pitchFamily="50" charset="-128"/>
                  </a:rPr>
                  <a:t>　人的被害を軽減するためには、自宅の耐震性を高めておく必要があります。</a:t>
                </a:r>
                <a:r>
                  <a:rPr kumimoji="1" lang="en-US" altLang="ja-JP" sz="1400" dirty="0">
                    <a:latin typeface="メイリオ" panose="020B0604030504040204" pitchFamily="50" charset="-128"/>
                    <a:ea typeface="メイリオ" panose="020B0604030504040204" pitchFamily="50" charset="-128"/>
                  </a:rPr>
                  <a:t>1981</a:t>
                </a:r>
                <a:r>
                  <a:rPr kumimoji="1" lang="ja-JP" altLang="en-US" sz="1400" dirty="0">
                    <a:latin typeface="メイリオ" panose="020B0604030504040204" pitchFamily="50" charset="-128"/>
                    <a:ea typeface="メイリオ" panose="020B0604030504040204" pitchFamily="50" charset="-128"/>
                  </a:rPr>
                  <a:t>年以降、建物の耐震基準が強化されていますので、特に、それ以前に建てられた建物は、耐震診断を受け、必要に応じて耐震改修をしておくと、建物の安全性を高めることができます。</a:t>
                </a:r>
              </a:p>
              <a:p>
                <a:pPr>
                  <a:lnSpc>
                    <a:spcPts val="2800"/>
                  </a:lnSpc>
                </a:pPr>
                <a:r>
                  <a:rPr kumimoji="1" lang="ja-JP" altLang="en-US" sz="1400" dirty="0">
                    <a:latin typeface="メイリオ" panose="020B0604030504040204" pitchFamily="50" charset="-128"/>
                    <a:ea typeface="メイリオ" panose="020B0604030504040204" pitchFamily="50" charset="-128"/>
                  </a:rPr>
                  <a:t>　また、大きな地震の場合、怖いのは、揺れに加えて火災が発生することです。地震による停電が復旧した際に、電気ストーブなどが火元になり、火災を生じることがあります。このような通電火災を防ぐには、地震を感知すると自動的にブレーカーのスイッチが切れる感震ブレーカーの設置が有効です。</a:t>
                </a:r>
              </a:p>
            </p:txBody>
          </p:sp>
        </p:grpSp>
      </p:grpSp>
    </p:spTree>
    <p:extLst>
      <p:ext uri="{BB962C8B-B14F-4D97-AF65-F5344CB8AC3E}">
        <p14:creationId xmlns:p14="http://schemas.microsoft.com/office/powerpoint/2010/main" val="123649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3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300"/>
                                        <p:tgtEl>
                                          <p:spTgt spid="45"/>
                                        </p:tgtEl>
                                      </p:cBhvr>
                                    </p:animEffect>
                                  </p:childTnLst>
                                  <p:subTnLst>
                                    <p:set>
                                      <p:cBhvr override="childStyle">
                                        <p:cTn dur="1" fill="hold" display="0" masterRel="nextClick" afterEffect="1"/>
                                        <p:tgtEl>
                                          <p:spTgt spid="45"/>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300"/>
                                        <p:tgtEl>
                                          <p:spTgt spid="50"/>
                                        </p:tgtEl>
                                      </p:cBhvr>
                                    </p:animEffect>
                                  </p:childTnLst>
                                  <p:subTnLst>
                                    <p:set>
                                      <p:cBhvr override="childStyle">
                                        <p:cTn dur="1" fill="hold" display="0" masterRel="nextClick" afterEffect="1"/>
                                        <p:tgtEl>
                                          <p:spTgt spid="50"/>
                                        </p:tgtEl>
                                        <p:attrNameLst>
                                          <p:attrName>style.visibility</p:attrName>
                                        </p:attrNameLst>
                                      </p:cBhvr>
                                      <p:to>
                                        <p:strVal val="hidden"/>
                                      </p:to>
                                    </p:set>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300"/>
                                        <p:tgtEl>
                                          <p:spTgt spid="55"/>
                                        </p:tgtEl>
                                      </p:cBhvr>
                                    </p:animEffect>
                                  </p:childTnLst>
                                  <p:subTnLst>
                                    <p:set>
                                      <p:cBhvr override="childStyle">
                                        <p:cTn dur="1" fill="hold" display="0" masterRel="nextClick" afterEffect="1"/>
                                        <p:tgtEl>
                                          <p:spTgt spid="5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fade">
                                      <p:cBhvr>
                                        <p:cTn id="35" dur="300"/>
                                        <p:tgtEl>
                                          <p:spTgt spid="60"/>
                                        </p:tgtEl>
                                      </p:cBhvr>
                                    </p:animEffect>
                                  </p:childTnLst>
                                  <p:subTnLst>
                                    <p:set>
                                      <p:cBhvr override="childStyle">
                                        <p:cTn dur="1" fill="hold" display="0" masterRel="nextClick" afterEffect="1"/>
                                        <p:tgtEl>
                                          <p:spTgt spid="60"/>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3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grpSp>
        <p:nvGrpSpPr>
          <p:cNvPr id="24" name="グループ化 23">
            <a:extLst>
              <a:ext uri="{FF2B5EF4-FFF2-40B4-BE49-F238E27FC236}">
                <a16:creationId xmlns:a16="http://schemas.microsoft.com/office/drawing/2014/main" id="{FA8AAE21-EB8C-4B7D-9C4B-5A222D6C8825}"/>
              </a:ext>
            </a:extLst>
          </p:cNvPr>
          <p:cNvGrpSpPr/>
          <p:nvPr/>
        </p:nvGrpSpPr>
        <p:grpSpPr>
          <a:xfrm>
            <a:off x="622259" y="2813929"/>
            <a:ext cx="7899482" cy="589078"/>
            <a:chOff x="622259" y="1238412"/>
            <a:chExt cx="7899482" cy="589078"/>
          </a:xfrm>
        </p:grpSpPr>
        <p:sp>
          <p:nvSpPr>
            <p:cNvPr id="25" name="四角形: 角を丸くする 24">
              <a:extLst>
                <a:ext uri="{FF2B5EF4-FFF2-40B4-BE49-F238E27FC236}">
                  <a16:creationId xmlns:a16="http://schemas.microsoft.com/office/drawing/2014/main" id="{13192EC9-3A4E-41D3-87F9-30B4F176BE9E}"/>
                </a:ext>
              </a:extLst>
            </p:cNvPr>
            <p:cNvSpPr/>
            <p:nvPr/>
          </p:nvSpPr>
          <p:spPr>
            <a:xfrm>
              <a:off x="1435947" y="1361440"/>
              <a:ext cx="7085794" cy="466050"/>
            </a:xfrm>
            <a:prstGeom prst="roundRect">
              <a:avLst>
                <a:gd name="adj" fmla="val 6571"/>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0ADB2E6-613A-4801-ABEB-B4AD38E25735}"/>
                </a:ext>
              </a:extLst>
            </p:cNvPr>
            <p:cNvSpPr txBox="1"/>
            <p:nvPr/>
          </p:nvSpPr>
          <p:spPr>
            <a:xfrm>
              <a:off x="2099003" y="1446366"/>
              <a:ext cx="6311818" cy="302006"/>
            </a:xfrm>
            <a:prstGeom prst="rect">
              <a:avLst/>
            </a:prstGeom>
            <a:noFill/>
          </p:spPr>
          <p:txBody>
            <a:bodyPr wrap="square" lIns="0" tIns="0" rIns="0" bIns="0" rtlCol="0">
              <a:spAutoFit/>
            </a:bodyPr>
            <a:lstStyle/>
            <a:p>
              <a:pPr algn="l">
                <a:lnSpc>
                  <a:spcPts val="2500"/>
                </a:lnSpc>
              </a:pPr>
              <a:r>
                <a:rPr lang="ja-JP" altLang="en-US" sz="1600" b="1" i="0" u="none" strike="noStrike" baseline="0" dirty="0">
                  <a:latin typeface="メイリオ" panose="020B0604030504040204" pitchFamily="50" charset="-128"/>
                  <a:ea typeface="メイリオ" panose="020B0604030504040204" pitchFamily="50" charset="-128"/>
                </a:rPr>
                <a:t>家族の防災会議で確認しておくべきことを考えてみましょう。</a:t>
              </a:r>
            </a:p>
          </p:txBody>
        </p:sp>
        <p:sp>
          <p:nvSpPr>
            <p:cNvPr id="27" name="四角形: 角を丸くする 26">
              <a:extLst>
                <a:ext uri="{FF2B5EF4-FFF2-40B4-BE49-F238E27FC236}">
                  <a16:creationId xmlns:a16="http://schemas.microsoft.com/office/drawing/2014/main" id="{B91BC195-E6A2-472A-8C57-BF8FFB41DAB4}"/>
                </a:ext>
              </a:extLst>
            </p:cNvPr>
            <p:cNvSpPr/>
            <p:nvPr/>
          </p:nvSpPr>
          <p:spPr>
            <a:xfrm>
              <a:off x="733179" y="1353019"/>
              <a:ext cx="1254904" cy="294968"/>
            </a:xfrm>
            <a:prstGeom prst="roundRect">
              <a:avLst>
                <a:gd name="adj" fmla="val 48667"/>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28" name="グラフィックス 27">
              <a:extLst>
                <a:ext uri="{FF2B5EF4-FFF2-40B4-BE49-F238E27FC236}">
                  <a16:creationId xmlns:a16="http://schemas.microsoft.com/office/drawing/2014/main" id="{16B56F0D-2D84-4244-9E2B-A13E8716B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238412"/>
              <a:ext cx="419100" cy="409575"/>
            </a:xfrm>
            <a:prstGeom prst="rect">
              <a:avLst/>
            </a:prstGeom>
          </p:spPr>
        </p:pic>
      </p:grpSp>
      <p:sp>
        <p:nvSpPr>
          <p:cNvPr id="29" name="正方形/長方形 28">
            <a:extLst>
              <a:ext uri="{FF2B5EF4-FFF2-40B4-BE49-F238E27FC236}">
                <a16:creationId xmlns:a16="http://schemas.microsoft.com/office/drawing/2014/main" id="{F1E5DF71-FE08-45F1-BF57-1DFE6C6168C3}"/>
              </a:ext>
            </a:extLst>
          </p:cNvPr>
          <p:cNvSpPr/>
          <p:nvPr/>
        </p:nvSpPr>
        <p:spPr>
          <a:xfrm>
            <a:off x="955039" y="3686783"/>
            <a:ext cx="7233920" cy="185314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nvGrpSpPr>
          <p:cNvPr id="2" name="グループ化 1">
            <a:extLst>
              <a:ext uri="{FF2B5EF4-FFF2-40B4-BE49-F238E27FC236}">
                <a16:creationId xmlns:a16="http://schemas.microsoft.com/office/drawing/2014/main" id="{054AC8E6-6706-4ADB-A91B-D4F5A325B44E}"/>
              </a:ext>
            </a:extLst>
          </p:cNvPr>
          <p:cNvGrpSpPr/>
          <p:nvPr/>
        </p:nvGrpSpPr>
        <p:grpSpPr>
          <a:xfrm>
            <a:off x="590668" y="1379616"/>
            <a:ext cx="7820152" cy="1122505"/>
            <a:chOff x="590668" y="1379616"/>
            <a:chExt cx="7820152" cy="1122505"/>
          </a:xfrm>
        </p:grpSpPr>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（４）家族で防災会議をしよう</a:t>
              </a:r>
            </a:p>
          </p:txBody>
        </p:sp>
        <p:sp>
          <p:nvSpPr>
            <p:cNvPr id="38" name="テキスト ボックス 37">
              <a:extLst>
                <a:ext uri="{FF2B5EF4-FFF2-40B4-BE49-F238E27FC236}">
                  <a16:creationId xmlns:a16="http://schemas.microsoft.com/office/drawing/2014/main" id="{68B57A4E-DB54-4B80-BD34-A77732A2845A}"/>
                </a:ext>
              </a:extLst>
            </p:cNvPr>
            <p:cNvSpPr txBox="1"/>
            <p:nvPr/>
          </p:nvSpPr>
          <p:spPr>
            <a:xfrm>
              <a:off x="733180" y="1819883"/>
              <a:ext cx="7598559" cy="682238"/>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自然災害は、家族全員が揃っているときに起こるとは限りません。災害が発生した場合に備えて、日頃から、家族で話し合っておくことが大切です。</a:t>
              </a:r>
            </a:p>
          </p:txBody>
        </p:sp>
      </p:grpSp>
      <p:sp>
        <p:nvSpPr>
          <p:cNvPr id="39" name="object 10">
            <a:extLst>
              <a:ext uri="{FF2B5EF4-FFF2-40B4-BE49-F238E27FC236}">
                <a16:creationId xmlns:a16="http://schemas.microsoft.com/office/drawing/2014/main" id="{97E4DCE7-D437-492E-83B0-7BE2B64CC325}"/>
              </a:ext>
            </a:extLst>
          </p:cNvPr>
          <p:cNvSpPr txBox="1"/>
          <p:nvPr/>
        </p:nvSpPr>
        <p:spPr>
          <a:xfrm>
            <a:off x="1185771" y="3783124"/>
            <a:ext cx="6754762" cy="635430"/>
          </a:xfrm>
          <a:prstGeom prst="rect">
            <a:avLst/>
          </a:prstGeom>
        </p:spPr>
        <p:txBody>
          <a:bodyPr vert="horz" wrap="square" lIns="0" tIns="12700" rIns="0" bIns="0" spcCol="144000" rtlCol="0">
            <a:spAutoFit/>
          </a:bodyPr>
          <a:lstStyle/>
          <a:p>
            <a:pPr>
              <a:lnSpc>
                <a:spcPts val="2500"/>
              </a:lnSpc>
              <a:spcBef>
                <a:spcPts val="100"/>
              </a:spcBef>
            </a:pPr>
            <a:r>
              <a:rPr lang="ja-JP" altLang="en-US" sz="1400" b="1" dirty="0">
                <a:solidFill>
                  <a:srgbClr val="FF0000"/>
                </a:solidFill>
                <a:latin typeface="メイリオ" panose="020B0604030504040204" pitchFamily="50" charset="-128"/>
                <a:ea typeface="メイリオ" panose="020B0604030504040204" pitchFamily="50" charset="-128"/>
              </a:rPr>
              <a:t>災害が発生した場合の家族の役割分担や、家族が別々の場所にいる場合の連絡方法など</a:t>
            </a:r>
            <a:endParaRPr lang="ja-JP" altLang="en-US" sz="1400" b="1" dirty="0">
              <a:solidFill>
                <a:srgbClr val="FF0000"/>
              </a:solidFill>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2893050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
                                        <p:tgtEl>
                                          <p:spTgt spid="24"/>
                                        </p:tgtEl>
                                      </p:cBhvr>
                                    </p:animEffect>
                                    <p:anim calcmode="lin" valueType="num">
                                      <p:cBhvr>
                                        <p:cTn id="16" dur="200" fill="hold"/>
                                        <p:tgtEl>
                                          <p:spTgt spid="24"/>
                                        </p:tgtEl>
                                        <p:attrNameLst>
                                          <p:attrName>ppt_x</p:attrName>
                                        </p:attrNameLst>
                                      </p:cBhvr>
                                      <p:tavLst>
                                        <p:tav tm="0">
                                          <p:val>
                                            <p:strVal val="#ppt_x"/>
                                          </p:val>
                                        </p:tav>
                                        <p:tav tm="100000">
                                          <p:val>
                                            <p:strVal val="#ppt_x"/>
                                          </p:val>
                                        </p:tav>
                                      </p:tavLst>
                                    </p:anim>
                                    <p:anim calcmode="lin" valueType="num">
                                      <p:cBhvr>
                                        <p:cTn id="17" dur="2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3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repeatCount="200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2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（４）家族で防災会議をしよう</a:t>
            </a:r>
          </a:p>
        </p:txBody>
      </p:sp>
      <p:grpSp>
        <p:nvGrpSpPr>
          <p:cNvPr id="22" name="グループ化 21">
            <a:extLst>
              <a:ext uri="{FF2B5EF4-FFF2-40B4-BE49-F238E27FC236}">
                <a16:creationId xmlns:a16="http://schemas.microsoft.com/office/drawing/2014/main" id="{A3ED51B5-5449-42DF-A865-6C192EB99F7C}"/>
              </a:ext>
            </a:extLst>
          </p:cNvPr>
          <p:cNvGrpSpPr/>
          <p:nvPr/>
        </p:nvGrpSpPr>
        <p:grpSpPr>
          <a:xfrm>
            <a:off x="804638" y="1854920"/>
            <a:ext cx="7606181" cy="4479509"/>
            <a:chOff x="804638" y="1854920"/>
            <a:chExt cx="7606181" cy="4479509"/>
          </a:xfrm>
        </p:grpSpPr>
        <p:sp>
          <p:nvSpPr>
            <p:cNvPr id="23" name="テキスト ボックス 22">
              <a:extLst>
                <a:ext uri="{FF2B5EF4-FFF2-40B4-BE49-F238E27FC236}">
                  <a16:creationId xmlns:a16="http://schemas.microsoft.com/office/drawing/2014/main" id="{32F42B17-1D9A-4C43-BF8A-22C5804F6FBF}"/>
                </a:ext>
              </a:extLst>
            </p:cNvPr>
            <p:cNvSpPr txBox="1"/>
            <p:nvPr/>
          </p:nvSpPr>
          <p:spPr>
            <a:xfrm>
              <a:off x="968398" y="2295668"/>
              <a:ext cx="7442421" cy="525144"/>
            </a:xfrm>
            <a:prstGeom prst="rect">
              <a:avLst/>
            </a:prstGeom>
            <a:noFill/>
          </p:spPr>
          <p:txBody>
            <a:bodyPr wrap="square" lIns="0" tIns="0" rIns="0" bIns="0" rtlCol="0">
              <a:spAutoFit/>
            </a:bodyPr>
            <a:lstStyle/>
            <a:p>
              <a:pPr>
                <a:lnSpc>
                  <a:spcPts val="21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避難口の確保、火の始末、初期消火、非常持ち出し袋の持ち出しなどについて、あらかじめ確認しておくと、いざというときにあわてずに対応できます。</a:t>
              </a:r>
            </a:p>
          </p:txBody>
        </p:sp>
        <p:grpSp>
          <p:nvGrpSpPr>
            <p:cNvPr id="33" name="グループ化 32">
              <a:extLst>
                <a:ext uri="{FF2B5EF4-FFF2-40B4-BE49-F238E27FC236}">
                  <a16:creationId xmlns:a16="http://schemas.microsoft.com/office/drawing/2014/main" id="{3CA01CE9-F34E-483E-8F8F-BC6A6C0FF3BC}"/>
                </a:ext>
              </a:extLst>
            </p:cNvPr>
            <p:cNvGrpSpPr/>
            <p:nvPr/>
          </p:nvGrpSpPr>
          <p:grpSpPr>
            <a:xfrm>
              <a:off x="804638" y="1854920"/>
              <a:ext cx="4553069" cy="360000"/>
              <a:chOff x="804638" y="1884383"/>
              <a:chExt cx="4553069" cy="360000"/>
            </a:xfrm>
          </p:grpSpPr>
          <p:sp>
            <p:nvSpPr>
              <p:cNvPr id="47" name="正方形/長方形 46">
                <a:extLst>
                  <a:ext uri="{FF2B5EF4-FFF2-40B4-BE49-F238E27FC236}">
                    <a16:creationId xmlns:a16="http://schemas.microsoft.com/office/drawing/2014/main" id="{127B6065-9F3A-4353-9C6E-DF3BD0B18215}"/>
                  </a:ext>
                </a:extLst>
              </p:cNvPr>
              <p:cNvSpPr/>
              <p:nvPr/>
            </p:nvSpPr>
            <p:spPr>
              <a:xfrm>
                <a:off x="968399" y="1884383"/>
                <a:ext cx="4285488"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D05E4280-8BC0-4C45-8582-872C03B30544}"/>
                  </a:ext>
                </a:extLst>
              </p:cNvPr>
              <p:cNvSpPr txBox="1"/>
              <p:nvPr/>
            </p:nvSpPr>
            <p:spPr>
              <a:xfrm>
                <a:off x="1072219" y="1905829"/>
                <a:ext cx="4285488"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災害が発生した場合の家族の役割分担の例</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9" name="楕円 48">
                <a:extLst>
                  <a:ext uri="{FF2B5EF4-FFF2-40B4-BE49-F238E27FC236}">
                    <a16:creationId xmlns:a16="http://schemas.microsoft.com/office/drawing/2014/main" id="{7D96001F-71DE-44F7-85EF-F143235D5B06}"/>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E25AC358-DC1F-4378-8C80-69CE9FB1FDF6}"/>
                  </a:ext>
                </a:extLst>
              </p:cNvPr>
              <p:cNvSpPr txBox="1"/>
              <p:nvPr/>
            </p:nvSpPr>
            <p:spPr>
              <a:xfrm>
                <a:off x="804638"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sp>
          <p:nvSpPr>
            <p:cNvPr id="36" name="テキスト ボックス 35">
              <a:extLst>
                <a:ext uri="{FF2B5EF4-FFF2-40B4-BE49-F238E27FC236}">
                  <a16:creationId xmlns:a16="http://schemas.microsoft.com/office/drawing/2014/main" id="{B6D4E59F-B5B0-4C5B-9193-7DBD0A75CDCA}"/>
                </a:ext>
              </a:extLst>
            </p:cNvPr>
            <p:cNvSpPr txBox="1"/>
            <p:nvPr/>
          </p:nvSpPr>
          <p:spPr>
            <a:xfrm>
              <a:off x="968397" y="3498343"/>
              <a:ext cx="7442421" cy="294311"/>
            </a:xfrm>
            <a:prstGeom prst="rect">
              <a:avLst/>
            </a:prstGeom>
            <a:noFill/>
          </p:spPr>
          <p:txBody>
            <a:bodyPr wrap="square" lIns="0" tIns="0" rIns="0" bIns="0" rtlCol="0">
              <a:spAutoFit/>
            </a:bodyPr>
            <a:lstStyle/>
            <a:p>
              <a:pPr>
                <a:lnSpc>
                  <a:spcPts val="2500"/>
                </a:lnSpc>
              </a:pP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　災害が発生した場合、自分の状況を自分から家族に連絡することが重要です。</a:t>
              </a:r>
            </a:p>
          </p:txBody>
        </p:sp>
        <p:grpSp>
          <p:nvGrpSpPr>
            <p:cNvPr id="40" name="グループ化 39">
              <a:extLst>
                <a:ext uri="{FF2B5EF4-FFF2-40B4-BE49-F238E27FC236}">
                  <a16:creationId xmlns:a16="http://schemas.microsoft.com/office/drawing/2014/main" id="{9FD32662-7CB1-4A28-867A-ADFCEBF74EC6}"/>
                </a:ext>
              </a:extLst>
            </p:cNvPr>
            <p:cNvGrpSpPr/>
            <p:nvPr/>
          </p:nvGrpSpPr>
          <p:grpSpPr>
            <a:xfrm>
              <a:off x="804638" y="3084661"/>
              <a:ext cx="4275361" cy="360000"/>
              <a:chOff x="804638" y="1884383"/>
              <a:chExt cx="4275361" cy="360000"/>
            </a:xfrm>
          </p:grpSpPr>
          <p:sp>
            <p:nvSpPr>
              <p:cNvPr id="43" name="正方形/長方形 42">
                <a:extLst>
                  <a:ext uri="{FF2B5EF4-FFF2-40B4-BE49-F238E27FC236}">
                    <a16:creationId xmlns:a16="http://schemas.microsoft.com/office/drawing/2014/main" id="{69DE0AEE-1D92-437A-9275-589EBBEDFCCD}"/>
                  </a:ext>
                </a:extLst>
              </p:cNvPr>
              <p:cNvSpPr/>
              <p:nvPr/>
            </p:nvSpPr>
            <p:spPr>
              <a:xfrm>
                <a:off x="968399" y="1884383"/>
                <a:ext cx="4111600"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590F8374-4EC1-40FF-95DA-BB93705F75D1}"/>
                  </a:ext>
                </a:extLst>
              </p:cNvPr>
              <p:cNvSpPr txBox="1"/>
              <p:nvPr/>
            </p:nvSpPr>
            <p:spPr>
              <a:xfrm>
                <a:off x="1072218" y="1905829"/>
                <a:ext cx="4007781"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家族が別々の場所にいる場合の連絡方法</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5" name="楕円 44">
                <a:extLst>
                  <a:ext uri="{FF2B5EF4-FFF2-40B4-BE49-F238E27FC236}">
                    <a16:creationId xmlns:a16="http://schemas.microsoft.com/office/drawing/2014/main" id="{1A0953B6-087B-42EA-9208-DA2593DB7001}"/>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9C40B491-5234-4C8D-B570-728373995852}"/>
                  </a:ext>
                </a:extLst>
              </p:cNvPr>
              <p:cNvSpPr txBox="1"/>
              <p:nvPr/>
            </p:nvSpPr>
            <p:spPr>
              <a:xfrm>
                <a:off x="804638"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pic>
          <p:nvPicPr>
            <p:cNvPr id="41" name="図 40" descr="テキスト, 記号, 挿絵 が含まれている画像&#10;&#10;自動的に生成された説明">
              <a:extLst>
                <a:ext uri="{FF2B5EF4-FFF2-40B4-BE49-F238E27FC236}">
                  <a16:creationId xmlns:a16="http://schemas.microsoft.com/office/drawing/2014/main" id="{AEA4B6B6-DEC1-4130-BE60-548C4DFFB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9266" y="4550081"/>
              <a:ext cx="5625468" cy="1784348"/>
            </a:xfrm>
            <a:prstGeom prst="rect">
              <a:avLst/>
            </a:prstGeom>
          </p:spPr>
        </p:pic>
        <p:sp>
          <p:nvSpPr>
            <p:cNvPr id="42" name="正方形/長方形 41">
              <a:extLst>
                <a:ext uri="{FF2B5EF4-FFF2-40B4-BE49-F238E27FC236}">
                  <a16:creationId xmlns:a16="http://schemas.microsoft.com/office/drawing/2014/main" id="{F0C4B41E-C1B2-45FA-A9C0-D5C10F29A20E}"/>
                </a:ext>
              </a:extLst>
            </p:cNvPr>
            <p:cNvSpPr/>
            <p:nvPr/>
          </p:nvSpPr>
          <p:spPr>
            <a:xfrm>
              <a:off x="892048" y="4115665"/>
              <a:ext cx="3848457" cy="323011"/>
            </a:xfrm>
            <a:prstGeom prst="rect">
              <a:avLst/>
            </a:prstGeom>
            <a:solidFill>
              <a:srgbClr val="DE521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kumimoji="1" lang="ja-JP" altLang="en-US" sz="1400" b="1" dirty="0">
                  <a:latin typeface="メイリオ" panose="020B0604030504040204" pitchFamily="50" charset="-128"/>
                  <a:ea typeface="メイリオ" panose="020B0604030504040204" pitchFamily="50" charset="-128"/>
                </a:rPr>
                <a:t>「</a:t>
              </a:r>
              <a:r>
                <a:rPr kumimoji="1" lang="en-US" altLang="ja-JP" sz="1400" b="1" dirty="0">
                  <a:latin typeface="メイリオ" panose="020B0604030504040204" pitchFamily="50" charset="-128"/>
                  <a:ea typeface="メイリオ" panose="020B0604030504040204" pitchFamily="50" charset="-128"/>
                </a:rPr>
                <a:t>171</a:t>
              </a:r>
              <a:r>
                <a:rPr kumimoji="1" lang="ja-JP" altLang="en-US" sz="1400" b="1" dirty="0">
                  <a:latin typeface="メイリオ" panose="020B0604030504040204" pitchFamily="50" charset="-128"/>
                  <a:ea typeface="メイリオ" panose="020B0604030504040204" pitchFamily="50" charset="-128"/>
                </a:rPr>
                <a:t>　災害用伝言ダイヤル」の利用方法</a:t>
              </a:r>
            </a:p>
          </p:txBody>
        </p:sp>
      </p:grpSp>
    </p:spTree>
    <p:extLst>
      <p:ext uri="{BB962C8B-B14F-4D97-AF65-F5344CB8AC3E}">
        <p14:creationId xmlns:p14="http://schemas.microsoft.com/office/powerpoint/2010/main" val="1621074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3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365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（４）家族で防災会議をしよう</a:t>
            </a:r>
          </a:p>
        </p:txBody>
      </p:sp>
      <p:grpSp>
        <p:nvGrpSpPr>
          <p:cNvPr id="6" name="グループ化 5">
            <a:extLst>
              <a:ext uri="{FF2B5EF4-FFF2-40B4-BE49-F238E27FC236}">
                <a16:creationId xmlns:a16="http://schemas.microsoft.com/office/drawing/2014/main" id="{E5E354FA-C1A1-4F1C-8759-38D2486955F5}"/>
              </a:ext>
            </a:extLst>
          </p:cNvPr>
          <p:cNvGrpSpPr/>
          <p:nvPr/>
        </p:nvGrpSpPr>
        <p:grpSpPr>
          <a:xfrm>
            <a:off x="892048" y="1815508"/>
            <a:ext cx="7707202" cy="4646492"/>
            <a:chOff x="892048" y="1815508"/>
            <a:chExt cx="7707202" cy="4646492"/>
          </a:xfrm>
        </p:grpSpPr>
        <p:pic>
          <p:nvPicPr>
            <p:cNvPr id="2" name="図 1">
              <a:extLst>
                <a:ext uri="{FF2B5EF4-FFF2-40B4-BE49-F238E27FC236}">
                  <a16:creationId xmlns:a16="http://schemas.microsoft.com/office/drawing/2014/main" id="{E4098021-75D9-46B3-BD76-21581C7A30F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062110" y="2973755"/>
              <a:ext cx="4601497" cy="3381672"/>
            </a:xfrm>
            <a:prstGeom prst="rect">
              <a:avLst/>
            </a:prstGeom>
          </p:spPr>
        </p:pic>
        <p:sp>
          <p:nvSpPr>
            <p:cNvPr id="3" name="テキスト ボックス 2">
              <a:extLst>
                <a:ext uri="{FF2B5EF4-FFF2-40B4-BE49-F238E27FC236}">
                  <a16:creationId xmlns:a16="http://schemas.microsoft.com/office/drawing/2014/main" id="{D38EFB17-3210-4CE2-BBDD-04E0D37B8D88}"/>
                </a:ext>
              </a:extLst>
            </p:cNvPr>
            <p:cNvSpPr txBox="1"/>
            <p:nvPr/>
          </p:nvSpPr>
          <p:spPr>
            <a:xfrm>
              <a:off x="895439" y="2227834"/>
              <a:ext cx="7703811" cy="794448"/>
            </a:xfrm>
            <a:prstGeom prst="rect">
              <a:avLst/>
            </a:prstGeom>
            <a:noFill/>
          </p:spPr>
          <p:txBody>
            <a:bodyPr wrap="square" lIns="0" tIns="0" rIns="0" bIns="0" rtlCol="0">
              <a:spAutoFit/>
            </a:bodyPr>
            <a:lstStyle/>
            <a:p>
              <a:pPr>
                <a:lnSpc>
                  <a:spcPts val="21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携帯電話のインターネットサービスを活用し、被災地域の方が自らの安否を文字情報によって登録することができるサービス。</a:t>
              </a:r>
            </a:p>
            <a:p>
              <a:pPr>
                <a:lnSpc>
                  <a:spcPts val="21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大災害発生時には、携帯電話各社のポータルサイトのトップメニューにリンクが表示されます。</a:t>
              </a:r>
            </a:p>
          </p:txBody>
        </p:sp>
        <p:sp>
          <p:nvSpPr>
            <p:cNvPr id="4" name="正方形/長方形 3">
              <a:extLst>
                <a:ext uri="{FF2B5EF4-FFF2-40B4-BE49-F238E27FC236}">
                  <a16:creationId xmlns:a16="http://schemas.microsoft.com/office/drawing/2014/main" id="{BE82E20F-2B68-46D5-B821-F787878A0808}"/>
                </a:ext>
              </a:extLst>
            </p:cNvPr>
            <p:cNvSpPr/>
            <p:nvPr/>
          </p:nvSpPr>
          <p:spPr>
            <a:xfrm>
              <a:off x="892048" y="1815508"/>
              <a:ext cx="3020470" cy="323011"/>
            </a:xfrm>
            <a:prstGeom prst="rect">
              <a:avLst/>
            </a:prstGeom>
            <a:solidFill>
              <a:srgbClr val="DE521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200"/>
                </a:lnSpc>
              </a:pPr>
              <a:r>
                <a:rPr kumimoji="1" lang="ja-JP" altLang="en-US" sz="1400" b="1" dirty="0">
                  <a:latin typeface="メイリオ" panose="020B0604030504040204" pitchFamily="50" charset="-128"/>
                  <a:ea typeface="メイリオ" panose="020B0604030504040204" pitchFamily="50" charset="-128"/>
                </a:rPr>
                <a:t>「災害用伝言板」の利用方法</a:t>
              </a:r>
            </a:p>
          </p:txBody>
        </p:sp>
        <p:sp>
          <p:nvSpPr>
            <p:cNvPr id="17" name="テキスト ボックス 16">
              <a:extLst>
                <a:ext uri="{FF2B5EF4-FFF2-40B4-BE49-F238E27FC236}">
                  <a16:creationId xmlns:a16="http://schemas.microsoft.com/office/drawing/2014/main" id="{429DA1FB-EBAE-4E58-8C7D-B2B2D9F56AE0}"/>
                </a:ext>
              </a:extLst>
            </p:cNvPr>
            <p:cNvSpPr txBox="1"/>
            <p:nvPr/>
          </p:nvSpPr>
          <p:spPr>
            <a:xfrm>
              <a:off x="2860431" y="6217702"/>
              <a:ext cx="1414584" cy="244298"/>
            </a:xfrm>
            <a:prstGeom prst="rect">
              <a:avLst/>
            </a:prstGeom>
            <a:noFill/>
          </p:spPr>
          <p:txBody>
            <a:bodyPr wrap="square" lIns="0" tIns="0" rIns="0" bIns="0" rtlCol="0">
              <a:spAutoFit/>
            </a:bodyPr>
            <a:lstStyle/>
            <a:p>
              <a:pPr algn="ctr">
                <a:lnSpc>
                  <a:spcPts val="2100"/>
                </a:lnSpc>
              </a:pPr>
              <a:r>
                <a:rPr kumimoji="1" lang="en-US" altLang="ja-JP" sz="1000" dirty="0">
                  <a:solidFill>
                    <a:schemeClr val="bg2">
                      <a:lumMod val="10000"/>
                    </a:schemeClr>
                  </a:solidFill>
                  <a:latin typeface="メイリオ" panose="020B0604030504040204" pitchFamily="50" charset="-128"/>
                  <a:ea typeface="メイリオ" panose="020B0604030504040204" pitchFamily="50" charset="-128"/>
                </a:rPr>
                <a:t>(</a:t>
              </a:r>
              <a:r>
                <a:rPr kumimoji="1" lang="ja-JP" altLang="en-US" sz="1000" dirty="0">
                  <a:solidFill>
                    <a:schemeClr val="bg2">
                      <a:lumMod val="10000"/>
                    </a:schemeClr>
                  </a:solidFill>
                  <a:latin typeface="メイリオ" panose="020B0604030504040204" pitchFamily="50" charset="-128"/>
                  <a:ea typeface="メイリオ" panose="020B0604030504040204" pitchFamily="50" charset="-128"/>
                </a:rPr>
                <a:t>イメージ）</a:t>
              </a:r>
            </a:p>
          </p:txBody>
        </p:sp>
        <p:sp>
          <p:nvSpPr>
            <p:cNvPr id="18" name="テキスト ボックス 17">
              <a:extLst>
                <a:ext uri="{FF2B5EF4-FFF2-40B4-BE49-F238E27FC236}">
                  <a16:creationId xmlns:a16="http://schemas.microsoft.com/office/drawing/2014/main" id="{90A7B259-B516-4C30-84BC-7C28EA6F5AF3}"/>
                </a:ext>
              </a:extLst>
            </p:cNvPr>
            <p:cNvSpPr txBox="1"/>
            <p:nvPr/>
          </p:nvSpPr>
          <p:spPr>
            <a:xfrm>
              <a:off x="5084536" y="6217702"/>
              <a:ext cx="1414584" cy="244298"/>
            </a:xfrm>
            <a:prstGeom prst="rect">
              <a:avLst/>
            </a:prstGeom>
            <a:noFill/>
          </p:spPr>
          <p:txBody>
            <a:bodyPr wrap="square" lIns="0" tIns="0" rIns="0" bIns="0" rtlCol="0">
              <a:spAutoFit/>
            </a:bodyPr>
            <a:lstStyle/>
            <a:p>
              <a:pPr algn="ctr">
                <a:lnSpc>
                  <a:spcPts val="2100"/>
                </a:lnSpc>
              </a:pPr>
              <a:r>
                <a:rPr kumimoji="1" lang="en-US" altLang="ja-JP" sz="1000" dirty="0">
                  <a:solidFill>
                    <a:schemeClr val="bg2">
                      <a:lumMod val="10000"/>
                    </a:schemeClr>
                  </a:solidFill>
                  <a:latin typeface="メイリオ" panose="020B0604030504040204" pitchFamily="50" charset="-128"/>
                  <a:ea typeface="メイリオ" panose="020B0604030504040204" pitchFamily="50" charset="-128"/>
                </a:rPr>
                <a:t>(</a:t>
              </a:r>
              <a:r>
                <a:rPr kumimoji="1" lang="ja-JP" altLang="en-US" sz="1000" dirty="0">
                  <a:solidFill>
                    <a:schemeClr val="bg2">
                      <a:lumMod val="10000"/>
                    </a:schemeClr>
                  </a:solidFill>
                  <a:latin typeface="メイリオ" panose="020B0604030504040204" pitchFamily="50" charset="-128"/>
                  <a:ea typeface="メイリオ" panose="020B0604030504040204" pitchFamily="50" charset="-128"/>
                </a:rPr>
                <a:t>イメージ）</a:t>
              </a:r>
            </a:p>
          </p:txBody>
        </p:sp>
      </p:grpSp>
    </p:spTree>
    <p:extLst>
      <p:ext uri="{BB962C8B-B14F-4D97-AF65-F5344CB8AC3E}">
        <p14:creationId xmlns:p14="http://schemas.microsoft.com/office/powerpoint/2010/main" val="1890756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grpSp>
        <p:nvGrpSpPr>
          <p:cNvPr id="24" name="グループ化 23">
            <a:extLst>
              <a:ext uri="{FF2B5EF4-FFF2-40B4-BE49-F238E27FC236}">
                <a16:creationId xmlns:a16="http://schemas.microsoft.com/office/drawing/2014/main" id="{FA8AAE21-EB8C-4B7D-9C4B-5A222D6C8825}"/>
              </a:ext>
            </a:extLst>
          </p:cNvPr>
          <p:cNvGrpSpPr/>
          <p:nvPr/>
        </p:nvGrpSpPr>
        <p:grpSpPr>
          <a:xfrm>
            <a:off x="622259" y="2770153"/>
            <a:ext cx="7899482" cy="1553794"/>
            <a:chOff x="622259" y="1238412"/>
            <a:chExt cx="7899482" cy="1553794"/>
          </a:xfrm>
        </p:grpSpPr>
        <p:sp>
          <p:nvSpPr>
            <p:cNvPr id="25" name="四角形: 角を丸くする 24">
              <a:extLst>
                <a:ext uri="{FF2B5EF4-FFF2-40B4-BE49-F238E27FC236}">
                  <a16:creationId xmlns:a16="http://schemas.microsoft.com/office/drawing/2014/main" id="{13192EC9-3A4E-41D3-87F9-30B4F176BE9E}"/>
                </a:ext>
              </a:extLst>
            </p:cNvPr>
            <p:cNvSpPr/>
            <p:nvPr/>
          </p:nvSpPr>
          <p:spPr>
            <a:xfrm>
              <a:off x="1435947" y="1361440"/>
              <a:ext cx="7085794" cy="1430766"/>
            </a:xfrm>
            <a:prstGeom prst="roundRect">
              <a:avLst>
                <a:gd name="adj" fmla="val 6571"/>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0ADB2E6-613A-4801-ABEB-B4AD38E25735}"/>
                </a:ext>
              </a:extLst>
            </p:cNvPr>
            <p:cNvSpPr txBox="1"/>
            <p:nvPr/>
          </p:nvSpPr>
          <p:spPr>
            <a:xfrm>
              <a:off x="2099003" y="1446366"/>
              <a:ext cx="6311818" cy="1263808"/>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大きな災害が発生すると、電気や水道などのライフラインが止まってしまうことがあります。特に水は、飲用水のほか、食器の洗浄やトイレ、洗濯などにも必要です。水をできる限り使用しない工夫として、どのようなことが考えられますか。</a:t>
              </a:r>
            </a:p>
          </p:txBody>
        </p:sp>
        <p:sp>
          <p:nvSpPr>
            <p:cNvPr id="27" name="四角形: 角を丸くする 26">
              <a:extLst>
                <a:ext uri="{FF2B5EF4-FFF2-40B4-BE49-F238E27FC236}">
                  <a16:creationId xmlns:a16="http://schemas.microsoft.com/office/drawing/2014/main" id="{B91BC195-E6A2-472A-8C57-BF8FFB41DAB4}"/>
                </a:ext>
              </a:extLst>
            </p:cNvPr>
            <p:cNvSpPr/>
            <p:nvPr/>
          </p:nvSpPr>
          <p:spPr>
            <a:xfrm>
              <a:off x="733179" y="1353019"/>
              <a:ext cx="1254904" cy="294968"/>
            </a:xfrm>
            <a:prstGeom prst="roundRect">
              <a:avLst>
                <a:gd name="adj" fmla="val 48667"/>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28" name="グラフィックス 27">
              <a:extLst>
                <a:ext uri="{FF2B5EF4-FFF2-40B4-BE49-F238E27FC236}">
                  <a16:creationId xmlns:a16="http://schemas.microsoft.com/office/drawing/2014/main" id="{16B56F0D-2D84-4244-9E2B-A13E8716B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238412"/>
              <a:ext cx="419100" cy="409575"/>
            </a:xfrm>
            <a:prstGeom prst="rect">
              <a:avLst/>
            </a:prstGeom>
          </p:spPr>
        </p:pic>
      </p:grpSp>
      <p:sp>
        <p:nvSpPr>
          <p:cNvPr id="29" name="正方形/長方形 28">
            <a:extLst>
              <a:ext uri="{FF2B5EF4-FFF2-40B4-BE49-F238E27FC236}">
                <a16:creationId xmlns:a16="http://schemas.microsoft.com/office/drawing/2014/main" id="{F1E5DF71-FE08-45F1-BF57-1DFE6C6168C3}"/>
              </a:ext>
            </a:extLst>
          </p:cNvPr>
          <p:cNvSpPr/>
          <p:nvPr/>
        </p:nvSpPr>
        <p:spPr>
          <a:xfrm>
            <a:off x="955039" y="4649820"/>
            <a:ext cx="7233920" cy="1512653"/>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nvGrpSpPr>
          <p:cNvPr id="2" name="グループ化 1">
            <a:extLst>
              <a:ext uri="{FF2B5EF4-FFF2-40B4-BE49-F238E27FC236}">
                <a16:creationId xmlns:a16="http://schemas.microsoft.com/office/drawing/2014/main" id="{054AC8E6-6706-4ADB-A91B-D4F5A325B44E}"/>
              </a:ext>
            </a:extLst>
          </p:cNvPr>
          <p:cNvGrpSpPr/>
          <p:nvPr/>
        </p:nvGrpSpPr>
        <p:grpSpPr>
          <a:xfrm>
            <a:off x="590668" y="1379616"/>
            <a:ext cx="7820152" cy="1122505"/>
            <a:chOff x="590668" y="1379616"/>
            <a:chExt cx="7820152" cy="1122505"/>
          </a:xfrm>
        </p:grpSpPr>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（５）飲料水や食料品などを備蓄しよう</a:t>
              </a:r>
            </a:p>
          </p:txBody>
        </p:sp>
        <p:sp>
          <p:nvSpPr>
            <p:cNvPr id="38" name="テキスト ボックス 37">
              <a:extLst>
                <a:ext uri="{FF2B5EF4-FFF2-40B4-BE49-F238E27FC236}">
                  <a16:creationId xmlns:a16="http://schemas.microsoft.com/office/drawing/2014/main" id="{68B57A4E-DB54-4B80-BD34-A77732A2845A}"/>
                </a:ext>
              </a:extLst>
            </p:cNvPr>
            <p:cNvSpPr txBox="1"/>
            <p:nvPr/>
          </p:nvSpPr>
          <p:spPr>
            <a:xfrm>
              <a:off x="733180" y="1819883"/>
              <a:ext cx="7598559" cy="682238"/>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大災害により、電気やガス、水道などが止まっているなかで生活せざるを得ないこともあります。備蓄品や非常持ち出し品を備えておきましょう。</a:t>
              </a:r>
            </a:p>
          </p:txBody>
        </p:sp>
      </p:grpSp>
      <p:sp>
        <p:nvSpPr>
          <p:cNvPr id="39" name="object 10">
            <a:extLst>
              <a:ext uri="{FF2B5EF4-FFF2-40B4-BE49-F238E27FC236}">
                <a16:creationId xmlns:a16="http://schemas.microsoft.com/office/drawing/2014/main" id="{97E4DCE7-D437-492E-83B0-7BE2B64CC325}"/>
              </a:ext>
            </a:extLst>
          </p:cNvPr>
          <p:cNvSpPr txBox="1"/>
          <p:nvPr/>
        </p:nvSpPr>
        <p:spPr>
          <a:xfrm>
            <a:off x="1185771" y="4746161"/>
            <a:ext cx="6907642" cy="973985"/>
          </a:xfrm>
          <a:prstGeom prst="rect">
            <a:avLst/>
          </a:prstGeom>
        </p:spPr>
        <p:txBody>
          <a:bodyPr vert="horz" wrap="square" lIns="0" tIns="12700" rIns="0" bIns="0" spcCol="144000" rtlCol="0">
            <a:spAutoFit/>
          </a:bodyPr>
          <a:lstStyle/>
          <a:p>
            <a:pPr>
              <a:lnSpc>
                <a:spcPts val="2500"/>
              </a:lnSpc>
              <a:spcBef>
                <a:spcPts val="100"/>
              </a:spcBef>
            </a:pPr>
            <a:r>
              <a:rPr lang="ja-JP" altLang="en-US" sz="1400" b="1" dirty="0">
                <a:solidFill>
                  <a:srgbClr val="FF0000"/>
                </a:solidFill>
                <a:latin typeface="メイリオ" panose="020B0604030504040204" pitchFamily="50" charset="-128"/>
                <a:ea typeface="メイリオ" panose="020B0604030504040204" pitchFamily="50" charset="-128"/>
              </a:rPr>
              <a:t>＜例＞</a:t>
            </a:r>
          </a:p>
          <a:p>
            <a:pPr>
              <a:lnSpc>
                <a:spcPts val="2500"/>
              </a:lnSpc>
              <a:spcBef>
                <a:spcPts val="100"/>
              </a:spcBef>
            </a:pPr>
            <a:r>
              <a:rPr lang="ja-JP" altLang="en-US" sz="1400" b="1" dirty="0">
                <a:solidFill>
                  <a:srgbClr val="FF0000"/>
                </a:solidFill>
                <a:latin typeface="メイリオ" panose="020B0604030504040204" pitchFamily="50" charset="-128"/>
                <a:ea typeface="メイリオ" panose="020B0604030504040204" pitchFamily="50" charset="-128"/>
              </a:rPr>
              <a:t>食器の洗浄</a:t>
            </a: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食器を食品包装用ラップフィルムで包んで使う。</a:t>
            </a:r>
          </a:p>
          <a:p>
            <a:pPr>
              <a:lnSpc>
                <a:spcPts val="2500"/>
              </a:lnSpc>
              <a:spcBef>
                <a:spcPts val="100"/>
              </a:spcBef>
            </a:pPr>
            <a:r>
              <a:rPr lang="ja-JP" altLang="en-US" sz="1400" b="1" dirty="0">
                <a:solidFill>
                  <a:srgbClr val="FF0000"/>
                </a:solidFill>
                <a:latin typeface="メイリオ" panose="020B0604030504040204" pitchFamily="50" charset="-128"/>
                <a:ea typeface="メイリオ" panose="020B0604030504040204" pitchFamily="50" charset="-128"/>
              </a:rPr>
              <a:t>洗濯</a:t>
            </a: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大きい厚手のポリ袋に水と洗剤を入れて洗う、汚れの少ないものから順に洗う。</a:t>
            </a:r>
            <a:endParaRPr lang="ja-JP" altLang="en-US" sz="1400" b="1" dirty="0">
              <a:solidFill>
                <a:srgbClr val="FF0000"/>
              </a:solidFill>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2997783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
                                        <p:tgtEl>
                                          <p:spTgt spid="24"/>
                                        </p:tgtEl>
                                      </p:cBhvr>
                                    </p:animEffect>
                                    <p:anim calcmode="lin" valueType="num">
                                      <p:cBhvr>
                                        <p:cTn id="16" dur="200" fill="hold"/>
                                        <p:tgtEl>
                                          <p:spTgt spid="24"/>
                                        </p:tgtEl>
                                        <p:attrNameLst>
                                          <p:attrName>ppt_x</p:attrName>
                                        </p:attrNameLst>
                                      </p:cBhvr>
                                      <p:tavLst>
                                        <p:tav tm="0">
                                          <p:val>
                                            <p:strVal val="#ppt_x"/>
                                          </p:val>
                                        </p:tav>
                                        <p:tav tm="100000">
                                          <p:val>
                                            <p:strVal val="#ppt_x"/>
                                          </p:val>
                                        </p:tav>
                                      </p:tavLst>
                                    </p:anim>
                                    <p:anim calcmode="lin" valueType="num">
                                      <p:cBhvr>
                                        <p:cTn id="17" dur="200" fill="hold"/>
                                        <p:tgtEl>
                                          <p:spTgt spid="24"/>
                                        </p:tgtEl>
                                        <p:attrNameLst>
                                          <p:attrName>ppt_y</p:attrName>
                                        </p:attrNameLst>
                                      </p:cBhvr>
                                      <p:tavLst>
                                        <p:tav tm="0">
                                          <p:val>
                                            <p:strVal val="#ppt_y-.1"/>
                                          </p:val>
                                        </p:tav>
                                        <p:tav tm="100000">
                                          <p:val>
                                            <p:strVal val="#ppt_y"/>
                                          </p:val>
                                        </p:tav>
                                      </p:tavLst>
                                    </p:anim>
                                  </p:childTnLst>
                                </p:cTn>
                              </p:par>
                            </p:childTnLst>
                          </p:cTn>
                        </p:par>
                        <p:par>
                          <p:cTn id="18" fill="hold">
                            <p:stCondLst>
                              <p:cond delay="200"/>
                            </p:stCondLst>
                            <p:childTnLst>
                              <p:par>
                                <p:cTn id="19" presetID="10" presetClass="entr" presetSubtype="0"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3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repeatCount="2000"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2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（５）飲料水や食料品などを備蓄しよう</a:t>
            </a:r>
          </a:p>
        </p:txBody>
      </p:sp>
      <p:sp>
        <p:nvSpPr>
          <p:cNvPr id="38" name="テキスト ボックス 37">
            <a:extLst>
              <a:ext uri="{FF2B5EF4-FFF2-40B4-BE49-F238E27FC236}">
                <a16:creationId xmlns:a16="http://schemas.microsoft.com/office/drawing/2014/main" id="{68B57A4E-DB54-4B80-BD34-A77732A2845A}"/>
              </a:ext>
            </a:extLst>
          </p:cNvPr>
          <p:cNvSpPr txBox="1"/>
          <p:nvPr/>
        </p:nvSpPr>
        <p:spPr>
          <a:xfrm>
            <a:off x="733180" y="1819883"/>
            <a:ext cx="7598559" cy="682238"/>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防災用として特別に用意するのではなく、毎日の生活の中に取り入れて、必要なものを備えましょう。また、非常持ち出し品は、万が一に備え、持ち出し袋に入れておきましょう。</a:t>
            </a:r>
          </a:p>
        </p:txBody>
      </p:sp>
      <p:grpSp>
        <p:nvGrpSpPr>
          <p:cNvPr id="22" name="グループ化 21">
            <a:extLst>
              <a:ext uri="{FF2B5EF4-FFF2-40B4-BE49-F238E27FC236}">
                <a16:creationId xmlns:a16="http://schemas.microsoft.com/office/drawing/2014/main" id="{CA2A342B-2248-44B9-972B-0AD7F26F1077}"/>
              </a:ext>
            </a:extLst>
          </p:cNvPr>
          <p:cNvGrpSpPr/>
          <p:nvPr/>
        </p:nvGrpSpPr>
        <p:grpSpPr>
          <a:xfrm>
            <a:off x="952257" y="2822179"/>
            <a:ext cx="7382060" cy="3119895"/>
            <a:chOff x="952257" y="3025549"/>
            <a:chExt cx="7382060" cy="3119895"/>
          </a:xfrm>
        </p:grpSpPr>
        <p:sp>
          <p:nvSpPr>
            <p:cNvPr id="23" name="テキスト ボックス 22">
              <a:extLst>
                <a:ext uri="{FF2B5EF4-FFF2-40B4-BE49-F238E27FC236}">
                  <a16:creationId xmlns:a16="http://schemas.microsoft.com/office/drawing/2014/main" id="{3D2BFD78-AB80-48D0-AADD-F5EC40541053}"/>
                </a:ext>
              </a:extLst>
            </p:cNvPr>
            <p:cNvSpPr txBox="1"/>
            <p:nvPr/>
          </p:nvSpPr>
          <p:spPr>
            <a:xfrm>
              <a:off x="1241228" y="3025549"/>
              <a:ext cx="3020007"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災害時に備えた備蓄品の例</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33" name="正方形/長方形 32">
              <a:extLst>
                <a:ext uri="{FF2B5EF4-FFF2-40B4-BE49-F238E27FC236}">
                  <a16:creationId xmlns:a16="http://schemas.microsoft.com/office/drawing/2014/main" id="{FADF810D-D5F4-4CED-BF64-9309D754BD84}"/>
                </a:ext>
              </a:extLst>
            </p:cNvPr>
            <p:cNvSpPr/>
            <p:nvPr/>
          </p:nvSpPr>
          <p:spPr>
            <a:xfrm>
              <a:off x="1116015" y="3090586"/>
              <a:ext cx="147600" cy="147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BD28CA29-60A1-4CB3-A8A8-C4283CC6F512}"/>
                </a:ext>
              </a:extLst>
            </p:cNvPr>
            <p:cNvSpPr txBox="1"/>
            <p:nvPr/>
          </p:nvSpPr>
          <p:spPr>
            <a:xfrm>
              <a:off x="1241226" y="3365710"/>
              <a:ext cx="6173267" cy="1989647"/>
            </a:xfrm>
            <a:prstGeom prst="rect">
              <a:avLst/>
            </a:prstGeom>
            <a:noFill/>
          </p:spPr>
          <p:txBody>
            <a:bodyPr wrap="square" rtlCol="0">
              <a:spAutoFit/>
            </a:bodyPr>
            <a:lstStyle/>
            <a:p>
              <a:pPr marL="180000" indent="-457200"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・飲料水（１人１日</a:t>
              </a:r>
              <a:r>
                <a:rPr lang="en-US" altLang="ja-JP" sz="1400" b="0" i="0" u="none" strike="noStrike" baseline="0" dirty="0">
                  <a:latin typeface="メイリオ" panose="020B0604030504040204" pitchFamily="50" charset="-128"/>
                  <a:ea typeface="メイリオ" panose="020B0604030504040204" pitchFamily="50" charset="-128"/>
                </a:rPr>
                <a:t>3</a:t>
              </a:r>
              <a:r>
                <a:rPr lang="ja-JP" altLang="en-US" sz="1400" b="0" i="0" u="none" strike="noStrike" baseline="0" dirty="0">
                  <a:latin typeface="メイリオ" panose="020B0604030504040204" pitchFamily="50" charset="-128"/>
                  <a:ea typeface="メイリオ" panose="020B0604030504040204" pitchFamily="50" charset="-128"/>
                </a:rPr>
                <a:t>リットルを目安に、</a:t>
              </a:r>
              <a:r>
                <a:rPr lang="en-US" altLang="ja-JP" sz="1400" b="0" i="0" u="none" strike="noStrike" baseline="0" dirty="0">
                  <a:latin typeface="メイリオ" panose="020B0604030504040204" pitchFamily="50" charset="-128"/>
                  <a:ea typeface="メイリオ" panose="020B0604030504040204" pitchFamily="50" charset="-128"/>
                </a:rPr>
                <a:t>3</a:t>
              </a:r>
              <a:r>
                <a:rPr lang="ja-JP" altLang="en-US" sz="1400" b="0" i="0" u="none" strike="noStrike" baseline="0" dirty="0">
                  <a:latin typeface="メイリオ" panose="020B0604030504040204" pitchFamily="50" charset="-128"/>
                  <a:ea typeface="メイリオ" panose="020B0604030504040204" pitchFamily="50" charset="-128"/>
                </a:rPr>
                <a:t>日分を用意）</a:t>
              </a:r>
              <a:r>
                <a:rPr lang="en-US" altLang="ja-JP" sz="1400" b="0" i="0" u="none" strike="noStrike" baseline="30000" dirty="0">
                  <a:latin typeface="メイリオ" panose="020B0604030504040204" pitchFamily="50" charset="-128"/>
                  <a:ea typeface="メイリオ" panose="020B0604030504040204" pitchFamily="50" charset="-128"/>
                </a:rPr>
                <a:t>※1</a:t>
              </a:r>
              <a:r>
                <a:rPr lang="ja-JP" altLang="en-US" sz="1400" b="0" i="0" u="none" strike="noStrike" baseline="30000" dirty="0">
                  <a:latin typeface="メイリオ" panose="020B0604030504040204" pitchFamily="50" charset="-128"/>
                  <a:ea typeface="メイリオ" panose="020B0604030504040204" pitchFamily="50" charset="-128"/>
                </a:rPr>
                <a:t>、</a:t>
              </a:r>
              <a:r>
                <a:rPr lang="en-US" altLang="ja-JP" sz="1400" b="0" i="0" u="none" strike="noStrike" baseline="30000" dirty="0">
                  <a:latin typeface="メイリオ" panose="020B0604030504040204" pitchFamily="50" charset="-128"/>
                  <a:ea typeface="メイリオ" panose="020B0604030504040204" pitchFamily="50" charset="-128"/>
                </a:rPr>
                <a:t>※2</a:t>
              </a:r>
            </a:p>
            <a:p>
              <a:pPr marL="180000" indent="-457200"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・食品（ご飯（アルファ米など１人</a:t>
              </a:r>
              <a:r>
                <a:rPr lang="en-US" altLang="ja-JP" sz="1400" b="0" i="0" u="none" strike="noStrike" baseline="0" dirty="0">
                  <a:latin typeface="メイリオ" panose="020B0604030504040204" pitchFamily="50" charset="-128"/>
                  <a:ea typeface="メイリオ" panose="020B0604030504040204" pitchFamily="50" charset="-128"/>
                </a:rPr>
                <a:t>5</a:t>
              </a:r>
              <a:r>
                <a:rPr lang="ja-JP" altLang="en-US" sz="1400" b="0" i="0" u="none" strike="noStrike" baseline="0" dirty="0">
                  <a:latin typeface="メイリオ" panose="020B0604030504040204" pitchFamily="50" charset="-128"/>
                  <a:ea typeface="メイリオ" panose="020B0604030504040204" pitchFamily="50" charset="-128"/>
                </a:rPr>
                <a:t>食分を用意）、ビスケット、板チョコ、乾パンなど、１人最低</a:t>
              </a:r>
              <a:r>
                <a:rPr lang="en-US" altLang="ja-JP" sz="1400" b="0" i="0" u="none" strike="noStrike" baseline="0" dirty="0">
                  <a:latin typeface="メイリオ" panose="020B0604030504040204" pitchFamily="50" charset="-128"/>
                  <a:ea typeface="メイリオ" panose="020B0604030504040204" pitchFamily="50" charset="-128"/>
                </a:rPr>
                <a:t>3</a:t>
              </a:r>
              <a:r>
                <a:rPr lang="ja-JP" altLang="en-US" sz="1400" b="0" i="0" u="none" strike="noStrike" baseline="0" dirty="0">
                  <a:latin typeface="メイリオ" panose="020B0604030504040204" pitchFamily="50" charset="-128"/>
                  <a:ea typeface="メイリオ" panose="020B0604030504040204" pitchFamily="50" charset="-128"/>
                </a:rPr>
                <a:t>日分の食料を備蓄しておきましょう）</a:t>
              </a:r>
              <a:r>
                <a:rPr lang="en-US" altLang="ja-JP" sz="1400" b="0" i="0" u="none" strike="noStrike" baseline="30000" dirty="0">
                  <a:latin typeface="メイリオ" panose="020B0604030504040204" pitchFamily="50" charset="-128"/>
                  <a:ea typeface="メイリオ" panose="020B0604030504040204" pitchFamily="50" charset="-128"/>
                </a:rPr>
                <a:t>※1</a:t>
              </a:r>
            </a:p>
            <a:p>
              <a:pPr marL="180000" indent="-457200"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・下着、衣類</a:t>
              </a:r>
            </a:p>
            <a:p>
              <a:pPr marL="180000" indent="-457200"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・トイレットペーパー、ティッシュペーパーなど</a:t>
              </a:r>
            </a:p>
            <a:p>
              <a:pPr marL="180000" indent="-457200"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・マッチ、ろうそく、カセットこんろ</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40" name="テキスト ボックス 39">
              <a:extLst>
                <a:ext uri="{FF2B5EF4-FFF2-40B4-BE49-F238E27FC236}">
                  <a16:creationId xmlns:a16="http://schemas.microsoft.com/office/drawing/2014/main" id="{B931E4ED-97E0-4D58-A296-EAA3BDE6CD35}"/>
                </a:ext>
              </a:extLst>
            </p:cNvPr>
            <p:cNvSpPr txBox="1"/>
            <p:nvPr/>
          </p:nvSpPr>
          <p:spPr>
            <a:xfrm>
              <a:off x="952257" y="5520914"/>
              <a:ext cx="7382060" cy="624530"/>
            </a:xfrm>
            <a:prstGeom prst="rect">
              <a:avLst/>
            </a:prstGeom>
            <a:noFill/>
          </p:spPr>
          <p:txBody>
            <a:bodyPr wrap="square" rtlCol="0">
              <a:spAutoFit/>
            </a:bodyPr>
            <a:lstStyle/>
            <a:p>
              <a:pPr marL="324000" indent="-457200" algn="l">
                <a:lnSpc>
                  <a:spcPts val="1400"/>
                </a:lnSpc>
              </a:pPr>
              <a:r>
                <a:rPr lang="en-US" altLang="ja-JP" sz="1000" b="0" i="0" u="none" strike="noStrike" baseline="0" dirty="0">
                  <a:latin typeface="メイリオ" panose="020B0604030504040204" pitchFamily="50" charset="-128"/>
                  <a:ea typeface="メイリオ" panose="020B0604030504040204" pitchFamily="50" charset="-128"/>
                </a:rPr>
                <a:t>※1</a:t>
              </a:r>
              <a:r>
                <a:rPr lang="ja-JP" altLang="en-US" sz="1000" b="0" i="0" u="none" strike="noStrike" baseline="0" dirty="0">
                  <a:latin typeface="メイリオ" panose="020B0604030504040204" pitchFamily="50" charset="-128"/>
                  <a:ea typeface="メイリオ" panose="020B0604030504040204" pitchFamily="50" charset="-128"/>
                </a:rPr>
                <a:t>　非常に広い地域に被害が及ぶ可能性のある南海トラフ地震では、「</a:t>
              </a:r>
              <a:r>
                <a:rPr lang="en-US" altLang="ja-JP" sz="1000" b="0" i="0" u="none" strike="noStrike" baseline="0" dirty="0">
                  <a:latin typeface="メイリオ" panose="020B0604030504040204" pitchFamily="50" charset="-128"/>
                  <a:ea typeface="メイリオ" panose="020B0604030504040204" pitchFamily="50" charset="-128"/>
                </a:rPr>
                <a:t>1</a:t>
              </a:r>
              <a:r>
                <a:rPr lang="ja-JP" altLang="en-US" sz="1000" b="0" i="0" u="none" strike="noStrike" baseline="0" dirty="0">
                  <a:latin typeface="メイリオ" panose="020B0604030504040204" pitchFamily="50" charset="-128"/>
                  <a:ea typeface="メイリオ" panose="020B0604030504040204" pitchFamily="50" charset="-128"/>
                </a:rPr>
                <a:t>週間分以上」の備蓄が望ましいとの指摘もあります。</a:t>
              </a:r>
            </a:p>
            <a:p>
              <a:pPr marL="324000" indent="-457200" algn="l">
                <a:lnSpc>
                  <a:spcPts val="1400"/>
                </a:lnSpc>
              </a:pPr>
              <a:r>
                <a:rPr lang="en-US" altLang="ja-JP" sz="1000" b="0" i="0" u="none" strike="noStrike" baseline="0" dirty="0">
                  <a:latin typeface="メイリオ" panose="020B0604030504040204" pitchFamily="50" charset="-128"/>
                  <a:ea typeface="メイリオ" panose="020B0604030504040204" pitchFamily="50" charset="-128"/>
                </a:rPr>
                <a:t>※2</a:t>
              </a:r>
              <a:r>
                <a:rPr lang="ja-JP" altLang="en-US" sz="1000" b="0" i="0" u="none" strike="noStrike" baseline="0" dirty="0">
                  <a:latin typeface="メイリオ" panose="020B0604030504040204" pitchFamily="50" charset="-128"/>
                  <a:ea typeface="メイリオ" panose="020B0604030504040204" pitchFamily="50" charset="-128"/>
                </a:rPr>
                <a:t>　飲料水とは別に、物を洗ったり、トイレで使用したりするための水も必要です。日ごろから水道水を入れたポリタンクを用意する、お風呂の水をいつもはっておくなどの備えをしておきましょう。</a:t>
              </a:r>
              <a:endParaRPr kumimoji="1" lang="ja-JP" altLang="en-US" sz="1400" dirty="0">
                <a:latin typeface="Arial" panose="020B0604020202020204" pitchFamily="34" charset="0"/>
                <a:ea typeface="メイリオ" panose="020B0604030504040204" pitchFamily="50" charset="-128"/>
                <a:cs typeface="Arial" panose="020B0604020202020204" pitchFamily="34" charset="0"/>
              </a:endParaRPr>
            </a:p>
          </p:txBody>
        </p:sp>
      </p:grpSp>
    </p:spTree>
    <p:extLst>
      <p:ext uri="{BB962C8B-B14F-4D97-AF65-F5344CB8AC3E}">
        <p14:creationId xmlns:p14="http://schemas.microsoft.com/office/powerpoint/2010/main" val="1648854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300"/>
                                        <p:tgtEl>
                                          <p:spTgt spid="22"/>
                                        </p:tgtEl>
                                      </p:cBhvr>
                                    </p:animEffect>
                                  </p:childTnLst>
                                </p:cTn>
                              </p:par>
                              <p:par>
                                <p:cTn id="11" presetID="10" presetClass="entr" presetSubtype="0" fill="hold" grpId="0" nodeType="withEffect">
                                  <p:stCondLst>
                                    <p:cond delay="3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3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（５）飲料水や食料品などを備蓄しよう</a:t>
            </a:r>
          </a:p>
        </p:txBody>
      </p:sp>
      <p:grpSp>
        <p:nvGrpSpPr>
          <p:cNvPr id="5" name="グループ化 4">
            <a:extLst>
              <a:ext uri="{FF2B5EF4-FFF2-40B4-BE49-F238E27FC236}">
                <a16:creationId xmlns:a16="http://schemas.microsoft.com/office/drawing/2014/main" id="{8FC5F90B-AA34-46EF-8FFF-36039D0B46C0}"/>
              </a:ext>
            </a:extLst>
          </p:cNvPr>
          <p:cNvGrpSpPr/>
          <p:nvPr/>
        </p:nvGrpSpPr>
        <p:grpSpPr>
          <a:xfrm>
            <a:off x="984562" y="1859142"/>
            <a:ext cx="7390954" cy="4198775"/>
            <a:chOff x="984562" y="1859142"/>
            <a:chExt cx="7390954" cy="4198775"/>
          </a:xfrm>
        </p:grpSpPr>
        <p:sp>
          <p:nvSpPr>
            <p:cNvPr id="23" name="テキスト ボックス 22">
              <a:extLst>
                <a:ext uri="{FF2B5EF4-FFF2-40B4-BE49-F238E27FC236}">
                  <a16:creationId xmlns:a16="http://schemas.microsoft.com/office/drawing/2014/main" id="{3D2BFD78-AB80-48D0-AADD-F5EC40541053}"/>
                </a:ext>
              </a:extLst>
            </p:cNvPr>
            <p:cNvSpPr txBox="1"/>
            <p:nvPr/>
          </p:nvSpPr>
          <p:spPr>
            <a:xfrm>
              <a:off x="1241228" y="1859142"/>
              <a:ext cx="3020007"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非常持ち出し品の例</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33" name="正方形/長方形 32">
              <a:extLst>
                <a:ext uri="{FF2B5EF4-FFF2-40B4-BE49-F238E27FC236}">
                  <a16:creationId xmlns:a16="http://schemas.microsoft.com/office/drawing/2014/main" id="{FADF810D-D5F4-4CED-BF64-9309D754BD84}"/>
                </a:ext>
              </a:extLst>
            </p:cNvPr>
            <p:cNvSpPr/>
            <p:nvPr/>
          </p:nvSpPr>
          <p:spPr>
            <a:xfrm>
              <a:off x="1116015" y="1924179"/>
              <a:ext cx="147600" cy="147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BD28CA29-60A1-4CB3-A8A8-C4283CC6F512}"/>
                </a:ext>
              </a:extLst>
            </p:cNvPr>
            <p:cNvSpPr txBox="1"/>
            <p:nvPr/>
          </p:nvSpPr>
          <p:spPr>
            <a:xfrm>
              <a:off x="1241226" y="2199303"/>
              <a:ext cx="6599268" cy="1669047"/>
            </a:xfrm>
            <a:prstGeom prst="rect">
              <a:avLst/>
            </a:prstGeom>
            <a:noFill/>
          </p:spPr>
          <p:txBody>
            <a:bodyPr wrap="square" rtlCol="0">
              <a:spAutoFit/>
            </a:bodyPr>
            <a:lstStyle/>
            <a:p>
              <a:pPr algn="l">
                <a:lnSpc>
                  <a:spcPts val="2500"/>
                </a:lnSpc>
              </a:pPr>
              <a:r>
                <a:rPr lang="ja-JP" altLang="en-US" sz="1400" b="0" i="0" u="none" strike="noStrike" baseline="0" dirty="0">
                  <a:latin typeface="メイリオ" panose="020B0604030504040204" pitchFamily="50" charset="-128"/>
                  <a:ea typeface="メイリオ" panose="020B0604030504040204" pitchFamily="50" charset="-128"/>
                </a:rPr>
                <a:t>飲料水、食料品（カップめん、缶詰、ビスケット、チョコレートなど）、貴重品（預金通帳、印鑑、現金、健康保険証など）、救急用品（ばんそうこう、包帯、消毒液、常備薬など）、 ヘルメット、防災ずきん、マスク、軍手、懐中電灯、衣類、下着、毛布、タオル、携帯ラジオ、予備電池、使い捨てカイロ、ウェットティッシュ、洗面用具、裁縫セット、食品包装用ラップフィルム、ポリ袋など</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2" name="吹き出し: 角を丸めた四角形 1">
              <a:extLst>
                <a:ext uri="{FF2B5EF4-FFF2-40B4-BE49-F238E27FC236}">
                  <a16:creationId xmlns:a16="http://schemas.microsoft.com/office/drawing/2014/main" id="{8E4DBA31-AEDD-44BB-868F-46ADAED20838}"/>
                </a:ext>
              </a:extLst>
            </p:cNvPr>
            <p:cNvSpPr/>
            <p:nvPr/>
          </p:nvSpPr>
          <p:spPr>
            <a:xfrm>
              <a:off x="984562" y="4255847"/>
              <a:ext cx="690880" cy="331894"/>
            </a:xfrm>
            <a:prstGeom prst="wedgeRoundRectCallout">
              <a:avLst>
                <a:gd name="adj1" fmla="val 73285"/>
                <a:gd name="adj2" fmla="val -25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1600" b="1" spc="200" dirty="0">
                  <a:latin typeface="メイリオ" panose="020B0604030504040204" pitchFamily="50" charset="-128"/>
                  <a:ea typeface="メイリオ" panose="020B0604030504040204" pitchFamily="50" charset="-128"/>
                </a:rPr>
                <a:t>参考</a:t>
              </a:r>
              <a:endParaRPr kumimoji="1" lang="ja-JP" altLang="en-US" sz="2000" b="1" spc="2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E33C3F7C-A3EB-49C7-B390-A302CB0175E5}"/>
                </a:ext>
              </a:extLst>
            </p:cNvPr>
            <p:cNvSpPr txBox="1"/>
            <p:nvPr/>
          </p:nvSpPr>
          <p:spPr>
            <a:xfrm>
              <a:off x="1832446" y="4256725"/>
              <a:ext cx="6494098"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ローリングストック法</a:t>
              </a:r>
            </a:p>
          </p:txBody>
        </p:sp>
        <p:sp>
          <p:nvSpPr>
            <p:cNvPr id="4" name="テキスト ボックス 3">
              <a:extLst>
                <a:ext uri="{FF2B5EF4-FFF2-40B4-BE49-F238E27FC236}">
                  <a16:creationId xmlns:a16="http://schemas.microsoft.com/office/drawing/2014/main" id="{98EE4C0A-A6D6-4EA0-855C-03FAA077F814}"/>
                </a:ext>
              </a:extLst>
            </p:cNvPr>
            <p:cNvSpPr txBox="1"/>
            <p:nvPr/>
          </p:nvSpPr>
          <p:spPr>
            <a:xfrm>
              <a:off x="1141742" y="4649839"/>
              <a:ext cx="7233774" cy="1408078"/>
            </a:xfrm>
            <a:prstGeom prst="rect">
              <a:avLst/>
            </a:prstGeom>
            <a:noFill/>
          </p:spPr>
          <p:txBody>
            <a:bodyPr wrap="square" lIns="0" tIns="0" rIns="0" bIns="0" rtlCol="0">
              <a:spAutoFit/>
            </a:bodyPr>
            <a:lstStyle/>
            <a:p>
              <a:pPr>
                <a:lnSpc>
                  <a:spcPts val="2800"/>
                </a:lnSpc>
              </a:pPr>
              <a:r>
                <a:rPr kumimoji="1" lang="ja-JP" altLang="en-US" sz="1400" spc="-50" dirty="0">
                  <a:latin typeface="メイリオ" panose="020B0604030504040204" pitchFamily="50" charset="-128"/>
                  <a:ea typeface="メイリオ" panose="020B0604030504040204" pitchFamily="50" charset="-128"/>
                </a:rPr>
                <a:t>　食料の備蓄は、以前は</a:t>
              </a:r>
              <a:r>
                <a:rPr kumimoji="1" lang="en-US" altLang="ja-JP" sz="1400" spc="-50" dirty="0">
                  <a:latin typeface="メイリオ" panose="020B0604030504040204" pitchFamily="50" charset="-128"/>
                  <a:ea typeface="メイリオ" panose="020B0604030504040204" pitchFamily="50" charset="-128"/>
                </a:rPr>
                <a:t>3</a:t>
              </a:r>
              <a:r>
                <a:rPr kumimoji="1" lang="ja-JP" altLang="en-US" sz="1400" spc="-50" dirty="0">
                  <a:latin typeface="メイリオ" panose="020B0604030504040204" pitchFamily="50" charset="-128"/>
                  <a:ea typeface="メイリオ" panose="020B0604030504040204" pitchFamily="50" charset="-128"/>
                </a:rPr>
                <a:t>日分といわれていましたが、最近では、</a:t>
              </a:r>
              <a:r>
                <a:rPr kumimoji="1" lang="en-US" altLang="ja-JP" sz="1400" spc="-50" dirty="0">
                  <a:latin typeface="メイリオ" panose="020B0604030504040204" pitchFamily="50" charset="-128"/>
                  <a:ea typeface="メイリオ" panose="020B0604030504040204" pitchFamily="50" charset="-128"/>
                </a:rPr>
                <a:t>1</a:t>
              </a:r>
              <a:r>
                <a:rPr kumimoji="1" lang="ja-JP" altLang="en-US" sz="1400" spc="-50" dirty="0">
                  <a:latin typeface="メイリオ" panose="020B0604030504040204" pitchFamily="50" charset="-128"/>
                  <a:ea typeface="メイリオ" panose="020B0604030504040204" pitchFamily="50" charset="-128"/>
                </a:rPr>
                <a:t>週間分といわれています。では、更なる</a:t>
              </a:r>
              <a:r>
                <a:rPr kumimoji="1" lang="en-US" altLang="ja-JP" sz="1400" spc="-50" dirty="0">
                  <a:latin typeface="メイリオ" panose="020B0604030504040204" pitchFamily="50" charset="-128"/>
                  <a:ea typeface="メイリオ" panose="020B0604030504040204" pitchFamily="50" charset="-128"/>
                </a:rPr>
                <a:t>4</a:t>
              </a:r>
              <a:r>
                <a:rPr kumimoji="1" lang="ja-JP" altLang="en-US" sz="1400" spc="-50" dirty="0">
                  <a:latin typeface="メイリオ" panose="020B0604030504040204" pitchFamily="50" charset="-128"/>
                  <a:ea typeface="メイリオ" panose="020B0604030504040204" pitchFamily="50" charset="-128"/>
                </a:rPr>
                <a:t>日分をどうやって確保したらよいでしょうか。</a:t>
              </a:r>
            </a:p>
            <a:p>
              <a:pPr>
                <a:lnSpc>
                  <a:spcPts val="2800"/>
                </a:lnSpc>
              </a:pPr>
              <a:r>
                <a:rPr kumimoji="1" lang="ja-JP" altLang="en-US" sz="1400" spc="-50" dirty="0">
                  <a:latin typeface="メイリオ" panose="020B0604030504040204" pitchFamily="50" charset="-128"/>
                  <a:ea typeface="メイリオ" panose="020B0604030504040204" pitchFamily="50" charset="-128"/>
                </a:rPr>
                <a:t>　</a:t>
              </a:r>
              <a:r>
                <a:rPr kumimoji="1" lang="en-US" altLang="ja-JP" sz="1400" spc="-50" dirty="0">
                  <a:latin typeface="メイリオ" panose="020B0604030504040204" pitchFamily="50" charset="-128"/>
                  <a:ea typeface="メイリオ" panose="020B0604030504040204" pitchFamily="50" charset="-128"/>
                </a:rPr>
                <a:t>1</a:t>
              </a:r>
              <a:r>
                <a:rPr kumimoji="1" lang="ja-JP" altLang="en-US" sz="1400" spc="-50" dirty="0">
                  <a:latin typeface="メイリオ" panose="020B0604030504040204" pitchFamily="50" charset="-128"/>
                  <a:ea typeface="メイリオ" panose="020B0604030504040204" pitchFamily="50" charset="-128"/>
                </a:rPr>
                <a:t>人当たり</a:t>
              </a:r>
              <a:r>
                <a:rPr kumimoji="1" lang="en-US" altLang="ja-JP" sz="1400" spc="-50" dirty="0">
                  <a:latin typeface="メイリオ" panose="020B0604030504040204" pitchFamily="50" charset="-128"/>
                  <a:ea typeface="メイリオ" panose="020B0604030504040204" pitchFamily="50" charset="-128"/>
                </a:rPr>
                <a:t>1</a:t>
              </a:r>
              <a:r>
                <a:rPr kumimoji="1" lang="ja-JP" altLang="en-US" sz="1400" spc="-50" dirty="0">
                  <a:latin typeface="メイリオ" panose="020B0604030504040204" pitchFamily="50" charset="-128"/>
                  <a:ea typeface="メイリオ" panose="020B0604030504040204" pitchFamily="50" charset="-128"/>
                </a:rPr>
                <a:t>日</a:t>
              </a:r>
              <a:r>
                <a:rPr kumimoji="1" lang="en-US" altLang="ja-JP" sz="1400" spc="-50" dirty="0">
                  <a:latin typeface="メイリオ" panose="020B0604030504040204" pitchFamily="50" charset="-128"/>
                  <a:ea typeface="メイリオ" panose="020B0604030504040204" pitchFamily="50" charset="-128"/>
                </a:rPr>
                <a:t>3</a:t>
              </a:r>
              <a:r>
                <a:rPr kumimoji="1" lang="ja-JP" altLang="en-US" sz="1400" spc="-50" dirty="0">
                  <a:latin typeface="メイリオ" panose="020B0604030504040204" pitchFamily="50" charset="-128"/>
                  <a:ea typeface="メイリオ" panose="020B0604030504040204" pitchFamily="50" charset="-128"/>
                </a:rPr>
                <a:t>食</a:t>
              </a:r>
              <a:r>
                <a:rPr kumimoji="1" lang="en-US" altLang="ja-JP" sz="1400" spc="-50" dirty="0">
                  <a:latin typeface="メイリオ" panose="020B0604030504040204" pitchFamily="50" charset="-128"/>
                  <a:ea typeface="メイリオ" panose="020B0604030504040204" pitchFamily="50" charset="-128"/>
                </a:rPr>
                <a:t>4</a:t>
              </a:r>
              <a:r>
                <a:rPr kumimoji="1" lang="ja-JP" altLang="en-US" sz="1400" spc="-50" dirty="0">
                  <a:latin typeface="メイリオ" panose="020B0604030504040204" pitchFamily="50" charset="-128"/>
                  <a:ea typeface="メイリオ" panose="020B0604030504040204" pitchFamily="50" charset="-128"/>
                </a:rPr>
                <a:t>日分、計</a:t>
              </a:r>
              <a:r>
                <a:rPr kumimoji="1" lang="en-US" altLang="ja-JP" sz="1400" spc="-50" dirty="0">
                  <a:latin typeface="メイリオ" panose="020B0604030504040204" pitchFamily="50" charset="-128"/>
                  <a:ea typeface="メイリオ" panose="020B0604030504040204" pitchFamily="50" charset="-128"/>
                </a:rPr>
                <a:t>12</a:t>
              </a:r>
              <a:r>
                <a:rPr kumimoji="1" lang="ja-JP" altLang="en-US" sz="1400" spc="-50" dirty="0">
                  <a:latin typeface="メイリオ" panose="020B0604030504040204" pitchFamily="50" charset="-128"/>
                  <a:ea typeface="メイリオ" panose="020B0604030504040204" pitchFamily="50" charset="-128"/>
                </a:rPr>
                <a:t>食を一度に用意し、毎月</a:t>
              </a:r>
              <a:r>
                <a:rPr kumimoji="1" lang="en-US" altLang="ja-JP" sz="1400" spc="-50" dirty="0">
                  <a:latin typeface="メイリオ" panose="020B0604030504040204" pitchFamily="50" charset="-128"/>
                  <a:ea typeface="メイリオ" panose="020B0604030504040204" pitchFamily="50" charset="-128"/>
                </a:rPr>
                <a:t>1</a:t>
              </a:r>
              <a:r>
                <a:rPr kumimoji="1" lang="ja-JP" altLang="en-US" sz="1400" spc="-50" dirty="0">
                  <a:latin typeface="メイリオ" panose="020B0604030504040204" pitchFamily="50" charset="-128"/>
                  <a:ea typeface="メイリオ" panose="020B0604030504040204" pitchFamily="50" charset="-128"/>
                </a:rPr>
                <a:t>食分を日常の食事に利用しながら補充していけば、ちょうど</a:t>
              </a:r>
              <a:r>
                <a:rPr kumimoji="1" lang="en-US" altLang="ja-JP" sz="1400" spc="-50" dirty="0">
                  <a:latin typeface="メイリオ" panose="020B0604030504040204" pitchFamily="50" charset="-128"/>
                  <a:ea typeface="メイリオ" panose="020B0604030504040204" pitchFamily="50" charset="-128"/>
                </a:rPr>
                <a:t>1</a:t>
              </a:r>
              <a:r>
                <a:rPr kumimoji="1" lang="ja-JP" altLang="en-US" sz="1400" spc="-50" dirty="0">
                  <a:latin typeface="メイリオ" panose="020B0604030504040204" pitchFamily="50" charset="-128"/>
                  <a:ea typeface="メイリオ" panose="020B0604030504040204" pitchFamily="50" charset="-128"/>
                </a:rPr>
                <a:t>年で</a:t>
              </a:r>
              <a:r>
                <a:rPr kumimoji="1" lang="en-US" altLang="ja-JP" sz="1400" spc="-50" dirty="0">
                  <a:latin typeface="メイリオ" panose="020B0604030504040204" pitchFamily="50" charset="-128"/>
                  <a:ea typeface="メイリオ" panose="020B0604030504040204" pitchFamily="50" charset="-128"/>
                </a:rPr>
                <a:t>12</a:t>
              </a:r>
              <a:r>
                <a:rPr kumimoji="1" lang="ja-JP" altLang="en-US" sz="1400" spc="-50" dirty="0">
                  <a:latin typeface="メイリオ" panose="020B0604030504040204" pitchFamily="50" charset="-128"/>
                  <a:ea typeface="メイリオ" panose="020B0604030504040204" pitchFamily="50" charset="-128"/>
                </a:rPr>
                <a:t>食分の賞味期限を更新することができます。</a:t>
              </a:r>
            </a:p>
          </p:txBody>
        </p:sp>
      </p:grpSp>
    </p:spTree>
    <p:extLst>
      <p:ext uri="{BB962C8B-B14F-4D97-AF65-F5344CB8AC3E}">
        <p14:creationId xmlns:p14="http://schemas.microsoft.com/office/powerpoint/2010/main" val="1075769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（５）飲料水や食料品などを備蓄しよう</a:t>
            </a:r>
          </a:p>
        </p:txBody>
      </p:sp>
      <p:grpSp>
        <p:nvGrpSpPr>
          <p:cNvPr id="14" name="グループ化 13">
            <a:extLst>
              <a:ext uri="{FF2B5EF4-FFF2-40B4-BE49-F238E27FC236}">
                <a16:creationId xmlns:a16="http://schemas.microsoft.com/office/drawing/2014/main" id="{F3E0D196-89FB-4802-A544-8851EC168317}"/>
              </a:ext>
            </a:extLst>
          </p:cNvPr>
          <p:cNvGrpSpPr/>
          <p:nvPr/>
        </p:nvGrpSpPr>
        <p:grpSpPr>
          <a:xfrm>
            <a:off x="1125741" y="1859142"/>
            <a:ext cx="6816891" cy="4105099"/>
            <a:chOff x="1125741" y="1859142"/>
            <a:chExt cx="6816891" cy="4105099"/>
          </a:xfrm>
        </p:grpSpPr>
        <p:sp>
          <p:nvSpPr>
            <p:cNvPr id="23" name="テキスト ボックス 22">
              <a:extLst>
                <a:ext uri="{FF2B5EF4-FFF2-40B4-BE49-F238E27FC236}">
                  <a16:creationId xmlns:a16="http://schemas.microsoft.com/office/drawing/2014/main" id="{3D2BFD78-AB80-48D0-AADD-F5EC40541053}"/>
                </a:ext>
              </a:extLst>
            </p:cNvPr>
            <p:cNvSpPr txBox="1"/>
            <p:nvPr/>
          </p:nvSpPr>
          <p:spPr>
            <a:xfrm>
              <a:off x="1250954" y="1859142"/>
              <a:ext cx="3020007" cy="307777"/>
            </a:xfrm>
            <a:prstGeom prst="rect">
              <a:avLst/>
            </a:prstGeom>
            <a:noFill/>
          </p:spPr>
          <p:txBody>
            <a:bodyPr wrap="square" rtlCol="0">
              <a:spAutoFit/>
            </a:bodyPr>
            <a:lstStyle/>
            <a:p>
              <a:pPr algn="l"/>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災害時の水まわりに関する工夫例</a:t>
              </a:r>
              <a:endParaRPr kumimoji="1" lang="ja-JP" altLang="en-US" sz="1400" b="1" dirty="0">
                <a:solidFill>
                  <a:schemeClr val="bg2">
                    <a:lumMod val="10000"/>
                  </a:schemeClr>
                </a:solidFill>
                <a:latin typeface="Arial" panose="020B0604020202020204" pitchFamily="34" charset="0"/>
                <a:ea typeface="メイリオ" panose="020B0604030504040204" pitchFamily="50" charset="-128"/>
                <a:cs typeface="Arial" panose="020B0604020202020204" pitchFamily="34" charset="0"/>
              </a:endParaRPr>
            </a:p>
          </p:txBody>
        </p:sp>
        <p:sp>
          <p:nvSpPr>
            <p:cNvPr id="33" name="正方形/長方形 32">
              <a:extLst>
                <a:ext uri="{FF2B5EF4-FFF2-40B4-BE49-F238E27FC236}">
                  <a16:creationId xmlns:a16="http://schemas.microsoft.com/office/drawing/2014/main" id="{FADF810D-D5F4-4CED-BF64-9309D754BD84}"/>
                </a:ext>
              </a:extLst>
            </p:cNvPr>
            <p:cNvSpPr/>
            <p:nvPr/>
          </p:nvSpPr>
          <p:spPr>
            <a:xfrm>
              <a:off x="1125741" y="1924179"/>
              <a:ext cx="147600" cy="147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1" name="正方形/長方形 20">
              <a:extLst>
                <a:ext uri="{FF2B5EF4-FFF2-40B4-BE49-F238E27FC236}">
                  <a16:creationId xmlns:a16="http://schemas.microsoft.com/office/drawing/2014/main" id="{EF381302-957B-45F9-9928-4124D7C71C16}"/>
                </a:ext>
              </a:extLst>
            </p:cNvPr>
            <p:cNvSpPr/>
            <p:nvPr/>
          </p:nvSpPr>
          <p:spPr>
            <a:xfrm>
              <a:off x="1147135" y="2266044"/>
              <a:ext cx="6795497" cy="3698197"/>
            </a:xfrm>
            <a:prstGeom prst="rect">
              <a:avLst/>
            </a:prstGeom>
            <a:solidFill>
              <a:schemeClr val="bg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2" name="正方形/長方形 21">
              <a:extLst>
                <a:ext uri="{FF2B5EF4-FFF2-40B4-BE49-F238E27FC236}">
                  <a16:creationId xmlns:a16="http://schemas.microsoft.com/office/drawing/2014/main" id="{E8AE8008-89A8-4997-8DEB-173B254D358F}"/>
                </a:ext>
              </a:extLst>
            </p:cNvPr>
            <p:cNvSpPr/>
            <p:nvPr/>
          </p:nvSpPr>
          <p:spPr>
            <a:xfrm>
              <a:off x="1158132" y="2278800"/>
              <a:ext cx="1086467" cy="3675600"/>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4" name="テキスト ボックス 23">
              <a:extLst>
                <a:ext uri="{FF2B5EF4-FFF2-40B4-BE49-F238E27FC236}">
                  <a16:creationId xmlns:a16="http://schemas.microsoft.com/office/drawing/2014/main" id="{B5F6438F-F438-483D-944E-FAB2F2D66B62}"/>
                </a:ext>
              </a:extLst>
            </p:cNvPr>
            <p:cNvSpPr txBox="1"/>
            <p:nvPr/>
          </p:nvSpPr>
          <p:spPr>
            <a:xfrm>
              <a:off x="2288855" y="2337998"/>
              <a:ext cx="5407755" cy="1000274"/>
            </a:xfrm>
            <a:prstGeom prst="rect">
              <a:avLst/>
            </a:prstGeom>
            <a:noFill/>
          </p:spPr>
          <p:txBody>
            <a:bodyPr wrap="square" lIns="0" tIns="0" rIns="0" bIns="0" rtlCol="0">
              <a:spAutoFit/>
            </a:bodyPr>
            <a:lstStyle/>
            <a:p>
              <a:pPr marL="144000" indent="-457200">
                <a:lnSpc>
                  <a:spcPts val="2000"/>
                </a:lnSpc>
              </a:pPr>
              <a:r>
                <a:rPr lang="ja-JP" altLang="en-US" sz="1200" dirty="0">
                  <a:solidFill>
                    <a:schemeClr val="bg2">
                      <a:lumMod val="10000"/>
                    </a:schemeClr>
                  </a:solidFill>
                  <a:latin typeface="メイリオ" panose="020B0604030504040204" pitchFamily="50" charset="-128"/>
                  <a:ea typeface="メイリオ" panose="020B0604030504040204" pitchFamily="50" charset="-128"/>
                </a:rPr>
                <a:t>①切干大根と少量の水をポリ袋に入れ、切干大根をもどす。</a:t>
              </a:r>
            </a:p>
            <a:p>
              <a:pPr marL="144000" indent="-457200">
                <a:lnSpc>
                  <a:spcPts val="2000"/>
                </a:lnSpc>
              </a:pPr>
              <a:r>
                <a:rPr lang="ja-JP" altLang="en-US" sz="1200" dirty="0">
                  <a:solidFill>
                    <a:schemeClr val="bg2">
                      <a:lumMod val="10000"/>
                    </a:schemeClr>
                  </a:solidFill>
                  <a:latin typeface="メイリオ" panose="020B0604030504040204" pitchFamily="50" charset="-128"/>
                  <a:ea typeface="メイリオ" panose="020B0604030504040204" pitchFamily="50" charset="-128"/>
                </a:rPr>
                <a:t>②戻した切干大根に缶詰のツナをあえ、醤油や塩など手元にある調味料を加えて、味を調える。</a:t>
              </a:r>
            </a:p>
            <a:p>
              <a:pPr marL="144000" indent="-457200">
                <a:lnSpc>
                  <a:spcPts val="2000"/>
                </a:lnSpc>
              </a:pPr>
              <a:r>
                <a:rPr lang="en-US" altLang="ja-JP" sz="1000" dirty="0">
                  <a:solidFill>
                    <a:schemeClr val="bg2">
                      <a:lumMod val="10000"/>
                    </a:schemeClr>
                  </a:solidFill>
                  <a:latin typeface="メイリオ" panose="020B0604030504040204" pitchFamily="50" charset="-128"/>
                  <a:ea typeface="メイリオ" panose="020B0604030504040204" pitchFamily="50" charset="-128"/>
                </a:rPr>
                <a:t>※</a:t>
              </a:r>
              <a:r>
                <a:rPr lang="ja-JP" altLang="en-US" sz="1000" dirty="0">
                  <a:solidFill>
                    <a:schemeClr val="bg2">
                      <a:lumMod val="10000"/>
                    </a:schemeClr>
                  </a:solidFill>
                  <a:latin typeface="メイリオ" panose="020B0604030504040204" pitchFamily="50" charset="-128"/>
                  <a:ea typeface="メイリオ" panose="020B0604030504040204" pitchFamily="50" charset="-128"/>
                </a:rPr>
                <a:t>備蓄しやすい食材で熱を使わずに調理することができます。</a:t>
              </a:r>
              <a:endParaRPr kumimoji="1" lang="ja-JP" altLang="en-US" sz="800" spc="100" dirty="0">
                <a:solidFill>
                  <a:schemeClr val="bg2">
                    <a:lumMod val="10000"/>
                  </a:schemeClr>
                </a:solidFill>
                <a:latin typeface="メイリオ" panose="020B0604030504040204" pitchFamily="50" charset="-128"/>
                <a:ea typeface="メイリオ" panose="020B0604030504040204" pitchFamily="50" charset="-128"/>
              </a:endParaRPr>
            </a:p>
          </p:txBody>
        </p:sp>
        <p:cxnSp>
          <p:nvCxnSpPr>
            <p:cNvPr id="25" name="直線コネクタ 24">
              <a:extLst>
                <a:ext uri="{FF2B5EF4-FFF2-40B4-BE49-F238E27FC236}">
                  <a16:creationId xmlns:a16="http://schemas.microsoft.com/office/drawing/2014/main" id="{E9B8A407-7ACA-4230-A5EC-7DC250F3E3BC}"/>
                </a:ext>
              </a:extLst>
            </p:cNvPr>
            <p:cNvCxnSpPr>
              <a:cxnSpLocks/>
            </p:cNvCxnSpPr>
            <p:nvPr/>
          </p:nvCxnSpPr>
          <p:spPr>
            <a:xfrm flipH="1">
              <a:off x="2251374" y="2266044"/>
              <a:ext cx="1" cy="3698197"/>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478E5CBE-3503-44A1-BB0E-64948D653138}"/>
                </a:ext>
              </a:extLst>
            </p:cNvPr>
            <p:cNvCxnSpPr>
              <a:cxnSpLocks/>
            </p:cNvCxnSpPr>
            <p:nvPr/>
          </p:nvCxnSpPr>
          <p:spPr>
            <a:xfrm>
              <a:off x="1147136" y="3416974"/>
              <a:ext cx="6795496" cy="12026"/>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F4F01B6-339B-4067-9B4B-7A920C2CB9EF}"/>
                </a:ext>
              </a:extLst>
            </p:cNvPr>
            <p:cNvCxnSpPr>
              <a:cxnSpLocks/>
            </p:cNvCxnSpPr>
            <p:nvPr/>
          </p:nvCxnSpPr>
          <p:spPr>
            <a:xfrm>
              <a:off x="1147135" y="4079111"/>
              <a:ext cx="6795497"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9AEBDBA9-A8EF-4F0D-B8C3-A8C707176026}"/>
                </a:ext>
              </a:extLst>
            </p:cNvPr>
            <p:cNvSpPr txBox="1"/>
            <p:nvPr/>
          </p:nvSpPr>
          <p:spPr>
            <a:xfrm>
              <a:off x="1190082" y="2701923"/>
              <a:ext cx="1025334" cy="294311"/>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調　理</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D7E58D29-4F5B-467D-8287-B062F95B7444}"/>
                </a:ext>
              </a:extLst>
            </p:cNvPr>
            <p:cNvSpPr txBox="1"/>
            <p:nvPr/>
          </p:nvSpPr>
          <p:spPr>
            <a:xfrm>
              <a:off x="2316729" y="3496004"/>
              <a:ext cx="5377831" cy="495007"/>
            </a:xfrm>
            <a:prstGeom prst="rect">
              <a:avLst/>
            </a:prstGeom>
            <a:noFill/>
          </p:spPr>
          <p:txBody>
            <a:bodyPr wrap="square" lIns="0" tIns="0" rIns="0" bIns="0" rtlCol="0">
              <a:spAutoFit/>
            </a:bodyPr>
            <a:lstStyle/>
            <a:p>
              <a:pPr>
                <a:lnSpc>
                  <a:spcPts val="2000"/>
                </a:lnSpc>
              </a:pPr>
              <a:r>
                <a:rPr lang="ja-JP" altLang="en-US" sz="1200" dirty="0">
                  <a:solidFill>
                    <a:schemeClr val="bg2">
                      <a:lumMod val="10000"/>
                    </a:schemeClr>
                  </a:solidFill>
                  <a:latin typeface="メイリオ" panose="020B0604030504040204" pitchFamily="50" charset="-128"/>
                  <a:ea typeface="メイリオ" panose="020B0604030504040204" pitchFamily="50" charset="-128"/>
                </a:rPr>
                <a:t>食器を食品包装用ラップフィルムで包んでおくと、食事後ラップフィルムをはずせば、食器を洗わずにすみます。</a:t>
              </a:r>
              <a:endParaRPr kumimoji="1" lang="ja-JP" altLang="en-US" sz="105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0536AC2C-802E-42CE-BFFF-CCD22A5FE726}"/>
                </a:ext>
              </a:extLst>
            </p:cNvPr>
            <p:cNvSpPr txBox="1"/>
            <p:nvPr/>
          </p:nvSpPr>
          <p:spPr>
            <a:xfrm>
              <a:off x="1190082" y="3599663"/>
              <a:ext cx="1025334" cy="294311"/>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食器の洗浄</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283C1B37-1846-4C23-9DBE-B193382CB4AF}"/>
                </a:ext>
              </a:extLst>
            </p:cNvPr>
            <p:cNvSpPr txBox="1"/>
            <p:nvPr/>
          </p:nvSpPr>
          <p:spPr>
            <a:xfrm>
              <a:off x="2316729" y="4191201"/>
              <a:ext cx="5377837" cy="410369"/>
            </a:xfrm>
            <a:prstGeom prst="rect">
              <a:avLst/>
            </a:prstGeom>
            <a:noFill/>
          </p:spPr>
          <p:txBody>
            <a:bodyPr wrap="square" lIns="0" tIns="0" rIns="0" bIns="0" rtlCol="0">
              <a:spAutoFit/>
            </a:bodyPr>
            <a:lstStyle/>
            <a:p>
              <a:pPr marL="144000" indent="-457200">
                <a:lnSpc>
                  <a:spcPts val="1600"/>
                </a:lnSpc>
              </a:pPr>
              <a:r>
                <a:rPr lang="ja-JP" altLang="en-US" sz="1200" dirty="0">
                  <a:solidFill>
                    <a:schemeClr val="bg2">
                      <a:lumMod val="10000"/>
                    </a:schemeClr>
                  </a:solidFill>
                  <a:latin typeface="メイリオ" panose="020B0604030504040204" pitchFamily="50" charset="-128"/>
                  <a:ea typeface="メイリオ" panose="020B0604030504040204" pitchFamily="50" charset="-128"/>
                </a:rPr>
                <a:t>①大きい厚手のポリ袋に水と少量の洗剤、下着・靴下などの薄手の洗濯物を入れる。</a:t>
              </a:r>
              <a:endParaRPr kumimoji="1" lang="ja-JP" altLang="en-US" sz="8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CE4E5C75-E7EC-4FDB-A5DD-C7B63DDF45AA}"/>
                </a:ext>
              </a:extLst>
            </p:cNvPr>
            <p:cNvSpPr txBox="1"/>
            <p:nvPr/>
          </p:nvSpPr>
          <p:spPr>
            <a:xfrm>
              <a:off x="1190082" y="4842662"/>
              <a:ext cx="1025334" cy="294311"/>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洗　濯</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B5A35E9F-65F4-4699-BAC2-CF175EEF6E91}"/>
                </a:ext>
              </a:extLst>
            </p:cNvPr>
            <p:cNvSpPr txBox="1"/>
            <p:nvPr/>
          </p:nvSpPr>
          <p:spPr>
            <a:xfrm>
              <a:off x="2316729" y="4710345"/>
              <a:ext cx="5377837" cy="410369"/>
            </a:xfrm>
            <a:prstGeom prst="rect">
              <a:avLst/>
            </a:prstGeom>
            <a:noFill/>
          </p:spPr>
          <p:txBody>
            <a:bodyPr wrap="square" lIns="0" tIns="0" rIns="0" bIns="0" rtlCol="0">
              <a:spAutoFit/>
            </a:bodyPr>
            <a:lstStyle/>
            <a:p>
              <a:pPr marL="144000" indent="-457200">
                <a:lnSpc>
                  <a:spcPts val="1600"/>
                </a:lnSpc>
              </a:pPr>
              <a:r>
                <a:rPr lang="ja-JP" altLang="en-US" sz="1200" dirty="0">
                  <a:solidFill>
                    <a:schemeClr val="bg2">
                      <a:lumMod val="10000"/>
                    </a:schemeClr>
                  </a:solidFill>
                  <a:latin typeface="メイリオ" panose="020B0604030504040204" pitchFamily="50" charset="-128"/>
                  <a:ea typeface="メイリオ" panose="020B0604030504040204" pitchFamily="50" charset="-128"/>
                </a:rPr>
                <a:t>②袋を結んで２～３分程度もみ洗いをした後、水を捨て、袋の上から足で踏んで脱水する。</a:t>
              </a:r>
              <a:endParaRPr kumimoji="1" lang="ja-JP" altLang="en-US" sz="8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41B39DE0-9DF7-48F2-A4D7-4C13FADFBDCC}"/>
                </a:ext>
              </a:extLst>
            </p:cNvPr>
            <p:cNvSpPr txBox="1"/>
            <p:nvPr/>
          </p:nvSpPr>
          <p:spPr>
            <a:xfrm>
              <a:off x="2316729" y="5229488"/>
              <a:ext cx="5377837" cy="602729"/>
            </a:xfrm>
            <a:prstGeom prst="rect">
              <a:avLst/>
            </a:prstGeom>
            <a:noFill/>
          </p:spPr>
          <p:txBody>
            <a:bodyPr wrap="square" lIns="0" tIns="0" rIns="0" bIns="0" rtlCol="0">
              <a:spAutoFit/>
            </a:bodyPr>
            <a:lstStyle/>
            <a:p>
              <a:pPr marL="144000" indent="-457200">
                <a:lnSpc>
                  <a:spcPts val="1600"/>
                </a:lnSpc>
              </a:pPr>
              <a:r>
                <a:rPr lang="ja-JP" altLang="en-US" sz="1200" dirty="0">
                  <a:solidFill>
                    <a:schemeClr val="bg2">
                      <a:lumMod val="10000"/>
                    </a:schemeClr>
                  </a:solidFill>
                  <a:latin typeface="メイリオ" panose="020B0604030504040204" pitchFamily="50" charset="-128"/>
                  <a:ea typeface="メイリオ" panose="020B0604030504040204" pitchFamily="50" charset="-128"/>
                </a:rPr>
                <a:t>③再び水を入れてもみ洗いですすぎをした後、水を捨て、袋の上から足で踏んで脱水する。</a:t>
              </a:r>
            </a:p>
            <a:p>
              <a:pPr marL="144000" indent="-457200">
                <a:lnSpc>
                  <a:spcPts val="1600"/>
                </a:lnSpc>
              </a:pPr>
              <a:r>
                <a:rPr lang="en-US" altLang="ja-JP" sz="1000" dirty="0">
                  <a:solidFill>
                    <a:schemeClr val="bg2">
                      <a:lumMod val="10000"/>
                    </a:schemeClr>
                  </a:solidFill>
                  <a:latin typeface="メイリオ" panose="020B0604030504040204" pitchFamily="50" charset="-128"/>
                  <a:ea typeface="メイリオ" panose="020B0604030504040204" pitchFamily="50" charset="-128"/>
                </a:rPr>
                <a:t>※</a:t>
              </a:r>
              <a:r>
                <a:rPr lang="ja-JP" altLang="en-US" sz="1000" dirty="0">
                  <a:solidFill>
                    <a:schemeClr val="bg2">
                      <a:lumMod val="10000"/>
                    </a:schemeClr>
                  </a:solidFill>
                  <a:latin typeface="メイリオ" panose="020B0604030504040204" pitchFamily="50" charset="-128"/>
                  <a:ea typeface="メイリオ" panose="020B0604030504040204" pitchFamily="50" charset="-128"/>
                </a:rPr>
                <a:t>汚れの少ないものから順に洗います。また、使用した水はトイレ用として再利用しましょう。</a:t>
              </a:r>
              <a:endParaRPr kumimoji="1" lang="ja-JP" altLang="en-US" sz="800" dirty="0">
                <a:solidFill>
                  <a:schemeClr val="bg2">
                    <a:lumMod val="10000"/>
                  </a:schemeClr>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207817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bject 10">
            <a:extLst>
              <a:ext uri="{FF2B5EF4-FFF2-40B4-BE49-F238E27FC236}">
                <a16:creationId xmlns:a16="http://schemas.microsoft.com/office/drawing/2014/main" id="{ECA7D73D-FD6E-4F66-8F60-01548693EFC1}"/>
              </a:ext>
            </a:extLst>
          </p:cNvPr>
          <p:cNvSpPr txBox="1"/>
          <p:nvPr/>
        </p:nvSpPr>
        <p:spPr>
          <a:xfrm>
            <a:off x="317500" y="4668622"/>
            <a:ext cx="8508999" cy="2138360"/>
          </a:xfrm>
          <a:prstGeom prst="rect">
            <a:avLst/>
          </a:prstGeom>
          <a:noFill/>
        </p:spPr>
        <p:txBody>
          <a:bodyPr vert="horz" wrap="square" lIns="360000" tIns="180000" rIns="360000" bIns="180000" spcCol="360000" rtlCol="0">
            <a:spAutoFit/>
          </a:bodyPr>
          <a:lstStyle/>
          <a:p>
            <a:pPr>
              <a:lnSpc>
                <a:spcPts val="2800"/>
              </a:lnSpc>
            </a:pPr>
            <a:r>
              <a:rPr lang="ja-JP" altLang="en-US" b="1" dirty="0">
                <a:solidFill>
                  <a:schemeClr val="bg2">
                    <a:lumMod val="10000"/>
                  </a:schemeClr>
                </a:solidFill>
                <a:latin typeface="メイリオ" panose="020B0604030504040204" pitchFamily="50" charset="-128"/>
                <a:ea typeface="メイリオ" panose="020B0604030504040204" pitchFamily="50" charset="-128"/>
                <a:cs typeface="メイリオ"/>
              </a:rPr>
              <a:t>近年、世界各地で異常気象が起こり、さまざまな自然災害が発生しています。</a:t>
            </a:r>
            <a:r>
              <a:rPr lang="ja-JP" altLang="en-US" b="1" spc="100" dirty="0">
                <a:solidFill>
                  <a:schemeClr val="bg2">
                    <a:lumMod val="10000"/>
                  </a:schemeClr>
                </a:solidFill>
                <a:latin typeface="メイリオ" panose="020B0604030504040204" pitchFamily="50" charset="-128"/>
                <a:ea typeface="メイリオ" panose="020B0604030504040204" pitchFamily="50" charset="-128"/>
                <a:cs typeface="メイリオ"/>
              </a:rPr>
              <a:t>しかしこれらの自然災害は、人間がコントロールすることは不可能です。</a:t>
            </a:r>
            <a:endParaRPr lang="en-US" altLang="ja-JP" b="1" spc="100" dirty="0">
              <a:solidFill>
                <a:schemeClr val="bg2">
                  <a:lumMod val="10000"/>
                </a:schemeClr>
              </a:solidFill>
              <a:latin typeface="メイリオ" panose="020B0604030504040204" pitchFamily="50" charset="-128"/>
              <a:ea typeface="メイリオ" panose="020B0604030504040204" pitchFamily="50" charset="-128"/>
              <a:cs typeface="メイリオ"/>
            </a:endParaRPr>
          </a:p>
          <a:p>
            <a:pPr>
              <a:lnSpc>
                <a:spcPts val="2800"/>
              </a:lnSpc>
            </a:pPr>
            <a:r>
              <a:rPr lang="ja-JP" altLang="en-US" b="1" spc="50" dirty="0">
                <a:solidFill>
                  <a:schemeClr val="bg2">
                    <a:lumMod val="10000"/>
                  </a:schemeClr>
                </a:solidFill>
                <a:latin typeface="メイリオ" panose="020B0604030504040204" pitchFamily="50" charset="-128"/>
                <a:ea typeface="メイリオ" panose="020B0604030504040204" pitchFamily="50" charset="-128"/>
                <a:cs typeface="メイリオ"/>
              </a:rPr>
              <a:t>さまざまな災害から身を守り、被害を最小限にとどめるためには、防災に必要な知識や備えが大切です。</a:t>
            </a:r>
            <a:r>
              <a:rPr lang="ja-JP" altLang="en-US" b="1" spc="80" dirty="0">
                <a:solidFill>
                  <a:schemeClr val="bg2">
                    <a:lumMod val="10000"/>
                  </a:schemeClr>
                </a:solidFill>
                <a:latin typeface="メイリオ" panose="020B0604030504040204" pitchFamily="50" charset="-128"/>
                <a:ea typeface="メイリオ" panose="020B0604030504040204" pitchFamily="50" charset="-128"/>
                <a:cs typeface="メイリオ"/>
              </a:rPr>
              <a:t>現実を見つめ、今、一人ひとりができることを考え行動につなげましょう。</a:t>
            </a:r>
          </a:p>
        </p:txBody>
      </p:sp>
      <p:grpSp>
        <p:nvGrpSpPr>
          <p:cNvPr id="24" name="グループ化 23">
            <a:extLst>
              <a:ext uri="{FF2B5EF4-FFF2-40B4-BE49-F238E27FC236}">
                <a16:creationId xmlns:a16="http://schemas.microsoft.com/office/drawing/2014/main" id="{381ECAD7-9412-47B2-87B1-D18DF8EBCAC9}"/>
              </a:ext>
            </a:extLst>
          </p:cNvPr>
          <p:cNvGrpSpPr/>
          <p:nvPr/>
        </p:nvGrpSpPr>
        <p:grpSpPr>
          <a:xfrm>
            <a:off x="317500" y="228600"/>
            <a:ext cx="8509000" cy="4359037"/>
            <a:chOff x="317500" y="228600"/>
            <a:chExt cx="8509000" cy="4359037"/>
          </a:xfrm>
        </p:grpSpPr>
        <p:sp>
          <p:nvSpPr>
            <p:cNvPr id="25" name="bk object 16">
              <a:extLst>
                <a:ext uri="{FF2B5EF4-FFF2-40B4-BE49-F238E27FC236}">
                  <a16:creationId xmlns:a16="http://schemas.microsoft.com/office/drawing/2014/main" id="{998705A2-BA5A-447D-AC52-04D748442BD8}"/>
                </a:ext>
              </a:extLst>
            </p:cNvPr>
            <p:cNvSpPr/>
            <p:nvPr/>
          </p:nvSpPr>
          <p:spPr>
            <a:xfrm>
              <a:off x="317500" y="480627"/>
              <a:ext cx="8509000" cy="410701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sp>
          <p:nvSpPr>
            <p:cNvPr id="28" name="四角形: 角を丸くする 27">
              <a:extLst>
                <a:ext uri="{FF2B5EF4-FFF2-40B4-BE49-F238E27FC236}">
                  <a16:creationId xmlns:a16="http://schemas.microsoft.com/office/drawing/2014/main" id="{845809A2-935B-4150-A9D1-C44BFBEEDD36}"/>
                </a:ext>
              </a:extLst>
            </p:cNvPr>
            <p:cNvSpPr/>
            <p:nvPr/>
          </p:nvSpPr>
          <p:spPr>
            <a:xfrm>
              <a:off x="2412000" y="228600"/>
              <a:ext cx="4320000" cy="508000"/>
            </a:xfrm>
            <a:prstGeom prst="roundRect">
              <a:avLst>
                <a:gd name="adj" fmla="val 50000"/>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0C03CE7B-A6CF-4374-90B4-D3C2295ED9D5}"/>
                </a:ext>
              </a:extLst>
            </p:cNvPr>
            <p:cNvSpPr txBox="1"/>
            <p:nvPr/>
          </p:nvSpPr>
          <p:spPr>
            <a:xfrm>
              <a:off x="2412000" y="301084"/>
              <a:ext cx="4320000" cy="461665"/>
            </a:xfrm>
            <a:prstGeom prst="rect">
              <a:avLst/>
            </a:prstGeom>
            <a:noFill/>
          </p:spPr>
          <p:txBody>
            <a:bodyPr wrap="square" rtlCol="0">
              <a:spAutoFit/>
            </a:bodyPr>
            <a:lstStyle/>
            <a:p>
              <a:pPr algn="ctr"/>
              <a:r>
                <a:rPr kumimoji="1" lang="ja-JP" altLang="en-US" sz="2400" b="1" dirty="0">
                  <a:solidFill>
                    <a:schemeClr val="bg1"/>
                  </a:solidFill>
                  <a:latin typeface="メイリオ" panose="020B0604030504040204" pitchFamily="50" charset="-128"/>
                  <a:ea typeface="メイリオ" panose="020B0604030504040204" pitchFamily="50" charset="-128"/>
                </a:rPr>
                <a:t>目　次</a:t>
              </a:r>
            </a:p>
          </p:txBody>
        </p:sp>
      </p:grpSp>
      <p:grpSp>
        <p:nvGrpSpPr>
          <p:cNvPr id="4" name="グループ化 3">
            <a:extLst>
              <a:ext uri="{FF2B5EF4-FFF2-40B4-BE49-F238E27FC236}">
                <a16:creationId xmlns:a16="http://schemas.microsoft.com/office/drawing/2014/main" id="{1CD76F8E-D7AE-4D43-8418-E15E3D1C0391}"/>
              </a:ext>
            </a:extLst>
          </p:cNvPr>
          <p:cNvGrpSpPr/>
          <p:nvPr/>
        </p:nvGrpSpPr>
        <p:grpSpPr>
          <a:xfrm>
            <a:off x="532063" y="1015170"/>
            <a:ext cx="8230937" cy="3269270"/>
            <a:chOff x="532063" y="1015170"/>
            <a:chExt cx="8230937" cy="3269270"/>
          </a:xfrm>
        </p:grpSpPr>
        <p:grpSp>
          <p:nvGrpSpPr>
            <p:cNvPr id="64" name="グループ化 63">
              <a:extLst>
                <a:ext uri="{FF2B5EF4-FFF2-40B4-BE49-F238E27FC236}">
                  <a16:creationId xmlns:a16="http://schemas.microsoft.com/office/drawing/2014/main" id="{7C9EFA69-66DD-4E5F-A4F8-571C208E0D0F}"/>
                </a:ext>
              </a:extLst>
            </p:cNvPr>
            <p:cNvGrpSpPr/>
            <p:nvPr/>
          </p:nvGrpSpPr>
          <p:grpSpPr>
            <a:xfrm>
              <a:off x="532064" y="1015170"/>
              <a:ext cx="8154736" cy="373170"/>
              <a:chOff x="532064" y="1174600"/>
              <a:chExt cx="8154736" cy="373170"/>
            </a:xfrm>
          </p:grpSpPr>
          <p:sp>
            <p:nvSpPr>
              <p:cNvPr id="33" name="テキスト ボックス 32">
                <a:extLst>
                  <a:ext uri="{FF2B5EF4-FFF2-40B4-BE49-F238E27FC236}">
                    <a16:creationId xmlns:a16="http://schemas.microsoft.com/office/drawing/2014/main" id="{3043D5D9-68B7-4165-91DE-12B7915999C0}"/>
                  </a:ext>
                </a:extLst>
              </p:cNvPr>
              <p:cNvSpPr txBox="1"/>
              <p:nvPr/>
            </p:nvSpPr>
            <p:spPr>
              <a:xfrm>
                <a:off x="609600" y="1209216"/>
                <a:ext cx="2585451"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自然災害を教訓に</a:t>
                </a:r>
                <a:endParaRPr kumimoji="1" lang="ja-JP" altLang="en-US" sz="1200" dirty="0">
                  <a:solidFill>
                    <a:srgbClr val="0000FF"/>
                  </a:solidFill>
                </a:endParaRPr>
              </a:p>
            </p:txBody>
          </p:sp>
          <p:sp>
            <p:nvSpPr>
              <p:cNvPr id="37" name="テキスト ボックス 36">
                <a:extLst>
                  <a:ext uri="{FF2B5EF4-FFF2-40B4-BE49-F238E27FC236}">
                    <a16:creationId xmlns:a16="http://schemas.microsoft.com/office/drawing/2014/main" id="{DA478458-4D17-43D3-8AF9-ACC8C0DBB558}"/>
                  </a:ext>
                </a:extLst>
              </p:cNvPr>
              <p:cNvSpPr txBox="1"/>
              <p:nvPr/>
            </p:nvSpPr>
            <p:spPr>
              <a:xfrm>
                <a:off x="8382000" y="1174600"/>
                <a:ext cx="3048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2</a:t>
                </a:r>
                <a:endParaRPr kumimoji="1" lang="ja-JP" altLang="en-US" sz="1600" dirty="0">
                  <a:latin typeface="メイリオ" panose="020B0604030504040204" pitchFamily="50" charset="-128"/>
                  <a:ea typeface="メイリオ" panose="020B0604030504040204" pitchFamily="50" charset="-128"/>
                </a:endParaRPr>
              </a:p>
            </p:txBody>
          </p:sp>
          <p:cxnSp>
            <p:nvCxnSpPr>
              <p:cNvPr id="40" name="直線コネクタ 39">
                <a:extLst>
                  <a:ext uri="{FF2B5EF4-FFF2-40B4-BE49-F238E27FC236}">
                    <a16:creationId xmlns:a16="http://schemas.microsoft.com/office/drawing/2014/main" id="{03154545-ACDC-454C-B63B-ECF6AD138B08}"/>
                  </a:ext>
                </a:extLst>
              </p:cNvPr>
              <p:cNvCxnSpPr>
                <a:cxnSpLocks/>
              </p:cNvCxnSpPr>
              <p:nvPr/>
            </p:nvCxnSpPr>
            <p:spPr>
              <a:xfrm>
                <a:off x="2813992" y="1327000"/>
                <a:ext cx="5491808"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四角形: 角を丸くする 47">
                <a:extLst>
                  <a:ext uri="{FF2B5EF4-FFF2-40B4-BE49-F238E27FC236}">
                    <a16:creationId xmlns:a16="http://schemas.microsoft.com/office/drawing/2014/main" id="{85B8B1F2-63E8-40A6-88B7-A92D2AD4F890}"/>
                  </a:ext>
                </a:extLst>
              </p:cNvPr>
              <p:cNvSpPr/>
              <p:nvPr/>
            </p:nvSpPr>
            <p:spPr>
              <a:xfrm>
                <a:off x="532064" y="1220018"/>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en-US" altLang="ja-JP"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3" name="グループ化 62">
              <a:extLst>
                <a:ext uri="{FF2B5EF4-FFF2-40B4-BE49-F238E27FC236}">
                  <a16:creationId xmlns:a16="http://schemas.microsoft.com/office/drawing/2014/main" id="{7429A2CB-1749-4F3E-9C91-F67F38A01C54}"/>
                </a:ext>
              </a:extLst>
            </p:cNvPr>
            <p:cNvGrpSpPr/>
            <p:nvPr/>
          </p:nvGrpSpPr>
          <p:grpSpPr>
            <a:xfrm>
              <a:off x="532064" y="1594872"/>
              <a:ext cx="8154736" cy="352136"/>
              <a:chOff x="532064" y="1860400"/>
              <a:chExt cx="8154736" cy="352136"/>
            </a:xfrm>
          </p:grpSpPr>
          <p:sp>
            <p:nvSpPr>
              <p:cNvPr id="34" name="テキスト ボックス 33">
                <a:extLst>
                  <a:ext uri="{FF2B5EF4-FFF2-40B4-BE49-F238E27FC236}">
                    <a16:creationId xmlns:a16="http://schemas.microsoft.com/office/drawing/2014/main" id="{3B95EA5F-EA60-4211-A0A5-D6DA93EAE8DC}"/>
                  </a:ext>
                </a:extLst>
              </p:cNvPr>
              <p:cNvSpPr txBox="1"/>
              <p:nvPr/>
            </p:nvSpPr>
            <p:spPr>
              <a:xfrm>
                <a:off x="612000" y="1873982"/>
                <a:ext cx="2585450"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災害への備え</a:t>
                </a:r>
                <a:endParaRPr kumimoji="0" lang="ja-JP" altLang="en-US" sz="1200" b="1" kern="0" spc="100" dirty="0">
                  <a:solidFill>
                    <a:srgbClr val="0000FF"/>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CC012DF6-88E0-4FE5-A0B9-8A4DF804D854}"/>
                  </a:ext>
                </a:extLst>
              </p:cNvPr>
              <p:cNvSpPr txBox="1"/>
              <p:nvPr/>
            </p:nvSpPr>
            <p:spPr>
              <a:xfrm>
                <a:off x="8382000" y="1860400"/>
                <a:ext cx="3048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5</a:t>
                </a:r>
              </a:p>
            </p:txBody>
          </p:sp>
          <p:cxnSp>
            <p:nvCxnSpPr>
              <p:cNvPr id="41" name="直線コネクタ 40">
                <a:extLst>
                  <a:ext uri="{FF2B5EF4-FFF2-40B4-BE49-F238E27FC236}">
                    <a16:creationId xmlns:a16="http://schemas.microsoft.com/office/drawing/2014/main" id="{84C7F2F1-29A4-4F2E-9AF2-4384775F5B61}"/>
                  </a:ext>
                </a:extLst>
              </p:cNvPr>
              <p:cNvCxnSpPr>
                <a:cxnSpLocks/>
              </p:cNvCxnSpPr>
              <p:nvPr/>
            </p:nvCxnSpPr>
            <p:spPr>
              <a:xfrm>
                <a:off x="2813992" y="2014433"/>
                <a:ext cx="5491808"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9" name="四角形: 角を丸くする 48">
                <a:extLst>
                  <a:ext uri="{FF2B5EF4-FFF2-40B4-BE49-F238E27FC236}">
                    <a16:creationId xmlns:a16="http://schemas.microsoft.com/office/drawing/2014/main" id="{47D145D9-B1D1-4089-8EED-AE1978976F42}"/>
                  </a:ext>
                </a:extLst>
              </p:cNvPr>
              <p:cNvSpPr/>
              <p:nvPr/>
            </p:nvSpPr>
            <p:spPr>
              <a:xfrm>
                <a:off x="532064" y="1882706"/>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en-US" altLang="ja-JP"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2</a:t>
                </a:r>
                <a:endPar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2" name="グループ化 61">
              <a:extLst>
                <a:ext uri="{FF2B5EF4-FFF2-40B4-BE49-F238E27FC236}">
                  <a16:creationId xmlns:a16="http://schemas.microsoft.com/office/drawing/2014/main" id="{FEC46A79-B525-4F85-B8D9-DDE1A9D6D243}"/>
                </a:ext>
              </a:extLst>
            </p:cNvPr>
            <p:cNvGrpSpPr/>
            <p:nvPr/>
          </p:nvGrpSpPr>
          <p:grpSpPr>
            <a:xfrm>
              <a:off x="532063" y="2153540"/>
              <a:ext cx="8230937" cy="374410"/>
              <a:chOff x="532063" y="2503754"/>
              <a:chExt cx="8230937" cy="374410"/>
            </a:xfrm>
          </p:grpSpPr>
          <p:sp>
            <p:nvSpPr>
              <p:cNvPr id="35" name="テキスト ボックス 34">
                <a:extLst>
                  <a:ext uri="{FF2B5EF4-FFF2-40B4-BE49-F238E27FC236}">
                    <a16:creationId xmlns:a16="http://schemas.microsoft.com/office/drawing/2014/main" id="{8D3D2DEF-6761-45A8-9A20-612BF8C61D7A}"/>
                  </a:ext>
                </a:extLst>
              </p:cNvPr>
              <p:cNvSpPr txBox="1"/>
              <p:nvPr/>
            </p:nvSpPr>
            <p:spPr>
              <a:xfrm>
                <a:off x="609600" y="2539610"/>
                <a:ext cx="5323800"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自分の命は自分で守る</a:t>
                </a:r>
                <a:r>
                  <a:rPr lang="ja-JP" altLang="en-US" sz="1200" b="1" spc="100" dirty="0">
                    <a:solidFill>
                      <a:srgbClr val="0000FF"/>
                    </a:solidFill>
                    <a:latin typeface="メイリオ" panose="020B0604030504040204" pitchFamily="50" charset="-128"/>
                    <a:ea typeface="メイリオ" panose="020B0604030504040204" pitchFamily="50" charset="-128"/>
                  </a:rPr>
                  <a:t>（１）（２）（３）</a:t>
                </a:r>
                <a:endParaRPr kumimoji="0" lang="ja-JP" altLang="en-US" sz="1200" b="1" kern="0" spc="100" dirty="0">
                  <a:solidFill>
                    <a:srgbClr val="0000FF"/>
                  </a:solidFill>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39F182C1-4531-4639-8969-685C958B17D3}"/>
                  </a:ext>
                </a:extLst>
              </p:cNvPr>
              <p:cNvSpPr txBox="1"/>
              <p:nvPr/>
            </p:nvSpPr>
            <p:spPr>
              <a:xfrm>
                <a:off x="8305800" y="2503754"/>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7</a:t>
                </a:r>
                <a:endParaRPr lang="en-US" altLang="ja-JP" sz="1600" dirty="0">
                  <a:latin typeface="メイリオ" panose="020B0604030504040204" pitchFamily="50" charset="-128"/>
                  <a:ea typeface="メイリオ" panose="020B0604030504040204" pitchFamily="50" charset="-128"/>
                </a:endParaRPr>
              </a:p>
            </p:txBody>
          </p:sp>
          <p:cxnSp>
            <p:nvCxnSpPr>
              <p:cNvPr id="42" name="直線コネクタ 41">
                <a:extLst>
                  <a:ext uri="{FF2B5EF4-FFF2-40B4-BE49-F238E27FC236}">
                    <a16:creationId xmlns:a16="http://schemas.microsoft.com/office/drawing/2014/main" id="{35D6413E-06D2-442B-8A37-F90D8E77DFC2}"/>
                  </a:ext>
                </a:extLst>
              </p:cNvPr>
              <p:cNvCxnSpPr>
                <a:cxnSpLocks/>
              </p:cNvCxnSpPr>
              <p:nvPr/>
            </p:nvCxnSpPr>
            <p:spPr>
              <a:xfrm>
                <a:off x="4572000" y="2669016"/>
                <a:ext cx="3733800"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0" name="四角形: 角を丸くする 49">
                <a:extLst>
                  <a:ext uri="{FF2B5EF4-FFF2-40B4-BE49-F238E27FC236}">
                    <a16:creationId xmlns:a16="http://schemas.microsoft.com/office/drawing/2014/main" id="{DE92DF66-D020-4CB6-A813-8304D3635D6F}"/>
                  </a:ext>
                </a:extLst>
              </p:cNvPr>
              <p:cNvSpPr/>
              <p:nvPr/>
            </p:nvSpPr>
            <p:spPr>
              <a:xfrm>
                <a:off x="532063" y="2552950"/>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en-US" altLang="ja-JP"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1" name="グループ化 60">
              <a:extLst>
                <a:ext uri="{FF2B5EF4-FFF2-40B4-BE49-F238E27FC236}">
                  <a16:creationId xmlns:a16="http://schemas.microsoft.com/office/drawing/2014/main" id="{C32A617F-5341-49C9-9121-8C0F1BB1E5F4}"/>
                </a:ext>
              </a:extLst>
            </p:cNvPr>
            <p:cNvGrpSpPr/>
            <p:nvPr/>
          </p:nvGrpSpPr>
          <p:grpSpPr>
            <a:xfrm>
              <a:off x="534427" y="2734482"/>
              <a:ext cx="8228573" cy="377019"/>
              <a:chOff x="534427" y="3166773"/>
              <a:chExt cx="8228573" cy="377019"/>
            </a:xfrm>
          </p:grpSpPr>
          <p:sp>
            <p:nvSpPr>
              <p:cNvPr id="43" name="テキスト ボックス 42">
                <a:extLst>
                  <a:ext uri="{FF2B5EF4-FFF2-40B4-BE49-F238E27FC236}">
                    <a16:creationId xmlns:a16="http://schemas.microsoft.com/office/drawing/2014/main" id="{6150E7D3-319A-4AA4-BFBD-0A4173C6B8A7}"/>
                  </a:ext>
                </a:extLst>
              </p:cNvPr>
              <p:cNvSpPr txBox="1"/>
              <p:nvPr/>
            </p:nvSpPr>
            <p:spPr>
              <a:xfrm>
                <a:off x="609600" y="3205238"/>
                <a:ext cx="5323800"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自分の命は自分で守る</a:t>
                </a:r>
                <a:r>
                  <a:rPr lang="ja-JP" altLang="en-US" sz="1200" b="1" spc="100" dirty="0">
                    <a:solidFill>
                      <a:srgbClr val="0000FF"/>
                    </a:solidFill>
                    <a:latin typeface="メイリオ" panose="020B0604030504040204" pitchFamily="50" charset="-128"/>
                    <a:ea typeface="メイリオ" panose="020B0604030504040204" pitchFamily="50" charset="-128"/>
                  </a:rPr>
                  <a:t>（４）</a:t>
                </a:r>
                <a:endParaRPr kumimoji="0" lang="ja-JP" altLang="en-US" sz="1200" b="1" kern="0" spc="1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5B63D612-09D4-44A0-A850-C9CF7751EC3F}"/>
                  </a:ext>
                </a:extLst>
              </p:cNvPr>
              <p:cNvSpPr txBox="1"/>
              <p:nvPr/>
            </p:nvSpPr>
            <p:spPr>
              <a:xfrm>
                <a:off x="8305800" y="3166773"/>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12</a:t>
                </a:r>
                <a:endParaRPr lang="en-US" altLang="ja-JP" sz="1600" dirty="0">
                  <a:latin typeface="メイリオ" panose="020B0604030504040204" pitchFamily="50" charset="-128"/>
                  <a:ea typeface="メイリオ" panose="020B0604030504040204" pitchFamily="50" charset="-128"/>
                </a:endParaRPr>
              </a:p>
            </p:txBody>
          </p:sp>
          <p:cxnSp>
            <p:nvCxnSpPr>
              <p:cNvPr id="45" name="直線コネクタ 44">
                <a:extLst>
                  <a:ext uri="{FF2B5EF4-FFF2-40B4-BE49-F238E27FC236}">
                    <a16:creationId xmlns:a16="http://schemas.microsoft.com/office/drawing/2014/main" id="{B724DE6F-D8EC-4E51-9664-D9F4490AD4A8}"/>
                  </a:ext>
                </a:extLst>
              </p:cNvPr>
              <p:cNvCxnSpPr>
                <a:cxnSpLocks/>
              </p:cNvCxnSpPr>
              <p:nvPr/>
            </p:nvCxnSpPr>
            <p:spPr>
              <a:xfrm>
                <a:off x="3586808" y="3332035"/>
                <a:ext cx="4718992"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四角形: 角を丸くする 50">
                <a:extLst>
                  <a:ext uri="{FF2B5EF4-FFF2-40B4-BE49-F238E27FC236}">
                    <a16:creationId xmlns:a16="http://schemas.microsoft.com/office/drawing/2014/main" id="{8E792E7B-D211-460E-8499-EAAAAF38AF76}"/>
                  </a:ext>
                </a:extLst>
              </p:cNvPr>
              <p:cNvSpPr/>
              <p:nvPr/>
            </p:nvSpPr>
            <p:spPr>
              <a:xfrm>
                <a:off x="534427" y="3228996"/>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３</a:t>
                </a:r>
              </a:p>
            </p:txBody>
          </p:sp>
        </p:grpSp>
        <p:grpSp>
          <p:nvGrpSpPr>
            <p:cNvPr id="59" name="グループ化 58">
              <a:extLst>
                <a:ext uri="{FF2B5EF4-FFF2-40B4-BE49-F238E27FC236}">
                  <a16:creationId xmlns:a16="http://schemas.microsoft.com/office/drawing/2014/main" id="{235B1474-A7D9-4885-B1D7-55D78B7FBD17}"/>
                </a:ext>
              </a:extLst>
            </p:cNvPr>
            <p:cNvGrpSpPr/>
            <p:nvPr/>
          </p:nvGrpSpPr>
          <p:grpSpPr>
            <a:xfrm>
              <a:off x="537860" y="3904503"/>
              <a:ext cx="8225140" cy="379937"/>
              <a:chOff x="537860" y="3829483"/>
              <a:chExt cx="8225140" cy="379937"/>
            </a:xfrm>
          </p:grpSpPr>
          <p:sp>
            <p:nvSpPr>
              <p:cNvPr id="36" name="テキスト ボックス 35">
                <a:extLst>
                  <a:ext uri="{FF2B5EF4-FFF2-40B4-BE49-F238E27FC236}">
                    <a16:creationId xmlns:a16="http://schemas.microsoft.com/office/drawing/2014/main" id="{6E628CC8-3B63-4166-9099-74C3805D8351}"/>
                  </a:ext>
                </a:extLst>
              </p:cNvPr>
              <p:cNvSpPr txBox="1"/>
              <p:nvPr/>
            </p:nvSpPr>
            <p:spPr>
              <a:xfrm>
                <a:off x="612000" y="3870866"/>
                <a:ext cx="5516710"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自分たちの地域は自分たちで守る</a:t>
                </a:r>
                <a:endParaRPr kumimoji="0" lang="ja-JP" altLang="en-US" sz="1200" b="1" kern="0" spc="100" dirty="0">
                  <a:solidFill>
                    <a:srgbClr val="0000FF"/>
                  </a:solidFill>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4AABCBCE-7B94-4610-A80D-AD510D0BD109}"/>
                  </a:ext>
                </a:extLst>
              </p:cNvPr>
              <p:cNvSpPr txBox="1"/>
              <p:nvPr/>
            </p:nvSpPr>
            <p:spPr>
              <a:xfrm>
                <a:off x="8305800" y="3829483"/>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24</a:t>
                </a:r>
              </a:p>
            </p:txBody>
          </p:sp>
          <p:cxnSp>
            <p:nvCxnSpPr>
              <p:cNvPr id="47" name="直線コネクタ 46">
                <a:extLst>
                  <a:ext uri="{FF2B5EF4-FFF2-40B4-BE49-F238E27FC236}">
                    <a16:creationId xmlns:a16="http://schemas.microsoft.com/office/drawing/2014/main" id="{4A58E25D-8765-4D2E-AC8E-DFAA3DCBE1BA}"/>
                  </a:ext>
                </a:extLst>
              </p:cNvPr>
              <p:cNvCxnSpPr>
                <a:cxnSpLocks/>
              </p:cNvCxnSpPr>
              <p:nvPr/>
            </p:nvCxnSpPr>
            <p:spPr>
              <a:xfrm>
                <a:off x="4235737" y="3983516"/>
                <a:ext cx="4070063"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四角形: 角を丸くする 51">
                <a:extLst>
                  <a:ext uri="{FF2B5EF4-FFF2-40B4-BE49-F238E27FC236}">
                    <a16:creationId xmlns:a16="http://schemas.microsoft.com/office/drawing/2014/main" id="{4D01ACF7-000E-41FE-84C4-14C779577E89}"/>
                  </a:ext>
                </a:extLst>
              </p:cNvPr>
              <p:cNvSpPr/>
              <p:nvPr/>
            </p:nvSpPr>
            <p:spPr>
              <a:xfrm>
                <a:off x="537860" y="3902968"/>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４</a:t>
                </a:r>
              </a:p>
            </p:txBody>
          </p:sp>
        </p:grpSp>
        <p:grpSp>
          <p:nvGrpSpPr>
            <p:cNvPr id="60" name="グループ化 59">
              <a:extLst>
                <a:ext uri="{FF2B5EF4-FFF2-40B4-BE49-F238E27FC236}">
                  <a16:creationId xmlns:a16="http://schemas.microsoft.com/office/drawing/2014/main" id="{612BD994-F048-4C8E-853F-9D9BC66BAB3B}"/>
                </a:ext>
              </a:extLst>
            </p:cNvPr>
            <p:cNvGrpSpPr/>
            <p:nvPr/>
          </p:nvGrpSpPr>
          <p:grpSpPr>
            <a:xfrm>
              <a:off x="537860" y="3318033"/>
              <a:ext cx="8225140" cy="379937"/>
              <a:chOff x="537860" y="3505679"/>
              <a:chExt cx="8225140" cy="379937"/>
            </a:xfrm>
          </p:grpSpPr>
          <p:sp>
            <p:nvSpPr>
              <p:cNvPr id="53" name="テキスト ボックス 52">
                <a:extLst>
                  <a:ext uri="{FF2B5EF4-FFF2-40B4-BE49-F238E27FC236}">
                    <a16:creationId xmlns:a16="http://schemas.microsoft.com/office/drawing/2014/main" id="{B5EB9568-944C-4375-BC41-D5D7FEFF4F2D}"/>
                  </a:ext>
                </a:extLst>
              </p:cNvPr>
              <p:cNvSpPr txBox="1"/>
              <p:nvPr/>
            </p:nvSpPr>
            <p:spPr>
              <a:xfrm>
                <a:off x="612000" y="3547062"/>
                <a:ext cx="5516710" cy="338554"/>
              </a:xfrm>
              <a:prstGeom prst="rect">
                <a:avLst/>
              </a:prstGeom>
              <a:noFill/>
            </p:spPr>
            <p:txBody>
              <a:bodyPr wrap="square" rtlCol="0">
                <a:spAutoFit/>
              </a:bodyPr>
              <a:lstStyle/>
              <a:p>
                <a:r>
                  <a:rPr lang="ja-JP" altLang="en-US" sz="1600" b="1" spc="100" dirty="0">
                    <a:solidFill>
                      <a:srgbClr val="0000FF"/>
                    </a:solidFill>
                    <a:latin typeface="メイリオ" panose="020B0604030504040204" pitchFamily="50" charset="-128"/>
                    <a:ea typeface="メイリオ" panose="020B0604030504040204" pitchFamily="50" charset="-128"/>
                  </a:rPr>
                  <a:t>　自分の命は自分で守る</a:t>
                </a:r>
                <a:r>
                  <a:rPr lang="ja-JP" altLang="en-US" sz="1200" b="1" spc="100" dirty="0">
                    <a:solidFill>
                      <a:srgbClr val="0000FF"/>
                    </a:solidFill>
                    <a:latin typeface="メイリオ" panose="020B0604030504040204" pitchFamily="50" charset="-128"/>
                    <a:ea typeface="メイリオ" panose="020B0604030504040204" pitchFamily="50" charset="-128"/>
                  </a:rPr>
                  <a:t>（５）（６）</a:t>
                </a:r>
                <a:endParaRPr kumimoji="0" lang="ja-JP" altLang="en-US" sz="1200" b="1" kern="0" spc="100" dirty="0">
                  <a:solidFill>
                    <a:srgbClr val="0000FF"/>
                  </a:solidFill>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1F519B01-03B5-4F89-A22C-7DF9C3D7A484}"/>
                  </a:ext>
                </a:extLst>
              </p:cNvPr>
              <p:cNvSpPr txBox="1"/>
              <p:nvPr/>
            </p:nvSpPr>
            <p:spPr>
              <a:xfrm>
                <a:off x="8305800" y="3505679"/>
                <a:ext cx="457200" cy="338554"/>
              </a:xfrm>
              <a:prstGeom prst="rect">
                <a:avLst/>
              </a:prstGeom>
              <a:noFill/>
            </p:spPr>
            <p:txBody>
              <a:bodyPr wrap="square" rtlCol="0">
                <a:spAutoFit/>
              </a:bodyPr>
              <a:lstStyle/>
              <a:p>
                <a:pPr algn="ctr"/>
                <a:r>
                  <a:rPr kumimoji="1" lang="en-US" altLang="ja-JP" sz="1600" dirty="0">
                    <a:latin typeface="メイリオ" panose="020B0604030504040204" pitchFamily="50" charset="-128"/>
                    <a:ea typeface="メイリオ" panose="020B0604030504040204" pitchFamily="50" charset="-128"/>
                  </a:rPr>
                  <a:t>15</a:t>
                </a:r>
              </a:p>
            </p:txBody>
          </p:sp>
          <p:cxnSp>
            <p:nvCxnSpPr>
              <p:cNvPr id="55" name="直線コネクタ 54">
                <a:extLst>
                  <a:ext uri="{FF2B5EF4-FFF2-40B4-BE49-F238E27FC236}">
                    <a16:creationId xmlns:a16="http://schemas.microsoft.com/office/drawing/2014/main" id="{1B1273BC-286C-4D1D-BBCE-71A4A2D11F31}"/>
                  </a:ext>
                </a:extLst>
              </p:cNvPr>
              <p:cNvCxnSpPr>
                <a:cxnSpLocks/>
              </p:cNvCxnSpPr>
              <p:nvPr/>
            </p:nvCxnSpPr>
            <p:spPr>
              <a:xfrm>
                <a:off x="4082353" y="3659712"/>
                <a:ext cx="422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6" name="四角形: 角を丸くする 55">
                <a:extLst>
                  <a:ext uri="{FF2B5EF4-FFF2-40B4-BE49-F238E27FC236}">
                    <a16:creationId xmlns:a16="http://schemas.microsoft.com/office/drawing/2014/main" id="{7E31638B-B218-46A2-BAF0-FA80BA69388C}"/>
                  </a:ext>
                </a:extLst>
              </p:cNvPr>
              <p:cNvSpPr/>
              <p:nvPr/>
            </p:nvSpPr>
            <p:spPr>
              <a:xfrm>
                <a:off x="537860" y="3579164"/>
                <a:ext cx="270825" cy="247717"/>
              </a:xfrm>
              <a:prstGeom prst="roundRect">
                <a:avLst/>
              </a:prstGeom>
              <a:solidFill>
                <a:schemeClr val="bg1"/>
              </a:solid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1400"/>
                  </a:lnSpc>
                </a:pPr>
                <a:r>
                  <a:rPr kumimoji="1" lang="en-US" altLang="ja-JP"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1400" b="1" dirty="0">
                  <a:solidFill>
                    <a:srgbClr val="0000FF"/>
                  </a:solidFill>
                  <a:latin typeface="メイリオ" panose="020B0604030504040204" pitchFamily="50" charset="-128"/>
                  <a:ea typeface="メイリオ" panose="020B0604030504040204" pitchFamily="50" charset="-128"/>
                  <a:cs typeface="Arial" panose="020B0604020202020204" pitchFamily="34" charset="0"/>
                </a:endParaRPr>
              </a:p>
            </p:txBody>
          </p:sp>
        </p:grpSp>
      </p:grpSp>
    </p:spTree>
    <p:extLst>
      <p:ext uri="{BB962C8B-B14F-4D97-AF65-F5344CB8AC3E}">
        <p14:creationId xmlns:p14="http://schemas.microsoft.com/office/powerpoint/2010/main" val="18823572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300"/>
                                        <p:tgtEl>
                                          <p:spTgt spid="24"/>
                                        </p:tgtEl>
                                      </p:cBhvr>
                                    </p:animEffect>
                                  </p:childTnLst>
                                </p:cTn>
                              </p:par>
                            </p:childTnLst>
                          </p:cTn>
                        </p:par>
                        <p:par>
                          <p:cTn id="8" fill="hold">
                            <p:stCondLst>
                              <p:cond delay="6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300"/>
                                        <p:tgtEl>
                                          <p:spTgt spid="4"/>
                                        </p:tgtEl>
                                      </p:cBhvr>
                                    </p:animEffect>
                                  </p:childTnLst>
                                </p:cTn>
                              </p:par>
                            </p:childTnLst>
                          </p:cTn>
                        </p:par>
                        <p:par>
                          <p:cTn id="12" fill="hold">
                            <p:stCondLst>
                              <p:cond delay="900"/>
                            </p:stCondLst>
                            <p:childTnLst>
                              <p:par>
                                <p:cTn id="13" presetID="10" presetClass="entr" presetSubtype="0" fill="hold" grpId="0" nodeType="afterEffect">
                                  <p:stCondLst>
                                    <p:cond delay="50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3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grpSp>
        <p:nvGrpSpPr>
          <p:cNvPr id="2" name="グループ化 1">
            <a:extLst>
              <a:ext uri="{FF2B5EF4-FFF2-40B4-BE49-F238E27FC236}">
                <a16:creationId xmlns:a16="http://schemas.microsoft.com/office/drawing/2014/main" id="{054AC8E6-6706-4ADB-A91B-D4F5A325B44E}"/>
              </a:ext>
            </a:extLst>
          </p:cNvPr>
          <p:cNvGrpSpPr/>
          <p:nvPr/>
        </p:nvGrpSpPr>
        <p:grpSpPr>
          <a:xfrm>
            <a:off x="590668" y="1379616"/>
            <a:ext cx="7820152" cy="987853"/>
            <a:chOff x="590668" y="1379616"/>
            <a:chExt cx="7820152" cy="987853"/>
          </a:xfrm>
        </p:grpSpPr>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（６）自然災害リスクへの対処法</a:t>
              </a:r>
            </a:p>
          </p:txBody>
        </p:sp>
        <p:sp>
          <p:nvSpPr>
            <p:cNvPr id="38" name="テキスト ボックス 37">
              <a:extLst>
                <a:ext uri="{FF2B5EF4-FFF2-40B4-BE49-F238E27FC236}">
                  <a16:creationId xmlns:a16="http://schemas.microsoft.com/office/drawing/2014/main" id="{68B57A4E-DB54-4B80-BD34-A77732A2845A}"/>
                </a:ext>
              </a:extLst>
            </p:cNvPr>
            <p:cNvSpPr txBox="1"/>
            <p:nvPr/>
          </p:nvSpPr>
          <p:spPr>
            <a:xfrm>
              <a:off x="733180" y="1819883"/>
              <a:ext cx="7455779" cy="547586"/>
            </a:xfrm>
            <a:prstGeom prst="rect">
              <a:avLst/>
            </a:prstGeom>
            <a:noFill/>
          </p:spPr>
          <p:txBody>
            <a:bodyPr wrap="square" lIns="0" tIns="0" rIns="0" bIns="0" rtlCol="0">
              <a:spAutoFit/>
            </a:bodyPr>
            <a:lstStyle/>
            <a:p>
              <a:pPr>
                <a:lnSpc>
                  <a:spcPts val="22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保険とは、みんなでお金を出し合い、誰かが事故にあったときは、その出し合ったお金で補償するしくみです。</a:t>
              </a:r>
            </a:p>
          </p:txBody>
        </p:sp>
      </p:grpSp>
      <p:grpSp>
        <p:nvGrpSpPr>
          <p:cNvPr id="3" name="グループ化 2">
            <a:extLst>
              <a:ext uri="{FF2B5EF4-FFF2-40B4-BE49-F238E27FC236}">
                <a16:creationId xmlns:a16="http://schemas.microsoft.com/office/drawing/2014/main" id="{C3B9AE69-D5E5-406E-BD00-15B3DEA382FC}"/>
              </a:ext>
            </a:extLst>
          </p:cNvPr>
          <p:cNvGrpSpPr/>
          <p:nvPr/>
        </p:nvGrpSpPr>
        <p:grpSpPr>
          <a:xfrm>
            <a:off x="790046" y="2633056"/>
            <a:ext cx="7620773" cy="3866082"/>
            <a:chOff x="790046" y="2633056"/>
            <a:chExt cx="7620773" cy="3866082"/>
          </a:xfrm>
        </p:grpSpPr>
        <p:sp>
          <p:nvSpPr>
            <p:cNvPr id="22" name="テキスト ボックス 21">
              <a:extLst>
                <a:ext uri="{FF2B5EF4-FFF2-40B4-BE49-F238E27FC236}">
                  <a16:creationId xmlns:a16="http://schemas.microsoft.com/office/drawing/2014/main" id="{E2F8E2B7-69D1-444D-8B63-7C8182FC3779}"/>
                </a:ext>
              </a:extLst>
            </p:cNvPr>
            <p:cNvSpPr txBox="1"/>
            <p:nvPr/>
          </p:nvSpPr>
          <p:spPr>
            <a:xfrm>
              <a:off x="968398" y="3103761"/>
              <a:ext cx="7442421" cy="547586"/>
            </a:xfrm>
            <a:prstGeom prst="rect">
              <a:avLst/>
            </a:prstGeom>
            <a:noFill/>
          </p:spPr>
          <p:txBody>
            <a:bodyPr wrap="square" lIns="0" tIns="0" rIns="0" bIns="0" rtlCol="0">
              <a:spAutoFit/>
            </a:bodyPr>
            <a:lstStyle/>
            <a:p>
              <a:pPr>
                <a:lnSpc>
                  <a:spcPts val="2200"/>
                </a:lnSpc>
              </a:pPr>
              <a:r>
                <a:rPr kumimoji="1" lang="ja-JP" altLang="en-US" sz="1400" spc="100" dirty="0">
                  <a:latin typeface="メイリオ" panose="020B0604030504040204" pitchFamily="50" charset="-128"/>
                  <a:ea typeface="メイリオ" panose="020B0604030504040204" pitchFamily="50" charset="-128"/>
                </a:rPr>
                <a:t>　保険は、いつ起こるかどうかわからないけれど、いざ発生すると、損失が大きくなるリスクへの備えとして向いているといわれています。</a:t>
              </a:r>
            </a:p>
          </p:txBody>
        </p:sp>
        <p:sp>
          <p:nvSpPr>
            <p:cNvPr id="23" name="テキスト ボックス 22">
              <a:extLst>
                <a:ext uri="{FF2B5EF4-FFF2-40B4-BE49-F238E27FC236}">
                  <a16:creationId xmlns:a16="http://schemas.microsoft.com/office/drawing/2014/main" id="{DC653680-B639-4CB7-981F-ABB412BA9F48}"/>
                </a:ext>
              </a:extLst>
            </p:cNvPr>
            <p:cNvSpPr txBox="1"/>
            <p:nvPr/>
          </p:nvSpPr>
          <p:spPr>
            <a:xfrm>
              <a:off x="1454092" y="3829720"/>
              <a:ext cx="2420620"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貯蓄の場合</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33" name="正方形/長方形 32">
              <a:extLst>
                <a:ext uri="{FF2B5EF4-FFF2-40B4-BE49-F238E27FC236}">
                  <a16:creationId xmlns:a16="http://schemas.microsoft.com/office/drawing/2014/main" id="{C5A51599-BE83-4769-98EF-34D998AA7698}"/>
                </a:ext>
              </a:extLst>
            </p:cNvPr>
            <p:cNvSpPr/>
            <p:nvPr/>
          </p:nvSpPr>
          <p:spPr>
            <a:xfrm>
              <a:off x="1328878" y="3894757"/>
              <a:ext cx="147600" cy="147600"/>
            </a:xfrm>
            <a:prstGeom prst="rect">
              <a:avLst/>
            </a:prstGeom>
            <a:solidFill>
              <a:srgbClr val="2F6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6AC309CB-836F-40A5-A5A2-9B46B5BEF106}"/>
                </a:ext>
              </a:extLst>
            </p:cNvPr>
            <p:cNvSpPr txBox="1"/>
            <p:nvPr/>
          </p:nvSpPr>
          <p:spPr>
            <a:xfrm>
              <a:off x="1385994" y="6001566"/>
              <a:ext cx="3077854" cy="497572"/>
            </a:xfrm>
            <a:prstGeom prst="rect">
              <a:avLst/>
            </a:prstGeom>
            <a:noFill/>
          </p:spPr>
          <p:txBody>
            <a:bodyPr wrap="square" rtlCol="0">
              <a:spAutoFit/>
            </a:bodyPr>
            <a:lstStyle/>
            <a:p>
              <a:pPr algn="l">
                <a:lnSpc>
                  <a:spcPts val="1600"/>
                </a:lnSpc>
              </a:pPr>
              <a:r>
                <a:rPr lang="ja-JP" altLang="en-US" sz="1200" b="0" i="0" u="none" strike="noStrike" baseline="0" dirty="0">
                  <a:latin typeface="メイリオ" panose="020B0604030504040204" pitchFamily="50" charset="-128"/>
                  <a:ea typeface="メイリオ" panose="020B0604030504040204" pitchFamily="50" charset="-128"/>
                </a:rPr>
                <a:t>貯蓄は、事故や災害が起きた時に、十分な資金を準備できているとは限らない。</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sp>
          <p:nvSpPr>
            <p:cNvPr id="40" name="テキスト ボックス 39">
              <a:extLst>
                <a:ext uri="{FF2B5EF4-FFF2-40B4-BE49-F238E27FC236}">
                  <a16:creationId xmlns:a16="http://schemas.microsoft.com/office/drawing/2014/main" id="{DAC79DD8-30BE-43EE-A3D3-5CECD45BAAB2}"/>
                </a:ext>
              </a:extLst>
            </p:cNvPr>
            <p:cNvSpPr txBox="1"/>
            <p:nvPr/>
          </p:nvSpPr>
          <p:spPr>
            <a:xfrm>
              <a:off x="4835879" y="3829720"/>
              <a:ext cx="2382045" cy="307777"/>
            </a:xfrm>
            <a:prstGeom prst="rect">
              <a:avLst/>
            </a:prstGeom>
            <a:noFill/>
          </p:spPr>
          <p:txBody>
            <a:bodyPr wrap="square" rtlCol="0">
              <a:spAutoFit/>
            </a:bodyPr>
            <a:lstStyle/>
            <a:p>
              <a:pPr algn="l"/>
              <a:r>
                <a:rPr lang="ja-JP" altLang="en-US" sz="1400" b="1" i="0" u="none" strike="noStrike" baseline="0" dirty="0">
                  <a:latin typeface="メイリオ" panose="020B0604030504040204" pitchFamily="50" charset="-128"/>
                  <a:ea typeface="メイリオ" panose="020B0604030504040204" pitchFamily="50" charset="-128"/>
                </a:rPr>
                <a:t>保険の場合</a:t>
              </a:r>
              <a:endParaRPr kumimoji="1" lang="ja-JP" altLang="en-US" sz="1400" b="1" dirty="0">
                <a:latin typeface="Arial" panose="020B0604020202020204" pitchFamily="34" charset="0"/>
                <a:ea typeface="メイリオ" panose="020B0604030504040204" pitchFamily="50" charset="-128"/>
                <a:cs typeface="Arial" panose="020B0604020202020204" pitchFamily="34" charset="0"/>
              </a:endParaRPr>
            </a:p>
          </p:txBody>
        </p:sp>
        <p:sp>
          <p:nvSpPr>
            <p:cNvPr id="41" name="正方形/長方形 40">
              <a:extLst>
                <a:ext uri="{FF2B5EF4-FFF2-40B4-BE49-F238E27FC236}">
                  <a16:creationId xmlns:a16="http://schemas.microsoft.com/office/drawing/2014/main" id="{27EFF2BA-80A1-4B58-B933-F45A1A7AA4CC}"/>
                </a:ext>
              </a:extLst>
            </p:cNvPr>
            <p:cNvSpPr/>
            <p:nvPr/>
          </p:nvSpPr>
          <p:spPr>
            <a:xfrm>
              <a:off x="4710666" y="3894757"/>
              <a:ext cx="147600" cy="147600"/>
            </a:xfrm>
            <a:prstGeom prst="rect">
              <a:avLst/>
            </a:prstGeom>
            <a:solidFill>
              <a:srgbClr val="2F67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4D06C79F-C291-4AFF-B5E8-3D0FC2F89C7C}"/>
                </a:ext>
              </a:extLst>
            </p:cNvPr>
            <p:cNvSpPr txBox="1"/>
            <p:nvPr/>
          </p:nvSpPr>
          <p:spPr>
            <a:xfrm>
              <a:off x="4767783" y="6001566"/>
              <a:ext cx="3077854" cy="497572"/>
            </a:xfrm>
            <a:prstGeom prst="rect">
              <a:avLst/>
            </a:prstGeom>
            <a:noFill/>
          </p:spPr>
          <p:txBody>
            <a:bodyPr wrap="square" rtlCol="0">
              <a:spAutoFit/>
            </a:bodyPr>
            <a:lstStyle/>
            <a:p>
              <a:pPr algn="l">
                <a:lnSpc>
                  <a:spcPts val="1600"/>
                </a:lnSpc>
              </a:pPr>
              <a:r>
                <a:rPr lang="ja-JP" altLang="en-US" sz="1200" b="0" i="0" u="none" strike="noStrike" baseline="0" dirty="0">
                  <a:latin typeface="メイリオ" panose="020B0604030504040204" pitchFamily="50" charset="-128"/>
                  <a:ea typeface="メイリオ" panose="020B0604030504040204" pitchFamily="50" charset="-128"/>
                </a:rPr>
                <a:t>保険は、保険期間を通じて、必要な資金を準備することができる。</a:t>
              </a:r>
              <a:endParaRPr kumimoji="1" lang="ja-JP" altLang="en-US" sz="1600" dirty="0">
                <a:latin typeface="Arial" panose="020B0604020202020204" pitchFamily="34" charset="0"/>
                <a:ea typeface="メイリオ" panose="020B0604030504040204" pitchFamily="50" charset="-128"/>
                <a:cs typeface="Arial" panose="020B0604020202020204" pitchFamily="34" charset="0"/>
              </a:endParaRPr>
            </a:p>
          </p:txBody>
        </p:sp>
        <p:pic>
          <p:nvPicPr>
            <p:cNvPr id="43" name="図 42" descr="文字の書かれた紙&#10;&#10;自動的に生成された説明">
              <a:extLst>
                <a:ext uri="{FF2B5EF4-FFF2-40B4-BE49-F238E27FC236}">
                  <a16:creationId xmlns:a16="http://schemas.microsoft.com/office/drawing/2014/main" id="{BCE48ED5-0BC0-4E6E-8B18-1690D86BA7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95" y="4113970"/>
              <a:ext cx="2705154" cy="1929646"/>
            </a:xfrm>
            <a:prstGeom prst="rect">
              <a:avLst/>
            </a:prstGeom>
          </p:spPr>
        </p:pic>
        <p:pic>
          <p:nvPicPr>
            <p:cNvPr id="44" name="図 43">
              <a:extLst>
                <a:ext uri="{FF2B5EF4-FFF2-40B4-BE49-F238E27FC236}">
                  <a16:creationId xmlns:a16="http://schemas.microsoft.com/office/drawing/2014/main" id="{8A754D6F-7024-4EAD-A03E-E61BCDC36CC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25210" y="4113970"/>
              <a:ext cx="2705153" cy="1929646"/>
            </a:xfrm>
            <a:prstGeom prst="rect">
              <a:avLst/>
            </a:prstGeom>
          </p:spPr>
        </p:pic>
        <p:grpSp>
          <p:nvGrpSpPr>
            <p:cNvPr id="45" name="グループ化 44">
              <a:extLst>
                <a:ext uri="{FF2B5EF4-FFF2-40B4-BE49-F238E27FC236}">
                  <a16:creationId xmlns:a16="http://schemas.microsoft.com/office/drawing/2014/main" id="{9ABD2E72-DB04-4473-965D-FADD30BC13A5}"/>
                </a:ext>
              </a:extLst>
            </p:cNvPr>
            <p:cNvGrpSpPr/>
            <p:nvPr/>
          </p:nvGrpSpPr>
          <p:grpSpPr>
            <a:xfrm>
              <a:off x="790046" y="2633056"/>
              <a:ext cx="4820797" cy="360000"/>
              <a:chOff x="790046" y="1884383"/>
              <a:chExt cx="4820797" cy="360000"/>
            </a:xfrm>
          </p:grpSpPr>
          <p:sp>
            <p:nvSpPr>
              <p:cNvPr id="46" name="正方形/長方形 45">
                <a:extLst>
                  <a:ext uri="{FF2B5EF4-FFF2-40B4-BE49-F238E27FC236}">
                    <a16:creationId xmlns:a16="http://schemas.microsoft.com/office/drawing/2014/main" id="{76A147FC-1CA1-4F79-9222-FC5D6AB57A16}"/>
                  </a:ext>
                </a:extLst>
              </p:cNvPr>
              <p:cNvSpPr/>
              <p:nvPr/>
            </p:nvSpPr>
            <p:spPr>
              <a:xfrm>
                <a:off x="968399" y="1884383"/>
                <a:ext cx="4590958"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7BE65913-19F2-42B0-A1B7-1F9F31372EE7}"/>
                  </a:ext>
                </a:extLst>
              </p:cNvPr>
              <p:cNvSpPr txBox="1"/>
              <p:nvPr/>
            </p:nvSpPr>
            <p:spPr>
              <a:xfrm>
                <a:off x="1072219" y="1905829"/>
                <a:ext cx="4538624"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貯蓄と保険の違い（貯蓄は三角、保険は四角）</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8" name="楕円 47">
                <a:extLst>
                  <a:ext uri="{FF2B5EF4-FFF2-40B4-BE49-F238E27FC236}">
                    <a16:creationId xmlns:a16="http://schemas.microsoft.com/office/drawing/2014/main" id="{942114C7-63B1-4C1B-8A93-BDF3CFCB20A9}"/>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AE61CF05-4887-4F1E-9B18-AB6A33289078}"/>
                  </a:ext>
                </a:extLst>
              </p:cNvPr>
              <p:cNvSpPr txBox="1"/>
              <p:nvPr/>
            </p:nvSpPr>
            <p:spPr>
              <a:xfrm>
                <a:off x="790046"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spTree>
    <p:extLst>
      <p:ext uri="{BB962C8B-B14F-4D97-AF65-F5344CB8AC3E}">
        <p14:creationId xmlns:p14="http://schemas.microsoft.com/office/powerpoint/2010/main" val="2157783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3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grpSp>
        <p:nvGrpSpPr>
          <p:cNvPr id="2" name="グループ化 1">
            <a:extLst>
              <a:ext uri="{FF2B5EF4-FFF2-40B4-BE49-F238E27FC236}">
                <a16:creationId xmlns:a16="http://schemas.microsoft.com/office/drawing/2014/main" id="{054AC8E6-6706-4ADB-A91B-D4F5A325B44E}"/>
              </a:ext>
            </a:extLst>
          </p:cNvPr>
          <p:cNvGrpSpPr/>
          <p:nvPr/>
        </p:nvGrpSpPr>
        <p:grpSpPr>
          <a:xfrm>
            <a:off x="590668" y="1379616"/>
            <a:ext cx="7820152" cy="987853"/>
            <a:chOff x="590668" y="1379616"/>
            <a:chExt cx="7820152" cy="987853"/>
          </a:xfrm>
        </p:grpSpPr>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（６）自然災害リスクへの対処法</a:t>
              </a:r>
            </a:p>
          </p:txBody>
        </p:sp>
        <p:sp>
          <p:nvSpPr>
            <p:cNvPr id="38" name="テキスト ボックス 37">
              <a:extLst>
                <a:ext uri="{FF2B5EF4-FFF2-40B4-BE49-F238E27FC236}">
                  <a16:creationId xmlns:a16="http://schemas.microsoft.com/office/drawing/2014/main" id="{68B57A4E-DB54-4B80-BD34-A77732A2845A}"/>
                </a:ext>
              </a:extLst>
            </p:cNvPr>
            <p:cNvSpPr txBox="1"/>
            <p:nvPr/>
          </p:nvSpPr>
          <p:spPr>
            <a:xfrm>
              <a:off x="733180" y="1819883"/>
              <a:ext cx="7455779" cy="547586"/>
            </a:xfrm>
            <a:prstGeom prst="rect">
              <a:avLst/>
            </a:prstGeom>
            <a:noFill/>
          </p:spPr>
          <p:txBody>
            <a:bodyPr wrap="square" lIns="0" tIns="0" rIns="0" bIns="0" rtlCol="0">
              <a:spAutoFit/>
            </a:bodyPr>
            <a:lstStyle/>
            <a:p>
              <a:pPr>
                <a:lnSpc>
                  <a:spcPts val="22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保険とは、みんなでお金を出し合い、誰かが事故にあったときは、その出し合ったお金で補償するしくみです。</a:t>
              </a:r>
            </a:p>
          </p:txBody>
        </p:sp>
      </p:grpSp>
      <p:grpSp>
        <p:nvGrpSpPr>
          <p:cNvPr id="4" name="グループ化 3">
            <a:extLst>
              <a:ext uri="{FF2B5EF4-FFF2-40B4-BE49-F238E27FC236}">
                <a16:creationId xmlns:a16="http://schemas.microsoft.com/office/drawing/2014/main" id="{73F65174-260B-4CBE-A3BD-B1307F5B26C9}"/>
              </a:ext>
            </a:extLst>
          </p:cNvPr>
          <p:cNvGrpSpPr/>
          <p:nvPr/>
        </p:nvGrpSpPr>
        <p:grpSpPr>
          <a:xfrm>
            <a:off x="733179" y="2633056"/>
            <a:ext cx="7720157" cy="1959747"/>
            <a:chOff x="733179" y="2633056"/>
            <a:chExt cx="7720157" cy="1959747"/>
          </a:xfrm>
        </p:grpSpPr>
        <p:grpSp>
          <p:nvGrpSpPr>
            <p:cNvPr id="45" name="グループ化 44">
              <a:extLst>
                <a:ext uri="{FF2B5EF4-FFF2-40B4-BE49-F238E27FC236}">
                  <a16:creationId xmlns:a16="http://schemas.microsoft.com/office/drawing/2014/main" id="{9ABD2E72-DB04-4473-965D-FADD30BC13A5}"/>
                </a:ext>
              </a:extLst>
            </p:cNvPr>
            <p:cNvGrpSpPr/>
            <p:nvPr/>
          </p:nvGrpSpPr>
          <p:grpSpPr>
            <a:xfrm>
              <a:off x="799774" y="2633056"/>
              <a:ext cx="4811069" cy="360000"/>
              <a:chOff x="799774" y="1884383"/>
              <a:chExt cx="4811069" cy="360000"/>
            </a:xfrm>
          </p:grpSpPr>
          <p:sp>
            <p:nvSpPr>
              <p:cNvPr id="46" name="正方形/長方形 45">
                <a:extLst>
                  <a:ext uri="{FF2B5EF4-FFF2-40B4-BE49-F238E27FC236}">
                    <a16:creationId xmlns:a16="http://schemas.microsoft.com/office/drawing/2014/main" id="{76A147FC-1CA1-4F79-9222-FC5D6AB57A16}"/>
                  </a:ext>
                </a:extLst>
              </p:cNvPr>
              <p:cNvSpPr/>
              <p:nvPr/>
            </p:nvSpPr>
            <p:spPr>
              <a:xfrm>
                <a:off x="968399" y="1884383"/>
                <a:ext cx="2266048"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7BE65913-19F2-42B0-A1B7-1F9F31372EE7}"/>
                  </a:ext>
                </a:extLst>
              </p:cNvPr>
              <p:cNvSpPr txBox="1"/>
              <p:nvPr/>
            </p:nvSpPr>
            <p:spPr>
              <a:xfrm>
                <a:off x="1072219" y="1905829"/>
                <a:ext cx="4538624"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公的保険と私的保険</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8" name="楕円 47">
                <a:extLst>
                  <a:ext uri="{FF2B5EF4-FFF2-40B4-BE49-F238E27FC236}">
                    <a16:creationId xmlns:a16="http://schemas.microsoft.com/office/drawing/2014/main" id="{942114C7-63B1-4C1B-8A93-BDF3CFCB20A9}"/>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AE61CF05-4887-4F1E-9B18-AB6A33289078}"/>
                  </a:ext>
                </a:extLst>
              </p:cNvPr>
              <p:cNvSpPr txBox="1"/>
              <p:nvPr/>
            </p:nvSpPr>
            <p:spPr>
              <a:xfrm>
                <a:off x="799774"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sp>
          <p:nvSpPr>
            <p:cNvPr id="39" name="テキスト ボックス 38">
              <a:extLst>
                <a:ext uri="{FF2B5EF4-FFF2-40B4-BE49-F238E27FC236}">
                  <a16:creationId xmlns:a16="http://schemas.microsoft.com/office/drawing/2014/main" id="{991F44A3-E202-4944-BE9C-9F437BE99D8E}"/>
                </a:ext>
              </a:extLst>
            </p:cNvPr>
            <p:cNvSpPr txBox="1"/>
            <p:nvPr/>
          </p:nvSpPr>
          <p:spPr>
            <a:xfrm>
              <a:off x="733179" y="3192420"/>
              <a:ext cx="7720157" cy="1400383"/>
            </a:xfrm>
            <a:prstGeom prst="rect">
              <a:avLst/>
            </a:prstGeom>
            <a:noFill/>
          </p:spPr>
          <p:txBody>
            <a:bodyPr wrap="square" lIns="0" tIns="0" rIns="0" bIns="0" rtlCol="0">
              <a:spAutoFit/>
            </a:bodyPr>
            <a:lstStyle/>
            <a:p>
              <a:pPr>
                <a:lnSpc>
                  <a:spcPts val="2800"/>
                </a:lnSpc>
              </a:pPr>
              <a:r>
                <a:rPr kumimoji="1" lang="ja-JP" altLang="en-US" sz="1400" dirty="0">
                  <a:latin typeface="メイリオ" panose="020B0604030504040204" pitchFamily="50" charset="-128"/>
                  <a:ea typeface="メイリオ" panose="020B0604030504040204" pitchFamily="50" charset="-128"/>
                </a:rPr>
                <a:t>　保険には、国が制度として運営する公的保険（健康保険、国民健康保険、国民年金、厚生年金保険）と、民間の会社が運営する私的保険（生命保険、損害保険）とがあります。</a:t>
              </a:r>
            </a:p>
            <a:p>
              <a:pPr>
                <a:lnSpc>
                  <a:spcPts val="2800"/>
                </a:lnSpc>
              </a:pPr>
              <a:r>
                <a:rPr kumimoji="1" lang="ja-JP" altLang="en-US" sz="1400" dirty="0">
                  <a:latin typeface="メイリオ" panose="020B0604030504040204" pitchFamily="50" charset="-128"/>
                  <a:ea typeface="メイリオ" panose="020B0604030504040204" pitchFamily="50" charset="-128"/>
                </a:rPr>
                <a:t>　私的保険のうち、主として、人の生存・死亡に備える保険を　（　 　　　　）　、事故や災害による損害に備える保険を（　　　　　　）といいます。</a:t>
              </a:r>
            </a:p>
          </p:txBody>
        </p:sp>
      </p:grpSp>
      <p:sp>
        <p:nvSpPr>
          <p:cNvPr id="50" name="テキスト ボックス 49">
            <a:extLst>
              <a:ext uri="{FF2B5EF4-FFF2-40B4-BE49-F238E27FC236}">
                <a16:creationId xmlns:a16="http://schemas.microsoft.com/office/drawing/2014/main" id="{247CAD8E-1F98-440D-8DA4-C1F5B9EAE2D0}"/>
              </a:ext>
            </a:extLst>
          </p:cNvPr>
          <p:cNvSpPr txBox="1"/>
          <p:nvPr/>
        </p:nvSpPr>
        <p:spPr>
          <a:xfrm>
            <a:off x="2996121" y="4329163"/>
            <a:ext cx="1172183" cy="307777"/>
          </a:xfrm>
          <a:prstGeom prst="rect">
            <a:avLst/>
          </a:prstGeom>
          <a:noFill/>
        </p:spPr>
        <p:txBody>
          <a:bodyPr wrap="square" rtlCol="0">
            <a:spAutoFit/>
          </a:bodyP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損害保険</a:t>
            </a:r>
          </a:p>
        </p:txBody>
      </p:sp>
      <p:sp>
        <p:nvSpPr>
          <p:cNvPr id="51" name="テキスト ボックス 50">
            <a:extLst>
              <a:ext uri="{FF2B5EF4-FFF2-40B4-BE49-F238E27FC236}">
                <a16:creationId xmlns:a16="http://schemas.microsoft.com/office/drawing/2014/main" id="{55373CC9-ADB8-4045-815C-F5845E75BB1D}"/>
              </a:ext>
            </a:extLst>
          </p:cNvPr>
          <p:cNvSpPr txBox="1"/>
          <p:nvPr/>
        </p:nvSpPr>
        <p:spPr>
          <a:xfrm>
            <a:off x="6011694" y="3964376"/>
            <a:ext cx="1055450" cy="307777"/>
          </a:xfrm>
          <a:prstGeom prst="rect">
            <a:avLst/>
          </a:prstGeom>
          <a:noFill/>
        </p:spPr>
        <p:txBody>
          <a:bodyPr wrap="square" rtlCol="0">
            <a:spAutoFit/>
          </a:bodyPr>
          <a:lstStyle/>
          <a:p>
            <a:pPr algn="ctr"/>
            <a:r>
              <a:rPr kumimoji="1" lang="ja-JP" altLang="en-US" sz="1400" b="1" dirty="0">
                <a:solidFill>
                  <a:srgbClr val="FF0000"/>
                </a:solidFill>
                <a:latin typeface="メイリオ" panose="020B0604030504040204" pitchFamily="50" charset="-128"/>
                <a:ea typeface="メイリオ" panose="020B0604030504040204" pitchFamily="50" charset="-128"/>
              </a:rPr>
              <a:t>生命保険</a:t>
            </a:r>
          </a:p>
        </p:txBody>
      </p:sp>
    </p:spTree>
    <p:extLst>
      <p:ext uri="{BB962C8B-B14F-4D97-AF65-F5344CB8AC3E}">
        <p14:creationId xmlns:p14="http://schemas.microsoft.com/office/powerpoint/2010/main" val="3028979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3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3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grpSp>
        <p:nvGrpSpPr>
          <p:cNvPr id="2" name="グループ化 1">
            <a:extLst>
              <a:ext uri="{FF2B5EF4-FFF2-40B4-BE49-F238E27FC236}">
                <a16:creationId xmlns:a16="http://schemas.microsoft.com/office/drawing/2014/main" id="{054AC8E6-6706-4ADB-A91B-D4F5A325B44E}"/>
              </a:ext>
            </a:extLst>
          </p:cNvPr>
          <p:cNvGrpSpPr/>
          <p:nvPr/>
        </p:nvGrpSpPr>
        <p:grpSpPr>
          <a:xfrm>
            <a:off x="590668" y="1379616"/>
            <a:ext cx="7820152" cy="987853"/>
            <a:chOff x="590668" y="1379616"/>
            <a:chExt cx="7820152" cy="987853"/>
          </a:xfrm>
        </p:grpSpPr>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（６）自然災害リスクへの対処法</a:t>
              </a:r>
            </a:p>
          </p:txBody>
        </p:sp>
        <p:sp>
          <p:nvSpPr>
            <p:cNvPr id="38" name="テキスト ボックス 37">
              <a:extLst>
                <a:ext uri="{FF2B5EF4-FFF2-40B4-BE49-F238E27FC236}">
                  <a16:creationId xmlns:a16="http://schemas.microsoft.com/office/drawing/2014/main" id="{68B57A4E-DB54-4B80-BD34-A77732A2845A}"/>
                </a:ext>
              </a:extLst>
            </p:cNvPr>
            <p:cNvSpPr txBox="1"/>
            <p:nvPr/>
          </p:nvSpPr>
          <p:spPr>
            <a:xfrm>
              <a:off x="733180" y="1819883"/>
              <a:ext cx="7455779" cy="547586"/>
            </a:xfrm>
            <a:prstGeom prst="rect">
              <a:avLst/>
            </a:prstGeom>
            <a:noFill/>
          </p:spPr>
          <p:txBody>
            <a:bodyPr wrap="square" lIns="0" tIns="0" rIns="0" bIns="0" rtlCol="0">
              <a:spAutoFit/>
            </a:bodyPr>
            <a:lstStyle/>
            <a:p>
              <a:pPr>
                <a:lnSpc>
                  <a:spcPts val="22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保険とは、みんなでお金を出し合い、誰かが事故にあったときは、その出し合ったお金で補償するしくみです。</a:t>
              </a:r>
            </a:p>
          </p:txBody>
        </p:sp>
      </p:grpSp>
      <p:grpSp>
        <p:nvGrpSpPr>
          <p:cNvPr id="3" name="グループ化 2">
            <a:extLst>
              <a:ext uri="{FF2B5EF4-FFF2-40B4-BE49-F238E27FC236}">
                <a16:creationId xmlns:a16="http://schemas.microsoft.com/office/drawing/2014/main" id="{ADE609B1-9DCA-4529-8662-87AAFE6A9B3C}"/>
              </a:ext>
            </a:extLst>
          </p:cNvPr>
          <p:cNvGrpSpPr/>
          <p:nvPr/>
        </p:nvGrpSpPr>
        <p:grpSpPr>
          <a:xfrm>
            <a:off x="733179" y="2633056"/>
            <a:ext cx="7725021" cy="3627195"/>
            <a:chOff x="733179" y="2633056"/>
            <a:chExt cx="7725021" cy="3627195"/>
          </a:xfrm>
        </p:grpSpPr>
        <p:grpSp>
          <p:nvGrpSpPr>
            <p:cNvPr id="4" name="グループ化 3">
              <a:extLst>
                <a:ext uri="{FF2B5EF4-FFF2-40B4-BE49-F238E27FC236}">
                  <a16:creationId xmlns:a16="http://schemas.microsoft.com/office/drawing/2014/main" id="{73F65174-260B-4CBE-A3BD-B1307F5B26C9}"/>
                </a:ext>
              </a:extLst>
            </p:cNvPr>
            <p:cNvGrpSpPr/>
            <p:nvPr/>
          </p:nvGrpSpPr>
          <p:grpSpPr>
            <a:xfrm>
              <a:off x="733179" y="2633056"/>
              <a:ext cx="7720157" cy="1340448"/>
              <a:chOff x="733179" y="2633056"/>
              <a:chExt cx="7720157" cy="1340448"/>
            </a:xfrm>
          </p:grpSpPr>
          <p:grpSp>
            <p:nvGrpSpPr>
              <p:cNvPr id="45" name="グループ化 44">
                <a:extLst>
                  <a:ext uri="{FF2B5EF4-FFF2-40B4-BE49-F238E27FC236}">
                    <a16:creationId xmlns:a16="http://schemas.microsoft.com/office/drawing/2014/main" id="{9ABD2E72-DB04-4473-965D-FADD30BC13A5}"/>
                  </a:ext>
                </a:extLst>
              </p:cNvPr>
              <p:cNvGrpSpPr/>
              <p:nvPr/>
            </p:nvGrpSpPr>
            <p:grpSpPr>
              <a:xfrm>
                <a:off x="799774" y="2633056"/>
                <a:ext cx="4811069" cy="360000"/>
                <a:chOff x="799774" y="1884383"/>
                <a:chExt cx="4811069" cy="360000"/>
              </a:xfrm>
            </p:grpSpPr>
            <p:sp>
              <p:nvSpPr>
                <p:cNvPr id="46" name="正方形/長方形 45">
                  <a:extLst>
                    <a:ext uri="{FF2B5EF4-FFF2-40B4-BE49-F238E27FC236}">
                      <a16:creationId xmlns:a16="http://schemas.microsoft.com/office/drawing/2014/main" id="{76A147FC-1CA1-4F79-9222-FC5D6AB57A16}"/>
                    </a:ext>
                  </a:extLst>
                </p:cNvPr>
                <p:cNvSpPr/>
                <p:nvPr/>
              </p:nvSpPr>
              <p:spPr>
                <a:xfrm>
                  <a:off x="968399" y="1884383"/>
                  <a:ext cx="1677524"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7BE65913-19F2-42B0-A1B7-1F9F31372EE7}"/>
                    </a:ext>
                  </a:extLst>
                </p:cNvPr>
                <p:cNvSpPr txBox="1"/>
                <p:nvPr/>
              </p:nvSpPr>
              <p:spPr>
                <a:xfrm>
                  <a:off x="1072219" y="1905829"/>
                  <a:ext cx="4538624"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すまいの保険</a:t>
                  </a:r>
                  <a:endParaRPr kumimoji="1" lang="ja-JP" altLang="en-US" sz="2000" b="1"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8" name="楕円 47">
                  <a:extLst>
                    <a:ext uri="{FF2B5EF4-FFF2-40B4-BE49-F238E27FC236}">
                      <a16:creationId xmlns:a16="http://schemas.microsoft.com/office/drawing/2014/main" id="{942114C7-63B1-4C1B-8A93-BDF3CFCB20A9}"/>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AE61CF05-4887-4F1E-9B18-AB6A33289078}"/>
                    </a:ext>
                  </a:extLst>
                </p:cNvPr>
                <p:cNvSpPr txBox="1"/>
                <p:nvPr/>
              </p:nvSpPr>
              <p:spPr>
                <a:xfrm>
                  <a:off x="799774"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sp>
            <p:nvSpPr>
              <p:cNvPr id="39" name="テキスト ボックス 38">
                <a:extLst>
                  <a:ext uri="{FF2B5EF4-FFF2-40B4-BE49-F238E27FC236}">
                    <a16:creationId xmlns:a16="http://schemas.microsoft.com/office/drawing/2014/main" id="{991F44A3-E202-4944-BE9C-9F437BE99D8E}"/>
                  </a:ext>
                </a:extLst>
              </p:cNvPr>
              <p:cNvSpPr txBox="1"/>
              <p:nvPr/>
            </p:nvSpPr>
            <p:spPr>
              <a:xfrm>
                <a:off x="733179" y="3143790"/>
                <a:ext cx="7720157" cy="829714"/>
              </a:xfrm>
              <a:prstGeom prst="rect">
                <a:avLst/>
              </a:prstGeom>
              <a:noFill/>
            </p:spPr>
            <p:txBody>
              <a:bodyPr wrap="square" lIns="0" tIns="0" rIns="0" bIns="0" rtlCol="0">
                <a:spAutoFit/>
              </a:bodyPr>
              <a:lstStyle/>
              <a:p>
                <a:pPr>
                  <a:lnSpc>
                    <a:spcPts val="2200"/>
                  </a:lnSpc>
                </a:pPr>
                <a:r>
                  <a:rPr kumimoji="1" lang="ja-JP" altLang="en-US" sz="1400" dirty="0">
                    <a:latin typeface="メイリオ" panose="020B0604030504040204" pitchFamily="50" charset="-128"/>
                    <a:ea typeface="メイリオ" panose="020B0604030504040204" pitchFamily="50" charset="-128"/>
                  </a:rPr>
                  <a:t>　万一の災害から、住まいを守る損害保険には、火災保険と地震保険とがあります。</a:t>
                </a:r>
              </a:p>
              <a:p>
                <a:pPr>
                  <a:lnSpc>
                    <a:spcPts val="2200"/>
                  </a:lnSpc>
                </a:pPr>
                <a:r>
                  <a:rPr kumimoji="1" lang="ja-JP" altLang="en-US" sz="1400" dirty="0">
                    <a:latin typeface="メイリオ" panose="020B0604030504040204" pitchFamily="50" charset="-128"/>
                    <a:ea typeface="メイリオ" panose="020B0604030504040204" pitchFamily="50" charset="-128"/>
                  </a:rPr>
                  <a:t>　選択肢のア～エの災害は、火災保険と地震保険のいずれかで備えることができます。</a:t>
                </a:r>
              </a:p>
              <a:p>
                <a:pPr>
                  <a:lnSpc>
                    <a:spcPts val="2200"/>
                  </a:lnSpc>
                </a:pPr>
                <a:r>
                  <a:rPr kumimoji="1" lang="ja-JP" altLang="en-US" sz="1400" dirty="0">
                    <a:latin typeface="メイリオ" panose="020B0604030504040204" pitchFamily="50" charset="-128"/>
                    <a:ea typeface="メイリオ" panose="020B0604030504040204" pitchFamily="50" charset="-128"/>
                  </a:rPr>
                  <a:t>　表に適した選択肢を選び、すまいの保険について、まとめましょう。</a:t>
                </a:r>
              </a:p>
            </p:txBody>
          </p:sp>
        </p:grpSp>
        <p:sp>
          <p:nvSpPr>
            <p:cNvPr id="24" name="テキスト ボックス 23">
              <a:extLst>
                <a:ext uri="{FF2B5EF4-FFF2-40B4-BE49-F238E27FC236}">
                  <a16:creationId xmlns:a16="http://schemas.microsoft.com/office/drawing/2014/main" id="{674B23ED-56BF-437C-A8E2-991407661F53}"/>
                </a:ext>
              </a:extLst>
            </p:cNvPr>
            <p:cNvSpPr txBox="1"/>
            <p:nvPr/>
          </p:nvSpPr>
          <p:spPr>
            <a:xfrm>
              <a:off x="3428202" y="5721642"/>
              <a:ext cx="5029998" cy="538609"/>
            </a:xfrm>
            <a:prstGeom prst="rect">
              <a:avLst/>
            </a:prstGeom>
            <a:noFill/>
          </p:spPr>
          <p:txBody>
            <a:bodyPr wrap="square" lIns="0" tIns="0" rIns="0" bIns="0" rtlCol="0">
              <a:spAutoFit/>
            </a:bodyPr>
            <a:lstStyle/>
            <a:p>
              <a:pPr>
                <a:lnSpc>
                  <a:spcPts val="2100"/>
                </a:lnSpc>
              </a:pPr>
              <a:r>
                <a:rPr kumimoji="1" lang="ja-JP" altLang="en-US" sz="1400" b="1" spc="100" dirty="0">
                  <a:solidFill>
                    <a:schemeClr val="bg2">
                      <a:lumMod val="10000"/>
                    </a:schemeClr>
                  </a:solidFill>
                  <a:latin typeface="メイリオ" panose="020B0604030504040204" pitchFamily="50" charset="-128"/>
                  <a:ea typeface="メイリオ" panose="020B0604030504040204" pitchFamily="50" charset="-128"/>
                </a:rPr>
                <a:t>ア．火災　　　　　イ．台風・大雨・洪水</a:t>
              </a:r>
              <a:endParaRPr kumimoji="1" lang="en-US" altLang="ja-JP" sz="1400" b="1" spc="100" dirty="0">
                <a:solidFill>
                  <a:schemeClr val="bg2">
                    <a:lumMod val="10000"/>
                  </a:schemeClr>
                </a:solidFill>
                <a:latin typeface="メイリオ" panose="020B0604030504040204" pitchFamily="50" charset="-128"/>
                <a:ea typeface="メイリオ" panose="020B0604030504040204" pitchFamily="50" charset="-128"/>
              </a:endParaRPr>
            </a:p>
            <a:p>
              <a:pPr>
                <a:lnSpc>
                  <a:spcPts val="2100"/>
                </a:lnSpc>
              </a:pPr>
              <a:r>
                <a:rPr kumimoji="1" lang="ja-JP" altLang="en-US" sz="1400" b="1" spc="100" dirty="0">
                  <a:solidFill>
                    <a:schemeClr val="bg2">
                      <a:lumMod val="10000"/>
                    </a:schemeClr>
                  </a:solidFill>
                  <a:latin typeface="メイリオ" panose="020B0604030504040204" pitchFamily="50" charset="-128"/>
                  <a:ea typeface="メイリオ" panose="020B0604030504040204" pitchFamily="50" charset="-128"/>
                </a:rPr>
                <a:t>ウ．地震・津波　　エ．噴火</a:t>
              </a:r>
            </a:p>
          </p:txBody>
        </p:sp>
        <p:sp>
          <p:nvSpPr>
            <p:cNvPr id="25" name="四角形: 角を丸くする 24">
              <a:extLst>
                <a:ext uri="{FF2B5EF4-FFF2-40B4-BE49-F238E27FC236}">
                  <a16:creationId xmlns:a16="http://schemas.microsoft.com/office/drawing/2014/main" id="{8F9A3D39-0DD5-46EE-9984-D125EF82DCB0}"/>
                </a:ext>
              </a:extLst>
            </p:cNvPr>
            <p:cNvSpPr/>
            <p:nvPr/>
          </p:nvSpPr>
          <p:spPr>
            <a:xfrm>
              <a:off x="2154676" y="5721642"/>
              <a:ext cx="890899" cy="303904"/>
            </a:xfrm>
            <a:prstGeom prst="roundRect">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選択肢</a:t>
              </a:r>
            </a:p>
          </p:txBody>
        </p:sp>
        <p:grpSp>
          <p:nvGrpSpPr>
            <p:cNvPr id="26" name="グループ化 25">
              <a:extLst>
                <a:ext uri="{FF2B5EF4-FFF2-40B4-BE49-F238E27FC236}">
                  <a16:creationId xmlns:a16="http://schemas.microsoft.com/office/drawing/2014/main" id="{D02FAF7F-3BE9-4718-9AED-33AC689FBEC5}"/>
                </a:ext>
              </a:extLst>
            </p:cNvPr>
            <p:cNvGrpSpPr/>
            <p:nvPr/>
          </p:nvGrpSpPr>
          <p:grpSpPr>
            <a:xfrm>
              <a:off x="1446824" y="4148630"/>
              <a:ext cx="6250352" cy="1291267"/>
              <a:chOff x="-399818" y="3194826"/>
              <a:chExt cx="6250352" cy="1291267"/>
            </a:xfrm>
          </p:grpSpPr>
          <p:sp>
            <p:nvSpPr>
              <p:cNvPr id="27" name="正方形/長方形 26">
                <a:extLst>
                  <a:ext uri="{FF2B5EF4-FFF2-40B4-BE49-F238E27FC236}">
                    <a16:creationId xmlns:a16="http://schemas.microsoft.com/office/drawing/2014/main" id="{D698EF3C-57FA-44F3-AC63-B132D8214D0F}"/>
                  </a:ext>
                </a:extLst>
              </p:cNvPr>
              <p:cNvSpPr/>
              <p:nvPr/>
            </p:nvSpPr>
            <p:spPr>
              <a:xfrm>
                <a:off x="-399818" y="3202098"/>
                <a:ext cx="6243627" cy="371256"/>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8" name="正方形/長方形 27">
                <a:extLst>
                  <a:ext uri="{FF2B5EF4-FFF2-40B4-BE49-F238E27FC236}">
                    <a16:creationId xmlns:a16="http://schemas.microsoft.com/office/drawing/2014/main" id="{4DA00AFC-532A-4530-8B88-1DB770851DF6}"/>
                  </a:ext>
                </a:extLst>
              </p:cNvPr>
              <p:cNvSpPr/>
              <p:nvPr/>
            </p:nvSpPr>
            <p:spPr>
              <a:xfrm>
                <a:off x="-399817" y="3194827"/>
                <a:ext cx="6243627" cy="1291266"/>
              </a:xfrm>
              <a:prstGeom prst="rect">
                <a:avLst/>
              </a:prstGeom>
              <a:no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cxnSp>
            <p:nvCxnSpPr>
              <p:cNvPr id="29" name="直線コネクタ 28">
                <a:extLst>
                  <a:ext uri="{FF2B5EF4-FFF2-40B4-BE49-F238E27FC236}">
                    <a16:creationId xmlns:a16="http://schemas.microsoft.com/office/drawing/2014/main" id="{F76D0555-13A8-4843-841D-8BC5792C2B8F}"/>
                  </a:ext>
                </a:extLst>
              </p:cNvPr>
              <p:cNvCxnSpPr>
                <a:cxnSpLocks/>
              </p:cNvCxnSpPr>
              <p:nvPr/>
            </p:nvCxnSpPr>
            <p:spPr>
              <a:xfrm flipH="1">
                <a:off x="704423" y="3194826"/>
                <a:ext cx="1" cy="1291267"/>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867142E-9E77-42CD-BFAC-14133CCF3E1C}"/>
                  </a:ext>
                </a:extLst>
              </p:cNvPr>
              <p:cNvCxnSpPr>
                <a:cxnSpLocks/>
              </p:cNvCxnSpPr>
              <p:nvPr/>
            </p:nvCxnSpPr>
            <p:spPr>
              <a:xfrm>
                <a:off x="-399816" y="3578839"/>
                <a:ext cx="6243626"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47C4F7F-758F-4BAB-96BF-B96D47635AA2}"/>
                  </a:ext>
                </a:extLst>
              </p:cNvPr>
              <p:cNvCxnSpPr>
                <a:cxnSpLocks/>
              </p:cNvCxnSpPr>
              <p:nvPr/>
            </p:nvCxnSpPr>
            <p:spPr>
              <a:xfrm>
                <a:off x="-399816" y="4046298"/>
                <a:ext cx="6243626"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11E9EDF-439D-4FFC-AE9D-5AF89748E899}"/>
                  </a:ext>
                </a:extLst>
              </p:cNvPr>
              <p:cNvSpPr txBox="1"/>
              <p:nvPr/>
            </p:nvSpPr>
            <p:spPr>
              <a:xfrm>
                <a:off x="711155" y="3233393"/>
                <a:ext cx="5139379" cy="294311"/>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保険支払いの対象となる災害</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F84930E6-C842-4E50-9A27-C27207F24189}"/>
                  </a:ext>
                </a:extLst>
              </p:cNvPr>
              <p:cNvSpPr txBox="1"/>
              <p:nvPr/>
            </p:nvSpPr>
            <p:spPr>
              <a:xfrm>
                <a:off x="-334461" y="3685506"/>
                <a:ext cx="973527" cy="246221"/>
              </a:xfrm>
              <a:prstGeom prst="rect">
                <a:avLst/>
              </a:prstGeom>
              <a:noFill/>
            </p:spPr>
            <p:txBody>
              <a:bodyPr wrap="square" lIns="0" tIns="0" rIns="0" bIns="0" rtlCol="0">
                <a:spAutoFit/>
              </a:bodyPr>
              <a:lstStyle/>
              <a:p>
                <a:pPr algn="ctr">
                  <a:lnSpc>
                    <a:spcPts val="20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火災保険</a:t>
                </a:r>
                <a:endPar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E03F7036-EE45-4EB0-A959-4451A4FB4E5C}"/>
                  </a:ext>
                </a:extLst>
              </p:cNvPr>
              <p:cNvSpPr txBox="1"/>
              <p:nvPr/>
            </p:nvSpPr>
            <p:spPr>
              <a:xfrm>
                <a:off x="-334461" y="4133857"/>
                <a:ext cx="973527" cy="246221"/>
              </a:xfrm>
              <a:prstGeom prst="rect">
                <a:avLst/>
              </a:prstGeom>
              <a:noFill/>
            </p:spPr>
            <p:txBody>
              <a:bodyPr wrap="square" lIns="0" tIns="0" rIns="0" bIns="0" rtlCol="0">
                <a:spAutoFit/>
              </a:bodyPr>
              <a:lstStyle/>
              <a:p>
                <a:pPr algn="ctr">
                  <a:lnSpc>
                    <a:spcPts val="20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地震保険</a:t>
                </a:r>
                <a:endPar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endParaRPr>
              </a:p>
            </p:txBody>
          </p:sp>
        </p:grpSp>
      </p:grpSp>
      <p:sp>
        <p:nvSpPr>
          <p:cNvPr id="43" name="テキスト ボックス 42">
            <a:extLst>
              <a:ext uri="{FF2B5EF4-FFF2-40B4-BE49-F238E27FC236}">
                <a16:creationId xmlns:a16="http://schemas.microsoft.com/office/drawing/2014/main" id="{4A5699EA-067A-4E83-8ED8-0C2D8CF7F833}"/>
              </a:ext>
            </a:extLst>
          </p:cNvPr>
          <p:cNvSpPr txBox="1"/>
          <p:nvPr/>
        </p:nvSpPr>
        <p:spPr>
          <a:xfrm>
            <a:off x="2911736" y="4656635"/>
            <a:ext cx="3236145" cy="255839"/>
          </a:xfrm>
          <a:prstGeom prst="rect">
            <a:avLst/>
          </a:prstGeom>
          <a:noFill/>
        </p:spPr>
        <p:txBody>
          <a:bodyPr wrap="square" lIns="0" tIns="0" rIns="0" bIns="0" rtlCol="0">
            <a:spAutoFit/>
          </a:bodyPr>
          <a:lstStyle/>
          <a:p>
            <a:pPr>
              <a:lnSpc>
                <a:spcPts val="2100"/>
              </a:lnSpc>
            </a:pPr>
            <a:r>
              <a:rPr kumimoji="1" lang="ja-JP" altLang="en-US" sz="1400" b="1" spc="100" dirty="0">
                <a:solidFill>
                  <a:srgbClr val="FF0000"/>
                </a:solidFill>
                <a:latin typeface="メイリオ" panose="020B0604030504040204" pitchFamily="50" charset="-128"/>
                <a:ea typeface="メイリオ" panose="020B0604030504040204" pitchFamily="50" charset="-128"/>
              </a:rPr>
              <a:t>ア　　イ</a:t>
            </a:r>
          </a:p>
        </p:txBody>
      </p:sp>
      <p:sp>
        <p:nvSpPr>
          <p:cNvPr id="44" name="テキスト ボックス 43">
            <a:extLst>
              <a:ext uri="{FF2B5EF4-FFF2-40B4-BE49-F238E27FC236}">
                <a16:creationId xmlns:a16="http://schemas.microsoft.com/office/drawing/2014/main" id="{CBD1B112-66E9-4DB5-9E2F-D1087EE11938}"/>
              </a:ext>
            </a:extLst>
          </p:cNvPr>
          <p:cNvSpPr txBox="1"/>
          <p:nvPr/>
        </p:nvSpPr>
        <p:spPr>
          <a:xfrm>
            <a:off x="2911735" y="5096036"/>
            <a:ext cx="3236145" cy="255839"/>
          </a:xfrm>
          <a:prstGeom prst="rect">
            <a:avLst/>
          </a:prstGeom>
          <a:noFill/>
        </p:spPr>
        <p:txBody>
          <a:bodyPr wrap="square" lIns="0" tIns="0" rIns="0" bIns="0" rtlCol="0">
            <a:spAutoFit/>
          </a:bodyPr>
          <a:lstStyle/>
          <a:p>
            <a:pPr>
              <a:lnSpc>
                <a:spcPts val="2100"/>
              </a:lnSpc>
            </a:pPr>
            <a:r>
              <a:rPr kumimoji="1" lang="ja-JP" altLang="en-US" sz="1400" b="1" spc="100" dirty="0">
                <a:solidFill>
                  <a:srgbClr val="FF0000"/>
                </a:solidFill>
                <a:latin typeface="メイリオ" panose="020B0604030504040204" pitchFamily="50" charset="-128"/>
                <a:ea typeface="メイリオ" panose="020B0604030504040204" pitchFamily="50" charset="-128"/>
              </a:rPr>
              <a:t>ウ　　エ</a:t>
            </a:r>
          </a:p>
        </p:txBody>
      </p:sp>
    </p:spTree>
    <p:extLst>
      <p:ext uri="{BB962C8B-B14F-4D97-AF65-F5344CB8AC3E}">
        <p14:creationId xmlns:p14="http://schemas.microsoft.com/office/powerpoint/2010/main" val="3780448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3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（６）自然災害リスクへの対処法</a:t>
            </a:r>
          </a:p>
        </p:txBody>
      </p:sp>
      <p:grpSp>
        <p:nvGrpSpPr>
          <p:cNvPr id="52" name="グループ化 51">
            <a:extLst>
              <a:ext uri="{FF2B5EF4-FFF2-40B4-BE49-F238E27FC236}">
                <a16:creationId xmlns:a16="http://schemas.microsoft.com/office/drawing/2014/main" id="{8AF96B52-40A8-4F39-8E39-C31660C0FDB9}"/>
              </a:ext>
            </a:extLst>
          </p:cNvPr>
          <p:cNvGrpSpPr/>
          <p:nvPr/>
        </p:nvGrpSpPr>
        <p:grpSpPr>
          <a:xfrm>
            <a:off x="797865" y="1858802"/>
            <a:ext cx="7424962" cy="4512811"/>
            <a:chOff x="797865" y="1858802"/>
            <a:chExt cx="7424962" cy="4512811"/>
          </a:xfrm>
        </p:grpSpPr>
        <p:grpSp>
          <p:nvGrpSpPr>
            <p:cNvPr id="53" name="グループ化 52">
              <a:extLst>
                <a:ext uri="{FF2B5EF4-FFF2-40B4-BE49-F238E27FC236}">
                  <a16:creationId xmlns:a16="http://schemas.microsoft.com/office/drawing/2014/main" id="{415159F9-8267-4158-933C-CBF7C05A0DFD}"/>
                </a:ext>
              </a:extLst>
            </p:cNvPr>
            <p:cNvGrpSpPr/>
            <p:nvPr/>
          </p:nvGrpSpPr>
          <p:grpSpPr>
            <a:xfrm>
              <a:off x="797865" y="3228319"/>
              <a:ext cx="2507522" cy="360000"/>
              <a:chOff x="797865" y="1884383"/>
              <a:chExt cx="2507522" cy="360000"/>
            </a:xfrm>
          </p:grpSpPr>
          <p:sp>
            <p:nvSpPr>
              <p:cNvPr id="99" name="正方形/長方形 98">
                <a:extLst>
                  <a:ext uri="{FF2B5EF4-FFF2-40B4-BE49-F238E27FC236}">
                    <a16:creationId xmlns:a16="http://schemas.microsoft.com/office/drawing/2014/main" id="{429B8CC4-4E4A-46B7-BA69-0D8D1FF86D41}"/>
                  </a:ext>
                </a:extLst>
              </p:cNvPr>
              <p:cNvSpPr/>
              <p:nvPr/>
            </p:nvSpPr>
            <p:spPr>
              <a:xfrm>
                <a:off x="968398" y="1884383"/>
                <a:ext cx="2336989"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450FF9A7-AAAA-423F-8226-45A46A049261}"/>
                  </a:ext>
                </a:extLst>
              </p:cNvPr>
              <p:cNvSpPr txBox="1"/>
              <p:nvPr/>
            </p:nvSpPr>
            <p:spPr>
              <a:xfrm>
                <a:off x="1072218" y="1905829"/>
                <a:ext cx="2178981" cy="338554"/>
              </a:xfrm>
              <a:prstGeom prst="rect">
                <a:avLst/>
              </a:prstGeom>
              <a:noFill/>
            </p:spPr>
            <p:txBody>
              <a:bodyPr wrap="square" rtlCol="0">
                <a:spAutoFit/>
              </a:bodyPr>
              <a:lstStyle/>
              <a:p>
                <a:r>
                  <a:rPr kumimoji="1" lang="ja-JP" altLang="en-US" sz="1600" b="1" spc="100" dirty="0">
                    <a:latin typeface="メイリオ" panose="020B0604030504040204" pitchFamily="50" charset="-128"/>
                    <a:ea typeface="メイリオ" panose="020B0604030504040204" pitchFamily="50" charset="-128"/>
                  </a:rPr>
                  <a:t>生命保険と損害保険</a:t>
                </a:r>
                <a:endParaRPr kumimoji="1" lang="ja-JP" altLang="en-US" sz="2000" b="1" spc="100" dirty="0">
                  <a:latin typeface="メイリオ" panose="020B0604030504040204" pitchFamily="50" charset="-128"/>
                  <a:ea typeface="メイリオ" panose="020B0604030504040204" pitchFamily="50" charset="-128"/>
                </a:endParaRPr>
              </a:p>
            </p:txBody>
          </p:sp>
          <p:sp>
            <p:nvSpPr>
              <p:cNvPr id="101" name="楕円 100">
                <a:extLst>
                  <a:ext uri="{FF2B5EF4-FFF2-40B4-BE49-F238E27FC236}">
                    <a16:creationId xmlns:a16="http://schemas.microsoft.com/office/drawing/2014/main" id="{100A0283-48A0-4883-A33B-EAF10B6F9906}"/>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02" name="テキスト ボックス 101">
                <a:extLst>
                  <a:ext uri="{FF2B5EF4-FFF2-40B4-BE49-F238E27FC236}">
                    <a16:creationId xmlns:a16="http://schemas.microsoft.com/office/drawing/2014/main" id="{6390071A-5EBA-4A3E-8166-E3C3844F67E5}"/>
                  </a:ext>
                </a:extLst>
              </p:cNvPr>
              <p:cNvSpPr txBox="1"/>
              <p:nvPr/>
            </p:nvSpPr>
            <p:spPr>
              <a:xfrm>
                <a:off x="797865"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2</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nvGrpSpPr>
            <p:cNvPr id="54" name="グループ化 53">
              <a:extLst>
                <a:ext uri="{FF2B5EF4-FFF2-40B4-BE49-F238E27FC236}">
                  <a16:creationId xmlns:a16="http://schemas.microsoft.com/office/drawing/2014/main" id="{200A9BD8-A979-4A23-8B46-76E75E2A969D}"/>
                </a:ext>
              </a:extLst>
            </p:cNvPr>
            <p:cNvGrpSpPr/>
            <p:nvPr/>
          </p:nvGrpSpPr>
          <p:grpSpPr>
            <a:xfrm>
              <a:off x="797865" y="1858802"/>
              <a:ext cx="2507522" cy="360000"/>
              <a:chOff x="797865" y="1884383"/>
              <a:chExt cx="2507522" cy="360000"/>
            </a:xfrm>
          </p:grpSpPr>
          <p:sp>
            <p:nvSpPr>
              <p:cNvPr id="95" name="正方形/長方形 94">
                <a:extLst>
                  <a:ext uri="{FF2B5EF4-FFF2-40B4-BE49-F238E27FC236}">
                    <a16:creationId xmlns:a16="http://schemas.microsoft.com/office/drawing/2014/main" id="{4D91EB33-5D0A-4908-B573-F267F920D99B}"/>
                  </a:ext>
                </a:extLst>
              </p:cNvPr>
              <p:cNvSpPr/>
              <p:nvPr/>
            </p:nvSpPr>
            <p:spPr>
              <a:xfrm>
                <a:off x="968398" y="1884383"/>
                <a:ext cx="2336989"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6A755E1D-C911-493D-81F8-7A55CDDB4EB6}"/>
                  </a:ext>
                </a:extLst>
              </p:cNvPr>
              <p:cNvSpPr txBox="1"/>
              <p:nvPr/>
            </p:nvSpPr>
            <p:spPr>
              <a:xfrm>
                <a:off x="1072218" y="1905829"/>
                <a:ext cx="2178981" cy="338554"/>
              </a:xfrm>
              <a:prstGeom prst="rect">
                <a:avLst/>
              </a:prstGeom>
              <a:noFill/>
            </p:spPr>
            <p:txBody>
              <a:bodyPr wrap="square" rtlCol="0">
                <a:spAutoFit/>
              </a:bodyPr>
              <a:lstStyle/>
              <a:p>
                <a:r>
                  <a:rPr kumimoji="1" lang="ja-JP" altLang="en-US" sz="1600" b="1" spc="100" dirty="0">
                    <a:latin typeface="メイリオ" panose="020B0604030504040204" pitchFamily="50" charset="-128"/>
                    <a:ea typeface="メイリオ" panose="020B0604030504040204" pitchFamily="50" charset="-128"/>
                  </a:rPr>
                  <a:t>公的保険と私的保険</a:t>
                </a:r>
                <a:endParaRPr kumimoji="1" lang="ja-JP" altLang="en-US" sz="2000" b="1" spc="100" dirty="0">
                  <a:latin typeface="メイリオ" panose="020B0604030504040204" pitchFamily="50" charset="-128"/>
                  <a:ea typeface="メイリオ" panose="020B0604030504040204" pitchFamily="50" charset="-128"/>
                </a:endParaRPr>
              </a:p>
            </p:txBody>
          </p:sp>
          <p:sp>
            <p:nvSpPr>
              <p:cNvPr id="97" name="楕円 96">
                <a:extLst>
                  <a:ext uri="{FF2B5EF4-FFF2-40B4-BE49-F238E27FC236}">
                    <a16:creationId xmlns:a16="http://schemas.microsoft.com/office/drawing/2014/main" id="{93099B1C-651C-444E-A44D-242434BC52F1}"/>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A694C467-0662-4921-8DE4-564BE317683D}"/>
                  </a:ext>
                </a:extLst>
              </p:cNvPr>
              <p:cNvSpPr txBox="1"/>
              <p:nvPr/>
            </p:nvSpPr>
            <p:spPr>
              <a:xfrm>
                <a:off x="797865"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1</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nvGrpSpPr>
            <p:cNvPr id="55" name="グループ化 54">
              <a:extLst>
                <a:ext uri="{FF2B5EF4-FFF2-40B4-BE49-F238E27FC236}">
                  <a16:creationId xmlns:a16="http://schemas.microsoft.com/office/drawing/2014/main" id="{1AD5FACA-E944-4C2A-B295-9C179566B9CE}"/>
                </a:ext>
              </a:extLst>
            </p:cNvPr>
            <p:cNvGrpSpPr/>
            <p:nvPr/>
          </p:nvGrpSpPr>
          <p:grpSpPr>
            <a:xfrm>
              <a:off x="968398" y="2274214"/>
              <a:ext cx="7254429" cy="803653"/>
              <a:chOff x="968398" y="2438400"/>
              <a:chExt cx="7254429" cy="803653"/>
            </a:xfrm>
          </p:grpSpPr>
          <p:sp>
            <p:nvSpPr>
              <p:cNvPr id="87" name="正方形/長方形 86">
                <a:extLst>
                  <a:ext uri="{FF2B5EF4-FFF2-40B4-BE49-F238E27FC236}">
                    <a16:creationId xmlns:a16="http://schemas.microsoft.com/office/drawing/2014/main" id="{63FFB89C-2AD6-40C4-A8B0-EDC86DC06EE3}"/>
                  </a:ext>
                </a:extLst>
              </p:cNvPr>
              <p:cNvSpPr/>
              <p:nvPr/>
            </p:nvSpPr>
            <p:spPr>
              <a:xfrm>
                <a:off x="968399" y="2438401"/>
                <a:ext cx="1253256" cy="803652"/>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88" name="テキスト ボックス 87">
                <a:extLst>
                  <a:ext uri="{FF2B5EF4-FFF2-40B4-BE49-F238E27FC236}">
                    <a16:creationId xmlns:a16="http://schemas.microsoft.com/office/drawing/2014/main" id="{EB1CDAE2-06A3-4BEE-A9F1-06F8148A2E56}"/>
                  </a:ext>
                </a:extLst>
              </p:cNvPr>
              <p:cNvSpPr txBox="1"/>
              <p:nvPr/>
            </p:nvSpPr>
            <p:spPr>
              <a:xfrm>
                <a:off x="2293781" y="2489376"/>
                <a:ext cx="5881819"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年金保険、医療保険、介護保険、労災保険、雇用保険　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89" name="正方形/長方形 88">
                <a:extLst>
                  <a:ext uri="{FF2B5EF4-FFF2-40B4-BE49-F238E27FC236}">
                    <a16:creationId xmlns:a16="http://schemas.microsoft.com/office/drawing/2014/main" id="{521A8098-07A9-402F-AD1B-70B76B0C8039}"/>
                  </a:ext>
                </a:extLst>
              </p:cNvPr>
              <p:cNvSpPr/>
              <p:nvPr/>
            </p:nvSpPr>
            <p:spPr>
              <a:xfrm>
                <a:off x="968398" y="2438400"/>
                <a:ext cx="7254429" cy="803653"/>
              </a:xfrm>
              <a:prstGeom prst="rect">
                <a:avLst/>
              </a:prstGeom>
              <a:no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cxnSp>
            <p:nvCxnSpPr>
              <p:cNvPr id="90" name="直線コネクタ 89">
                <a:extLst>
                  <a:ext uri="{FF2B5EF4-FFF2-40B4-BE49-F238E27FC236}">
                    <a16:creationId xmlns:a16="http://schemas.microsoft.com/office/drawing/2014/main" id="{0582D71A-2955-4B82-B575-0A037E29906E}"/>
                  </a:ext>
                </a:extLst>
              </p:cNvPr>
              <p:cNvCxnSpPr>
                <a:cxnSpLocks/>
              </p:cNvCxnSpPr>
              <p:nvPr/>
            </p:nvCxnSpPr>
            <p:spPr>
              <a:xfrm>
                <a:off x="2221654" y="2438400"/>
                <a:ext cx="0" cy="803653"/>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17EEEC95-0BF2-430F-92AE-DA530B653E75}"/>
                  </a:ext>
                </a:extLst>
              </p:cNvPr>
              <p:cNvCxnSpPr/>
              <p:nvPr/>
            </p:nvCxnSpPr>
            <p:spPr>
              <a:xfrm>
                <a:off x="968398" y="2842357"/>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92" name="テキスト ボックス 91">
                <a:extLst>
                  <a:ext uri="{FF2B5EF4-FFF2-40B4-BE49-F238E27FC236}">
                    <a16:creationId xmlns:a16="http://schemas.microsoft.com/office/drawing/2014/main" id="{DBEE3815-3BDA-4DB6-8D55-D3A34D81A4F2}"/>
                  </a:ext>
                </a:extLst>
              </p:cNvPr>
              <p:cNvSpPr txBox="1"/>
              <p:nvPr/>
            </p:nvSpPr>
            <p:spPr>
              <a:xfrm>
                <a:off x="1040527" y="2489376"/>
                <a:ext cx="1109001" cy="294311"/>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公的保険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23E93400-C2CC-4598-9639-4D1CF4C94107}"/>
                  </a:ext>
                </a:extLst>
              </p:cNvPr>
              <p:cNvSpPr txBox="1"/>
              <p:nvPr/>
            </p:nvSpPr>
            <p:spPr>
              <a:xfrm>
                <a:off x="2293781" y="2889311"/>
                <a:ext cx="5881819"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生命保険、損害保険　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94" name="テキスト ボックス 93">
                <a:extLst>
                  <a:ext uri="{FF2B5EF4-FFF2-40B4-BE49-F238E27FC236}">
                    <a16:creationId xmlns:a16="http://schemas.microsoft.com/office/drawing/2014/main" id="{165E4464-153B-4DED-8289-43D30BB2861B}"/>
                  </a:ext>
                </a:extLst>
              </p:cNvPr>
              <p:cNvSpPr txBox="1"/>
              <p:nvPr/>
            </p:nvSpPr>
            <p:spPr>
              <a:xfrm>
                <a:off x="1040528" y="2889311"/>
                <a:ext cx="1133898" cy="302006"/>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私的保険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grpSp>
        <p:grpSp>
          <p:nvGrpSpPr>
            <p:cNvPr id="56" name="グループ化 55">
              <a:extLst>
                <a:ext uri="{FF2B5EF4-FFF2-40B4-BE49-F238E27FC236}">
                  <a16:creationId xmlns:a16="http://schemas.microsoft.com/office/drawing/2014/main" id="{649EC0C4-83A6-4864-856B-DA5A9E67E571}"/>
                </a:ext>
              </a:extLst>
            </p:cNvPr>
            <p:cNvGrpSpPr/>
            <p:nvPr/>
          </p:nvGrpSpPr>
          <p:grpSpPr>
            <a:xfrm>
              <a:off x="968398" y="3649530"/>
              <a:ext cx="7254429" cy="807914"/>
              <a:chOff x="968398" y="2438400"/>
              <a:chExt cx="7254429" cy="807914"/>
            </a:xfrm>
          </p:grpSpPr>
          <p:sp>
            <p:nvSpPr>
              <p:cNvPr id="78" name="正方形/長方形 77">
                <a:extLst>
                  <a:ext uri="{FF2B5EF4-FFF2-40B4-BE49-F238E27FC236}">
                    <a16:creationId xmlns:a16="http://schemas.microsoft.com/office/drawing/2014/main" id="{D2E81CF7-CB28-410D-BA0A-7C86F0DD16BD}"/>
                  </a:ext>
                </a:extLst>
              </p:cNvPr>
              <p:cNvSpPr/>
              <p:nvPr/>
            </p:nvSpPr>
            <p:spPr>
              <a:xfrm>
                <a:off x="968399" y="2438401"/>
                <a:ext cx="1253256" cy="803652"/>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F4AA29E1-20CA-432D-A034-387C982A7FB1}"/>
                  </a:ext>
                </a:extLst>
              </p:cNvPr>
              <p:cNvSpPr txBox="1"/>
              <p:nvPr/>
            </p:nvSpPr>
            <p:spPr>
              <a:xfrm>
                <a:off x="2293781" y="2489376"/>
                <a:ext cx="5881819"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人の死亡や老後の生活費などに備える保険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80" name="正方形/長方形 79">
                <a:extLst>
                  <a:ext uri="{FF2B5EF4-FFF2-40B4-BE49-F238E27FC236}">
                    <a16:creationId xmlns:a16="http://schemas.microsoft.com/office/drawing/2014/main" id="{FC5E4A34-500D-445E-91E9-333BC0CBD7A7}"/>
                  </a:ext>
                </a:extLst>
              </p:cNvPr>
              <p:cNvSpPr/>
              <p:nvPr/>
            </p:nvSpPr>
            <p:spPr>
              <a:xfrm>
                <a:off x="968398" y="2438400"/>
                <a:ext cx="7254429" cy="803653"/>
              </a:xfrm>
              <a:prstGeom prst="rect">
                <a:avLst/>
              </a:prstGeom>
              <a:no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cxnSp>
            <p:nvCxnSpPr>
              <p:cNvPr id="81" name="直線コネクタ 80">
                <a:extLst>
                  <a:ext uri="{FF2B5EF4-FFF2-40B4-BE49-F238E27FC236}">
                    <a16:creationId xmlns:a16="http://schemas.microsoft.com/office/drawing/2014/main" id="{AA04FC88-1A20-4ED6-BCCD-1F9E5B12EE07}"/>
                  </a:ext>
                </a:extLst>
              </p:cNvPr>
              <p:cNvCxnSpPr>
                <a:cxnSpLocks/>
              </p:cNvCxnSpPr>
              <p:nvPr/>
            </p:nvCxnSpPr>
            <p:spPr>
              <a:xfrm>
                <a:off x="2221654" y="2438400"/>
                <a:ext cx="0" cy="803653"/>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92A77E9C-2EFC-4D63-8EF4-079BB50B5DC1}"/>
                  </a:ext>
                </a:extLst>
              </p:cNvPr>
              <p:cNvCxnSpPr/>
              <p:nvPr/>
            </p:nvCxnSpPr>
            <p:spPr>
              <a:xfrm>
                <a:off x="968398" y="2842357"/>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7FA5ED9F-E3B8-4C5F-9438-DCAEEEDAE057}"/>
                  </a:ext>
                </a:extLst>
              </p:cNvPr>
              <p:cNvCxnSpPr/>
              <p:nvPr/>
            </p:nvCxnSpPr>
            <p:spPr>
              <a:xfrm>
                <a:off x="968398" y="3246314"/>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7F106542-89E7-4A44-AF6C-DA60FD84B46E}"/>
                  </a:ext>
                </a:extLst>
              </p:cNvPr>
              <p:cNvSpPr txBox="1"/>
              <p:nvPr/>
            </p:nvSpPr>
            <p:spPr>
              <a:xfrm>
                <a:off x="1040528" y="2489376"/>
                <a:ext cx="1133898" cy="294311"/>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生命保険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7EA3E4B9-AE85-4558-81DB-556310F750EF}"/>
                  </a:ext>
                </a:extLst>
              </p:cNvPr>
              <p:cNvSpPr txBox="1"/>
              <p:nvPr/>
            </p:nvSpPr>
            <p:spPr>
              <a:xfrm>
                <a:off x="2293781" y="2889311"/>
                <a:ext cx="5881819"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事故や災害などによる損害に備える保険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86" name="テキスト ボックス 85">
                <a:extLst>
                  <a:ext uri="{FF2B5EF4-FFF2-40B4-BE49-F238E27FC236}">
                    <a16:creationId xmlns:a16="http://schemas.microsoft.com/office/drawing/2014/main" id="{B656A981-E0C0-46E6-A559-3CF0A20E6956}"/>
                  </a:ext>
                </a:extLst>
              </p:cNvPr>
              <p:cNvSpPr txBox="1"/>
              <p:nvPr/>
            </p:nvSpPr>
            <p:spPr>
              <a:xfrm>
                <a:off x="1040528" y="2889311"/>
                <a:ext cx="1133897" cy="302006"/>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損害保険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grpSp>
        <p:grpSp>
          <p:nvGrpSpPr>
            <p:cNvPr id="57" name="グループ化 56">
              <a:extLst>
                <a:ext uri="{FF2B5EF4-FFF2-40B4-BE49-F238E27FC236}">
                  <a16:creationId xmlns:a16="http://schemas.microsoft.com/office/drawing/2014/main" id="{2749BF84-5DD4-47B4-B6D2-D26BAC8C6C10}"/>
                </a:ext>
              </a:extLst>
            </p:cNvPr>
            <p:cNvGrpSpPr/>
            <p:nvPr/>
          </p:nvGrpSpPr>
          <p:grpSpPr>
            <a:xfrm>
              <a:off x="797865" y="4617533"/>
              <a:ext cx="2507522" cy="360000"/>
              <a:chOff x="797865" y="1884383"/>
              <a:chExt cx="2507522" cy="360000"/>
            </a:xfrm>
          </p:grpSpPr>
          <p:sp>
            <p:nvSpPr>
              <p:cNvPr id="74" name="正方形/長方形 73">
                <a:extLst>
                  <a:ext uri="{FF2B5EF4-FFF2-40B4-BE49-F238E27FC236}">
                    <a16:creationId xmlns:a16="http://schemas.microsoft.com/office/drawing/2014/main" id="{B35FD1B3-2CE3-48EF-9E22-2FC08AD204B8}"/>
                  </a:ext>
                </a:extLst>
              </p:cNvPr>
              <p:cNvSpPr/>
              <p:nvPr/>
            </p:nvSpPr>
            <p:spPr>
              <a:xfrm>
                <a:off x="968398" y="1884383"/>
                <a:ext cx="2336989"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2F2182A1-F23D-4B60-BECD-D21443C31853}"/>
                  </a:ext>
                </a:extLst>
              </p:cNvPr>
              <p:cNvSpPr txBox="1"/>
              <p:nvPr/>
            </p:nvSpPr>
            <p:spPr>
              <a:xfrm>
                <a:off x="1072218" y="1905829"/>
                <a:ext cx="2178981" cy="338554"/>
              </a:xfrm>
              <a:prstGeom prst="rect">
                <a:avLst/>
              </a:prstGeom>
              <a:noFill/>
            </p:spPr>
            <p:txBody>
              <a:bodyPr wrap="square" rtlCol="0">
                <a:spAutoFit/>
              </a:bodyPr>
              <a:lstStyle/>
              <a:p>
                <a:r>
                  <a:rPr kumimoji="1" lang="ja-JP" altLang="en-US" sz="1600" b="1" spc="100" dirty="0">
                    <a:latin typeface="メイリオ" panose="020B0604030504040204" pitchFamily="50" charset="-128"/>
                    <a:ea typeface="メイリオ" panose="020B0604030504040204" pitchFamily="50" charset="-128"/>
                  </a:rPr>
                  <a:t>損害保険のいろいろ</a:t>
                </a:r>
                <a:endParaRPr kumimoji="1" lang="ja-JP" altLang="en-US" sz="2000" b="1" spc="100" dirty="0">
                  <a:latin typeface="メイリオ" panose="020B0604030504040204" pitchFamily="50" charset="-128"/>
                  <a:ea typeface="メイリオ" panose="020B0604030504040204" pitchFamily="50" charset="-128"/>
                </a:endParaRPr>
              </a:p>
            </p:txBody>
          </p:sp>
          <p:sp>
            <p:nvSpPr>
              <p:cNvPr id="76" name="楕円 75">
                <a:extLst>
                  <a:ext uri="{FF2B5EF4-FFF2-40B4-BE49-F238E27FC236}">
                    <a16:creationId xmlns:a16="http://schemas.microsoft.com/office/drawing/2014/main" id="{BDFCC746-0243-4068-A251-649A7932E737}"/>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7" name="テキスト ボックス 76">
                <a:extLst>
                  <a:ext uri="{FF2B5EF4-FFF2-40B4-BE49-F238E27FC236}">
                    <a16:creationId xmlns:a16="http://schemas.microsoft.com/office/drawing/2014/main" id="{9D65B095-AB5C-4B48-AA53-6F4B2E788224}"/>
                  </a:ext>
                </a:extLst>
              </p:cNvPr>
              <p:cNvSpPr txBox="1"/>
              <p:nvPr/>
            </p:nvSpPr>
            <p:spPr>
              <a:xfrm>
                <a:off x="797865"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3</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nvGrpSpPr>
            <p:cNvPr id="58" name="グループ化 57">
              <a:extLst>
                <a:ext uri="{FF2B5EF4-FFF2-40B4-BE49-F238E27FC236}">
                  <a16:creationId xmlns:a16="http://schemas.microsoft.com/office/drawing/2014/main" id="{6E7A728C-1ED2-4B9A-A410-D183E8B045B3}"/>
                </a:ext>
              </a:extLst>
            </p:cNvPr>
            <p:cNvGrpSpPr/>
            <p:nvPr/>
          </p:nvGrpSpPr>
          <p:grpSpPr>
            <a:xfrm>
              <a:off x="968398" y="5032860"/>
              <a:ext cx="7254429" cy="1338753"/>
              <a:chOff x="968398" y="2438399"/>
              <a:chExt cx="7254429" cy="1338753"/>
            </a:xfrm>
          </p:grpSpPr>
          <p:sp>
            <p:nvSpPr>
              <p:cNvPr id="59" name="正方形/長方形 58">
                <a:extLst>
                  <a:ext uri="{FF2B5EF4-FFF2-40B4-BE49-F238E27FC236}">
                    <a16:creationId xmlns:a16="http://schemas.microsoft.com/office/drawing/2014/main" id="{F0ACE75B-64B5-4712-8C19-EA4181AD9333}"/>
                  </a:ext>
                </a:extLst>
              </p:cNvPr>
              <p:cNvSpPr/>
              <p:nvPr/>
            </p:nvSpPr>
            <p:spPr>
              <a:xfrm>
                <a:off x="968399" y="2438400"/>
                <a:ext cx="3376216" cy="1338752"/>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EF5EBDC2-7094-4CC4-B920-43E8FE19D05B}"/>
                  </a:ext>
                </a:extLst>
              </p:cNvPr>
              <p:cNvSpPr txBox="1"/>
              <p:nvPr/>
            </p:nvSpPr>
            <p:spPr>
              <a:xfrm>
                <a:off x="4478365" y="2489376"/>
                <a:ext cx="3556183"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自賠責保険　自動車保険　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1" name="正方形/長方形 60">
                <a:extLst>
                  <a:ext uri="{FF2B5EF4-FFF2-40B4-BE49-F238E27FC236}">
                    <a16:creationId xmlns:a16="http://schemas.microsoft.com/office/drawing/2014/main" id="{0F0DCB60-8174-407E-BB44-55D362690B5B}"/>
                  </a:ext>
                </a:extLst>
              </p:cNvPr>
              <p:cNvSpPr/>
              <p:nvPr/>
            </p:nvSpPr>
            <p:spPr>
              <a:xfrm>
                <a:off x="968398" y="2438399"/>
                <a:ext cx="7254429" cy="1338753"/>
              </a:xfrm>
              <a:prstGeom prst="rect">
                <a:avLst/>
              </a:prstGeom>
              <a:no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cxnSp>
            <p:nvCxnSpPr>
              <p:cNvPr id="62" name="直線コネクタ 61">
                <a:extLst>
                  <a:ext uri="{FF2B5EF4-FFF2-40B4-BE49-F238E27FC236}">
                    <a16:creationId xmlns:a16="http://schemas.microsoft.com/office/drawing/2014/main" id="{EC34C060-55BF-45F5-82AE-C338C6D54257}"/>
                  </a:ext>
                </a:extLst>
              </p:cNvPr>
              <p:cNvCxnSpPr>
                <a:cxnSpLocks/>
              </p:cNvCxnSpPr>
              <p:nvPr/>
            </p:nvCxnSpPr>
            <p:spPr>
              <a:xfrm>
                <a:off x="4344615" y="2438400"/>
                <a:ext cx="0" cy="1338752"/>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1C5CF624-A8D5-4B04-94EE-C547520A8917}"/>
                  </a:ext>
                </a:extLst>
              </p:cNvPr>
              <p:cNvCxnSpPr/>
              <p:nvPr/>
            </p:nvCxnSpPr>
            <p:spPr>
              <a:xfrm>
                <a:off x="968398" y="2982184"/>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15DB6650-7B2B-4B04-9674-89003E90EEF2}"/>
                  </a:ext>
                </a:extLst>
              </p:cNvPr>
              <p:cNvCxnSpPr>
                <a:cxnSpLocks/>
              </p:cNvCxnSpPr>
              <p:nvPr/>
            </p:nvCxnSpPr>
            <p:spPr>
              <a:xfrm>
                <a:off x="968398" y="3390138"/>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969458A6-7C80-4034-9FBC-65D5831C2208}"/>
                  </a:ext>
                </a:extLst>
              </p:cNvPr>
              <p:cNvSpPr txBox="1"/>
              <p:nvPr/>
            </p:nvSpPr>
            <p:spPr>
              <a:xfrm>
                <a:off x="1040527" y="2484512"/>
                <a:ext cx="3273690" cy="502702"/>
              </a:xfrm>
              <a:prstGeom prst="rect">
                <a:avLst/>
              </a:prstGeom>
              <a:noFill/>
            </p:spPr>
            <p:txBody>
              <a:bodyPr wrap="square" lIns="0" tIns="0" rIns="0" bIns="0" rtlCol="0">
                <a:spAutoFit/>
              </a:bodyPr>
              <a:lstStyle/>
              <a:p>
                <a:pPr>
                  <a:lnSpc>
                    <a:spcPts val="20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くるまの保険（自動車事故による自分のケガや相手の補償など）</a:t>
                </a:r>
                <a:endParaRPr kumimoji="1" lang="ja-JP" altLang="en-US" sz="1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5636B975-0EA7-4C1D-8B21-AB1B995205DC}"/>
                  </a:ext>
                </a:extLst>
              </p:cNvPr>
              <p:cNvSpPr txBox="1"/>
              <p:nvPr/>
            </p:nvSpPr>
            <p:spPr>
              <a:xfrm>
                <a:off x="4478365" y="3041821"/>
                <a:ext cx="3556183"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火災保険　地震保険　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C074766F-1B1E-4128-B330-8F708996C0FD}"/>
                  </a:ext>
                </a:extLst>
              </p:cNvPr>
              <p:cNvSpPr txBox="1"/>
              <p:nvPr/>
            </p:nvSpPr>
            <p:spPr>
              <a:xfrm>
                <a:off x="1040527" y="3041821"/>
                <a:ext cx="3389213" cy="302006"/>
              </a:xfrm>
              <a:prstGeom prst="rect">
                <a:avLst/>
              </a:prstGeom>
              <a:noFill/>
            </p:spPr>
            <p:txBody>
              <a:bodyPr wrap="square" lIns="0" tIns="0" rIns="0" bIns="0" rtlCol="0">
                <a:spAutoFit/>
              </a:bodyPr>
              <a:lstStyle/>
              <a:p>
                <a:pP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すまいの保険（火災や自然災害など）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A4E61A20-9B34-4CCB-B118-AC8D04CA9B59}"/>
                  </a:ext>
                </a:extLst>
              </p:cNvPr>
              <p:cNvSpPr txBox="1"/>
              <p:nvPr/>
            </p:nvSpPr>
            <p:spPr>
              <a:xfrm>
                <a:off x="4478365" y="3437337"/>
                <a:ext cx="3556183" cy="302006"/>
              </a:xfrm>
              <a:prstGeom prst="rect">
                <a:avLst/>
              </a:prstGeom>
              <a:noFill/>
            </p:spPr>
            <p:txBody>
              <a:bodyPr wrap="square" lIns="0" tIns="0" rIns="0" bIns="0" rtlCol="0">
                <a:spAutoFit/>
              </a:bodyPr>
              <a:lstStyle/>
              <a:p>
                <a:pP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傷害保険　医療保険　介護保険　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FA132813-B94B-4BA7-BB44-9EE7F5528BBF}"/>
                  </a:ext>
                </a:extLst>
              </p:cNvPr>
              <p:cNvSpPr txBox="1"/>
              <p:nvPr/>
            </p:nvSpPr>
            <p:spPr>
              <a:xfrm>
                <a:off x="1040528" y="3437337"/>
                <a:ext cx="3389212" cy="302006"/>
              </a:xfrm>
              <a:prstGeom prst="rect">
                <a:avLst/>
              </a:prstGeom>
              <a:noFill/>
            </p:spPr>
            <p:txBody>
              <a:bodyPr wrap="square" lIns="0" tIns="0" rIns="0" bIns="0" rtlCol="0">
                <a:spAutoFit/>
              </a:bodyPr>
              <a:lstStyle/>
              <a:p>
                <a:pP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からだの保険（ケガや病気など）</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grpSp>
      </p:grpSp>
    </p:spTree>
    <p:extLst>
      <p:ext uri="{BB962C8B-B14F-4D97-AF65-F5344CB8AC3E}">
        <p14:creationId xmlns:p14="http://schemas.microsoft.com/office/powerpoint/2010/main" val="4123335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3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（６）自然災害リスクへの対処法</a:t>
            </a:r>
          </a:p>
        </p:txBody>
      </p:sp>
      <p:grpSp>
        <p:nvGrpSpPr>
          <p:cNvPr id="103" name="グループ化 102">
            <a:extLst>
              <a:ext uri="{FF2B5EF4-FFF2-40B4-BE49-F238E27FC236}">
                <a16:creationId xmlns:a16="http://schemas.microsoft.com/office/drawing/2014/main" id="{DCB52414-9C80-4A9E-841C-E54D7188B3FB}"/>
              </a:ext>
            </a:extLst>
          </p:cNvPr>
          <p:cNvGrpSpPr/>
          <p:nvPr/>
        </p:nvGrpSpPr>
        <p:grpSpPr>
          <a:xfrm>
            <a:off x="797865" y="1873273"/>
            <a:ext cx="7612954" cy="3663994"/>
            <a:chOff x="797865" y="1873273"/>
            <a:chExt cx="7612954" cy="3663994"/>
          </a:xfrm>
        </p:grpSpPr>
        <p:grpSp>
          <p:nvGrpSpPr>
            <p:cNvPr id="104" name="グループ化 103">
              <a:extLst>
                <a:ext uri="{FF2B5EF4-FFF2-40B4-BE49-F238E27FC236}">
                  <a16:creationId xmlns:a16="http://schemas.microsoft.com/office/drawing/2014/main" id="{BCB6A5C5-D436-46E9-BAB2-EAC72BE7E197}"/>
                </a:ext>
              </a:extLst>
            </p:cNvPr>
            <p:cNvGrpSpPr/>
            <p:nvPr/>
          </p:nvGrpSpPr>
          <p:grpSpPr>
            <a:xfrm>
              <a:off x="797865" y="1873273"/>
              <a:ext cx="3986512" cy="360000"/>
              <a:chOff x="797865" y="1884383"/>
              <a:chExt cx="3986512" cy="360000"/>
            </a:xfrm>
          </p:grpSpPr>
          <p:sp>
            <p:nvSpPr>
              <p:cNvPr id="126" name="正方形/長方形 125">
                <a:extLst>
                  <a:ext uri="{FF2B5EF4-FFF2-40B4-BE49-F238E27FC236}">
                    <a16:creationId xmlns:a16="http://schemas.microsoft.com/office/drawing/2014/main" id="{F1EA78C9-B89E-4CCE-A240-875F2A66D06A}"/>
                  </a:ext>
                </a:extLst>
              </p:cNvPr>
              <p:cNvSpPr/>
              <p:nvPr/>
            </p:nvSpPr>
            <p:spPr>
              <a:xfrm>
                <a:off x="968398" y="1884383"/>
                <a:ext cx="3768784" cy="360000"/>
              </a:xfrm>
              <a:prstGeom prst="rect">
                <a:avLst/>
              </a:prstGeom>
              <a:solidFill>
                <a:srgbClr val="E1FB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27" name="テキスト ボックス 126">
                <a:extLst>
                  <a:ext uri="{FF2B5EF4-FFF2-40B4-BE49-F238E27FC236}">
                    <a16:creationId xmlns:a16="http://schemas.microsoft.com/office/drawing/2014/main" id="{2E103E6F-449D-4036-8601-ECC64403DE5A}"/>
                  </a:ext>
                </a:extLst>
              </p:cNvPr>
              <p:cNvSpPr txBox="1"/>
              <p:nvPr/>
            </p:nvSpPr>
            <p:spPr>
              <a:xfrm>
                <a:off x="1072219" y="1905829"/>
                <a:ext cx="3712158"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すまいの保険（火災保険と地震保険）</a:t>
                </a:r>
                <a:endParaRPr kumimoji="1" lang="ja-JP" altLang="en-US" sz="2000" b="1" dirty="0">
                  <a:latin typeface="メイリオ" panose="020B0604030504040204" pitchFamily="50" charset="-128"/>
                  <a:ea typeface="メイリオ" panose="020B0604030504040204" pitchFamily="50" charset="-128"/>
                </a:endParaRPr>
              </a:p>
            </p:txBody>
          </p:sp>
          <p:sp>
            <p:nvSpPr>
              <p:cNvPr id="128" name="楕円 127">
                <a:extLst>
                  <a:ext uri="{FF2B5EF4-FFF2-40B4-BE49-F238E27FC236}">
                    <a16:creationId xmlns:a16="http://schemas.microsoft.com/office/drawing/2014/main" id="{875B9C22-950D-4DB7-A074-49B320E22104}"/>
                  </a:ext>
                </a:extLst>
              </p:cNvPr>
              <p:cNvSpPr/>
              <p:nvPr/>
            </p:nvSpPr>
            <p:spPr>
              <a:xfrm>
                <a:off x="804746" y="1909788"/>
                <a:ext cx="288000" cy="288000"/>
              </a:xfrm>
              <a:prstGeom prst="ellipse">
                <a:avLst/>
              </a:prstGeom>
              <a:solidFill>
                <a:srgbClr val="2091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29" name="テキスト ボックス 128">
                <a:extLst>
                  <a:ext uri="{FF2B5EF4-FFF2-40B4-BE49-F238E27FC236}">
                    <a16:creationId xmlns:a16="http://schemas.microsoft.com/office/drawing/2014/main" id="{153FCAFC-2433-45C6-BDE9-9F426CB4601D}"/>
                  </a:ext>
                </a:extLst>
              </p:cNvPr>
              <p:cNvSpPr txBox="1"/>
              <p:nvPr/>
            </p:nvSpPr>
            <p:spPr>
              <a:xfrm>
                <a:off x="797865" y="1884511"/>
                <a:ext cx="218687" cy="338554"/>
              </a:xfrm>
              <a:prstGeom prst="rect">
                <a:avLst/>
              </a:prstGeom>
              <a:noFill/>
            </p:spPr>
            <p:txBody>
              <a:bodyPr wrap="square" rtlCol="0">
                <a:spAutoFit/>
              </a:bodyPr>
              <a:lstStyle/>
              <a:p>
                <a:r>
                  <a:rPr kumimoji="1" lang="en-US" altLang="ja-JP" sz="1600" b="1" dirty="0">
                    <a:solidFill>
                      <a:schemeClr val="bg1"/>
                    </a:solidFill>
                    <a:latin typeface="Arial" panose="020B0604020202020204" pitchFamily="34" charset="0"/>
                    <a:ea typeface="メイリオ" panose="020B0604030504040204" pitchFamily="50" charset="-128"/>
                    <a:cs typeface="Arial" panose="020B0604020202020204" pitchFamily="34" charset="0"/>
                  </a:rPr>
                  <a:t>4</a:t>
                </a:r>
                <a:endParaRPr kumimoji="1" lang="ja-JP" altLang="en-US"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grpSp>
        <p:grpSp>
          <p:nvGrpSpPr>
            <p:cNvPr id="105" name="グループ化 104">
              <a:extLst>
                <a:ext uri="{FF2B5EF4-FFF2-40B4-BE49-F238E27FC236}">
                  <a16:creationId xmlns:a16="http://schemas.microsoft.com/office/drawing/2014/main" id="{39F5C40D-3C51-43DB-968A-1F427F1A538F}"/>
                </a:ext>
              </a:extLst>
            </p:cNvPr>
            <p:cNvGrpSpPr/>
            <p:nvPr/>
          </p:nvGrpSpPr>
          <p:grpSpPr>
            <a:xfrm>
              <a:off x="968398" y="4026314"/>
              <a:ext cx="7254429" cy="1210248"/>
              <a:chOff x="968398" y="2438400"/>
              <a:chExt cx="7254429" cy="1210248"/>
            </a:xfrm>
          </p:grpSpPr>
          <p:sp>
            <p:nvSpPr>
              <p:cNvPr id="108" name="正方形/長方形 107">
                <a:extLst>
                  <a:ext uri="{FF2B5EF4-FFF2-40B4-BE49-F238E27FC236}">
                    <a16:creationId xmlns:a16="http://schemas.microsoft.com/office/drawing/2014/main" id="{ED3D16B1-432A-484D-A08C-E308051E2F2C}"/>
                  </a:ext>
                </a:extLst>
              </p:cNvPr>
              <p:cNvSpPr/>
              <p:nvPr/>
            </p:nvSpPr>
            <p:spPr>
              <a:xfrm>
                <a:off x="968399" y="2438400"/>
                <a:ext cx="1253256" cy="1210247"/>
              </a:xfrm>
              <a:prstGeom prst="rect">
                <a:avLst/>
              </a:prstGeom>
              <a:solidFill>
                <a:srgbClr val="EBF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09" name="テキスト ボックス 108">
                <a:extLst>
                  <a:ext uri="{FF2B5EF4-FFF2-40B4-BE49-F238E27FC236}">
                    <a16:creationId xmlns:a16="http://schemas.microsoft.com/office/drawing/2014/main" id="{1190F9FB-F35A-4641-998A-69FA74EE4E8C}"/>
                  </a:ext>
                </a:extLst>
              </p:cNvPr>
              <p:cNvSpPr txBox="1"/>
              <p:nvPr/>
            </p:nvSpPr>
            <p:spPr>
              <a:xfrm>
                <a:off x="2221631" y="2489376"/>
                <a:ext cx="1801680" cy="302006"/>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火災・破裂・爆発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110" name="正方形/長方形 109">
                <a:extLst>
                  <a:ext uri="{FF2B5EF4-FFF2-40B4-BE49-F238E27FC236}">
                    <a16:creationId xmlns:a16="http://schemas.microsoft.com/office/drawing/2014/main" id="{1F05595B-C9DD-481D-922F-E6322FBB954C}"/>
                  </a:ext>
                </a:extLst>
              </p:cNvPr>
              <p:cNvSpPr/>
              <p:nvPr/>
            </p:nvSpPr>
            <p:spPr>
              <a:xfrm>
                <a:off x="968398" y="2438400"/>
                <a:ext cx="7254429" cy="1210248"/>
              </a:xfrm>
              <a:prstGeom prst="rect">
                <a:avLst/>
              </a:prstGeom>
              <a:no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cxnSp>
            <p:nvCxnSpPr>
              <p:cNvPr id="111" name="直線コネクタ 110">
                <a:extLst>
                  <a:ext uri="{FF2B5EF4-FFF2-40B4-BE49-F238E27FC236}">
                    <a16:creationId xmlns:a16="http://schemas.microsoft.com/office/drawing/2014/main" id="{3C9D1140-B55E-4090-975F-DA9910E6A67B}"/>
                  </a:ext>
                </a:extLst>
              </p:cNvPr>
              <p:cNvCxnSpPr>
                <a:cxnSpLocks/>
              </p:cNvCxnSpPr>
              <p:nvPr/>
            </p:nvCxnSpPr>
            <p:spPr>
              <a:xfrm>
                <a:off x="2221654" y="2438400"/>
                <a:ext cx="0" cy="1210247"/>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a:extLst>
                  <a:ext uri="{FF2B5EF4-FFF2-40B4-BE49-F238E27FC236}">
                    <a16:creationId xmlns:a16="http://schemas.microsoft.com/office/drawing/2014/main" id="{F54CB793-6815-4723-A377-AA312B6B88F5}"/>
                  </a:ext>
                </a:extLst>
              </p:cNvPr>
              <p:cNvCxnSpPr/>
              <p:nvPr/>
            </p:nvCxnSpPr>
            <p:spPr>
              <a:xfrm>
                <a:off x="968398" y="2842357"/>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39404C4A-4B63-4970-9C89-C3606A1204AE}"/>
                  </a:ext>
                </a:extLst>
              </p:cNvPr>
              <p:cNvCxnSpPr/>
              <p:nvPr/>
            </p:nvCxnSpPr>
            <p:spPr>
              <a:xfrm>
                <a:off x="968398" y="3246314"/>
                <a:ext cx="7254429" cy="0"/>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114" name="テキスト ボックス 113">
                <a:extLst>
                  <a:ext uri="{FF2B5EF4-FFF2-40B4-BE49-F238E27FC236}">
                    <a16:creationId xmlns:a16="http://schemas.microsoft.com/office/drawing/2014/main" id="{8095CCAF-0118-4785-9483-124472C614A2}"/>
                  </a:ext>
                </a:extLst>
              </p:cNvPr>
              <p:cNvSpPr txBox="1"/>
              <p:nvPr/>
            </p:nvSpPr>
            <p:spPr>
              <a:xfrm>
                <a:off x="2221653" y="2889311"/>
                <a:ext cx="1808427" cy="320601"/>
              </a:xfrm>
              <a:prstGeom prst="rect">
                <a:avLst/>
              </a:prstGeom>
              <a:noFill/>
            </p:spPr>
            <p:txBody>
              <a:bodyPr wrap="square" lIns="0" tIns="0" rIns="0" bIns="0" rtlCol="0">
                <a:spAutoFit/>
              </a:bodyPr>
              <a:lstStyle/>
              <a:p>
                <a:pPr algn="ctr">
                  <a:lnSpc>
                    <a:spcPts val="2500"/>
                  </a:lnSpc>
                </a:pPr>
                <a:r>
                  <a:rPr lang="ja-JP" altLang="en-US" sz="2000" dirty="0">
                    <a:latin typeface="メイリオ" panose="020B0604030504040204" pitchFamily="50" charset="-128"/>
                    <a:ea typeface="メイリオ" panose="020B0604030504040204" pitchFamily="50" charset="-128"/>
                  </a:rPr>
                  <a:t>〇</a:t>
                </a:r>
                <a:endParaRPr kumimoji="1" lang="ja-JP" altLang="en-US" sz="1100" spc="100" dirty="0">
                  <a:latin typeface="メイリオ" panose="020B0604030504040204" pitchFamily="50" charset="-128"/>
                  <a:ea typeface="メイリオ" panose="020B0604030504040204" pitchFamily="50" charset="-128"/>
                </a:endParaRPr>
              </a:p>
            </p:txBody>
          </p:sp>
          <p:sp>
            <p:nvSpPr>
              <p:cNvPr id="115" name="テキスト ボックス 114">
                <a:extLst>
                  <a:ext uri="{FF2B5EF4-FFF2-40B4-BE49-F238E27FC236}">
                    <a16:creationId xmlns:a16="http://schemas.microsoft.com/office/drawing/2014/main" id="{9E9F2FFE-9CDE-41CF-9AC2-8C76F416876C}"/>
                  </a:ext>
                </a:extLst>
              </p:cNvPr>
              <p:cNvSpPr txBox="1"/>
              <p:nvPr/>
            </p:nvSpPr>
            <p:spPr>
              <a:xfrm>
                <a:off x="1040528" y="2889311"/>
                <a:ext cx="1123876" cy="302006"/>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火災保険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116" name="テキスト ボックス 115">
                <a:extLst>
                  <a:ext uri="{FF2B5EF4-FFF2-40B4-BE49-F238E27FC236}">
                    <a16:creationId xmlns:a16="http://schemas.microsoft.com/office/drawing/2014/main" id="{2DC89741-2A6C-498C-9766-228F539E9AF2}"/>
                  </a:ext>
                </a:extLst>
              </p:cNvPr>
              <p:cNvSpPr txBox="1"/>
              <p:nvPr/>
            </p:nvSpPr>
            <p:spPr>
              <a:xfrm>
                <a:off x="2221653" y="3292645"/>
                <a:ext cx="1801649" cy="320601"/>
              </a:xfrm>
              <a:prstGeom prst="rect">
                <a:avLst/>
              </a:prstGeom>
              <a:noFill/>
            </p:spPr>
            <p:txBody>
              <a:bodyPr wrap="square" lIns="0" tIns="0" rIns="0" bIns="0" rtlCol="0">
                <a:spAutoFit/>
              </a:bodyPr>
              <a:lstStyle/>
              <a:p>
                <a:pPr algn="ctr">
                  <a:lnSpc>
                    <a:spcPts val="2500"/>
                  </a:lnSpc>
                </a:pPr>
                <a:r>
                  <a:rPr lang="en-US" altLang="ja-JP" sz="2000" spc="-50" dirty="0">
                    <a:latin typeface="メイリオ" panose="020B0604030504040204" pitchFamily="50" charset="-128"/>
                    <a:ea typeface="メイリオ" panose="020B0604030504040204" pitchFamily="50" charset="-128"/>
                  </a:rPr>
                  <a:t>×</a:t>
                </a:r>
                <a:endParaRPr kumimoji="1" lang="ja-JP" altLang="en-US" sz="1600" spc="-50" dirty="0">
                  <a:latin typeface="メイリオ" panose="020B0604030504040204" pitchFamily="50" charset="-128"/>
                  <a:ea typeface="メイリオ" panose="020B0604030504040204" pitchFamily="50" charset="-128"/>
                </a:endParaRPr>
              </a:p>
            </p:txBody>
          </p:sp>
          <p:sp>
            <p:nvSpPr>
              <p:cNvPr id="117" name="テキスト ボックス 116">
                <a:extLst>
                  <a:ext uri="{FF2B5EF4-FFF2-40B4-BE49-F238E27FC236}">
                    <a16:creationId xmlns:a16="http://schemas.microsoft.com/office/drawing/2014/main" id="{7C13EC62-32C9-40E5-A1A0-2144B8FD5FF2}"/>
                  </a:ext>
                </a:extLst>
              </p:cNvPr>
              <p:cNvSpPr txBox="1"/>
              <p:nvPr/>
            </p:nvSpPr>
            <p:spPr>
              <a:xfrm>
                <a:off x="1040527" y="3292645"/>
                <a:ext cx="1123877" cy="294311"/>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地震保険</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cxnSp>
            <p:nvCxnSpPr>
              <p:cNvPr id="118" name="直線コネクタ 117">
                <a:extLst>
                  <a:ext uri="{FF2B5EF4-FFF2-40B4-BE49-F238E27FC236}">
                    <a16:creationId xmlns:a16="http://schemas.microsoft.com/office/drawing/2014/main" id="{39FFCA28-EAB7-4674-AD18-37B2DF28DAF1}"/>
                  </a:ext>
                </a:extLst>
              </p:cNvPr>
              <p:cNvCxnSpPr>
                <a:cxnSpLocks/>
              </p:cNvCxnSpPr>
              <p:nvPr/>
            </p:nvCxnSpPr>
            <p:spPr>
              <a:xfrm>
                <a:off x="4023337" y="2438400"/>
                <a:ext cx="0" cy="1210247"/>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DB0D7DC8-603E-4DD6-BC98-93F9D2C14733}"/>
                  </a:ext>
                </a:extLst>
              </p:cNvPr>
              <p:cNvCxnSpPr>
                <a:cxnSpLocks/>
              </p:cNvCxnSpPr>
              <p:nvPr/>
            </p:nvCxnSpPr>
            <p:spPr>
              <a:xfrm>
                <a:off x="6482078" y="2438400"/>
                <a:ext cx="0" cy="1210247"/>
              </a:xfrm>
              <a:prstGeom prst="line">
                <a:avLst/>
              </a:prstGeom>
              <a:ln w="12700">
                <a:solidFill>
                  <a:srgbClr val="209189"/>
                </a:solidFill>
              </a:ln>
            </p:spPr>
            <p:style>
              <a:lnRef idx="1">
                <a:schemeClr val="accent1"/>
              </a:lnRef>
              <a:fillRef idx="0">
                <a:schemeClr val="accent1"/>
              </a:fillRef>
              <a:effectRef idx="0">
                <a:schemeClr val="accent1"/>
              </a:effectRef>
              <a:fontRef idx="minor">
                <a:schemeClr val="tx1"/>
              </a:fontRef>
            </p:style>
          </p:cxnSp>
          <p:sp>
            <p:nvSpPr>
              <p:cNvPr id="120" name="テキスト ボックス 119">
                <a:extLst>
                  <a:ext uri="{FF2B5EF4-FFF2-40B4-BE49-F238E27FC236}">
                    <a16:creationId xmlns:a16="http://schemas.microsoft.com/office/drawing/2014/main" id="{8E5A74CB-FF83-46B4-82CF-CF38A87940F3}"/>
                  </a:ext>
                </a:extLst>
              </p:cNvPr>
              <p:cNvSpPr txBox="1"/>
              <p:nvPr/>
            </p:nvSpPr>
            <p:spPr>
              <a:xfrm>
                <a:off x="4030109" y="3292645"/>
                <a:ext cx="2451935" cy="320601"/>
              </a:xfrm>
              <a:prstGeom prst="rect">
                <a:avLst/>
              </a:prstGeom>
              <a:noFill/>
            </p:spPr>
            <p:txBody>
              <a:bodyPr wrap="square" lIns="0" tIns="0" rIns="0" bIns="0" rtlCol="0">
                <a:spAutoFit/>
              </a:bodyPr>
              <a:lstStyle/>
              <a:p>
                <a:pPr algn="ctr">
                  <a:lnSpc>
                    <a:spcPts val="2500"/>
                  </a:lnSpc>
                </a:pPr>
                <a:r>
                  <a:rPr lang="en-US" altLang="ja-JP" sz="2000" spc="-50" dirty="0">
                    <a:latin typeface="メイリオ" panose="020B0604030504040204" pitchFamily="50" charset="-128"/>
                    <a:ea typeface="メイリオ" panose="020B0604030504040204" pitchFamily="50" charset="-128"/>
                  </a:rPr>
                  <a:t>×</a:t>
                </a:r>
                <a:endParaRPr kumimoji="1" lang="ja-JP" altLang="en-US" sz="1600" spc="-50" dirty="0">
                  <a:latin typeface="メイリオ" panose="020B0604030504040204" pitchFamily="50" charset="-128"/>
                  <a:ea typeface="メイリオ" panose="020B0604030504040204" pitchFamily="50" charset="-128"/>
                </a:endParaRPr>
              </a:p>
            </p:txBody>
          </p:sp>
          <p:sp>
            <p:nvSpPr>
              <p:cNvPr id="121" name="テキスト ボックス 120">
                <a:extLst>
                  <a:ext uri="{FF2B5EF4-FFF2-40B4-BE49-F238E27FC236}">
                    <a16:creationId xmlns:a16="http://schemas.microsoft.com/office/drawing/2014/main" id="{E8CC1D1B-5FD3-4019-BF15-18548922DE05}"/>
                  </a:ext>
                </a:extLst>
              </p:cNvPr>
              <p:cNvSpPr txBox="1"/>
              <p:nvPr/>
            </p:nvSpPr>
            <p:spPr>
              <a:xfrm>
                <a:off x="4030110" y="2889311"/>
                <a:ext cx="2451939" cy="320601"/>
              </a:xfrm>
              <a:prstGeom prst="rect">
                <a:avLst/>
              </a:prstGeom>
              <a:noFill/>
            </p:spPr>
            <p:txBody>
              <a:bodyPr wrap="square" lIns="0" tIns="0" rIns="0" bIns="0" rtlCol="0">
                <a:spAutoFit/>
              </a:bodyPr>
              <a:lstStyle/>
              <a:p>
                <a:pPr algn="ctr">
                  <a:lnSpc>
                    <a:spcPts val="2500"/>
                  </a:lnSpc>
                </a:pPr>
                <a:r>
                  <a:rPr lang="ja-JP" altLang="en-US" sz="2000" dirty="0">
                    <a:latin typeface="メイリオ" panose="020B0604030504040204" pitchFamily="50" charset="-128"/>
                    <a:ea typeface="メイリオ" panose="020B0604030504040204" pitchFamily="50" charset="-128"/>
                  </a:rPr>
                  <a:t>〇</a:t>
                </a:r>
                <a:endParaRPr kumimoji="1" lang="ja-JP" altLang="en-US" sz="1100" spc="100" dirty="0">
                  <a:latin typeface="メイリオ" panose="020B0604030504040204" pitchFamily="50" charset="-128"/>
                  <a:ea typeface="メイリオ" panose="020B0604030504040204" pitchFamily="50" charset="-128"/>
                </a:endParaRPr>
              </a:p>
            </p:txBody>
          </p:sp>
          <p:sp>
            <p:nvSpPr>
              <p:cNvPr id="122" name="テキスト ボックス 121">
                <a:extLst>
                  <a:ext uri="{FF2B5EF4-FFF2-40B4-BE49-F238E27FC236}">
                    <a16:creationId xmlns:a16="http://schemas.microsoft.com/office/drawing/2014/main" id="{D4328EE6-9E16-4AD4-814D-5AFF97B08323}"/>
                  </a:ext>
                </a:extLst>
              </p:cNvPr>
              <p:cNvSpPr txBox="1"/>
              <p:nvPr/>
            </p:nvSpPr>
            <p:spPr>
              <a:xfrm>
                <a:off x="6482080" y="2889311"/>
                <a:ext cx="1740744" cy="320601"/>
              </a:xfrm>
              <a:prstGeom prst="rect">
                <a:avLst/>
              </a:prstGeom>
              <a:noFill/>
            </p:spPr>
            <p:txBody>
              <a:bodyPr wrap="square" lIns="0" tIns="0" rIns="0" bIns="0" rtlCol="0">
                <a:spAutoFit/>
              </a:bodyPr>
              <a:lstStyle/>
              <a:p>
                <a:pPr algn="ctr">
                  <a:lnSpc>
                    <a:spcPts val="2500"/>
                  </a:lnSpc>
                </a:pPr>
                <a:r>
                  <a:rPr lang="en-US" altLang="ja-JP" sz="2000" spc="-50" dirty="0">
                    <a:latin typeface="メイリオ" panose="020B0604030504040204" pitchFamily="50" charset="-128"/>
                    <a:ea typeface="メイリオ" panose="020B0604030504040204" pitchFamily="50" charset="-128"/>
                  </a:rPr>
                  <a:t>×</a:t>
                </a:r>
                <a:endParaRPr kumimoji="1" lang="ja-JP" altLang="en-US" sz="1600" spc="-50" dirty="0">
                  <a:latin typeface="メイリオ" panose="020B0604030504040204" pitchFamily="50" charset="-128"/>
                  <a:ea typeface="メイリオ" panose="020B0604030504040204" pitchFamily="50" charset="-128"/>
                </a:endParaRPr>
              </a:p>
            </p:txBody>
          </p:sp>
          <p:sp>
            <p:nvSpPr>
              <p:cNvPr id="123" name="テキスト ボックス 122">
                <a:extLst>
                  <a:ext uri="{FF2B5EF4-FFF2-40B4-BE49-F238E27FC236}">
                    <a16:creationId xmlns:a16="http://schemas.microsoft.com/office/drawing/2014/main" id="{B394FA81-308C-420C-845A-F3355150A3A3}"/>
                  </a:ext>
                </a:extLst>
              </p:cNvPr>
              <p:cNvSpPr txBox="1"/>
              <p:nvPr/>
            </p:nvSpPr>
            <p:spPr>
              <a:xfrm>
                <a:off x="4041277" y="2489376"/>
                <a:ext cx="2440775" cy="294311"/>
              </a:xfrm>
              <a:prstGeom prst="rect">
                <a:avLst/>
              </a:prstGeom>
              <a:noFill/>
            </p:spPr>
            <p:txBody>
              <a:bodyPr wrap="square" lIns="0" tIns="0" rIns="0" bIns="0" rtlCol="0">
                <a:spAutoFit/>
              </a:bodyPr>
              <a:lstStyle/>
              <a:p>
                <a:pPr algn="ctr">
                  <a:lnSpc>
                    <a:spcPts val="2500"/>
                  </a:lnSpc>
                </a:pPr>
                <a:r>
                  <a:rPr lang="ja-JP" altLang="en-US" sz="1400" spc="-100" dirty="0">
                    <a:solidFill>
                      <a:schemeClr val="bg2">
                        <a:lumMod val="10000"/>
                      </a:schemeClr>
                    </a:solidFill>
                    <a:latin typeface="メイリオ" panose="020B0604030504040204" pitchFamily="50" charset="-128"/>
                    <a:ea typeface="メイリオ" panose="020B0604030504040204" pitchFamily="50" charset="-128"/>
                  </a:rPr>
                  <a:t>雷・台風・洪水・ひょう・大雪</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124" name="テキスト ボックス 123">
                <a:extLst>
                  <a:ext uri="{FF2B5EF4-FFF2-40B4-BE49-F238E27FC236}">
                    <a16:creationId xmlns:a16="http://schemas.microsoft.com/office/drawing/2014/main" id="{6897725D-4C64-4417-9A20-A528427D6AC4}"/>
                  </a:ext>
                </a:extLst>
              </p:cNvPr>
              <p:cNvSpPr txBox="1"/>
              <p:nvPr/>
            </p:nvSpPr>
            <p:spPr>
              <a:xfrm>
                <a:off x="6482079" y="3292645"/>
                <a:ext cx="1740743" cy="320601"/>
              </a:xfrm>
              <a:prstGeom prst="rect">
                <a:avLst/>
              </a:prstGeom>
              <a:noFill/>
            </p:spPr>
            <p:txBody>
              <a:bodyPr wrap="square" lIns="0" tIns="0" rIns="0" bIns="0" rtlCol="0">
                <a:spAutoFit/>
              </a:bodyPr>
              <a:lstStyle/>
              <a:p>
                <a:pPr algn="ctr">
                  <a:lnSpc>
                    <a:spcPts val="2500"/>
                  </a:lnSpc>
                </a:pPr>
                <a:r>
                  <a:rPr lang="ja-JP" altLang="en-US" sz="2000" dirty="0">
                    <a:latin typeface="メイリオ" panose="020B0604030504040204" pitchFamily="50" charset="-128"/>
                    <a:ea typeface="メイリオ" panose="020B0604030504040204" pitchFamily="50" charset="-128"/>
                  </a:rPr>
                  <a:t>〇</a:t>
                </a:r>
                <a:endParaRPr kumimoji="1" lang="ja-JP" altLang="en-US" sz="1100" spc="100" dirty="0">
                  <a:latin typeface="メイリオ" panose="020B0604030504040204" pitchFamily="50" charset="-128"/>
                  <a:ea typeface="メイリオ" panose="020B0604030504040204" pitchFamily="50" charset="-128"/>
                </a:endParaRPr>
              </a:p>
            </p:txBody>
          </p:sp>
          <p:sp>
            <p:nvSpPr>
              <p:cNvPr id="125" name="テキスト ボックス 124">
                <a:extLst>
                  <a:ext uri="{FF2B5EF4-FFF2-40B4-BE49-F238E27FC236}">
                    <a16:creationId xmlns:a16="http://schemas.microsoft.com/office/drawing/2014/main" id="{FF2DE2F1-0FD4-49F9-9FEF-789C38A36880}"/>
                  </a:ext>
                </a:extLst>
              </p:cNvPr>
              <p:cNvSpPr txBox="1"/>
              <p:nvPr/>
            </p:nvSpPr>
            <p:spPr>
              <a:xfrm>
                <a:off x="6482080" y="2489376"/>
                <a:ext cx="1740721" cy="302006"/>
              </a:xfrm>
              <a:prstGeom prst="rect">
                <a:avLst/>
              </a:prstGeom>
              <a:noFill/>
            </p:spPr>
            <p:txBody>
              <a:bodyPr wrap="square" lIns="0" tIns="0" rIns="0" bIns="0" rtlCol="0">
                <a:spAutoFit/>
              </a:bodyPr>
              <a:lstStyle/>
              <a:p>
                <a:pPr algn="ctr">
                  <a:lnSpc>
                    <a:spcPts val="2500"/>
                  </a:lnSpc>
                </a:pPr>
                <a:r>
                  <a:rPr lang="ja-JP" altLang="en-US" sz="1400" dirty="0">
                    <a:solidFill>
                      <a:schemeClr val="bg2">
                        <a:lumMod val="10000"/>
                      </a:schemeClr>
                    </a:solidFill>
                    <a:latin typeface="メイリオ" panose="020B0604030504040204" pitchFamily="50" charset="-128"/>
                    <a:ea typeface="メイリオ" panose="020B0604030504040204" pitchFamily="50" charset="-128"/>
                  </a:rPr>
                  <a:t>地震・噴火・津波</a:t>
                </a:r>
                <a:endParaRPr kumimoji="1" lang="ja-JP" altLang="en-US" sz="1100" spc="100" dirty="0">
                  <a:solidFill>
                    <a:schemeClr val="bg2">
                      <a:lumMod val="10000"/>
                    </a:schemeClr>
                  </a:solidFill>
                  <a:latin typeface="メイリオ" panose="020B0604030504040204" pitchFamily="50" charset="-128"/>
                  <a:ea typeface="メイリオ" panose="020B0604030504040204" pitchFamily="50" charset="-128"/>
                </a:endParaRPr>
              </a:p>
            </p:txBody>
          </p:sp>
        </p:grpSp>
        <p:sp>
          <p:nvSpPr>
            <p:cNvPr id="106" name="テキスト ボックス 105">
              <a:extLst>
                <a:ext uri="{FF2B5EF4-FFF2-40B4-BE49-F238E27FC236}">
                  <a16:creationId xmlns:a16="http://schemas.microsoft.com/office/drawing/2014/main" id="{517AE1B6-D1A9-4D75-A305-D7C140BA5A6C}"/>
                </a:ext>
              </a:extLst>
            </p:cNvPr>
            <p:cNvSpPr txBox="1"/>
            <p:nvPr/>
          </p:nvSpPr>
          <p:spPr>
            <a:xfrm>
              <a:off x="968398" y="2346082"/>
              <a:ext cx="7442421" cy="1408078"/>
            </a:xfrm>
            <a:prstGeom prst="rect">
              <a:avLst/>
            </a:prstGeom>
            <a:noFill/>
          </p:spPr>
          <p:txBody>
            <a:bodyPr wrap="square" lIns="0" tIns="0" rIns="0" bIns="0" rtlCol="0">
              <a:spAutoFit/>
            </a:bodyPr>
            <a:lstStyle/>
            <a:p>
              <a:pPr>
                <a:lnSpc>
                  <a:spcPts val="2800"/>
                </a:lnSpc>
              </a:pPr>
              <a:r>
                <a:rPr kumimoji="1" lang="ja-JP" altLang="en-US" sz="1400" dirty="0">
                  <a:latin typeface="メイリオ" panose="020B0604030504040204" pitchFamily="50" charset="-128"/>
                  <a:ea typeface="メイリオ" panose="020B0604030504040204" pitchFamily="50" charset="-128"/>
                </a:rPr>
                <a:t>　火災保険は、名称は「火災」となっていますが、火災だけではなく、自然災害による損害についても補償します。ただし、地震、噴火または津波による損害については、保険金が支払われません。</a:t>
              </a:r>
            </a:p>
            <a:p>
              <a:pPr>
                <a:lnSpc>
                  <a:spcPts val="2800"/>
                </a:lnSpc>
              </a:pPr>
              <a:r>
                <a:rPr kumimoji="1" lang="ja-JP" altLang="en-US" sz="1400" dirty="0">
                  <a:latin typeface="メイリオ" panose="020B0604030504040204" pitchFamily="50" charset="-128"/>
                  <a:ea typeface="メイリオ" panose="020B0604030504040204" pitchFamily="50" charset="-128"/>
                </a:rPr>
                <a:t>　地震等による損害については、地震保険で補償します。　</a:t>
              </a:r>
            </a:p>
          </p:txBody>
        </p:sp>
        <p:sp>
          <p:nvSpPr>
            <p:cNvPr id="107" name="テキスト ボックス 106">
              <a:extLst>
                <a:ext uri="{FF2B5EF4-FFF2-40B4-BE49-F238E27FC236}">
                  <a16:creationId xmlns:a16="http://schemas.microsoft.com/office/drawing/2014/main" id="{D1BC6617-EA3B-454B-805C-53B10589CACD}"/>
                </a:ext>
              </a:extLst>
            </p:cNvPr>
            <p:cNvSpPr txBox="1"/>
            <p:nvPr/>
          </p:nvSpPr>
          <p:spPr>
            <a:xfrm>
              <a:off x="968399" y="5271810"/>
              <a:ext cx="6983494" cy="265457"/>
            </a:xfrm>
            <a:prstGeom prst="rect">
              <a:avLst/>
            </a:prstGeom>
            <a:noFill/>
          </p:spPr>
          <p:txBody>
            <a:bodyPr wrap="square" rtlCol="0">
              <a:spAutoFit/>
            </a:bodyPr>
            <a:lstStyle/>
            <a:p>
              <a:pPr marL="324000" indent="-457200" algn="l">
                <a:lnSpc>
                  <a:spcPts val="1400"/>
                </a:lnSpc>
              </a:pPr>
              <a:r>
                <a:rPr lang="ja-JP" altLang="en-US" sz="1000" b="0" i="0" u="none" strike="noStrike" baseline="0" dirty="0">
                  <a:solidFill>
                    <a:schemeClr val="bg2">
                      <a:lumMod val="10000"/>
                    </a:schemeClr>
                  </a:solidFill>
                  <a:latin typeface="メイリオ" panose="020B0604030504040204" pitchFamily="50" charset="-128"/>
                  <a:ea typeface="メイリオ" panose="020B0604030504040204" pitchFamily="50" charset="-128"/>
                </a:rPr>
                <a:t>（注）保険金支払いの対象となる事故や災害は、保険商品により異なります。</a:t>
              </a:r>
              <a:endParaRPr kumimoji="1" lang="ja-JP" altLang="en-US" sz="1400" dirty="0">
                <a:solidFill>
                  <a:schemeClr val="bg2">
                    <a:lumMod val="10000"/>
                  </a:schemeClr>
                </a:solidFill>
                <a:latin typeface="Arial" panose="020B0604020202020204" pitchFamily="34" charset="0"/>
                <a:ea typeface="メイリオ" panose="020B0604030504040204" pitchFamily="50" charset="-128"/>
                <a:cs typeface="Arial" panose="020B0604020202020204" pitchFamily="34" charset="0"/>
              </a:endParaRPr>
            </a:p>
          </p:txBody>
        </p:sp>
      </p:grpSp>
      <p:grpSp>
        <p:nvGrpSpPr>
          <p:cNvPr id="2" name="グループ化 1">
            <a:extLst>
              <a:ext uri="{FF2B5EF4-FFF2-40B4-BE49-F238E27FC236}">
                <a16:creationId xmlns:a16="http://schemas.microsoft.com/office/drawing/2014/main" id="{48905F4F-3AFB-4267-9F25-3031A5EB9AD9}"/>
              </a:ext>
            </a:extLst>
          </p:cNvPr>
          <p:cNvGrpSpPr/>
          <p:nvPr/>
        </p:nvGrpSpPr>
        <p:grpSpPr>
          <a:xfrm>
            <a:off x="562528" y="1398122"/>
            <a:ext cx="8066167" cy="5093982"/>
            <a:chOff x="562528" y="1398122"/>
            <a:chExt cx="8066167" cy="5093982"/>
          </a:xfrm>
        </p:grpSpPr>
        <p:sp>
          <p:nvSpPr>
            <p:cNvPr id="131" name="正方形/長方形 130">
              <a:extLst>
                <a:ext uri="{FF2B5EF4-FFF2-40B4-BE49-F238E27FC236}">
                  <a16:creationId xmlns:a16="http://schemas.microsoft.com/office/drawing/2014/main" id="{F6A76C64-B234-4D96-9367-9FCEAA4F914C}"/>
                </a:ext>
              </a:extLst>
            </p:cNvPr>
            <p:cNvSpPr/>
            <p:nvPr/>
          </p:nvSpPr>
          <p:spPr>
            <a:xfrm>
              <a:off x="562528" y="1398122"/>
              <a:ext cx="8066167" cy="509398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132" name="四角形: 角を丸くする 131">
              <a:extLst>
                <a:ext uri="{FF2B5EF4-FFF2-40B4-BE49-F238E27FC236}">
                  <a16:creationId xmlns:a16="http://schemas.microsoft.com/office/drawing/2014/main" id="{21A57C48-FB51-4A0B-85E2-F0905CEBF34F}"/>
                </a:ext>
              </a:extLst>
            </p:cNvPr>
            <p:cNvSpPr/>
            <p:nvPr/>
          </p:nvSpPr>
          <p:spPr>
            <a:xfrm>
              <a:off x="919484" y="2423357"/>
              <a:ext cx="7346355" cy="2945973"/>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nvGrpSpPr>
            <p:cNvPr id="134" name="グループ化 133">
              <a:extLst>
                <a:ext uri="{FF2B5EF4-FFF2-40B4-BE49-F238E27FC236}">
                  <a16:creationId xmlns:a16="http://schemas.microsoft.com/office/drawing/2014/main" id="{4E611E55-3B6D-463A-A63B-3BC3A1EB2A2F}"/>
                </a:ext>
              </a:extLst>
            </p:cNvPr>
            <p:cNvGrpSpPr/>
            <p:nvPr/>
          </p:nvGrpSpPr>
          <p:grpSpPr>
            <a:xfrm>
              <a:off x="1445905" y="2765555"/>
              <a:ext cx="6321628" cy="1514120"/>
              <a:chOff x="792480" y="1879961"/>
              <a:chExt cx="6321628" cy="1514120"/>
            </a:xfrm>
          </p:grpSpPr>
          <p:sp>
            <p:nvSpPr>
              <p:cNvPr id="135" name="吹き出し: 角を丸めた四角形 134">
                <a:extLst>
                  <a:ext uri="{FF2B5EF4-FFF2-40B4-BE49-F238E27FC236}">
                    <a16:creationId xmlns:a16="http://schemas.microsoft.com/office/drawing/2014/main" id="{72C6F661-B700-47BE-9F4B-34C47B64EA22}"/>
                  </a:ext>
                </a:extLst>
              </p:cNvPr>
              <p:cNvSpPr/>
              <p:nvPr/>
            </p:nvSpPr>
            <p:spPr>
              <a:xfrm>
                <a:off x="792480" y="1879961"/>
                <a:ext cx="690880" cy="331894"/>
              </a:xfrm>
              <a:prstGeom prst="wedgeRoundRectCallout">
                <a:avLst>
                  <a:gd name="adj1" fmla="val 73285"/>
                  <a:gd name="adj2" fmla="val -25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1600" b="1" spc="200" dirty="0">
                    <a:latin typeface="メイリオ" panose="020B0604030504040204" pitchFamily="50" charset="-128"/>
                    <a:ea typeface="メイリオ" panose="020B0604030504040204" pitchFamily="50" charset="-128"/>
                  </a:rPr>
                  <a:t>参考</a:t>
                </a:r>
                <a:endParaRPr kumimoji="1" lang="ja-JP" altLang="en-US" sz="2000" b="1" spc="200" dirty="0">
                  <a:latin typeface="メイリオ" panose="020B0604030504040204" pitchFamily="50" charset="-128"/>
                  <a:ea typeface="メイリオ" panose="020B0604030504040204" pitchFamily="50" charset="-128"/>
                </a:endParaRPr>
              </a:p>
            </p:txBody>
          </p:sp>
          <p:sp>
            <p:nvSpPr>
              <p:cNvPr id="136" name="テキスト ボックス 135">
                <a:extLst>
                  <a:ext uri="{FF2B5EF4-FFF2-40B4-BE49-F238E27FC236}">
                    <a16:creationId xmlns:a16="http://schemas.microsoft.com/office/drawing/2014/main" id="{6FC1A83C-5C8E-4DDD-9E99-9FDAC6D7AC50}"/>
                  </a:ext>
                </a:extLst>
              </p:cNvPr>
              <p:cNvSpPr txBox="1"/>
              <p:nvPr/>
            </p:nvSpPr>
            <p:spPr>
              <a:xfrm>
                <a:off x="1647012" y="1880839"/>
                <a:ext cx="4218693" cy="338554"/>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地震保険とは</a:t>
                </a:r>
              </a:p>
            </p:txBody>
          </p:sp>
          <p:sp>
            <p:nvSpPr>
              <p:cNvPr id="137" name="テキスト ボックス 136">
                <a:extLst>
                  <a:ext uri="{FF2B5EF4-FFF2-40B4-BE49-F238E27FC236}">
                    <a16:creationId xmlns:a16="http://schemas.microsoft.com/office/drawing/2014/main" id="{61A4DADB-5433-49A2-8895-7E6C7BD0E553}"/>
                  </a:ext>
                </a:extLst>
              </p:cNvPr>
              <p:cNvSpPr txBox="1"/>
              <p:nvPr/>
            </p:nvSpPr>
            <p:spPr>
              <a:xfrm>
                <a:off x="968399" y="2352770"/>
                <a:ext cx="6145709" cy="1041311"/>
              </a:xfrm>
              <a:prstGeom prst="rect">
                <a:avLst/>
              </a:prstGeom>
              <a:noFill/>
            </p:spPr>
            <p:txBody>
              <a:bodyPr wrap="square" lIns="0" tIns="0" rIns="0" bIns="0" rtlCol="0">
                <a:spAutoFit/>
              </a:bodyPr>
              <a:lstStyle/>
              <a:p>
                <a:pPr>
                  <a:lnSpc>
                    <a:spcPts val="2800"/>
                  </a:lnSpc>
                </a:pPr>
                <a:r>
                  <a:rPr kumimoji="1" lang="ja-JP" altLang="en-US" sz="1400" dirty="0">
                    <a:latin typeface="メイリオ" panose="020B0604030504040204" pitchFamily="50" charset="-128"/>
                    <a:ea typeface="メイリオ" panose="020B0604030504040204" pitchFamily="50" charset="-128"/>
                  </a:rPr>
                  <a:t>　</a:t>
                </a:r>
                <a:r>
                  <a:rPr kumimoji="1" lang="ja-JP" altLang="en-US" sz="1600" dirty="0">
                    <a:latin typeface="メイリオ" panose="020B0604030504040204" pitchFamily="50" charset="-128"/>
                    <a:ea typeface="メイリオ" panose="020B0604030504040204" pitchFamily="50" charset="-128"/>
                  </a:rPr>
                  <a:t>地震保険は、法律に基づき国と損害保険会社が共同で運営する保険です。被災された方の「生活再建の立ち上がり資金」を確保し、生活の安定に寄与するという、重要な役割を担っています。</a:t>
                </a:r>
                <a:endParaRPr kumimoji="1" lang="ja-JP" altLang="en-US" sz="1400" dirty="0">
                  <a:latin typeface="メイリオ" panose="020B0604030504040204" pitchFamily="50" charset="-128"/>
                  <a:ea typeface="メイリオ" panose="020B0604030504040204" pitchFamily="50" charset="-128"/>
                </a:endParaRPr>
              </a:p>
            </p:txBody>
          </p:sp>
        </p:grpSp>
      </p:grpSp>
    </p:spTree>
    <p:extLst>
      <p:ext uri="{BB962C8B-B14F-4D97-AF65-F5344CB8AC3E}">
        <p14:creationId xmlns:p14="http://schemas.microsoft.com/office/powerpoint/2010/main" val="2438958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103"/>
                                        </p:tgtEl>
                                        <p:attrNameLst>
                                          <p:attrName>style.visibility</p:attrName>
                                        </p:attrNameLst>
                                      </p:cBhvr>
                                      <p:to>
                                        <p:strVal val="visible"/>
                                      </p:to>
                                    </p:set>
                                    <p:animEffect transition="in" filter="fade">
                                      <p:cBhvr>
                                        <p:cTn id="10" dur="300"/>
                                        <p:tgtEl>
                                          <p:spTgt spid="10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24" name="object 2">
            <a:extLst>
              <a:ext uri="{FF2B5EF4-FFF2-40B4-BE49-F238E27FC236}">
                <a16:creationId xmlns:a16="http://schemas.microsoft.com/office/drawing/2014/main" id="{BAE1A7AA-28BF-494D-BB6A-57F4D5FDDECB}"/>
              </a:ext>
            </a:extLst>
          </p:cNvPr>
          <p:cNvSpPr/>
          <p:nvPr/>
        </p:nvSpPr>
        <p:spPr>
          <a:xfrm>
            <a:off x="-2" y="232651"/>
            <a:ext cx="90000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269B4E"/>
          </a:solidFill>
        </p:spPr>
        <p:txBody>
          <a:bodyPr wrap="square" lIns="0" tIns="0" rIns="0" bIns="0" rtlCol="0"/>
          <a:lstStyle/>
          <a:p>
            <a:endParaRPr dirty="0"/>
          </a:p>
        </p:txBody>
      </p:sp>
      <p:grpSp>
        <p:nvGrpSpPr>
          <p:cNvPr id="25" name="グループ化 24">
            <a:extLst>
              <a:ext uri="{FF2B5EF4-FFF2-40B4-BE49-F238E27FC236}">
                <a16:creationId xmlns:a16="http://schemas.microsoft.com/office/drawing/2014/main" id="{FA9B0252-8C4F-4DA1-9497-DF0B94B98E89}"/>
              </a:ext>
            </a:extLst>
          </p:cNvPr>
          <p:cNvGrpSpPr/>
          <p:nvPr/>
        </p:nvGrpSpPr>
        <p:grpSpPr>
          <a:xfrm>
            <a:off x="76200" y="324000"/>
            <a:ext cx="9067800" cy="628377"/>
            <a:chOff x="76200" y="324000"/>
            <a:chExt cx="9067800" cy="628377"/>
          </a:xfrm>
        </p:grpSpPr>
        <p:sp>
          <p:nvSpPr>
            <p:cNvPr id="26" name="object 3">
              <a:extLst>
                <a:ext uri="{FF2B5EF4-FFF2-40B4-BE49-F238E27FC236}">
                  <a16:creationId xmlns:a16="http://schemas.microsoft.com/office/drawing/2014/main" id="{5A8F7835-8702-4225-A754-E32F6E993D43}"/>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7" name="object 3">
              <a:extLst>
                <a:ext uri="{FF2B5EF4-FFF2-40B4-BE49-F238E27FC236}">
                  <a16:creationId xmlns:a16="http://schemas.microsoft.com/office/drawing/2014/main" id="{A95C6937-A26A-4B8C-AAEA-A9E6363BA747}"/>
                </a:ext>
              </a:extLst>
            </p:cNvPr>
            <p:cNvSpPr txBox="1">
              <a:spLocks/>
            </p:cNvSpPr>
            <p:nvPr/>
          </p:nvSpPr>
          <p:spPr>
            <a:xfrm>
              <a:off x="792000" y="396000"/>
              <a:ext cx="8352000"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00" dirty="0">
                  <a:solidFill>
                    <a:srgbClr val="FFFFFF"/>
                  </a:solidFill>
                  <a:latin typeface="メイリオ" panose="020B0604030504040204" pitchFamily="50" charset="-128"/>
                  <a:ea typeface="メイリオ" panose="020B0604030504040204" pitchFamily="50" charset="-128"/>
                </a:rPr>
                <a:t>自分たちの地域は自分たちで守る</a:t>
              </a:r>
              <a:r>
                <a:rPr lang="ja-JP" altLang="en-US" sz="1800" b="0" i="0" u="none" strike="noStrike" spc="-100" baseline="0" dirty="0">
                  <a:solidFill>
                    <a:srgbClr val="FFFFFF"/>
                  </a:solidFill>
                  <a:latin typeface="ShinGoPro-Medium" panose="020B0500000000000000" pitchFamily="34" charset="-128"/>
                  <a:ea typeface="ShinGoPro-Medium" panose="020B0500000000000000" pitchFamily="34" charset="-128"/>
                </a:rPr>
                <a:t>「自助・共助・公助」の連携</a:t>
              </a:r>
              <a:endParaRPr kumimoji="0" lang="ja-JP" altLang="en-US" sz="2800" b="1" kern="0" spc="-100" dirty="0">
                <a:solidFill>
                  <a:sysClr val="windowText" lastClr="000000"/>
                </a:solidFill>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EE993A0C-D245-48C6-AA1F-D87A4614477E}"/>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４</a:t>
              </a:r>
            </a:p>
          </p:txBody>
        </p:sp>
      </p:grpSp>
      <p:grpSp>
        <p:nvGrpSpPr>
          <p:cNvPr id="2" name="グループ化 1">
            <a:extLst>
              <a:ext uri="{FF2B5EF4-FFF2-40B4-BE49-F238E27FC236}">
                <a16:creationId xmlns:a16="http://schemas.microsoft.com/office/drawing/2014/main" id="{F6FE1A51-2958-4781-AE6C-5C1A2F792D29}"/>
              </a:ext>
            </a:extLst>
          </p:cNvPr>
          <p:cNvGrpSpPr/>
          <p:nvPr/>
        </p:nvGrpSpPr>
        <p:grpSpPr>
          <a:xfrm>
            <a:off x="733179" y="1433167"/>
            <a:ext cx="7673841" cy="2924092"/>
            <a:chOff x="733179" y="1433167"/>
            <a:chExt cx="7673841" cy="2924092"/>
          </a:xfrm>
        </p:grpSpPr>
        <p:sp>
          <p:nvSpPr>
            <p:cNvPr id="33" name="四角形: 角を丸くする 32">
              <a:extLst>
                <a:ext uri="{FF2B5EF4-FFF2-40B4-BE49-F238E27FC236}">
                  <a16:creationId xmlns:a16="http://schemas.microsoft.com/office/drawing/2014/main" id="{B23F82C8-4FB0-47EC-81AF-5B7642008DA7}"/>
                </a:ext>
              </a:extLst>
            </p:cNvPr>
            <p:cNvSpPr/>
            <p:nvPr/>
          </p:nvSpPr>
          <p:spPr>
            <a:xfrm>
              <a:off x="733179" y="1433167"/>
              <a:ext cx="7673841" cy="532420"/>
            </a:xfrm>
            <a:prstGeom prst="roundRect">
              <a:avLst>
                <a:gd name="adj" fmla="val 5134"/>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60FDDDA2-8F53-4F73-97DD-43B99A1A4B3B}"/>
                </a:ext>
              </a:extLst>
            </p:cNvPr>
            <p:cNvSpPr txBox="1"/>
            <p:nvPr/>
          </p:nvSpPr>
          <p:spPr>
            <a:xfrm>
              <a:off x="835319" y="2145468"/>
              <a:ext cx="7511012" cy="1400383"/>
            </a:xfrm>
            <a:prstGeom prst="rect">
              <a:avLst/>
            </a:prstGeom>
            <a:noFill/>
          </p:spPr>
          <p:txBody>
            <a:bodyPr wrap="square" lIns="0" tIns="0" rIns="0" bIns="0" rtlCol="0">
              <a:spAutoFit/>
            </a:bodyPr>
            <a:lstStyle/>
            <a:p>
              <a:pPr>
                <a:lnSpc>
                  <a:spcPts val="2800"/>
                </a:lnSpc>
              </a:pPr>
              <a:r>
                <a:rPr kumimoji="1" lang="ja-JP" altLang="en-US" sz="1400" spc="100" dirty="0">
                  <a:latin typeface="メイリオ" panose="020B0604030504040204" pitchFamily="50" charset="-128"/>
                  <a:ea typeface="メイリオ" panose="020B0604030504040204" pitchFamily="50" charset="-128"/>
                </a:rPr>
                <a:t>　災害発生時には地元自治体や消防機関などからの公的支援（ 　　　　 ）が行われますが、「すぐに」「すべてに」届けることは困難です。このため発災直後には、自分の命は自分で守ること（　 　　　 ）とともに、自分たちの地域は自分たちで守ること（ 　　　 　）が被害を防止・軽減するためには、とても重要となります。</a:t>
              </a:r>
            </a:p>
          </p:txBody>
        </p:sp>
        <p:sp>
          <p:nvSpPr>
            <p:cNvPr id="40" name="テキスト ボックス 39">
              <a:extLst>
                <a:ext uri="{FF2B5EF4-FFF2-40B4-BE49-F238E27FC236}">
                  <a16:creationId xmlns:a16="http://schemas.microsoft.com/office/drawing/2014/main" id="{3A0CD447-3150-4D6D-81A5-3878BAB69E79}"/>
                </a:ext>
              </a:extLst>
            </p:cNvPr>
            <p:cNvSpPr txBox="1"/>
            <p:nvPr/>
          </p:nvSpPr>
          <p:spPr>
            <a:xfrm>
              <a:off x="985191" y="1517942"/>
              <a:ext cx="7317299" cy="330860"/>
            </a:xfrm>
            <a:prstGeom prst="rect">
              <a:avLst/>
            </a:prstGeom>
            <a:noFill/>
          </p:spPr>
          <p:txBody>
            <a:bodyPr wrap="square" lIns="0" tIns="0" rIns="0" bIns="0" rtlCol="0">
              <a:spAutoFit/>
            </a:bodyPr>
            <a:lstStyle/>
            <a:p>
              <a:pPr>
                <a:lnSpc>
                  <a:spcPts val="2800"/>
                </a:lnSpc>
              </a:pPr>
              <a:r>
                <a:rPr kumimoji="1" lang="ja-JP" altLang="en-US" sz="1600" b="1" spc="100" dirty="0">
                  <a:latin typeface="メイリオ" panose="020B0604030504040204" pitchFamily="50" charset="-128"/>
                  <a:ea typeface="メイリオ" panose="020B0604030504040204" pitchFamily="50" charset="-128"/>
                </a:rPr>
                <a:t>次の文章の（　 　　 ）にあてはまる語句を選択肢から選びましょう。</a:t>
              </a:r>
            </a:p>
          </p:txBody>
        </p:sp>
        <p:sp>
          <p:nvSpPr>
            <p:cNvPr id="50" name="テキスト ボックス 49">
              <a:extLst>
                <a:ext uri="{FF2B5EF4-FFF2-40B4-BE49-F238E27FC236}">
                  <a16:creationId xmlns:a16="http://schemas.microsoft.com/office/drawing/2014/main" id="{F8A19F32-16B6-43C4-9A7D-097134D80020}"/>
                </a:ext>
              </a:extLst>
            </p:cNvPr>
            <p:cNvSpPr txBox="1"/>
            <p:nvPr/>
          </p:nvSpPr>
          <p:spPr>
            <a:xfrm>
              <a:off x="3428202" y="4067947"/>
              <a:ext cx="4446338" cy="255839"/>
            </a:xfrm>
            <a:prstGeom prst="rect">
              <a:avLst/>
            </a:prstGeom>
            <a:noFill/>
          </p:spPr>
          <p:txBody>
            <a:bodyPr wrap="square" lIns="0" tIns="0" rIns="0" bIns="0" rtlCol="0">
              <a:spAutoFit/>
            </a:bodyPr>
            <a:lstStyle/>
            <a:p>
              <a:pPr>
                <a:lnSpc>
                  <a:spcPts val="2100"/>
                </a:lnSpc>
              </a:pPr>
              <a:r>
                <a:rPr kumimoji="1" lang="ja-JP" altLang="en-US" sz="1400" b="1" spc="100" dirty="0">
                  <a:latin typeface="メイリオ" panose="020B0604030504040204" pitchFamily="50" charset="-128"/>
                  <a:ea typeface="メイリオ" panose="020B0604030504040204" pitchFamily="50" charset="-128"/>
                </a:rPr>
                <a:t>ア．自助　　　イ．共助　　　ウ．公助</a:t>
              </a:r>
              <a:endParaRPr kumimoji="1" lang="ja-JP" altLang="en-US" sz="1400" b="1" spc="10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51" name="四角形: 角を丸くする 50">
              <a:extLst>
                <a:ext uri="{FF2B5EF4-FFF2-40B4-BE49-F238E27FC236}">
                  <a16:creationId xmlns:a16="http://schemas.microsoft.com/office/drawing/2014/main" id="{BE08B9A5-0BBC-42BE-B2F0-16B9B5CE72F7}"/>
                </a:ext>
              </a:extLst>
            </p:cNvPr>
            <p:cNvSpPr/>
            <p:nvPr/>
          </p:nvSpPr>
          <p:spPr>
            <a:xfrm>
              <a:off x="2154676" y="4053355"/>
              <a:ext cx="890899" cy="303904"/>
            </a:xfrm>
            <a:prstGeom prst="roundRect">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400" b="1" dirty="0">
                  <a:latin typeface="メイリオ" panose="020B0604030504040204" pitchFamily="50" charset="-128"/>
                  <a:ea typeface="メイリオ" panose="020B0604030504040204" pitchFamily="50" charset="-128"/>
                </a:rPr>
                <a:t>選択肢</a:t>
              </a:r>
            </a:p>
          </p:txBody>
        </p:sp>
      </p:grpSp>
      <p:sp>
        <p:nvSpPr>
          <p:cNvPr id="37" name="テキスト ボックス 36">
            <a:extLst>
              <a:ext uri="{FF2B5EF4-FFF2-40B4-BE49-F238E27FC236}">
                <a16:creationId xmlns:a16="http://schemas.microsoft.com/office/drawing/2014/main" id="{42550CCC-F3E1-4EB1-B1E2-34D7CC94F8BE}"/>
              </a:ext>
            </a:extLst>
          </p:cNvPr>
          <p:cNvSpPr txBox="1"/>
          <p:nvPr/>
        </p:nvSpPr>
        <p:spPr>
          <a:xfrm>
            <a:off x="6450510" y="2218178"/>
            <a:ext cx="364202" cy="307777"/>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ウ</a:t>
            </a:r>
          </a:p>
        </p:txBody>
      </p:sp>
      <p:sp>
        <p:nvSpPr>
          <p:cNvPr id="38" name="テキスト ボックス 37">
            <a:extLst>
              <a:ext uri="{FF2B5EF4-FFF2-40B4-BE49-F238E27FC236}">
                <a16:creationId xmlns:a16="http://schemas.microsoft.com/office/drawing/2014/main" id="{6127F1FC-2979-4C4D-A697-B1FDE34F7900}"/>
              </a:ext>
            </a:extLst>
          </p:cNvPr>
          <p:cNvSpPr txBox="1"/>
          <p:nvPr/>
        </p:nvSpPr>
        <p:spPr>
          <a:xfrm>
            <a:off x="2972635" y="2920202"/>
            <a:ext cx="364202" cy="307777"/>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ア</a:t>
            </a:r>
          </a:p>
        </p:txBody>
      </p:sp>
      <p:sp>
        <p:nvSpPr>
          <p:cNvPr id="39" name="テキスト ボックス 38">
            <a:extLst>
              <a:ext uri="{FF2B5EF4-FFF2-40B4-BE49-F238E27FC236}">
                <a16:creationId xmlns:a16="http://schemas.microsoft.com/office/drawing/2014/main" id="{D3FE309D-A8B6-448A-AB0F-6F1D596EA427}"/>
              </a:ext>
            </a:extLst>
          </p:cNvPr>
          <p:cNvSpPr txBox="1"/>
          <p:nvPr/>
        </p:nvSpPr>
        <p:spPr>
          <a:xfrm>
            <a:off x="1287429" y="3280063"/>
            <a:ext cx="364202" cy="307777"/>
          </a:xfrm>
          <a:prstGeom prst="rect">
            <a:avLst/>
          </a:prstGeom>
          <a:noFill/>
        </p:spPr>
        <p:txBody>
          <a:bodyPr wrap="none" rtlCol="0">
            <a:spAutoFit/>
          </a:bodyPr>
          <a:lstStyle/>
          <a:p>
            <a:r>
              <a:rPr kumimoji="1" lang="ja-JP" altLang="en-US" sz="1400" b="1" dirty="0">
                <a:solidFill>
                  <a:srgbClr val="FF0000"/>
                </a:solidFill>
                <a:latin typeface="メイリオ" panose="020B0604030504040204" pitchFamily="50" charset="-128"/>
                <a:ea typeface="メイリオ" panose="020B0604030504040204" pitchFamily="50" charset="-128"/>
              </a:rPr>
              <a:t>イ</a:t>
            </a:r>
          </a:p>
        </p:txBody>
      </p:sp>
    </p:spTree>
    <p:extLst>
      <p:ext uri="{BB962C8B-B14F-4D97-AF65-F5344CB8AC3E}">
        <p14:creationId xmlns:p14="http://schemas.microsoft.com/office/powerpoint/2010/main" val="2860996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3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7"/>
                                        </p:tgtEl>
                                        <p:attrNameLst>
                                          <p:attrName>style.visibility</p:attrName>
                                        </p:attrNameLst>
                                      </p:cBhvr>
                                      <p:to>
                                        <p:strVal val="visible"/>
                                      </p:to>
                                    </p:set>
                                    <p:animEffect transition="in" filter="fade">
                                      <p:cBhvr>
                                        <p:cTn id="22" dur="300"/>
                                        <p:tgtEl>
                                          <p:spTgt spid="67"/>
                                        </p:tgtEl>
                                      </p:cBhvr>
                                    </p:animEffect>
                                  </p:childTnLst>
                                </p:cTn>
                              </p:par>
                            </p:childTnLst>
                          </p:cTn>
                        </p:par>
                        <p:par>
                          <p:cTn id="23" fill="hold">
                            <p:stCondLst>
                              <p:cond delay="300"/>
                            </p:stCondLst>
                            <p:childTnLst>
                              <p:par>
                                <p:cTn id="24" presetID="10"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3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3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3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3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24" name="object 2">
            <a:extLst>
              <a:ext uri="{FF2B5EF4-FFF2-40B4-BE49-F238E27FC236}">
                <a16:creationId xmlns:a16="http://schemas.microsoft.com/office/drawing/2014/main" id="{BAE1A7AA-28BF-494D-BB6A-57F4D5FDDECB}"/>
              </a:ext>
            </a:extLst>
          </p:cNvPr>
          <p:cNvSpPr/>
          <p:nvPr/>
        </p:nvSpPr>
        <p:spPr>
          <a:xfrm>
            <a:off x="-2" y="232651"/>
            <a:ext cx="90000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269B4E"/>
          </a:solidFill>
        </p:spPr>
        <p:txBody>
          <a:bodyPr wrap="square" lIns="0" tIns="0" rIns="0" bIns="0" rtlCol="0"/>
          <a:lstStyle/>
          <a:p>
            <a:endParaRPr dirty="0"/>
          </a:p>
        </p:txBody>
      </p:sp>
      <p:grpSp>
        <p:nvGrpSpPr>
          <p:cNvPr id="25" name="グループ化 24">
            <a:extLst>
              <a:ext uri="{FF2B5EF4-FFF2-40B4-BE49-F238E27FC236}">
                <a16:creationId xmlns:a16="http://schemas.microsoft.com/office/drawing/2014/main" id="{FA9B0252-8C4F-4DA1-9497-DF0B94B98E89}"/>
              </a:ext>
            </a:extLst>
          </p:cNvPr>
          <p:cNvGrpSpPr/>
          <p:nvPr/>
        </p:nvGrpSpPr>
        <p:grpSpPr>
          <a:xfrm>
            <a:off x="76200" y="324000"/>
            <a:ext cx="8923798" cy="628377"/>
            <a:chOff x="76200" y="324000"/>
            <a:chExt cx="8923798" cy="628377"/>
          </a:xfrm>
        </p:grpSpPr>
        <p:sp>
          <p:nvSpPr>
            <p:cNvPr id="26" name="object 3">
              <a:extLst>
                <a:ext uri="{FF2B5EF4-FFF2-40B4-BE49-F238E27FC236}">
                  <a16:creationId xmlns:a16="http://schemas.microsoft.com/office/drawing/2014/main" id="{5A8F7835-8702-4225-A754-E32F6E993D43}"/>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7" name="object 3">
              <a:extLst>
                <a:ext uri="{FF2B5EF4-FFF2-40B4-BE49-F238E27FC236}">
                  <a16:creationId xmlns:a16="http://schemas.microsoft.com/office/drawing/2014/main" id="{A95C6937-A26A-4B8C-AAEA-A9E6363BA747}"/>
                </a:ext>
              </a:extLst>
            </p:cNvPr>
            <p:cNvSpPr txBox="1">
              <a:spLocks/>
            </p:cNvSpPr>
            <p:nvPr/>
          </p:nvSpPr>
          <p:spPr>
            <a:xfrm>
              <a:off x="792000" y="396000"/>
              <a:ext cx="820799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00" dirty="0">
                  <a:solidFill>
                    <a:srgbClr val="FFFFFF"/>
                  </a:solidFill>
                  <a:latin typeface="メイリオ" panose="020B0604030504040204" pitchFamily="50" charset="-128"/>
                  <a:ea typeface="メイリオ" panose="020B0604030504040204" pitchFamily="50" charset="-128"/>
                </a:rPr>
                <a:t>自分たちの地域は自分たちで守る</a:t>
              </a:r>
              <a:r>
                <a:rPr lang="ja-JP" altLang="en-US" sz="1800" b="0" i="0" u="none" strike="noStrike" spc="-100" baseline="0" dirty="0">
                  <a:solidFill>
                    <a:srgbClr val="FFFFFF"/>
                  </a:solidFill>
                  <a:latin typeface="ShinGoPro-Medium" panose="020B0500000000000000" pitchFamily="34" charset="-128"/>
                  <a:ea typeface="ShinGoPro-Medium" panose="020B0500000000000000" pitchFamily="34" charset="-128"/>
                </a:rPr>
                <a:t>「自助・共助・公助」の連携</a:t>
              </a:r>
              <a:endParaRPr kumimoji="0" lang="ja-JP" altLang="en-US" sz="2800" b="1" kern="0" spc="-100" dirty="0">
                <a:solidFill>
                  <a:sysClr val="windowText" lastClr="000000"/>
                </a:solidFill>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EE993A0C-D245-48C6-AA1F-D87A4614477E}"/>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４</a:t>
              </a:r>
            </a:p>
          </p:txBody>
        </p:sp>
      </p:grpSp>
      <p:grpSp>
        <p:nvGrpSpPr>
          <p:cNvPr id="21" name="グループ化 20">
            <a:extLst>
              <a:ext uri="{FF2B5EF4-FFF2-40B4-BE49-F238E27FC236}">
                <a16:creationId xmlns:a16="http://schemas.microsoft.com/office/drawing/2014/main" id="{D96D3EAF-99AB-4E7B-A715-B9747DFCDC03}"/>
              </a:ext>
            </a:extLst>
          </p:cNvPr>
          <p:cNvGrpSpPr/>
          <p:nvPr/>
        </p:nvGrpSpPr>
        <p:grpSpPr>
          <a:xfrm>
            <a:off x="622259" y="1399512"/>
            <a:ext cx="7899482" cy="1251275"/>
            <a:chOff x="622259" y="1238412"/>
            <a:chExt cx="7899482" cy="1251275"/>
          </a:xfrm>
        </p:grpSpPr>
        <p:sp>
          <p:nvSpPr>
            <p:cNvPr id="22" name="四角形: 角を丸くする 21">
              <a:extLst>
                <a:ext uri="{FF2B5EF4-FFF2-40B4-BE49-F238E27FC236}">
                  <a16:creationId xmlns:a16="http://schemas.microsoft.com/office/drawing/2014/main" id="{D9C2C247-8AB1-47D2-8A59-CE0E422953B3}"/>
                </a:ext>
              </a:extLst>
            </p:cNvPr>
            <p:cNvSpPr/>
            <p:nvPr/>
          </p:nvSpPr>
          <p:spPr>
            <a:xfrm>
              <a:off x="1435947" y="1361440"/>
              <a:ext cx="7085794" cy="1128247"/>
            </a:xfrm>
            <a:prstGeom prst="roundRect">
              <a:avLst>
                <a:gd name="adj" fmla="val 6571"/>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07E33332-A9DA-4A53-BA9C-B09949FCA564}"/>
                </a:ext>
              </a:extLst>
            </p:cNvPr>
            <p:cNvSpPr txBox="1"/>
            <p:nvPr/>
          </p:nvSpPr>
          <p:spPr>
            <a:xfrm>
              <a:off x="2099003" y="1446366"/>
              <a:ext cx="6311818" cy="943207"/>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学校にいるときに大きな災害が発生した場合、自分たちが地域の中でできることは何でしょうか。また、そのために、日頃からできることを考えてみましょう。</a:t>
              </a:r>
            </a:p>
          </p:txBody>
        </p:sp>
        <p:sp>
          <p:nvSpPr>
            <p:cNvPr id="28" name="四角形: 角を丸くする 27">
              <a:extLst>
                <a:ext uri="{FF2B5EF4-FFF2-40B4-BE49-F238E27FC236}">
                  <a16:creationId xmlns:a16="http://schemas.microsoft.com/office/drawing/2014/main" id="{737DFAEA-C214-4D78-B555-EC2370372327}"/>
                </a:ext>
              </a:extLst>
            </p:cNvPr>
            <p:cNvSpPr/>
            <p:nvPr/>
          </p:nvSpPr>
          <p:spPr>
            <a:xfrm>
              <a:off x="733179" y="1353019"/>
              <a:ext cx="1254904" cy="294968"/>
            </a:xfrm>
            <a:prstGeom prst="roundRect">
              <a:avLst>
                <a:gd name="adj" fmla="val 48667"/>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30" name="グラフィックス 29">
              <a:extLst>
                <a:ext uri="{FF2B5EF4-FFF2-40B4-BE49-F238E27FC236}">
                  <a16:creationId xmlns:a16="http://schemas.microsoft.com/office/drawing/2014/main" id="{893292DE-9B12-4B66-A3C7-ABA96F47EC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238412"/>
              <a:ext cx="419100" cy="409575"/>
            </a:xfrm>
            <a:prstGeom prst="rect">
              <a:avLst/>
            </a:prstGeom>
          </p:spPr>
        </p:pic>
      </p:grpSp>
      <p:sp>
        <p:nvSpPr>
          <p:cNvPr id="31" name="正方形/長方形 30">
            <a:extLst>
              <a:ext uri="{FF2B5EF4-FFF2-40B4-BE49-F238E27FC236}">
                <a16:creationId xmlns:a16="http://schemas.microsoft.com/office/drawing/2014/main" id="{847BD8DA-11FE-4018-808C-BEF54485AA7A}"/>
              </a:ext>
            </a:extLst>
          </p:cNvPr>
          <p:cNvSpPr/>
          <p:nvPr/>
        </p:nvSpPr>
        <p:spPr>
          <a:xfrm>
            <a:off x="955039" y="3279179"/>
            <a:ext cx="7233920" cy="1512653"/>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2" name="object 10">
            <a:extLst>
              <a:ext uri="{FF2B5EF4-FFF2-40B4-BE49-F238E27FC236}">
                <a16:creationId xmlns:a16="http://schemas.microsoft.com/office/drawing/2014/main" id="{F34BB180-F22B-4F78-A8B8-C5374E3D34E6}"/>
              </a:ext>
            </a:extLst>
          </p:cNvPr>
          <p:cNvSpPr txBox="1"/>
          <p:nvPr/>
        </p:nvSpPr>
        <p:spPr>
          <a:xfrm>
            <a:off x="1185771" y="3375520"/>
            <a:ext cx="6907642" cy="640560"/>
          </a:xfrm>
          <a:prstGeom prst="rect">
            <a:avLst/>
          </a:prstGeom>
        </p:spPr>
        <p:txBody>
          <a:bodyPr vert="horz" wrap="square" lIns="0" tIns="12700" rIns="0" bIns="0" spcCol="144000" rtlCol="0">
            <a:spAutoFit/>
          </a:bodyPr>
          <a:lstStyle/>
          <a:p>
            <a:pPr>
              <a:lnSpc>
                <a:spcPts val="2500"/>
              </a:lnSpc>
              <a:spcBef>
                <a:spcPts val="100"/>
              </a:spcBef>
            </a:pPr>
            <a:r>
              <a:rPr lang="ja-JP" altLang="en-US" sz="1400" b="1" dirty="0">
                <a:solidFill>
                  <a:srgbClr val="FF0000"/>
                </a:solidFill>
                <a:latin typeface="メイリオ" panose="020B0604030504040204" pitchFamily="50" charset="-128"/>
                <a:ea typeface="メイリオ" panose="020B0604030504040204" pitchFamily="50" charset="-128"/>
              </a:rPr>
              <a:t>食料の配給、炊き出し、高齢者への声かけ、子どもへの読み聞かせ、</a:t>
            </a:r>
            <a:endParaRPr lang="en-US" altLang="ja-JP" sz="1400" b="1" dirty="0">
              <a:solidFill>
                <a:srgbClr val="FF0000"/>
              </a:solidFill>
              <a:latin typeface="メイリオ" panose="020B0604030504040204" pitchFamily="50" charset="-128"/>
              <a:ea typeface="メイリオ" panose="020B0604030504040204" pitchFamily="50" charset="-128"/>
            </a:endParaRPr>
          </a:p>
          <a:p>
            <a:pPr>
              <a:lnSpc>
                <a:spcPts val="2500"/>
              </a:lnSpc>
              <a:spcBef>
                <a:spcPts val="100"/>
              </a:spcBef>
            </a:pPr>
            <a:r>
              <a:rPr lang="ja-JP" altLang="en-US" sz="1400" b="1" dirty="0">
                <a:solidFill>
                  <a:srgbClr val="FF0000"/>
                </a:solidFill>
                <a:latin typeface="メイリオ" panose="020B0604030504040204" pitchFamily="50" charset="-128"/>
                <a:ea typeface="メイリオ" panose="020B0604030504040204" pitchFamily="50" charset="-128"/>
              </a:rPr>
              <a:t>外国人被災者の通訳　など</a:t>
            </a:r>
            <a:endParaRPr lang="ja-JP" altLang="en-US" sz="1400" b="1" dirty="0">
              <a:solidFill>
                <a:srgbClr val="FF0000"/>
              </a:solidFill>
              <a:latin typeface="メイリオ" panose="020B0604030504040204" pitchFamily="50" charset="-128"/>
              <a:ea typeface="メイリオ" panose="020B0604030504040204" pitchFamily="50" charset="-128"/>
              <a:cs typeface="メイリオ"/>
            </a:endParaRPr>
          </a:p>
        </p:txBody>
      </p:sp>
    </p:spTree>
    <p:extLst>
      <p:ext uri="{BB962C8B-B14F-4D97-AF65-F5344CB8AC3E}">
        <p14:creationId xmlns:p14="http://schemas.microsoft.com/office/powerpoint/2010/main" val="2076887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47" presetClass="entr" presetSubtype="0" fill="hold" nodeType="withEffect">
                                  <p:stCondLst>
                                    <p:cond delay="50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
                                        <p:tgtEl>
                                          <p:spTgt spid="21"/>
                                        </p:tgtEl>
                                      </p:cBhvr>
                                    </p:animEffect>
                                    <p:anim calcmode="lin" valueType="num">
                                      <p:cBhvr>
                                        <p:cTn id="11" dur="200" fill="hold"/>
                                        <p:tgtEl>
                                          <p:spTgt spid="21"/>
                                        </p:tgtEl>
                                        <p:attrNameLst>
                                          <p:attrName>ppt_x</p:attrName>
                                        </p:attrNameLst>
                                      </p:cBhvr>
                                      <p:tavLst>
                                        <p:tav tm="0">
                                          <p:val>
                                            <p:strVal val="#ppt_x"/>
                                          </p:val>
                                        </p:tav>
                                        <p:tav tm="100000">
                                          <p:val>
                                            <p:strVal val="#ppt_x"/>
                                          </p:val>
                                        </p:tav>
                                      </p:tavLst>
                                    </p:anim>
                                    <p:anim calcmode="lin" valueType="num">
                                      <p:cBhvr>
                                        <p:cTn id="12" dur="200" fill="hold"/>
                                        <p:tgtEl>
                                          <p:spTgt spid="21"/>
                                        </p:tgtEl>
                                        <p:attrNameLst>
                                          <p:attrName>ppt_y</p:attrName>
                                        </p:attrNameLst>
                                      </p:cBhvr>
                                      <p:tavLst>
                                        <p:tav tm="0">
                                          <p:val>
                                            <p:strVal val="#ppt_y-.1"/>
                                          </p:val>
                                        </p:tav>
                                        <p:tav tm="100000">
                                          <p:val>
                                            <p:strVal val="#ppt_y"/>
                                          </p:val>
                                        </p:tav>
                                      </p:tavLst>
                                    </p:anim>
                                  </p:childTnLst>
                                </p:cTn>
                              </p:par>
                            </p:childTnLst>
                          </p:cTn>
                        </p:par>
                        <p:par>
                          <p:cTn id="13" fill="hold">
                            <p:stCondLst>
                              <p:cond delay="700"/>
                            </p:stCondLst>
                            <p:childTnLst>
                              <p:par>
                                <p:cTn id="14" presetID="10"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3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repeatCount="200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2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4202043"/>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5092" y="1297090"/>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sp>
        <p:nvSpPr>
          <p:cNvPr id="24" name="object 2">
            <a:extLst>
              <a:ext uri="{FF2B5EF4-FFF2-40B4-BE49-F238E27FC236}">
                <a16:creationId xmlns:a16="http://schemas.microsoft.com/office/drawing/2014/main" id="{BAE1A7AA-28BF-494D-BB6A-57F4D5FDDECB}"/>
              </a:ext>
            </a:extLst>
          </p:cNvPr>
          <p:cNvSpPr/>
          <p:nvPr/>
        </p:nvSpPr>
        <p:spPr>
          <a:xfrm>
            <a:off x="-2" y="232651"/>
            <a:ext cx="9000000" cy="669290"/>
          </a:xfrm>
          <a:custGeom>
            <a:avLst/>
            <a:gdLst/>
            <a:ahLst/>
            <a:cxnLst/>
            <a:rect l="l" t="t" r="r" b="b"/>
            <a:pathLst>
              <a:path w="8506460" h="669290">
                <a:moveTo>
                  <a:pt x="8205279" y="0"/>
                </a:moveTo>
                <a:lnTo>
                  <a:pt x="0" y="0"/>
                </a:lnTo>
                <a:lnTo>
                  <a:pt x="0" y="669048"/>
                </a:lnTo>
                <a:lnTo>
                  <a:pt x="8205279" y="669048"/>
                </a:lnTo>
                <a:lnTo>
                  <a:pt x="8254115" y="665108"/>
                </a:lnTo>
                <a:lnTo>
                  <a:pt x="8300442" y="653699"/>
                </a:lnTo>
                <a:lnTo>
                  <a:pt x="8343639" y="635442"/>
                </a:lnTo>
                <a:lnTo>
                  <a:pt x="8383088" y="610957"/>
                </a:lnTo>
                <a:lnTo>
                  <a:pt x="8418168" y="580864"/>
                </a:lnTo>
                <a:lnTo>
                  <a:pt x="8448259" y="545783"/>
                </a:lnTo>
                <a:lnTo>
                  <a:pt x="8472742" y="506332"/>
                </a:lnTo>
                <a:lnTo>
                  <a:pt x="8490997" y="463133"/>
                </a:lnTo>
                <a:lnTo>
                  <a:pt x="8502405" y="416806"/>
                </a:lnTo>
                <a:lnTo>
                  <a:pt x="8506345" y="367969"/>
                </a:lnTo>
                <a:lnTo>
                  <a:pt x="8506345" y="301066"/>
                </a:lnTo>
                <a:lnTo>
                  <a:pt x="8502405" y="252233"/>
                </a:lnTo>
                <a:lnTo>
                  <a:pt x="8490997" y="205908"/>
                </a:lnTo>
                <a:lnTo>
                  <a:pt x="8472742" y="162711"/>
                </a:lnTo>
                <a:lnTo>
                  <a:pt x="8448259" y="123262"/>
                </a:lnTo>
                <a:lnTo>
                  <a:pt x="8418168" y="88182"/>
                </a:lnTo>
                <a:lnTo>
                  <a:pt x="8383088" y="58090"/>
                </a:lnTo>
                <a:lnTo>
                  <a:pt x="8343639" y="33605"/>
                </a:lnTo>
                <a:lnTo>
                  <a:pt x="8300442" y="15349"/>
                </a:lnTo>
                <a:lnTo>
                  <a:pt x="8254115" y="3940"/>
                </a:lnTo>
                <a:lnTo>
                  <a:pt x="8205279" y="0"/>
                </a:lnTo>
                <a:close/>
              </a:path>
            </a:pathLst>
          </a:custGeom>
          <a:solidFill>
            <a:srgbClr val="269B4E"/>
          </a:solidFill>
        </p:spPr>
        <p:txBody>
          <a:bodyPr wrap="square" lIns="0" tIns="0" rIns="0" bIns="0" rtlCol="0"/>
          <a:lstStyle/>
          <a:p>
            <a:endParaRPr dirty="0"/>
          </a:p>
        </p:txBody>
      </p:sp>
      <p:grpSp>
        <p:nvGrpSpPr>
          <p:cNvPr id="25" name="グループ化 24">
            <a:extLst>
              <a:ext uri="{FF2B5EF4-FFF2-40B4-BE49-F238E27FC236}">
                <a16:creationId xmlns:a16="http://schemas.microsoft.com/office/drawing/2014/main" id="{FA9B0252-8C4F-4DA1-9497-DF0B94B98E89}"/>
              </a:ext>
            </a:extLst>
          </p:cNvPr>
          <p:cNvGrpSpPr/>
          <p:nvPr/>
        </p:nvGrpSpPr>
        <p:grpSpPr>
          <a:xfrm>
            <a:off x="76200" y="324000"/>
            <a:ext cx="8923798" cy="628377"/>
            <a:chOff x="76200" y="324000"/>
            <a:chExt cx="8923798" cy="628377"/>
          </a:xfrm>
        </p:grpSpPr>
        <p:sp>
          <p:nvSpPr>
            <p:cNvPr id="26" name="object 3">
              <a:extLst>
                <a:ext uri="{FF2B5EF4-FFF2-40B4-BE49-F238E27FC236}">
                  <a16:creationId xmlns:a16="http://schemas.microsoft.com/office/drawing/2014/main" id="{5A8F7835-8702-4225-A754-E32F6E993D43}"/>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27" name="object 3">
              <a:extLst>
                <a:ext uri="{FF2B5EF4-FFF2-40B4-BE49-F238E27FC236}">
                  <a16:creationId xmlns:a16="http://schemas.microsoft.com/office/drawing/2014/main" id="{A95C6937-A26A-4B8C-AAEA-A9E6363BA747}"/>
                </a:ext>
              </a:extLst>
            </p:cNvPr>
            <p:cNvSpPr txBox="1">
              <a:spLocks/>
            </p:cNvSpPr>
            <p:nvPr/>
          </p:nvSpPr>
          <p:spPr>
            <a:xfrm>
              <a:off x="792000" y="396000"/>
              <a:ext cx="820799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spc="-100" dirty="0">
                  <a:solidFill>
                    <a:srgbClr val="FFFFFF"/>
                  </a:solidFill>
                  <a:latin typeface="メイリオ" panose="020B0604030504040204" pitchFamily="50" charset="-128"/>
                  <a:ea typeface="メイリオ" panose="020B0604030504040204" pitchFamily="50" charset="-128"/>
                </a:rPr>
                <a:t>自分たちの地域は自分たちで守る</a:t>
              </a:r>
              <a:r>
                <a:rPr lang="ja-JP" altLang="en-US" sz="1800" b="0" i="0" u="none" strike="noStrike" spc="-100" baseline="0" dirty="0">
                  <a:solidFill>
                    <a:srgbClr val="FFFFFF"/>
                  </a:solidFill>
                  <a:latin typeface="ShinGoPro-Medium" panose="020B0500000000000000" pitchFamily="34" charset="-128"/>
                  <a:ea typeface="ShinGoPro-Medium" panose="020B0500000000000000" pitchFamily="34" charset="-128"/>
                </a:rPr>
                <a:t>「自助・共助・公助」の連携</a:t>
              </a:r>
              <a:endParaRPr kumimoji="0" lang="ja-JP" altLang="en-US" sz="2800" b="1" kern="0" spc="-100" dirty="0">
                <a:solidFill>
                  <a:sysClr val="windowText" lastClr="000000"/>
                </a:solidFill>
                <a:latin typeface="メイリオ" panose="020B0604030504040204" pitchFamily="50" charset="-128"/>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EE993A0C-D245-48C6-AA1F-D87A4614477E}"/>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４</a:t>
              </a:r>
            </a:p>
          </p:txBody>
        </p:sp>
      </p:grpSp>
      <p:grpSp>
        <p:nvGrpSpPr>
          <p:cNvPr id="19" name="グループ化 18">
            <a:extLst>
              <a:ext uri="{FF2B5EF4-FFF2-40B4-BE49-F238E27FC236}">
                <a16:creationId xmlns:a16="http://schemas.microsoft.com/office/drawing/2014/main" id="{7F4A9A5B-507E-4F3A-B2B8-5396961CF70C}"/>
              </a:ext>
            </a:extLst>
          </p:cNvPr>
          <p:cNvGrpSpPr/>
          <p:nvPr/>
        </p:nvGrpSpPr>
        <p:grpSpPr>
          <a:xfrm>
            <a:off x="768066" y="1193436"/>
            <a:ext cx="7833193" cy="4151607"/>
            <a:chOff x="830457" y="1584416"/>
            <a:chExt cx="7833193" cy="4151607"/>
          </a:xfrm>
        </p:grpSpPr>
        <p:sp>
          <p:nvSpPr>
            <p:cNvPr id="20" name="テキスト ボックス 19">
              <a:extLst>
                <a:ext uri="{FF2B5EF4-FFF2-40B4-BE49-F238E27FC236}">
                  <a16:creationId xmlns:a16="http://schemas.microsoft.com/office/drawing/2014/main" id="{E795B474-E2A7-4AE6-9D86-42E023265B1B}"/>
                </a:ext>
              </a:extLst>
            </p:cNvPr>
            <p:cNvSpPr txBox="1"/>
            <p:nvPr/>
          </p:nvSpPr>
          <p:spPr>
            <a:xfrm>
              <a:off x="830457" y="1584416"/>
              <a:ext cx="4077148" cy="3554819"/>
            </a:xfrm>
            <a:prstGeom prst="rect">
              <a:avLst/>
            </a:prstGeom>
            <a:noFill/>
          </p:spPr>
          <p:txBody>
            <a:bodyPr wrap="square" lIns="0" tIns="0" rIns="0" bIns="0" rtlCol="0">
              <a:spAutoFit/>
            </a:bodyPr>
            <a:lstStyle/>
            <a:p>
              <a:pPr>
                <a:lnSpc>
                  <a:spcPts val="2800"/>
                </a:lnSpc>
              </a:pPr>
              <a:r>
                <a:rPr kumimoji="1" lang="ja-JP" altLang="en-US" sz="1400" dirty="0">
                  <a:latin typeface="メイリオ" panose="020B0604030504040204" pitchFamily="50" charset="-128"/>
                  <a:ea typeface="メイリオ" panose="020B0604030504040204" pitchFamily="50" charset="-128"/>
                </a:rPr>
                <a:t>　自然災害が発生した場合、被災地では、多くの方々が支援を必要とします。災害による被害を軽減するためには、「自助・共助・公助」の連携が不可欠ですが、地域の人たちを助けるには、まず自分自身が無事でいることが大切です。そして、地域に大人が不在となりがちな日中は、高校生の力が地域防災には不可欠です。</a:t>
              </a:r>
            </a:p>
            <a:p>
              <a:pPr>
                <a:lnSpc>
                  <a:spcPts val="2800"/>
                </a:lnSpc>
              </a:pPr>
              <a:r>
                <a:rPr kumimoji="1" lang="ja-JP" altLang="en-US" sz="1400" dirty="0">
                  <a:latin typeface="メイリオ" panose="020B0604030504040204" pitchFamily="50" charset="-128"/>
                  <a:ea typeface="メイリオ" panose="020B0604030504040204" pitchFamily="50" charset="-128"/>
                </a:rPr>
                <a:t>　行政の支援が行き届かないところを見つけて働きかけるのも一つの方法です。地域の一員としてできることを考えたいものです。</a:t>
              </a:r>
            </a:p>
          </p:txBody>
        </p:sp>
        <p:sp>
          <p:nvSpPr>
            <p:cNvPr id="33" name="テキスト ボックス 32">
              <a:extLst>
                <a:ext uri="{FF2B5EF4-FFF2-40B4-BE49-F238E27FC236}">
                  <a16:creationId xmlns:a16="http://schemas.microsoft.com/office/drawing/2014/main" id="{A3FFEC7E-D3CE-4342-9203-0A1DD45139F5}"/>
                </a:ext>
              </a:extLst>
            </p:cNvPr>
            <p:cNvSpPr txBox="1"/>
            <p:nvPr/>
          </p:nvSpPr>
          <p:spPr>
            <a:xfrm>
              <a:off x="2216764" y="5121111"/>
              <a:ext cx="5480808" cy="614912"/>
            </a:xfrm>
            <a:prstGeom prst="rect">
              <a:avLst/>
            </a:prstGeom>
            <a:noFill/>
          </p:spPr>
          <p:txBody>
            <a:bodyPr wrap="square" lIns="0" tIns="0" rIns="0" bIns="0" rtlCol="0">
              <a:spAutoFit/>
            </a:bodyPr>
            <a:lstStyle/>
            <a:p>
              <a:pPr>
                <a:lnSpc>
                  <a:spcPts val="2500"/>
                </a:lnSpc>
              </a:pPr>
              <a:r>
                <a:rPr kumimoji="1" lang="ja-JP" altLang="en-US" sz="1400" dirty="0">
                  <a:latin typeface="メイリオ" panose="020B0604030504040204" pitchFamily="50" charset="-128"/>
                  <a:ea typeface="メイリオ" panose="020B0604030504040204" pitchFamily="50" charset="-128"/>
                </a:rPr>
                <a:t>食料の配給、炊き出し、高齢者への声かけ、子どもへの読み聞かせ、外国人被災者の通訳など</a:t>
              </a:r>
            </a:p>
          </p:txBody>
        </p:sp>
        <p:pic>
          <p:nvPicPr>
            <p:cNvPr id="34" name="図 33">
              <a:extLst>
                <a:ext uri="{FF2B5EF4-FFF2-40B4-BE49-F238E27FC236}">
                  <a16:creationId xmlns:a16="http://schemas.microsoft.com/office/drawing/2014/main" id="{87E5788B-562E-455A-8F49-93573F2746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2168" y="1592577"/>
              <a:ext cx="3551482" cy="3201907"/>
            </a:xfrm>
            <a:prstGeom prst="rect">
              <a:avLst/>
            </a:prstGeom>
          </p:spPr>
        </p:pic>
        <p:sp>
          <p:nvSpPr>
            <p:cNvPr id="35" name="四角形: 角を丸くする 34">
              <a:extLst>
                <a:ext uri="{FF2B5EF4-FFF2-40B4-BE49-F238E27FC236}">
                  <a16:creationId xmlns:a16="http://schemas.microsoft.com/office/drawing/2014/main" id="{FD673AA3-29AB-45B9-962A-B290573CFD99}"/>
                </a:ext>
              </a:extLst>
            </p:cNvPr>
            <p:cNvSpPr/>
            <p:nvPr/>
          </p:nvSpPr>
          <p:spPr>
            <a:xfrm>
              <a:off x="1532055" y="5121111"/>
              <a:ext cx="554183" cy="303904"/>
            </a:xfrm>
            <a:prstGeom prst="roundRect">
              <a:avLst/>
            </a:prstGeom>
            <a:solidFill>
              <a:srgbClr val="FF0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0" rtlCol="0" anchor="ctr"/>
            <a:lstStyle/>
            <a:p>
              <a:pPr algn="ctr"/>
              <a:r>
                <a:rPr kumimoji="1" lang="ja-JP" altLang="en-US" sz="1600" b="1" dirty="0">
                  <a:latin typeface="メイリオ" panose="020B0604030504040204" pitchFamily="50" charset="-128"/>
                  <a:ea typeface="メイリオ" panose="020B0604030504040204" pitchFamily="50" charset="-128"/>
                </a:rPr>
                <a:t>例</a:t>
              </a:r>
              <a:endParaRPr kumimoji="1" lang="ja-JP" altLang="en-US" b="1" dirty="0">
                <a:latin typeface="メイリオ" panose="020B0604030504040204" pitchFamily="50" charset="-128"/>
                <a:ea typeface="メイリオ" panose="020B0604030504040204" pitchFamily="50" charset="-128"/>
              </a:endParaRPr>
            </a:p>
          </p:txBody>
        </p:sp>
      </p:grpSp>
      <p:sp>
        <p:nvSpPr>
          <p:cNvPr id="37" name="テキスト ボックス 36">
            <a:extLst>
              <a:ext uri="{FF2B5EF4-FFF2-40B4-BE49-F238E27FC236}">
                <a16:creationId xmlns:a16="http://schemas.microsoft.com/office/drawing/2014/main" id="{0B1AB3E7-8D22-40B8-9843-E6BAD2EBCD86}"/>
              </a:ext>
            </a:extLst>
          </p:cNvPr>
          <p:cNvSpPr txBox="1"/>
          <p:nvPr/>
        </p:nvSpPr>
        <p:spPr>
          <a:xfrm>
            <a:off x="1128350" y="5630864"/>
            <a:ext cx="6788537" cy="377026"/>
          </a:xfrm>
          <a:prstGeom prst="rect">
            <a:avLst/>
          </a:prstGeom>
          <a:noFill/>
        </p:spPr>
        <p:txBody>
          <a:bodyPr wrap="square" rtlCol="0">
            <a:spAutoFit/>
          </a:bodyPr>
          <a:lstStyle/>
          <a:p>
            <a:pPr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そう思う（　５　　４　　３　　２　　１　）　　　　そう思わない</a:t>
            </a:r>
            <a:endParaRPr kumimoji="1" lang="ja-JP" altLang="en-US" sz="1400" dirty="0">
              <a:latin typeface="メイリオ" panose="020B0604030504040204" pitchFamily="50" charset="-128"/>
              <a:ea typeface="メイリオ" panose="020B0604030504040204" pitchFamily="50" charset="-128"/>
            </a:endParaRPr>
          </a:p>
        </p:txBody>
      </p:sp>
      <p:grpSp>
        <p:nvGrpSpPr>
          <p:cNvPr id="38" name="グループ化 37">
            <a:extLst>
              <a:ext uri="{FF2B5EF4-FFF2-40B4-BE49-F238E27FC236}">
                <a16:creationId xmlns:a16="http://schemas.microsoft.com/office/drawing/2014/main" id="{54DB7888-F37F-40CF-9FED-FE96CAF00652}"/>
              </a:ext>
            </a:extLst>
          </p:cNvPr>
          <p:cNvGrpSpPr/>
          <p:nvPr/>
        </p:nvGrpSpPr>
        <p:grpSpPr>
          <a:xfrm>
            <a:off x="663531" y="5399771"/>
            <a:ext cx="6102685" cy="302006"/>
            <a:chOff x="831392" y="4140313"/>
            <a:chExt cx="6102685" cy="302006"/>
          </a:xfrm>
        </p:grpSpPr>
        <p:sp>
          <p:nvSpPr>
            <p:cNvPr id="39" name="テキスト ボックス 38">
              <a:extLst>
                <a:ext uri="{FF2B5EF4-FFF2-40B4-BE49-F238E27FC236}">
                  <a16:creationId xmlns:a16="http://schemas.microsoft.com/office/drawing/2014/main" id="{087D88A7-EB10-4199-B4CD-D565D3B8E1CD}"/>
                </a:ext>
              </a:extLst>
            </p:cNvPr>
            <p:cNvSpPr txBox="1"/>
            <p:nvPr/>
          </p:nvSpPr>
          <p:spPr>
            <a:xfrm>
              <a:off x="1179095" y="4140313"/>
              <a:ext cx="5754982"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今日の授業は内容に関心をもった。　　　　　</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748226FC-CDEA-4117-85D8-7818264A56B8}"/>
                </a:ext>
              </a:extLst>
            </p:cNvPr>
            <p:cNvSpPr/>
            <p:nvPr/>
          </p:nvSpPr>
          <p:spPr>
            <a:xfrm>
              <a:off x="831392" y="4167702"/>
              <a:ext cx="247227" cy="2472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メイリオ" panose="020B0604030504040204" pitchFamily="50" charset="-128"/>
                  <a:cs typeface="Arial" panose="020B0604020202020204" pitchFamily="34" charset="0"/>
                </a:rPr>
                <a:t>1</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41" name="グループ化 40">
            <a:extLst>
              <a:ext uri="{FF2B5EF4-FFF2-40B4-BE49-F238E27FC236}">
                <a16:creationId xmlns:a16="http://schemas.microsoft.com/office/drawing/2014/main" id="{F15A6BB4-3290-4D59-A0AB-4565CFF17767}"/>
              </a:ext>
            </a:extLst>
          </p:cNvPr>
          <p:cNvGrpSpPr/>
          <p:nvPr/>
        </p:nvGrpSpPr>
        <p:grpSpPr>
          <a:xfrm>
            <a:off x="663531" y="5976993"/>
            <a:ext cx="6102685" cy="302006"/>
            <a:chOff x="831392" y="4140313"/>
            <a:chExt cx="6102685" cy="302006"/>
          </a:xfrm>
        </p:grpSpPr>
        <p:sp>
          <p:nvSpPr>
            <p:cNvPr id="42" name="テキスト ボックス 41">
              <a:extLst>
                <a:ext uri="{FF2B5EF4-FFF2-40B4-BE49-F238E27FC236}">
                  <a16:creationId xmlns:a16="http://schemas.microsoft.com/office/drawing/2014/main" id="{4DE0D9A2-6A2D-4013-85B8-75C6DB4888AF}"/>
                </a:ext>
              </a:extLst>
            </p:cNvPr>
            <p:cNvSpPr txBox="1"/>
            <p:nvPr/>
          </p:nvSpPr>
          <p:spPr>
            <a:xfrm>
              <a:off x="1179095" y="4140313"/>
              <a:ext cx="5754982" cy="302006"/>
            </a:xfrm>
            <a:prstGeom prst="rect">
              <a:avLst/>
            </a:prstGeom>
            <a:noFill/>
          </p:spPr>
          <p:txBody>
            <a:bodyPr wrap="square" lIns="0" tIns="0" rIns="0" bIns="0" rtlCol="0">
              <a:spAutoFit/>
            </a:bodyPr>
            <a:lstStyle/>
            <a:p>
              <a:pPr>
                <a:lnSpc>
                  <a:spcPts val="2500"/>
                </a:lnSpc>
              </a:pPr>
              <a:r>
                <a:rPr lang="ja-JP" altLang="en-US" sz="1600" b="1" dirty="0">
                  <a:solidFill>
                    <a:schemeClr val="bg2">
                      <a:lumMod val="10000"/>
                    </a:schemeClr>
                  </a:solidFill>
                  <a:latin typeface="メイリオ" panose="020B0604030504040204" pitchFamily="50" charset="-128"/>
                  <a:ea typeface="メイリオ" panose="020B0604030504040204" pitchFamily="50" charset="-128"/>
                </a:rPr>
                <a:t>今日の授業は気づきや学びがあった。　　　　　</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3" name="正方形/長方形 42">
              <a:extLst>
                <a:ext uri="{FF2B5EF4-FFF2-40B4-BE49-F238E27FC236}">
                  <a16:creationId xmlns:a16="http://schemas.microsoft.com/office/drawing/2014/main" id="{45FA6404-6848-4762-928B-E8BA12F7247A}"/>
                </a:ext>
              </a:extLst>
            </p:cNvPr>
            <p:cNvSpPr/>
            <p:nvPr/>
          </p:nvSpPr>
          <p:spPr>
            <a:xfrm>
              <a:off x="831392" y="4167702"/>
              <a:ext cx="247227" cy="247227"/>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メイリオ" panose="020B0604030504040204" pitchFamily="50" charset="-128"/>
                  <a:cs typeface="Arial" panose="020B0604020202020204" pitchFamily="34" charset="0"/>
                </a:rPr>
                <a:t>2</a:t>
              </a:r>
              <a:endParaRPr kumimoji="1" lang="ja-JP" altLang="en-US" dirty="0">
                <a:latin typeface="Arial" panose="020B0604020202020204" pitchFamily="34" charset="0"/>
                <a:ea typeface="メイリオ" panose="020B0604030504040204" pitchFamily="50" charset="-128"/>
                <a:cs typeface="Arial" panose="020B0604020202020204" pitchFamily="34" charset="0"/>
              </a:endParaRPr>
            </a:p>
          </p:txBody>
        </p:sp>
      </p:grpSp>
      <p:sp>
        <p:nvSpPr>
          <p:cNvPr id="44" name="テキスト ボックス 43">
            <a:extLst>
              <a:ext uri="{FF2B5EF4-FFF2-40B4-BE49-F238E27FC236}">
                <a16:creationId xmlns:a16="http://schemas.microsoft.com/office/drawing/2014/main" id="{9BD6F2EC-7570-43C0-8658-EFC488232B83}"/>
              </a:ext>
            </a:extLst>
          </p:cNvPr>
          <p:cNvSpPr txBox="1"/>
          <p:nvPr/>
        </p:nvSpPr>
        <p:spPr>
          <a:xfrm>
            <a:off x="1128350" y="6176435"/>
            <a:ext cx="6788537" cy="377026"/>
          </a:xfrm>
          <a:prstGeom prst="rect">
            <a:avLst/>
          </a:prstGeom>
          <a:noFill/>
        </p:spPr>
        <p:txBody>
          <a:bodyPr wrap="square" rtlCol="0">
            <a:spAutoFit/>
          </a:bodyPr>
          <a:lstStyle/>
          <a:p>
            <a:pPr algn="l">
              <a:lnSpc>
                <a:spcPts val="2400"/>
              </a:lnSpc>
            </a:pPr>
            <a:r>
              <a:rPr lang="ja-JP" altLang="en-US" sz="1400" b="0" i="0" u="none" strike="noStrike" baseline="0" dirty="0">
                <a:latin typeface="メイリオ" panose="020B0604030504040204" pitchFamily="50" charset="-128"/>
                <a:ea typeface="メイリオ" panose="020B0604030504040204" pitchFamily="50" charset="-128"/>
              </a:rPr>
              <a:t>そう思う（　５　　４　　３　　２　　１　）　　　　そう思わない</a:t>
            </a:r>
            <a:endParaRPr kumimoji="1"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224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300"/>
                                        <p:tgtEl>
                                          <p:spTgt spid="67"/>
                                        </p:tgtEl>
                                      </p:cBhvr>
                                    </p:animEffect>
                                  </p:childTnLst>
                                </p:cTn>
                              </p:par>
                              <p:par>
                                <p:cTn id="8" presetID="10" presetClass="entr" presetSubtype="0" fill="hold" nodeType="withEffect">
                                  <p:stCondLst>
                                    <p:cond delay="3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300"/>
                                        <p:tgtEl>
                                          <p:spTgt spid="19"/>
                                        </p:tgtEl>
                                      </p:cBhvr>
                                    </p:animEffect>
                                  </p:childTnLst>
                                </p:cTn>
                              </p:par>
                              <p:par>
                                <p:cTn id="11" presetID="10" presetClass="entr" presetSubtype="0" fill="hold" nodeType="withEffect">
                                  <p:stCondLst>
                                    <p:cond delay="3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300"/>
                                        <p:tgtEl>
                                          <p:spTgt spid="38"/>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300"/>
                                        <p:tgtEl>
                                          <p:spTgt spid="37"/>
                                        </p:tgtEl>
                                      </p:cBhvr>
                                    </p:animEffect>
                                  </p:childTnLst>
                                </p:cTn>
                              </p:par>
                              <p:par>
                                <p:cTn id="17" presetID="10" presetClass="entr" presetSubtype="0" fill="hold" nodeType="withEffect">
                                  <p:stCondLst>
                                    <p:cond delay="30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300"/>
                                        <p:tgtEl>
                                          <p:spTgt spid="41"/>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3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8">
            <a:extLst>
              <a:ext uri="{FF2B5EF4-FFF2-40B4-BE49-F238E27FC236}">
                <a16:creationId xmlns:a16="http://schemas.microsoft.com/office/drawing/2014/main" id="{8A32D797-5B4F-4005-BF22-92ED0214831E}"/>
              </a:ext>
            </a:extLst>
          </p:cNvPr>
          <p:cNvSpPr txBox="1"/>
          <p:nvPr/>
        </p:nvSpPr>
        <p:spPr>
          <a:xfrm>
            <a:off x="5257800" y="5756740"/>
            <a:ext cx="3048000" cy="339260"/>
          </a:xfrm>
          <a:prstGeom prst="rect">
            <a:avLst/>
          </a:prstGeom>
        </p:spPr>
        <p:txBody>
          <a:bodyPr vert="horz" wrap="square" lIns="0" tIns="12700" rIns="0" bIns="0" rtlCol="0">
            <a:spAutoFit/>
          </a:bodyPr>
          <a:lstStyle/>
          <a:p>
            <a:pPr marL="12700" algn="r">
              <a:lnSpc>
                <a:spcPts val="2800"/>
              </a:lnSpc>
              <a:spcBef>
                <a:spcPts val="100"/>
              </a:spcBef>
            </a:pP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2024</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年</a:t>
            </a:r>
            <a:r>
              <a:rPr lang="en-US" altLang="ja-JP"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3</a:t>
            </a:r>
            <a:r>
              <a:rPr lang="ja-JP" altLang="en-US"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rPr>
              <a:t>月</a:t>
            </a:r>
            <a:endParaRPr sz="1400" b="1" dirty="0">
              <a:solidFill>
                <a:schemeClr val="tx1">
                  <a:lumMod val="75000"/>
                  <a:lumOff val="25000"/>
                </a:schemeClr>
              </a:solidFill>
              <a:latin typeface="メイリオ" panose="020B0604030504040204" pitchFamily="50" charset="-128"/>
              <a:ea typeface="メイリオ" panose="020B0604030504040204" pitchFamily="50" charset="-128"/>
              <a:cs typeface="游ゴシック"/>
            </a:endParaRPr>
          </a:p>
        </p:txBody>
      </p:sp>
    </p:spTree>
    <p:extLst>
      <p:ext uri="{BB962C8B-B14F-4D97-AF65-F5344CB8AC3E}">
        <p14:creationId xmlns:p14="http://schemas.microsoft.com/office/powerpoint/2010/main" val="22525338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sp>
        <p:nvSpPr>
          <p:cNvPr id="35" name="object 2">
            <a:extLst>
              <a:ext uri="{FF2B5EF4-FFF2-40B4-BE49-F238E27FC236}">
                <a16:creationId xmlns:a16="http://schemas.microsoft.com/office/drawing/2014/main" id="{1B1B4F1A-DED8-4CFE-AF4E-310D29245DDC}"/>
              </a:ext>
            </a:extLst>
          </p:cNvPr>
          <p:cNvSpPr/>
          <p:nvPr/>
        </p:nvSpPr>
        <p:spPr>
          <a:xfrm>
            <a:off x="6" y="232651"/>
            <a:ext cx="4038594"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3914335" cy="628377"/>
            <a:chOff x="76200" y="324000"/>
            <a:chExt cx="3914335"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198535"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自然災害を教訓に</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4" name="グループ化 3">
            <a:extLst>
              <a:ext uri="{FF2B5EF4-FFF2-40B4-BE49-F238E27FC236}">
                <a16:creationId xmlns:a16="http://schemas.microsoft.com/office/drawing/2014/main" id="{EF886FB8-B982-447A-8E6F-49C089453FDE}"/>
              </a:ext>
            </a:extLst>
          </p:cNvPr>
          <p:cNvGrpSpPr/>
          <p:nvPr/>
        </p:nvGrpSpPr>
        <p:grpSpPr>
          <a:xfrm>
            <a:off x="672694" y="4278203"/>
            <a:ext cx="7831911" cy="1996910"/>
            <a:chOff x="672694" y="4278203"/>
            <a:chExt cx="7831911" cy="1996910"/>
          </a:xfrm>
        </p:grpSpPr>
        <p:pic>
          <p:nvPicPr>
            <p:cNvPr id="3" name="図 2">
              <a:extLst>
                <a:ext uri="{FF2B5EF4-FFF2-40B4-BE49-F238E27FC236}">
                  <a16:creationId xmlns:a16="http://schemas.microsoft.com/office/drawing/2014/main" id="{43A2F0C5-CFAA-4096-AD45-211C1EA90E72}"/>
                </a:ext>
              </a:extLst>
            </p:cNvPr>
            <p:cNvPicPr>
              <a:picLocks noChangeAspect="1"/>
            </p:cNvPicPr>
            <p:nvPr/>
          </p:nvPicPr>
          <p:blipFill>
            <a:blip r:embed="rId3"/>
            <a:stretch>
              <a:fillRect/>
            </a:stretch>
          </p:blipFill>
          <p:spPr>
            <a:xfrm>
              <a:off x="5926607" y="4278203"/>
              <a:ext cx="2577998" cy="1773852"/>
            </a:xfrm>
            <a:prstGeom prst="rect">
              <a:avLst/>
            </a:prstGeom>
          </p:spPr>
        </p:pic>
        <p:grpSp>
          <p:nvGrpSpPr>
            <p:cNvPr id="49" name="グループ化 48">
              <a:extLst>
                <a:ext uri="{FF2B5EF4-FFF2-40B4-BE49-F238E27FC236}">
                  <a16:creationId xmlns:a16="http://schemas.microsoft.com/office/drawing/2014/main" id="{3BD6DA52-6E8A-4401-A5FA-CA7CD0DECFD7}"/>
                </a:ext>
              </a:extLst>
            </p:cNvPr>
            <p:cNvGrpSpPr/>
            <p:nvPr/>
          </p:nvGrpSpPr>
          <p:grpSpPr>
            <a:xfrm>
              <a:off x="672694" y="4284065"/>
              <a:ext cx="7806721" cy="1991048"/>
              <a:chOff x="672694" y="4284065"/>
              <a:chExt cx="7806721" cy="1991048"/>
            </a:xfrm>
          </p:grpSpPr>
          <p:pic>
            <p:nvPicPr>
              <p:cNvPr id="38" name="図 37">
                <a:extLst>
                  <a:ext uri="{FF2B5EF4-FFF2-40B4-BE49-F238E27FC236}">
                    <a16:creationId xmlns:a16="http://schemas.microsoft.com/office/drawing/2014/main" id="{3668AA5D-728C-42A7-9A63-98C62F418D8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72694" y="4284065"/>
                <a:ext cx="2552343" cy="1773851"/>
              </a:xfrm>
              <a:prstGeom prst="rect">
                <a:avLst/>
              </a:prstGeom>
            </p:spPr>
          </p:pic>
          <p:sp>
            <p:nvSpPr>
              <p:cNvPr id="41" name="テキスト ボックス 40">
                <a:extLst>
                  <a:ext uri="{FF2B5EF4-FFF2-40B4-BE49-F238E27FC236}">
                    <a16:creationId xmlns:a16="http://schemas.microsoft.com/office/drawing/2014/main" id="{CFA9A9BE-DF3C-4B4B-8426-5A09D4C2826B}"/>
                  </a:ext>
                </a:extLst>
              </p:cNvPr>
              <p:cNvSpPr txBox="1"/>
              <p:nvPr/>
            </p:nvSpPr>
            <p:spPr>
              <a:xfrm>
                <a:off x="672694" y="6067364"/>
                <a:ext cx="2544235" cy="207749"/>
              </a:xfrm>
              <a:prstGeom prst="rect">
                <a:avLst/>
              </a:prstGeom>
              <a:noFill/>
            </p:spPr>
            <p:txBody>
              <a:bodyPr wrap="square" lIns="0" tIns="0" rIns="0" bIns="0" rtlCol="0">
                <a:spAutoFit/>
              </a:bodyPr>
              <a:lstStyle/>
              <a:p>
                <a:pPr>
                  <a:lnSpc>
                    <a:spcPts val="1800"/>
                  </a:lnSpc>
                </a:pPr>
                <a:r>
                  <a:rPr kumimoji="1" lang="ja-JP" altLang="en-US" sz="900" dirty="0">
                    <a:latin typeface="メイリオ" panose="020B0604030504040204" pitchFamily="50" charset="-128"/>
                    <a:ea typeface="メイリオ" panose="020B0604030504040204" pitchFamily="50" charset="-128"/>
                  </a:rPr>
                  <a:t>出典：岩手県山田町</a:t>
                </a:r>
              </a:p>
            </p:txBody>
          </p:sp>
          <p:pic>
            <p:nvPicPr>
              <p:cNvPr id="36" name="図 35">
                <a:extLst>
                  <a:ext uri="{FF2B5EF4-FFF2-40B4-BE49-F238E27FC236}">
                    <a16:creationId xmlns:a16="http://schemas.microsoft.com/office/drawing/2014/main" id="{A91EE85C-21EB-4B68-B773-3185BC634B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299650" y="4284065"/>
                <a:ext cx="2552344" cy="1773851"/>
              </a:xfrm>
              <a:prstGeom prst="rect">
                <a:avLst/>
              </a:prstGeom>
            </p:spPr>
          </p:pic>
          <p:sp>
            <p:nvSpPr>
              <p:cNvPr id="39" name="テキスト ボックス 38">
                <a:extLst>
                  <a:ext uri="{FF2B5EF4-FFF2-40B4-BE49-F238E27FC236}">
                    <a16:creationId xmlns:a16="http://schemas.microsoft.com/office/drawing/2014/main" id="{749F1153-B8EB-4857-916C-946867E2091C}"/>
                  </a:ext>
                </a:extLst>
              </p:cNvPr>
              <p:cNvSpPr txBox="1"/>
              <p:nvPr/>
            </p:nvSpPr>
            <p:spPr>
              <a:xfrm>
                <a:off x="3295828" y="6067364"/>
                <a:ext cx="2552344" cy="207749"/>
              </a:xfrm>
              <a:prstGeom prst="rect">
                <a:avLst/>
              </a:prstGeom>
              <a:noFill/>
            </p:spPr>
            <p:txBody>
              <a:bodyPr wrap="square" lIns="0" tIns="0" rIns="0" bIns="0" rtlCol="0">
                <a:spAutoFit/>
              </a:bodyPr>
              <a:lstStyle/>
              <a:p>
                <a:pPr>
                  <a:lnSpc>
                    <a:spcPts val="1800"/>
                  </a:lnSpc>
                </a:pPr>
                <a:r>
                  <a:rPr kumimoji="1" lang="ja-JP" altLang="en-US" sz="900" dirty="0">
                    <a:latin typeface="メイリオ" panose="020B0604030504040204" pitchFamily="50" charset="-128"/>
                    <a:ea typeface="メイリオ" panose="020B0604030504040204" pitchFamily="50" charset="-128"/>
                  </a:rPr>
                  <a:t>撮影：国際航業株式会社・株式会社パスコ</a:t>
                </a:r>
              </a:p>
            </p:txBody>
          </p:sp>
          <p:sp>
            <p:nvSpPr>
              <p:cNvPr id="40" name="テキスト ボックス 39">
                <a:extLst>
                  <a:ext uri="{FF2B5EF4-FFF2-40B4-BE49-F238E27FC236}">
                    <a16:creationId xmlns:a16="http://schemas.microsoft.com/office/drawing/2014/main" id="{0B049AF6-B880-4EB6-AEAE-4BF470F0B86E}"/>
                  </a:ext>
                </a:extLst>
              </p:cNvPr>
              <p:cNvSpPr txBox="1"/>
              <p:nvPr/>
            </p:nvSpPr>
            <p:spPr>
              <a:xfrm>
                <a:off x="5927071" y="6067364"/>
                <a:ext cx="2552344" cy="207749"/>
              </a:xfrm>
              <a:prstGeom prst="rect">
                <a:avLst/>
              </a:prstGeom>
              <a:noFill/>
            </p:spPr>
            <p:txBody>
              <a:bodyPr wrap="square" lIns="0" tIns="0" rIns="0" bIns="0" rtlCol="0">
                <a:spAutoFit/>
              </a:bodyPr>
              <a:lstStyle/>
              <a:p>
                <a:pPr>
                  <a:lnSpc>
                    <a:spcPts val="1800"/>
                  </a:lnSpc>
                </a:pPr>
                <a:r>
                  <a:rPr kumimoji="1" lang="ja-JP" altLang="en-US" sz="900" dirty="0">
                    <a:latin typeface="メイリオ" panose="020B0604030504040204" pitchFamily="50" charset="-128"/>
                    <a:ea typeface="メイリオ" panose="020B0604030504040204" pitchFamily="50" charset="-128"/>
                  </a:rPr>
                  <a:t>写真提供：国土交通省 熊本県錦町</a:t>
                </a:r>
              </a:p>
            </p:txBody>
          </p:sp>
        </p:grpSp>
      </p:grpSp>
      <p:grpSp>
        <p:nvGrpSpPr>
          <p:cNvPr id="42" name="グループ化 41">
            <a:extLst>
              <a:ext uri="{FF2B5EF4-FFF2-40B4-BE49-F238E27FC236}">
                <a16:creationId xmlns:a16="http://schemas.microsoft.com/office/drawing/2014/main" id="{EDF1C85D-A6D1-4575-8543-600FB50EC2C9}"/>
              </a:ext>
            </a:extLst>
          </p:cNvPr>
          <p:cNvGrpSpPr/>
          <p:nvPr/>
        </p:nvGrpSpPr>
        <p:grpSpPr>
          <a:xfrm>
            <a:off x="622259" y="2271260"/>
            <a:ext cx="7899482" cy="589078"/>
            <a:chOff x="622259" y="1238412"/>
            <a:chExt cx="7899482" cy="589078"/>
          </a:xfrm>
        </p:grpSpPr>
        <p:sp>
          <p:nvSpPr>
            <p:cNvPr id="43" name="四角形: 角を丸くする 42">
              <a:extLst>
                <a:ext uri="{FF2B5EF4-FFF2-40B4-BE49-F238E27FC236}">
                  <a16:creationId xmlns:a16="http://schemas.microsoft.com/office/drawing/2014/main" id="{38E60272-006B-4B8A-8A60-A42F2AB33B18}"/>
                </a:ext>
              </a:extLst>
            </p:cNvPr>
            <p:cNvSpPr/>
            <p:nvPr/>
          </p:nvSpPr>
          <p:spPr>
            <a:xfrm>
              <a:off x="1435947" y="1361440"/>
              <a:ext cx="7085794" cy="466050"/>
            </a:xfrm>
            <a:prstGeom prst="roundRect">
              <a:avLst>
                <a:gd name="adj" fmla="val 6683"/>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37F007ED-BCB6-4018-A7BC-035A6D7FD798}"/>
                </a:ext>
              </a:extLst>
            </p:cNvPr>
            <p:cNvSpPr txBox="1"/>
            <p:nvPr/>
          </p:nvSpPr>
          <p:spPr>
            <a:xfrm>
              <a:off x="2099003" y="1446366"/>
              <a:ext cx="6311818" cy="302006"/>
            </a:xfrm>
            <a:prstGeom prst="rect">
              <a:avLst/>
            </a:prstGeom>
            <a:noFill/>
          </p:spPr>
          <p:txBody>
            <a:bodyPr wrap="square" lIns="0" tIns="0" rIns="0" bIns="0" rtlCol="0">
              <a:spAutoFit/>
            </a:bodyPr>
            <a:lstStyle/>
            <a:p>
              <a:pPr algn="l">
                <a:lnSpc>
                  <a:spcPts val="2500"/>
                </a:lnSpc>
              </a:pPr>
              <a:r>
                <a:rPr lang="ja-JP" altLang="en-US" sz="1600" b="1" i="0" u="none" strike="noStrike" baseline="0" dirty="0">
                  <a:solidFill>
                    <a:schemeClr val="bg2">
                      <a:lumMod val="10000"/>
                    </a:schemeClr>
                  </a:solidFill>
                  <a:latin typeface="メイリオ" panose="020B0604030504040204" pitchFamily="50" charset="-128"/>
                  <a:ea typeface="メイリオ" panose="020B0604030504040204" pitchFamily="50" charset="-128"/>
                </a:rPr>
                <a:t>近年、大きな被害をもたらした自然災害をあげてみましょう。</a:t>
              </a:r>
              <a:endParaRPr kumimoji="1" lang="ja-JP" altLang="en-US" sz="14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5" name="四角形: 角を丸くする 44">
              <a:extLst>
                <a:ext uri="{FF2B5EF4-FFF2-40B4-BE49-F238E27FC236}">
                  <a16:creationId xmlns:a16="http://schemas.microsoft.com/office/drawing/2014/main" id="{2C691F77-E4E5-43F4-AEE2-9329E273BA40}"/>
                </a:ext>
              </a:extLst>
            </p:cNvPr>
            <p:cNvSpPr/>
            <p:nvPr/>
          </p:nvSpPr>
          <p:spPr>
            <a:xfrm>
              <a:off x="733179" y="1353019"/>
              <a:ext cx="1254904" cy="294968"/>
            </a:xfrm>
            <a:prstGeom prst="roundRect">
              <a:avLst>
                <a:gd name="adj" fmla="val 48667"/>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46" name="グラフィックス 45">
              <a:extLst>
                <a:ext uri="{FF2B5EF4-FFF2-40B4-BE49-F238E27FC236}">
                  <a16:creationId xmlns:a16="http://schemas.microsoft.com/office/drawing/2014/main" id="{CF97BCC2-2289-48A5-B50E-FF1DD3EF77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2259" y="1238412"/>
              <a:ext cx="419100" cy="409575"/>
            </a:xfrm>
            <a:prstGeom prst="rect">
              <a:avLst/>
            </a:prstGeom>
          </p:spPr>
        </p:pic>
      </p:grpSp>
      <p:sp>
        <p:nvSpPr>
          <p:cNvPr id="47" name="正方形/長方形 46">
            <a:extLst>
              <a:ext uri="{FF2B5EF4-FFF2-40B4-BE49-F238E27FC236}">
                <a16:creationId xmlns:a16="http://schemas.microsoft.com/office/drawing/2014/main" id="{5377E10B-9C3B-4479-A0DD-9F3A827F8BC7}"/>
              </a:ext>
            </a:extLst>
          </p:cNvPr>
          <p:cNvSpPr/>
          <p:nvPr/>
        </p:nvSpPr>
        <p:spPr>
          <a:xfrm>
            <a:off x="672694" y="3107794"/>
            <a:ext cx="7831911" cy="992021"/>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8" name="object 10">
            <a:extLst>
              <a:ext uri="{FF2B5EF4-FFF2-40B4-BE49-F238E27FC236}">
                <a16:creationId xmlns:a16="http://schemas.microsoft.com/office/drawing/2014/main" id="{DFB6DDD5-3336-4AF6-94C8-BF7E19712A54}"/>
              </a:ext>
            </a:extLst>
          </p:cNvPr>
          <p:cNvSpPr txBox="1"/>
          <p:nvPr/>
        </p:nvSpPr>
        <p:spPr>
          <a:xfrm>
            <a:off x="768485" y="3272458"/>
            <a:ext cx="7848870" cy="612988"/>
          </a:xfrm>
          <a:prstGeom prst="rect">
            <a:avLst/>
          </a:prstGeom>
        </p:spPr>
        <p:txBody>
          <a:bodyPr vert="horz" wrap="square" lIns="0" tIns="12700" rIns="0" bIns="0" spcCol="144000" rtlCol="0">
            <a:spAutoFit/>
          </a:bodyPr>
          <a:lstStyle/>
          <a:p>
            <a:pPr>
              <a:lnSpc>
                <a:spcPts val="2400"/>
              </a:lnSpc>
            </a:pPr>
            <a:r>
              <a:rPr lang="zh-TW" altLang="en-US" sz="1600" b="1" dirty="0">
                <a:solidFill>
                  <a:srgbClr val="FF0000"/>
                </a:solidFill>
                <a:latin typeface="メイリオ" panose="020B0604030504040204" pitchFamily="50" charset="-128"/>
                <a:ea typeface="メイリオ" panose="020B0604030504040204" pitchFamily="50" charset="-128"/>
              </a:rPr>
              <a:t>東日本大震災、平成</a:t>
            </a:r>
            <a:r>
              <a:rPr lang="en-US" altLang="zh-TW" sz="1600" b="1" dirty="0">
                <a:solidFill>
                  <a:srgbClr val="FF0000"/>
                </a:solidFill>
                <a:latin typeface="メイリオ" panose="020B0604030504040204" pitchFamily="50" charset="-128"/>
                <a:ea typeface="メイリオ" panose="020B0604030504040204" pitchFamily="50" charset="-128"/>
              </a:rPr>
              <a:t>28</a:t>
            </a:r>
            <a:r>
              <a:rPr lang="zh-TW" altLang="en-US" sz="1600" b="1" dirty="0">
                <a:solidFill>
                  <a:srgbClr val="FF0000"/>
                </a:solidFill>
                <a:latin typeface="メイリオ" panose="020B0604030504040204" pitchFamily="50" charset="-128"/>
                <a:ea typeface="メイリオ" panose="020B0604030504040204" pitchFamily="50" charset="-128"/>
              </a:rPr>
              <a:t>年熊本地震、平成</a:t>
            </a:r>
            <a:r>
              <a:rPr lang="en-US" altLang="zh-TW" sz="1600" b="1" dirty="0">
                <a:solidFill>
                  <a:srgbClr val="FF0000"/>
                </a:solidFill>
                <a:latin typeface="メイリオ" panose="020B0604030504040204" pitchFamily="50" charset="-128"/>
                <a:ea typeface="メイリオ" panose="020B0604030504040204" pitchFamily="50" charset="-128"/>
              </a:rPr>
              <a:t>30</a:t>
            </a:r>
            <a:r>
              <a:rPr lang="zh-TW" altLang="en-US" sz="1600" b="1" dirty="0">
                <a:solidFill>
                  <a:srgbClr val="FF0000"/>
                </a:solidFill>
                <a:latin typeface="メイリオ" panose="020B0604030504040204" pitchFamily="50" charset="-128"/>
                <a:ea typeface="メイリオ" panose="020B0604030504040204" pitchFamily="50" charset="-128"/>
              </a:rPr>
              <a:t>年大阪府北部地震</a:t>
            </a:r>
            <a:r>
              <a:rPr lang="ja-JP" altLang="en-US" sz="1600" b="1" dirty="0">
                <a:solidFill>
                  <a:srgbClr val="FF0000"/>
                </a:solidFill>
                <a:latin typeface="メイリオ" panose="020B0604030504040204" pitchFamily="50" charset="-128"/>
                <a:ea typeface="メイリオ" panose="020B0604030504040204" pitchFamily="50" charset="-128"/>
              </a:rPr>
              <a:t>、平成</a:t>
            </a:r>
            <a:r>
              <a:rPr lang="en-US" altLang="ja-JP" sz="1600" b="1" dirty="0">
                <a:solidFill>
                  <a:srgbClr val="FF0000"/>
                </a:solidFill>
                <a:latin typeface="メイリオ" panose="020B0604030504040204" pitchFamily="50" charset="-128"/>
                <a:ea typeface="メイリオ" panose="020B0604030504040204" pitchFamily="50" charset="-128"/>
              </a:rPr>
              <a:t>30</a:t>
            </a:r>
            <a:r>
              <a:rPr lang="ja-JP" altLang="en-US" sz="1600" b="1" dirty="0">
                <a:solidFill>
                  <a:srgbClr val="FF0000"/>
                </a:solidFill>
                <a:latin typeface="メイリオ" panose="020B0604030504040204" pitchFamily="50" charset="-128"/>
                <a:ea typeface="メイリオ" panose="020B0604030504040204" pitchFamily="50" charset="-128"/>
              </a:rPr>
              <a:t>年</a:t>
            </a:r>
            <a:r>
              <a:rPr lang="en-US" altLang="ja-JP" sz="1600" b="1" dirty="0">
                <a:solidFill>
                  <a:srgbClr val="FF0000"/>
                </a:solidFill>
                <a:latin typeface="メイリオ" panose="020B0604030504040204" pitchFamily="50" charset="-128"/>
                <a:ea typeface="メイリオ" panose="020B0604030504040204" pitchFamily="50" charset="-128"/>
              </a:rPr>
              <a:t>7</a:t>
            </a:r>
            <a:r>
              <a:rPr lang="ja-JP" altLang="en-US" sz="1600" b="1" dirty="0">
                <a:solidFill>
                  <a:srgbClr val="FF0000"/>
                </a:solidFill>
                <a:latin typeface="メイリオ" panose="020B0604030504040204" pitchFamily="50" charset="-128"/>
                <a:ea typeface="メイリオ" panose="020B0604030504040204" pitchFamily="50" charset="-128"/>
              </a:rPr>
              <a:t>月豪雨、令和元年台風</a:t>
            </a:r>
            <a:r>
              <a:rPr lang="en-US" altLang="ja-JP" sz="1600" b="1" dirty="0">
                <a:solidFill>
                  <a:srgbClr val="FF0000"/>
                </a:solidFill>
                <a:latin typeface="メイリオ" panose="020B0604030504040204" pitchFamily="50" charset="-128"/>
                <a:ea typeface="メイリオ" panose="020B0604030504040204" pitchFamily="50" charset="-128"/>
              </a:rPr>
              <a:t>15</a:t>
            </a:r>
            <a:r>
              <a:rPr lang="ja-JP" altLang="en-US" sz="1600" b="1" dirty="0">
                <a:solidFill>
                  <a:srgbClr val="FF0000"/>
                </a:solidFill>
                <a:latin typeface="メイリオ" panose="020B0604030504040204" pitchFamily="50" charset="-128"/>
                <a:ea typeface="メイリオ" panose="020B0604030504040204" pitchFamily="50" charset="-128"/>
              </a:rPr>
              <a:t>号・</a:t>
            </a:r>
            <a:r>
              <a:rPr lang="en-US" altLang="ja-JP" sz="1600" b="1" dirty="0">
                <a:solidFill>
                  <a:srgbClr val="FF0000"/>
                </a:solidFill>
                <a:latin typeface="メイリオ" panose="020B0604030504040204" pitchFamily="50" charset="-128"/>
                <a:ea typeface="メイリオ" panose="020B0604030504040204" pitchFamily="50" charset="-128"/>
              </a:rPr>
              <a:t>19</a:t>
            </a:r>
            <a:r>
              <a:rPr lang="ja-JP" altLang="en-US" sz="1600" b="1" dirty="0">
                <a:solidFill>
                  <a:srgbClr val="FF0000"/>
                </a:solidFill>
                <a:latin typeface="メイリオ" panose="020B0604030504040204" pitchFamily="50" charset="-128"/>
                <a:ea typeface="メイリオ" panose="020B0604030504040204" pitchFamily="50" charset="-128"/>
              </a:rPr>
              <a:t>号、令和</a:t>
            </a:r>
            <a:r>
              <a:rPr lang="en-US" altLang="ja-JP" sz="1600" b="1" dirty="0">
                <a:solidFill>
                  <a:srgbClr val="FF0000"/>
                </a:solidFill>
                <a:latin typeface="メイリオ" panose="020B0604030504040204" pitchFamily="50" charset="-128"/>
                <a:ea typeface="メイリオ" panose="020B0604030504040204" pitchFamily="50" charset="-128"/>
              </a:rPr>
              <a:t>2</a:t>
            </a:r>
            <a:r>
              <a:rPr lang="ja-JP" altLang="en-US" sz="1600" b="1" dirty="0">
                <a:solidFill>
                  <a:srgbClr val="FF0000"/>
                </a:solidFill>
                <a:latin typeface="メイリオ" panose="020B0604030504040204" pitchFamily="50" charset="-128"/>
                <a:ea typeface="メイリオ" panose="020B0604030504040204" pitchFamily="50" charset="-128"/>
              </a:rPr>
              <a:t>年</a:t>
            </a:r>
            <a:r>
              <a:rPr lang="en-US" altLang="ja-JP" sz="1600" b="1" dirty="0">
                <a:solidFill>
                  <a:srgbClr val="FF0000"/>
                </a:solidFill>
                <a:latin typeface="メイリオ" panose="020B0604030504040204" pitchFamily="50" charset="-128"/>
                <a:ea typeface="メイリオ" panose="020B0604030504040204" pitchFamily="50" charset="-128"/>
              </a:rPr>
              <a:t>7</a:t>
            </a:r>
            <a:r>
              <a:rPr lang="ja-JP" altLang="en-US" sz="1600" b="1" dirty="0">
                <a:solidFill>
                  <a:srgbClr val="FF0000"/>
                </a:solidFill>
                <a:latin typeface="メイリオ" panose="020B0604030504040204" pitchFamily="50" charset="-128"/>
                <a:ea typeface="メイリオ" panose="020B0604030504040204" pitchFamily="50" charset="-128"/>
              </a:rPr>
              <a:t>月豪雨、令和</a:t>
            </a:r>
            <a:r>
              <a:rPr lang="en-US" altLang="ja-JP" sz="1600" b="1" dirty="0">
                <a:solidFill>
                  <a:srgbClr val="FF0000"/>
                </a:solidFill>
                <a:latin typeface="メイリオ" panose="020B0604030504040204" pitchFamily="50" charset="-128"/>
                <a:ea typeface="メイリオ" panose="020B0604030504040204" pitchFamily="50" charset="-128"/>
              </a:rPr>
              <a:t>6</a:t>
            </a:r>
            <a:r>
              <a:rPr lang="ja-JP" altLang="en-US" sz="1600" b="1" dirty="0">
                <a:solidFill>
                  <a:srgbClr val="FF0000"/>
                </a:solidFill>
                <a:latin typeface="メイリオ" panose="020B0604030504040204" pitchFamily="50" charset="-128"/>
                <a:ea typeface="メイリオ" panose="020B0604030504040204" pitchFamily="50" charset="-128"/>
              </a:rPr>
              <a:t>年能登半島地震　など</a:t>
            </a:r>
            <a:endParaRPr lang="ja-JP" altLang="en-US" sz="1600" b="1" dirty="0">
              <a:solidFill>
                <a:srgbClr val="FF0000"/>
              </a:solidFill>
              <a:latin typeface="メイリオ" panose="020B0604030504040204" pitchFamily="50" charset="-128"/>
              <a:ea typeface="メイリオ" panose="020B0604030504040204" pitchFamily="50" charset="-128"/>
              <a:cs typeface="メイリオ"/>
            </a:endParaRPr>
          </a:p>
        </p:txBody>
      </p:sp>
      <p:sp>
        <p:nvSpPr>
          <p:cNvPr id="2" name="テキスト ボックス 1">
            <a:extLst>
              <a:ext uri="{FF2B5EF4-FFF2-40B4-BE49-F238E27FC236}">
                <a16:creationId xmlns:a16="http://schemas.microsoft.com/office/drawing/2014/main" id="{53EA04FF-6E38-4F91-B0EA-2A9C681A2E70}"/>
              </a:ext>
            </a:extLst>
          </p:cNvPr>
          <p:cNvSpPr txBox="1"/>
          <p:nvPr/>
        </p:nvSpPr>
        <p:spPr>
          <a:xfrm>
            <a:off x="733179" y="1350952"/>
            <a:ext cx="7677641" cy="637354"/>
          </a:xfrm>
          <a:prstGeom prst="rect">
            <a:avLst/>
          </a:prstGeom>
          <a:noFill/>
        </p:spPr>
        <p:txBody>
          <a:bodyPr wrap="square" lIns="0" tIns="0" rIns="0" bIns="0" rtlCol="0">
            <a:spAutoFit/>
          </a:bodyPr>
          <a:lstStyle/>
          <a:p>
            <a:pPr>
              <a:lnSpc>
                <a:spcPts val="2600"/>
              </a:lnSpc>
            </a:pPr>
            <a:r>
              <a:rPr kumimoji="1" lang="ja-JP" altLang="en-US" sz="1400" dirty="0">
                <a:latin typeface="メイリオ" panose="020B0604030504040204" pitchFamily="50" charset="-128"/>
                <a:ea typeface="メイリオ" panose="020B0604030504040204" pitchFamily="50" charset="-128"/>
              </a:rPr>
              <a:t>　日本は、世界でも有数の地震大国です。また、台風や豪雨などによる洪水や土石流、地すべり、崖崩れなどにより、毎年、多くの被害が発生しています。</a:t>
            </a:r>
          </a:p>
        </p:txBody>
      </p:sp>
    </p:spTree>
    <p:extLst>
      <p:ext uri="{BB962C8B-B14F-4D97-AF65-F5344CB8AC3E}">
        <p14:creationId xmlns:p14="http://schemas.microsoft.com/office/powerpoint/2010/main" val="12684731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300"/>
                                        <p:tgtEl>
                                          <p:spTgt spid="16"/>
                                        </p:tgtEl>
                                      </p:cBhvr>
                                    </p:animEffect>
                                  </p:childTnLst>
                                </p:cTn>
                              </p:par>
                            </p:childTnLst>
                          </p:cTn>
                        </p:par>
                        <p:par>
                          <p:cTn id="18" fill="hold">
                            <p:stCondLst>
                              <p:cond delay="3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3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200"/>
                                        <p:tgtEl>
                                          <p:spTgt spid="42"/>
                                        </p:tgtEl>
                                      </p:cBhvr>
                                    </p:animEffect>
                                    <p:anim calcmode="lin" valueType="num">
                                      <p:cBhvr>
                                        <p:cTn id="27" dur="200" fill="hold"/>
                                        <p:tgtEl>
                                          <p:spTgt spid="42"/>
                                        </p:tgtEl>
                                        <p:attrNameLst>
                                          <p:attrName>ppt_x</p:attrName>
                                        </p:attrNameLst>
                                      </p:cBhvr>
                                      <p:tavLst>
                                        <p:tav tm="0">
                                          <p:val>
                                            <p:strVal val="#ppt_x"/>
                                          </p:val>
                                        </p:tav>
                                        <p:tav tm="100000">
                                          <p:val>
                                            <p:strVal val="#ppt_x"/>
                                          </p:val>
                                        </p:tav>
                                      </p:tavLst>
                                    </p:anim>
                                    <p:anim calcmode="lin" valueType="num">
                                      <p:cBhvr>
                                        <p:cTn id="28" dur="2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2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300"/>
                                        <p:tgtEl>
                                          <p:spTgt spid="47"/>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3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repeatCount="2000" fill="hold" grpId="0" nodeType="click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2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5" grpId="0" animBg="1"/>
      <p:bldP spid="47" grpId="0" animBg="1"/>
      <p:bldP spid="4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6" y="232651"/>
            <a:ext cx="4038594"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3914335" cy="628377"/>
            <a:chOff x="76200" y="324000"/>
            <a:chExt cx="3914335"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198535"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自然災害を教訓に</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22" name="テキスト ボックス 21">
            <a:extLst>
              <a:ext uri="{FF2B5EF4-FFF2-40B4-BE49-F238E27FC236}">
                <a16:creationId xmlns:a16="http://schemas.microsoft.com/office/drawing/2014/main" id="{D9692493-DD70-4802-9D95-78F30545C015}"/>
              </a:ext>
            </a:extLst>
          </p:cNvPr>
          <p:cNvSpPr txBox="1"/>
          <p:nvPr/>
        </p:nvSpPr>
        <p:spPr>
          <a:xfrm>
            <a:off x="1448793" y="1658830"/>
            <a:ext cx="6053826" cy="645048"/>
          </a:xfrm>
          <a:prstGeom prst="rect">
            <a:avLst/>
          </a:prstGeom>
          <a:noFill/>
        </p:spPr>
        <p:txBody>
          <a:bodyPr wrap="square" lIns="0" tIns="0" rIns="0" bIns="0" rtlCol="0">
            <a:spAutoFit/>
          </a:bodyPr>
          <a:lstStyle/>
          <a:p>
            <a:pPr>
              <a:lnSpc>
                <a:spcPts val="2600"/>
              </a:lnSpc>
            </a:pPr>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災害から身を守るために大切なことは、過去の災害から教訓を</a:t>
            </a:r>
            <a:endParaRPr kumimoji="1" lang="en-US" altLang="ja-JP" sz="1600" b="1" dirty="0">
              <a:solidFill>
                <a:schemeClr val="bg2">
                  <a:lumMod val="10000"/>
                </a:schemeClr>
              </a:solidFill>
              <a:latin typeface="メイリオ" panose="020B0604030504040204" pitchFamily="50" charset="-128"/>
              <a:ea typeface="メイリオ" panose="020B0604030504040204" pitchFamily="50" charset="-128"/>
            </a:endParaRPr>
          </a:p>
          <a:p>
            <a:pPr>
              <a:lnSpc>
                <a:spcPts val="2600"/>
              </a:lnSpc>
            </a:pPr>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引き出し、それに対して、平時から備えておくことです。</a:t>
            </a:r>
          </a:p>
        </p:txBody>
      </p:sp>
      <p:grpSp>
        <p:nvGrpSpPr>
          <p:cNvPr id="23" name="グループ化 22">
            <a:extLst>
              <a:ext uri="{FF2B5EF4-FFF2-40B4-BE49-F238E27FC236}">
                <a16:creationId xmlns:a16="http://schemas.microsoft.com/office/drawing/2014/main" id="{61987CF7-7FED-4EEB-8688-22292C1C3DAA}"/>
              </a:ext>
            </a:extLst>
          </p:cNvPr>
          <p:cNvGrpSpPr/>
          <p:nvPr/>
        </p:nvGrpSpPr>
        <p:grpSpPr>
          <a:xfrm>
            <a:off x="590668" y="2760944"/>
            <a:ext cx="7880576" cy="2917868"/>
            <a:chOff x="590668" y="2527481"/>
            <a:chExt cx="7880576" cy="2917868"/>
          </a:xfrm>
        </p:grpSpPr>
        <p:pic>
          <p:nvPicPr>
            <p:cNvPr id="24" name="図 23" descr="布, 座る, テーブル, 男 が含まれている画像&#10;&#10;自動的に生成された説明">
              <a:extLst>
                <a:ext uri="{FF2B5EF4-FFF2-40B4-BE49-F238E27FC236}">
                  <a16:creationId xmlns:a16="http://schemas.microsoft.com/office/drawing/2014/main" id="{5D13AE10-45BB-48B8-A3FC-D0CA08E77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9190" y="3054485"/>
              <a:ext cx="3102054" cy="1989463"/>
            </a:xfrm>
            <a:prstGeom prst="rect">
              <a:avLst/>
            </a:prstGeom>
          </p:spPr>
        </p:pic>
        <p:sp>
          <p:nvSpPr>
            <p:cNvPr id="25" name="テキスト ボックス 24">
              <a:extLst>
                <a:ext uri="{FF2B5EF4-FFF2-40B4-BE49-F238E27FC236}">
                  <a16:creationId xmlns:a16="http://schemas.microsoft.com/office/drawing/2014/main" id="{00866DBC-9EE3-40FD-B6F7-E6CAEAE7B6EF}"/>
                </a:ext>
              </a:extLst>
            </p:cNvPr>
            <p:cNvSpPr txBox="1"/>
            <p:nvPr/>
          </p:nvSpPr>
          <p:spPr>
            <a:xfrm>
              <a:off x="5369072" y="5063404"/>
              <a:ext cx="2544235" cy="207749"/>
            </a:xfrm>
            <a:prstGeom prst="rect">
              <a:avLst/>
            </a:prstGeom>
            <a:noFill/>
          </p:spPr>
          <p:txBody>
            <a:bodyPr wrap="square" lIns="0" tIns="0" rIns="0" bIns="0" rtlCol="0">
              <a:spAutoFit/>
            </a:bodyPr>
            <a:lstStyle/>
            <a:p>
              <a:pPr>
                <a:lnSpc>
                  <a:spcPts val="1800"/>
                </a:lnSpc>
              </a:pPr>
              <a:r>
                <a:rPr kumimoji="1" lang="ja-JP" altLang="en-US" sz="900" spc="120" dirty="0">
                  <a:latin typeface="メイリオ" panose="020B0604030504040204" pitchFamily="50" charset="-128"/>
                  <a:ea typeface="メイリオ" panose="020B0604030504040204" pitchFamily="50" charset="-128"/>
                </a:rPr>
                <a:t>資料提供：内閣府防災担当</a:t>
              </a:r>
            </a:p>
          </p:txBody>
        </p:sp>
        <p:sp>
          <p:nvSpPr>
            <p:cNvPr id="26" name="テキスト ボックス 25">
              <a:extLst>
                <a:ext uri="{FF2B5EF4-FFF2-40B4-BE49-F238E27FC236}">
                  <a16:creationId xmlns:a16="http://schemas.microsoft.com/office/drawing/2014/main" id="{8960C830-D4B2-458B-89DC-D71CB81FAB0F}"/>
                </a:ext>
              </a:extLst>
            </p:cNvPr>
            <p:cNvSpPr txBox="1"/>
            <p:nvPr/>
          </p:nvSpPr>
          <p:spPr>
            <a:xfrm>
              <a:off x="590668" y="2527481"/>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（１）稲むらの火</a:t>
              </a:r>
            </a:p>
          </p:txBody>
        </p:sp>
        <p:sp>
          <p:nvSpPr>
            <p:cNvPr id="27" name="テキスト ボックス 26">
              <a:extLst>
                <a:ext uri="{FF2B5EF4-FFF2-40B4-BE49-F238E27FC236}">
                  <a16:creationId xmlns:a16="http://schemas.microsoft.com/office/drawing/2014/main" id="{F31C2ECB-A3A7-417E-A982-81F2FB2C4C84}"/>
                </a:ext>
              </a:extLst>
            </p:cNvPr>
            <p:cNvSpPr txBox="1"/>
            <p:nvPr/>
          </p:nvSpPr>
          <p:spPr>
            <a:xfrm>
              <a:off x="733181" y="2967748"/>
              <a:ext cx="4456526" cy="2477601"/>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a:t>
              </a:r>
              <a:r>
                <a:rPr kumimoji="1" lang="en-US" altLang="ja-JP" sz="1400" dirty="0">
                  <a:solidFill>
                    <a:schemeClr val="bg2">
                      <a:lumMod val="10000"/>
                    </a:schemeClr>
                  </a:solidFill>
                  <a:latin typeface="メイリオ" panose="020B0604030504040204" pitchFamily="50" charset="-128"/>
                  <a:ea typeface="メイリオ" panose="020B0604030504040204" pitchFamily="50" charset="-128"/>
                </a:rPr>
                <a:t>1854</a:t>
              </a: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年、安政南海地震の津波が紀州広村（現在の和歌山県広川町）を襲いました。高さ約</a:t>
              </a:r>
              <a:r>
                <a:rPr kumimoji="1" lang="en-US" altLang="ja-JP" sz="1400" dirty="0">
                  <a:solidFill>
                    <a:schemeClr val="bg2">
                      <a:lumMod val="10000"/>
                    </a:schemeClr>
                  </a:solidFill>
                  <a:latin typeface="メイリオ" panose="020B0604030504040204" pitchFamily="50" charset="-128"/>
                  <a:ea typeface="メイリオ" panose="020B0604030504040204" pitchFamily="50" charset="-128"/>
                </a:rPr>
                <a:t>5m</a:t>
              </a: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の大津波が村を襲った際、村の郷士、濱口 梧陵（当時は儀兵衛、</a:t>
              </a:r>
              <a:r>
                <a:rPr kumimoji="1" lang="en-US" altLang="ja-JP" sz="1400" dirty="0">
                  <a:solidFill>
                    <a:schemeClr val="bg2">
                      <a:lumMod val="10000"/>
                    </a:schemeClr>
                  </a:solidFill>
                  <a:latin typeface="メイリオ" panose="020B0604030504040204" pitchFamily="50" charset="-128"/>
                  <a:ea typeface="メイリオ" panose="020B0604030504040204" pitchFamily="50" charset="-128"/>
                </a:rPr>
                <a:t>35</a:t>
              </a: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歳）が、収穫したばかりの稲を積み上げた「稲むら」に火を放って、暗闇の中で逃げ遅れていた村人を高台にある広八幡神社の境内に導き、多くの命を救ったという、実際にあった話をもとにした物語です。</a:t>
              </a:r>
            </a:p>
          </p:txBody>
        </p:sp>
        <p:sp>
          <p:nvSpPr>
            <p:cNvPr id="28" name="テキスト ボックス 27">
              <a:extLst>
                <a:ext uri="{FF2B5EF4-FFF2-40B4-BE49-F238E27FC236}">
                  <a16:creationId xmlns:a16="http://schemas.microsoft.com/office/drawing/2014/main" id="{47C0E70A-B005-4D27-84D9-F937FB8396F2}"/>
                </a:ext>
              </a:extLst>
            </p:cNvPr>
            <p:cNvSpPr txBox="1"/>
            <p:nvPr/>
          </p:nvSpPr>
          <p:spPr>
            <a:xfrm>
              <a:off x="3887045" y="2797199"/>
              <a:ext cx="560439" cy="284693"/>
            </a:xfrm>
            <a:prstGeom prst="rect">
              <a:avLst/>
            </a:prstGeom>
            <a:noFill/>
          </p:spPr>
          <p:txBody>
            <a:bodyPr wrap="square" lIns="0" tIns="0" rIns="0" bIns="0" rtlCol="0">
              <a:spAutoFit/>
            </a:bodyPr>
            <a:lstStyle/>
            <a:p>
              <a:pPr>
                <a:lnSpc>
                  <a:spcPts val="2600"/>
                </a:lnSpc>
              </a:pPr>
              <a:r>
                <a:rPr kumimoji="1" lang="ja-JP" altLang="en-US" sz="800" dirty="0">
                  <a:latin typeface="メイリオ" panose="020B0604030504040204" pitchFamily="50" charset="-128"/>
                  <a:ea typeface="メイリオ" panose="020B0604030504040204" pitchFamily="50" charset="-128"/>
                </a:rPr>
                <a:t>ひろむら</a:t>
              </a:r>
            </a:p>
          </p:txBody>
        </p:sp>
        <p:sp>
          <p:nvSpPr>
            <p:cNvPr id="29" name="テキスト ボックス 28">
              <a:extLst>
                <a:ext uri="{FF2B5EF4-FFF2-40B4-BE49-F238E27FC236}">
                  <a16:creationId xmlns:a16="http://schemas.microsoft.com/office/drawing/2014/main" id="{414D0739-E969-460A-858E-EF2DB4C04016}"/>
                </a:ext>
              </a:extLst>
            </p:cNvPr>
            <p:cNvSpPr txBox="1"/>
            <p:nvPr/>
          </p:nvSpPr>
          <p:spPr>
            <a:xfrm>
              <a:off x="2643798" y="3504718"/>
              <a:ext cx="560439" cy="280846"/>
            </a:xfrm>
            <a:prstGeom prst="rect">
              <a:avLst/>
            </a:prstGeom>
            <a:noFill/>
          </p:spPr>
          <p:txBody>
            <a:bodyPr wrap="square" lIns="0" tIns="0" rIns="0" bIns="0" rtlCol="0">
              <a:spAutoFit/>
            </a:bodyPr>
            <a:lstStyle/>
            <a:p>
              <a:pPr>
                <a:lnSpc>
                  <a:spcPts val="2600"/>
                </a:lnSpc>
              </a:pPr>
              <a:r>
                <a:rPr kumimoji="1" lang="ja-JP" altLang="en-US" sz="800" dirty="0">
                  <a:latin typeface="メイリオ" panose="020B0604030504040204" pitchFamily="50" charset="-128"/>
                  <a:ea typeface="メイリオ" panose="020B0604030504040204" pitchFamily="50" charset="-128"/>
                </a:rPr>
                <a:t>はまぐち</a:t>
              </a:r>
            </a:p>
          </p:txBody>
        </p:sp>
        <p:sp>
          <p:nvSpPr>
            <p:cNvPr id="33" name="テキスト ボックス 32">
              <a:extLst>
                <a:ext uri="{FF2B5EF4-FFF2-40B4-BE49-F238E27FC236}">
                  <a16:creationId xmlns:a16="http://schemas.microsoft.com/office/drawing/2014/main" id="{22C6C341-AB9D-45FD-A319-F49088FC043B}"/>
                </a:ext>
              </a:extLst>
            </p:cNvPr>
            <p:cNvSpPr txBox="1"/>
            <p:nvPr/>
          </p:nvSpPr>
          <p:spPr>
            <a:xfrm>
              <a:off x="3108294" y="3504718"/>
              <a:ext cx="560439" cy="280846"/>
            </a:xfrm>
            <a:prstGeom prst="rect">
              <a:avLst/>
            </a:prstGeom>
            <a:noFill/>
          </p:spPr>
          <p:txBody>
            <a:bodyPr wrap="square" lIns="0" tIns="0" rIns="0" bIns="0" rtlCol="0">
              <a:spAutoFit/>
            </a:bodyPr>
            <a:lstStyle/>
            <a:p>
              <a:pPr>
                <a:lnSpc>
                  <a:spcPts val="2600"/>
                </a:lnSpc>
              </a:pPr>
              <a:r>
                <a:rPr kumimoji="1" lang="ja-JP" altLang="en-US" sz="800" dirty="0">
                  <a:latin typeface="メイリオ" panose="020B0604030504040204" pitchFamily="50" charset="-128"/>
                  <a:ea typeface="メイリオ" panose="020B0604030504040204" pitchFamily="50" charset="-128"/>
                </a:rPr>
                <a:t>ごりょう</a:t>
              </a:r>
            </a:p>
          </p:txBody>
        </p:sp>
        <p:sp>
          <p:nvSpPr>
            <p:cNvPr id="50" name="テキスト ボックス 49">
              <a:extLst>
                <a:ext uri="{FF2B5EF4-FFF2-40B4-BE49-F238E27FC236}">
                  <a16:creationId xmlns:a16="http://schemas.microsoft.com/office/drawing/2014/main" id="{528D0531-B580-4E13-9D87-528CFE8B4331}"/>
                </a:ext>
              </a:extLst>
            </p:cNvPr>
            <p:cNvSpPr txBox="1"/>
            <p:nvPr/>
          </p:nvSpPr>
          <p:spPr>
            <a:xfrm>
              <a:off x="4116314" y="3504718"/>
              <a:ext cx="636299" cy="280846"/>
            </a:xfrm>
            <a:prstGeom prst="rect">
              <a:avLst/>
            </a:prstGeom>
            <a:noFill/>
          </p:spPr>
          <p:txBody>
            <a:bodyPr wrap="square" lIns="0" tIns="0" rIns="0" bIns="0" rtlCol="0">
              <a:spAutoFit/>
            </a:bodyPr>
            <a:lstStyle/>
            <a:p>
              <a:pPr algn="ctr">
                <a:lnSpc>
                  <a:spcPts val="2600"/>
                </a:lnSpc>
              </a:pPr>
              <a:r>
                <a:rPr kumimoji="1" lang="ja-JP" altLang="en-US" sz="800" dirty="0">
                  <a:latin typeface="メイリオ" panose="020B0604030504040204" pitchFamily="50" charset="-128"/>
                  <a:ea typeface="メイリオ" panose="020B0604030504040204" pitchFamily="50" charset="-128"/>
                </a:rPr>
                <a:t>ぎ へ え</a:t>
              </a:r>
            </a:p>
          </p:txBody>
        </p:sp>
      </p:grpSp>
    </p:spTree>
    <p:extLst>
      <p:ext uri="{BB962C8B-B14F-4D97-AF65-F5344CB8AC3E}">
        <p14:creationId xmlns:p14="http://schemas.microsoft.com/office/powerpoint/2010/main" val="811564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6" y="232651"/>
            <a:ext cx="4038594"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3914335" cy="628377"/>
            <a:chOff x="76200" y="324000"/>
            <a:chExt cx="3914335"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198535"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自然災害を教訓に</a:t>
              </a:r>
              <a:endParaRPr kumimoji="0" lang="ja-JP" altLang="en-US"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1</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22" name="テキスト ボックス 21">
            <a:extLst>
              <a:ext uri="{FF2B5EF4-FFF2-40B4-BE49-F238E27FC236}">
                <a16:creationId xmlns:a16="http://schemas.microsoft.com/office/drawing/2014/main" id="{D9692493-DD70-4802-9D95-78F30545C015}"/>
              </a:ext>
            </a:extLst>
          </p:cNvPr>
          <p:cNvSpPr txBox="1"/>
          <p:nvPr/>
        </p:nvSpPr>
        <p:spPr>
          <a:xfrm>
            <a:off x="1448793" y="1658830"/>
            <a:ext cx="6053826" cy="645048"/>
          </a:xfrm>
          <a:prstGeom prst="rect">
            <a:avLst/>
          </a:prstGeom>
          <a:noFill/>
        </p:spPr>
        <p:txBody>
          <a:bodyPr wrap="square" lIns="0" tIns="0" rIns="0" bIns="0" rtlCol="0">
            <a:spAutoFit/>
          </a:bodyPr>
          <a:lstStyle/>
          <a:p>
            <a:pPr>
              <a:lnSpc>
                <a:spcPts val="2600"/>
              </a:lnSpc>
            </a:pPr>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災害から身を守るために大切なことは、過去の災害から教訓を</a:t>
            </a:r>
            <a:endParaRPr kumimoji="1" lang="en-US" altLang="ja-JP" sz="1600" b="1" dirty="0">
              <a:solidFill>
                <a:schemeClr val="bg2">
                  <a:lumMod val="10000"/>
                </a:schemeClr>
              </a:solidFill>
              <a:latin typeface="メイリオ" panose="020B0604030504040204" pitchFamily="50" charset="-128"/>
              <a:ea typeface="メイリオ" panose="020B0604030504040204" pitchFamily="50" charset="-128"/>
            </a:endParaRPr>
          </a:p>
          <a:p>
            <a:pPr>
              <a:lnSpc>
                <a:spcPts val="2600"/>
              </a:lnSpc>
            </a:pPr>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引き出し、それに対して、平時から備えておくことです。</a:t>
            </a:r>
          </a:p>
        </p:txBody>
      </p:sp>
      <p:grpSp>
        <p:nvGrpSpPr>
          <p:cNvPr id="23" name="グループ化 22">
            <a:extLst>
              <a:ext uri="{FF2B5EF4-FFF2-40B4-BE49-F238E27FC236}">
                <a16:creationId xmlns:a16="http://schemas.microsoft.com/office/drawing/2014/main" id="{61987CF7-7FED-4EEB-8688-22292C1C3DAA}"/>
              </a:ext>
            </a:extLst>
          </p:cNvPr>
          <p:cNvGrpSpPr/>
          <p:nvPr/>
        </p:nvGrpSpPr>
        <p:grpSpPr>
          <a:xfrm>
            <a:off x="590668" y="2760944"/>
            <a:ext cx="7820152" cy="3276941"/>
            <a:chOff x="590668" y="2527481"/>
            <a:chExt cx="7820152" cy="3276941"/>
          </a:xfrm>
        </p:grpSpPr>
        <p:sp>
          <p:nvSpPr>
            <p:cNvPr id="26" name="テキスト ボックス 25">
              <a:extLst>
                <a:ext uri="{FF2B5EF4-FFF2-40B4-BE49-F238E27FC236}">
                  <a16:creationId xmlns:a16="http://schemas.microsoft.com/office/drawing/2014/main" id="{8960C830-D4B2-458B-89DC-D71CB81FAB0F}"/>
                </a:ext>
              </a:extLst>
            </p:cNvPr>
            <p:cNvSpPr txBox="1"/>
            <p:nvPr/>
          </p:nvSpPr>
          <p:spPr>
            <a:xfrm>
              <a:off x="590668" y="2527481"/>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（２）津波てんでんこ</a:t>
              </a:r>
            </a:p>
          </p:txBody>
        </p:sp>
        <p:sp>
          <p:nvSpPr>
            <p:cNvPr id="27" name="テキスト ボックス 26">
              <a:extLst>
                <a:ext uri="{FF2B5EF4-FFF2-40B4-BE49-F238E27FC236}">
                  <a16:creationId xmlns:a16="http://schemas.microsoft.com/office/drawing/2014/main" id="{F31C2ECB-A3A7-417E-A982-81F2FB2C4C84}"/>
                </a:ext>
              </a:extLst>
            </p:cNvPr>
            <p:cNvSpPr txBox="1"/>
            <p:nvPr/>
          </p:nvSpPr>
          <p:spPr>
            <a:xfrm>
              <a:off x="733180" y="2967748"/>
              <a:ext cx="7598559" cy="2836674"/>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「地震が起きたら、家族のことを考えずに、すぐにてんでんばらばらに高いところに逃げなさい」という三陸地方に伝わる言い伝え。</a:t>
              </a:r>
            </a:p>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もし家族が別々の場所にいるときに津波が襲来しても、家族みんながきちんと避難をしていると信じることができれば、家族の身を案じて探し回り、津波に巻き込まれるということを防ぐことができます。また、生きていればいずれ再会することもできます。日頃から、避難場所や避難方法などを確認するとともに、自分の命は自分で守ることを家族で約束をしておくことが大切です。</a:t>
              </a:r>
            </a:p>
            <a:p>
              <a:pPr>
                <a:lnSpc>
                  <a:spcPts val="2800"/>
                </a:lnSpc>
              </a:pPr>
              <a:endParaRPr kumimoji="1" lang="ja-JP" altLang="en-US" sz="1400" dirty="0">
                <a:solidFill>
                  <a:schemeClr val="bg2">
                    <a:lumMod val="10000"/>
                  </a:schemeClr>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926494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6" y="232651"/>
            <a:ext cx="4038594"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3914335" cy="628377"/>
            <a:chOff x="76200" y="324000"/>
            <a:chExt cx="3914335"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198535"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災害への備え</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２</a:t>
              </a:r>
            </a:p>
          </p:txBody>
        </p:sp>
      </p:grpSp>
      <p:sp>
        <p:nvSpPr>
          <p:cNvPr id="2" name="テキスト ボックス 1">
            <a:extLst>
              <a:ext uri="{FF2B5EF4-FFF2-40B4-BE49-F238E27FC236}">
                <a16:creationId xmlns:a16="http://schemas.microsoft.com/office/drawing/2014/main" id="{53EA04FF-6E38-4F91-B0EA-2A9C681A2E70}"/>
              </a:ext>
            </a:extLst>
          </p:cNvPr>
          <p:cNvSpPr txBox="1"/>
          <p:nvPr/>
        </p:nvSpPr>
        <p:spPr>
          <a:xfrm>
            <a:off x="733179" y="1350952"/>
            <a:ext cx="7677641" cy="970779"/>
          </a:xfrm>
          <a:prstGeom prst="rect">
            <a:avLst/>
          </a:prstGeom>
          <a:noFill/>
        </p:spPr>
        <p:txBody>
          <a:bodyPr wrap="square" lIns="0" tIns="0" rIns="0" bIns="0" rtlCol="0">
            <a:spAutoFit/>
          </a:bodyPr>
          <a:lstStyle/>
          <a:p>
            <a:pPr>
              <a:lnSpc>
                <a:spcPts val="2600"/>
              </a:lnSpc>
            </a:pPr>
            <a:r>
              <a:rPr kumimoji="1" lang="ja-JP" altLang="en-US" sz="1400" dirty="0">
                <a:latin typeface="メイリオ" panose="020B0604030504040204" pitchFamily="50" charset="-128"/>
                <a:ea typeface="メイリオ" panose="020B0604030504040204" pitchFamily="50" charset="-128"/>
              </a:rPr>
              <a:t>　自然災害そのものは防ぐことはできませんが、日頃から災害時の対応を考えて住まい方を工夫することで、災害による被害は軽減することができます。災害の怖さを知り、被災後の状況をイメージして、備えの大切さに気づくことが防災の第一歩です。</a:t>
            </a:r>
          </a:p>
        </p:txBody>
      </p:sp>
      <p:grpSp>
        <p:nvGrpSpPr>
          <p:cNvPr id="5" name="グループ化 4">
            <a:extLst>
              <a:ext uri="{FF2B5EF4-FFF2-40B4-BE49-F238E27FC236}">
                <a16:creationId xmlns:a16="http://schemas.microsoft.com/office/drawing/2014/main" id="{AABFFF19-951F-4534-BA1B-66CEE46302D8}"/>
              </a:ext>
            </a:extLst>
          </p:cNvPr>
          <p:cNvGrpSpPr/>
          <p:nvPr/>
        </p:nvGrpSpPr>
        <p:grpSpPr>
          <a:xfrm>
            <a:off x="955039" y="3854932"/>
            <a:ext cx="7455780" cy="2193528"/>
            <a:chOff x="955039" y="3854932"/>
            <a:chExt cx="7455780" cy="2193528"/>
          </a:xfrm>
        </p:grpSpPr>
        <p:sp>
          <p:nvSpPr>
            <p:cNvPr id="33" name="正方形/長方形 32">
              <a:extLst>
                <a:ext uri="{FF2B5EF4-FFF2-40B4-BE49-F238E27FC236}">
                  <a16:creationId xmlns:a16="http://schemas.microsoft.com/office/drawing/2014/main" id="{0DF4A496-525A-4DDA-9656-B57A81D0E0D6}"/>
                </a:ext>
              </a:extLst>
            </p:cNvPr>
            <p:cNvSpPr/>
            <p:nvPr/>
          </p:nvSpPr>
          <p:spPr>
            <a:xfrm>
              <a:off x="955039" y="3901782"/>
              <a:ext cx="216000" cy="21600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D4576131-EB05-43CB-83F7-75D1DF5A5AC1}"/>
                </a:ext>
              </a:extLst>
            </p:cNvPr>
            <p:cNvSpPr txBox="1"/>
            <p:nvPr/>
          </p:nvSpPr>
          <p:spPr>
            <a:xfrm>
              <a:off x="1300684" y="3854932"/>
              <a:ext cx="7110135" cy="294311"/>
            </a:xfrm>
            <a:prstGeom prst="rect">
              <a:avLst/>
            </a:prstGeom>
            <a:noFill/>
          </p:spPr>
          <p:txBody>
            <a:bodyPr wrap="square" lIns="0" tIns="0" rIns="0" bIns="0" rtlCol="0">
              <a:spAutoFit/>
            </a:bodyPr>
            <a:lstStyle/>
            <a:p>
              <a:pPr>
                <a:lnSpc>
                  <a:spcPts val="2500"/>
                </a:lnSpc>
              </a:pPr>
              <a:r>
                <a:rPr lang="ja-JP" altLang="en-US" sz="1400" dirty="0">
                  <a:latin typeface="UDShinGoPro-Regular"/>
                  <a:ea typeface="メイリオ" panose="020B0604030504040204" pitchFamily="50" charset="-128"/>
                </a:rPr>
                <a:t>ハザードマップで地域の危険箇所や避難場所を確認している。</a:t>
              </a:r>
              <a:endParaRPr kumimoji="1" lang="ja-JP" altLang="en-US" sz="1400" spc="120"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038F4254-A889-4A49-97DF-560E0E082210}"/>
                </a:ext>
              </a:extLst>
            </p:cNvPr>
            <p:cNvSpPr/>
            <p:nvPr/>
          </p:nvSpPr>
          <p:spPr>
            <a:xfrm>
              <a:off x="955039" y="4405015"/>
              <a:ext cx="216000" cy="21600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48927470-D0B0-4545-9840-85B67909CA26}"/>
                </a:ext>
              </a:extLst>
            </p:cNvPr>
            <p:cNvSpPr txBox="1"/>
            <p:nvPr/>
          </p:nvSpPr>
          <p:spPr>
            <a:xfrm>
              <a:off x="1300684" y="4358165"/>
              <a:ext cx="7110135" cy="294311"/>
            </a:xfrm>
            <a:prstGeom prst="rect">
              <a:avLst/>
            </a:prstGeom>
            <a:noFill/>
          </p:spPr>
          <p:txBody>
            <a:bodyPr wrap="square" lIns="0" tIns="0" rIns="0" bIns="0" rtlCol="0">
              <a:spAutoFit/>
            </a:bodyPr>
            <a:lstStyle/>
            <a:p>
              <a:pPr>
                <a:lnSpc>
                  <a:spcPts val="2500"/>
                </a:lnSpc>
              </a:pPr>
              <a:r>
                <a:rPr lang="ja-JP" altLang="en-US" sz="1400" dirty="0">
                  <a:latin typeface="UDShinGoPro-Regular"/>
                  <a:ea typeface="メイリオ" panose="020B0604030504040204" pitchFamily="50" charset="-128"/>
                </a:rPr>
                <a:t>消火器を用意している。</a:t>
              </a:r>
              <a:endParaRPr kumimoji="1" lang="ja-JP" altLang="en-US" sz="1400" spc="120" dirty="0">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6A429FDB-C375-4790-8E93-B0A2D93EE644}"/>
                </a:ext>
              </a:extLst>
            </p:cNvPr>
            <p:cNvSpPr/>
            <p:nvPr/>
          </p:nvSpPr>
          <p:spPr>
            <a:xfrm>
              <a:off x="955039" y="4866551"/>
              <a:ext cx="216000" cy="21600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37302192-D99B-418E-9180-07E43DB20BE1}"/>
                </a:ext>
              </a:extLst>
            </p:cNvPr>
            <p:cNvSpPr txBox="1"/>
            <p:nvPr/>
          </p:nvSpPr>
          <p:spPr>
            <a:xfrm>
              <a:off x="1300684" y="4819701"/>
              <a:ext cx="7110135" cy="294311"/>
            </a:xfrm>
            <a:prstGeom prst="rect">
              <a:avLst/>
            </a:prstGeom>
            <a:noFill/>
          </p:spPr>
          <p:txBody>
            <a:bodyPr wrap="square" lIns="0" tIns="0" rIns="0" bIns="0" rtlCol="0">
              <a:spAutoFit/>
            </a:bodyPr>
            <a:lstStyle/>
            <a:p>
              <a:pPr>
                <a:lnSpc>
                  <a:spcPts val="2500"/>
                </a:lnSpc>
              </a:pPr>
              <a:r>
                <a:rPr lang="ja-JP" altLang="en-US" sz="1400" dirty="0">
                  <a:latin typeface="UDShinGoPro-Regular"/>
                  <a:ea typeface="メイリオ" panose="020B0604030504040204" pitchFamily="50" charset="-128"/>
                </a:rPr>
                <a:t>部屋の中の家具等に転倒防止対策をしている。</a:t>
              </a:r>
              <a:endParaRPr kumimoji="1" lang="ja-JP" altLang="en-US" sz="1400" spc="120" dirty="0">
                <a:latin typeface="メイリオ" panose="020B0604030504040204" pitchFamily="50" charset="-128"/>
                <a:ea typeface="メイリオ" panose="020B0604030504040204" pitchFamily="50" charset="-128"/>
              </a:endParaRPr>
            </a:p>
          </p:txBody>
        </p:sp>
        <p:sp>
          <p:nvSpPr>
            <p:cNvPr id="55" name="正方形/長方形 54">
              <a:extLst>
                <a:ext uri="{FF2B5EF4-FFF2-40B4-BE49-F238E27FC236}">
                  <a16:creationId xmlns:a16="http://schemas.microsoft.com/office/drawing/2014/main" id="{2958B648-9F75-4D27-9613-5D029FE9F829}"/>
                </a:ext>
              </a:extLst>
            </p:cNvPr>
            <p:cNvSpPr/>
            <p:nvPr/>
          </p:nvSpPr>
          <p:spPr>
            <a:xfrm>
              <a:off x="955039" y="5328087"/>
              <a:ext cx="216000" cy="21600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CC5709FA-BED5-45B2-AE9C-A50A754CAC61}"/>
                </a:ext>
              </a:extLst>
            </p:cNvPr>
            <p:cNvSpPr txBox="1"/>
            <p:nvPr/>
          </p:nvSpPr>
          <p:spPr>
            <a:xfrm>
              <a:off x="1300684" y="5281237"/>
              <a:ext cx="7110135" cy="294311"/>
            </a:xfrm>
            <a:prstGeom prst="rect">
              <a:avLst/>
            </a:prstGeom>
            <a:noFill/>
          </p:spPr>
          <p:txBody>
            <a:bodyPr wrap="square" lIns="0" tIns="0" rIns="0" bIns="0" rtlCol="0">
              <a:spAutoFit/>
            </a:bodyPr>
            <a:lstStyle/>
            <a:p>
              <a:pPr>
                <a:lnSpc>
                  <a:spcPts val="2500"/>
                </a:lnSpc>
              </a:pPr>
              <a:r>
                <a:rPr lang="ja-JP" altLang="en-US" sz="1400" spc="-100" dirty="0">
                  <a:latin typeface="UDShinGoPro-Regular"/>
                  <a:ea typeface="メイリオ" panose="020B0604030504040204" pitchFamily="50" charset="-128"/>
                </a:rPr>
                <a:t>災害時の連絡方法などについて、家族と話し合っている。</a:t>
              </a:r>
              <a:endParaRPr kumimoji="1" lang="ja-JP" altLang="en-US" sz="1400" spc="-100" dirty="0">
                <a:latin typeface="メイリオ" panose="020B0604030504040204" pitchFamily="50" charset="-128"/>
                <a:ea typeface="メイリオ" panose="020B0604030504040204" pitchFamily="50" charset="-128"/>
              </a:endParaRPr>
            </a:p>
          </p:txBody>
        </p:sp>
        <p:sp>
          <p:nvSpPr>
            <p:cNvPr id="57" name="正方形/長方形 56">
              <a:extLst>
                <a:ext uri="{FF2B5EF4-FFF2-40B4-BE49-F238E27FC236}">
                  <a16:creationId xmlns:a16="http://schemas.microsoft.com/office/drawing/2014/main" id="{CE88E31A-D58B-40CB-8583-37E8B57F4B2B}"/>
                </a:ext>
              </a:extLst>
            </p:cNvPr>
            <p:cNvSpPr/>
            <p:nvPr/>
          </p:nvSpPr>
          <p:spPr>
            <a:xfrm>
              <a:off x="955039" y="5785610"/>
              <a:ext cx="216000" cy="216000"/>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9A39378A-2215-43E0-BC34-D137C861AC6A}"/>
                </a:ext>
              </a:extLst>
            </p:cNvPr>
            <p:cNvSpPr txBox="1"/>
            <p:nvPr/>
          </p:nvSpPr>
          <p:spPr>
            <a:xfrm>
              <a:off x="1300684" y="5738760"/>
              <a:ext cx="7110135" cy="294311"/>
            </a:xfrm>
            <a:prstGeom prst="rect">
              <a:avLst/>
            </a:prstGeom>
            <a:noFill/>
          </p:spPr>
          <p:txBody>
            <a:bodyPr wrap="square" lIns="0" tIns="0" rIns="0" bIns="0" rtlCol="0">
              <a:spAutoFit/>
            </a:bodyPr>
            <a:lstStyle/>
            <a:p>
              <a:pPr>
                <a:lnSpc>
                  <a:spcPts val="2500"/>
                </a:lnSpc>
              </a:pPr>
              <a:r>
                <a:rPr lang="ja-JP" altLang="en-US" sz="1400" spc="-100" dirty="0">
                  <a:ea typeface="メイリオ" panose="020B0604030504040204" pitchFamily="50" charset="-128"/>
                </a:rPr>
                <a:t>非常食などの備蓄や非常持ち出し品などを用意している。</a:t>
              </a:r>
              <a:endParaRPr kumimoji="1" lang="ja-JP" altLang="en-US" sz="1400" spc="-100" dirty="0">
                <a:latin typeface="メイリオ" panose="020B0604030504040204" pitchFamily="50" charset="-128"/>
                <a:ea typeface="メイリオ" panose="020B0604030504040204" pitchFamily="50" charset="-128"/>
              </a:endParaRPr>
            </a:p>
          </p:txBody>
        </p:sp>
        <p:pic>
          <p:nvPicPr>
            <p:cNvPr id="59" name="図 58" descr="ボックス が含まれている画像&#10;&#10;自動的に生成された説明">
              <a:extLst>
                <a:ext uri="{FF2B5EF4-FFF2-40B4-BE49-F238E27FC236}">
                  <a16:creationId xmlns:a16="http://schemas.microsoft.com/office/drawing/2014/main" id="{702F81FD-0D42-43AC-A1FF-22E9B0B6F2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4048" y="4487749"/>
              <a:ext cx="1553744" cy="1560711"/>
            </a:xfrm>
            <a:prstGeom prst="rect">
              <a:avLst/>
            </a:prstGeom>
          </p:spPr>
        </p:pic>
      </p:grpSp>
      <p:grpSp>
        <p:nvGrpSpPr>
          <p:cNvPr id="24" name="グループ化 23">
            <a:extLst>
              <a:ext uri="{FF2B5EF4-FFF2-40B4-BE49-F238E27FC236}">
                <a16:creationId xmlns:a16="http://schemas.microsoft.com/office/drawing/2014/main" id="{02B87E57-19B1-4BF9-8205-A4548D9B5ADE}"/>
              </a:ext>
            </a:extLst>
          </p:cNvPr>
          <p:cNvGrpSpPr/>
          <p:nvPr/>
        </p:nvGrpSpPr>
        <p:grpSpPr>
          <a:xfrm>
            <a:off x="622259" y="2725269"/>
            <a:ext cx="7899482" cy="748082"/>
            <a:chOff x="622259" y="1238412"/>
            <a:chExt cx="7899482" cy="748082"/>
          </a:xfrm>
        </p:grpSpPr>
        <p:sp>
          <p:nvSpPr>
            <p:cNvPr id="26" name="四角形: 角を丸くする 25">
              <a:extLst>
                <a:ext uri="{FF2B5EF4-FFF2-40B4-BE49-F238E27FC236}">
                  <a16:creationId xmlns:a16="http://schemas.microsoft.com/office/drawing/2014/main" id="{AC21EC0D-15A5-45FC-84CA-B340C46B77C5}"/>
                </a:ext>
              </a:extLst>
            </p:cNvPr>
            <p:cNvSpPr/>
            <p:nvPr/>
          </p:nvSpPr>
          <p:spPr>
            <a:xfrm>
              <a:off x="1435947" y="1361440"/>
              <a:ext cx="7085794" cy="625054"/>
            </a:xfrm>
            <a:prstGeom prst="roundRect">
              <a:avLst>
                <a:gd name="adj" fmla="val 4693"/>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15B633F3-608A-4EAD-805F-F8F1BBD40D4D}"/>
                </a:ext>
              </a:extLst>
            </p:cNvPr>
            <p:cNvSpPr txBox="1"/>
            <p:nvPr/>
          </p:nvSpPr>
          <p:spPr>
            <a:xfrm>
              <a:off x="2370373" y="1458164"/>
              <a:ext cx="6040448" cy="492443"/>
            </a:xfrm>
            <a:prstGeom prst="rect">
              <a:avLst/>
            </a:prstGeom>
            <a:noFill/>
          </p:spPr>
          <p:txBody>
            <a:bodyPr wrap="square" lIns="0" tIns="0" rIns="0" bIns="0" rtlCol="0">
              <a:spAutoFit/>
            </a:bodyPr>
            <a:lstStyle/>
            <a:p>
              <a:pPr algn="l"/>
              <a:r>
                <a:rPr kumimoji="1" lang="ja-JP" altLang="en-US" sz="1600" b="1" spc="120" dirty="0">
                  <a:latin typeface="メイリオ" panose="020B0604030504040204" pitchFamily="50" charset="-128"/>
                  <a:ea typeface="メイリオ" panose="020B0604030504040204" pitchFamily="50" charset="-128"/>
                </a:rPr>
                <a:t>家で行っている対策はどれですか。当てはまるものを選びましょう。</a:t>
              </a:r>
            </a:p>
          </p:txBody>
        </p:sp>
        <p:sp>
          <p:nvSpPr>
            <p:cNvPr id="28" name="四角形: 角を丸くする 27">
              <a:extLst>
                <a:ext uri="{FF2B5EF4-FFF2-40B4-BE49-F238E27FC236}">
                  <a16:creationId xmlns:a16="http://schemas.microsoft.com/office/drawing/2014/main" id="{CD53F12D-0438-4217-BA2D-BCB319ABB7A6}"/>
                </a:ext>
              </a:extLst>
            </p:cNvPr>
            <p:cNvSpPr/>
            <p:nvPr/>
          </p:nvSpPr>
          <p:spPr>
            <a:xfrm>
              <a:off x="733179" y="1353019"/>
              <a:ext cx="1526274" cy="294968"/>
            </a:xfrm>
            <a:prstGeom prst="roundRect">
              <a:avLst>
                <a:gd name="adj" fmla="val 48667"/>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確認してみよう</a:t>
              </a:r>
            </a:p>
          </p:txBody>
        </p:sp>
        <p:pic>
          <p:nvPicPr>
            <p:cNvPr id="29" name="グラフィックス 28">
              <a:extLst>
                <a:ext uri="{FF2B5EF4-FFF2-40B4-BE49-F238E27FC236}">
                  <a16:creationId xmlns:a16="http://schemas.microsoft.com/office/drawing/2014/main" id="{05B28FAF-2ADA-4DF8-883E-486FC2D328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2259" y="1238412"/>
              <a:ext cx="419100" cy="409575"/>
            </a:xfrm>
            <a:prstGeom prst="rect">
              <a:avLst/>
            </a:prstGeom>
          </p:spPr>
        </p:pic>
      </p:grpSp>
      <p:pic>
        <p:nvPicPr>
          <p:cNvPr id="60" name="グラフィックス 59">
            <a:extLst>
              <a:ext uri="{FF2B5EF4-FFF2-40B4-BE49-F238E27FC236}">
                <a16:creationId xmlns:a16="http://schemas.microsoft.com/office/drawing/2014/main" id="{E55D5315-5BDE-4661-B3F3-88787509D2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7623" y="3901531"/>
            <a:ext cx="190500" cy="180975"/>
          </a:xfrm>
          <a:prstGeom prst="rect">
            <a:avLst/>
          </a:prstGeom>
        </p:spPr>
      </p:pic>
      <p:pic>
        <p:nvPicPr>
          <p:cNvPr id="36" name="グラフィックス 35">
            <a:extLst>
              <a:ext uri="{FF2B5EF4-FFF2-40B4-BE49-F238E27FC236}">
                <a16:creationId xmlns:a16="http://schemas.microsoft.com/office/drawing/2014/main" id="{8816AED4-736F-430F-8973-3604AEACD4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7623" y="4406235"/>
            <a:ext cx="190500" cy="180975"/>
          </a:xfrm>
          <a:prstGeom prst="rect">
            <a:avLst/>
          </a:prstGeom>
        </p:spPr>
      </p:pic>
      <p:pic>
        <p:nvPicPr>
          <p:cNvPr id="37" name="グラフィックス 36">
            <a:extLst>
              <a:ext uri="{FF2B5EF4-FFF2-40B4-BE49-F238E27FC236}">
                <a16:creationId xmlns:a16="http://schemas.microsoft.com/office/drawing/2014/main" id="{DCF17F87-DC44-4F19-8101-B293E3FA1CF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7623" y="4864049"/>
            <a:ext cx="190500" cy="180975"/>
          </a:xfrm>
          <a:prstGeom prst="rect">
            <a:avLst/>
          </a:prstGeom>
        </p:spPr>
      </p:pic>
      <p:pic>
        <p:nvPicPr>
          <p:cNvPr id="38" name="グラフィックス 37">
            <a:extLst>
              <a:ext uri="{FF2B5EF4-FFF2-40B4-BE49-F238E27FC236}">
                <a16:creationId xmlns:a16="http://schemas.microsoft.com/office/drawing/2014/main" id="{46933079-6C54-48DE-B104-B199DD4670E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7623" y="5321863"/>
            <a:ext cx="190500" cy="180975"/>
          </a:xfrm>
          <a:prstGeom prst="rect">
            <a:avLst/>
          </a:prstGeom>
        </p:spPr>
      </p:pic>
      <p:pic>
        <p:nvPicPr>
          <p:cNvPr id="39" name="グラフィックス 38">
            <a:extLst>
              <a:ext uri="{FF2B5EF4-FFF2-40B4-BE49-F238E27FC236}">
                <a16:creationId xmlns:a16="http://schemas.microsoft.com/office/drawing/2014/main" id="{8A6E0BF4-0F8F-4547-8567-80F729C5DF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7623" y="5779677"/>
            <a:ext cx="190500" cy="180975"/>
          </a:xfrm>
          <a:prstGeom prst="rect">
            <a:avLst/>
          </a:prstGeom>
        </p:spPr>
      </p:pic>
      <p:grpSp>
        <p:nvGrpSpPr>
          <p:cNvPr id="67" name="グループ化 66" hidden="1">
            <a:extLst>
              <a:ext uri="{FF2B5EF4-FFF2-40B4-BE49-F238E27FC236}">
                <a16:creationId xmlns:a16="http://schemas.microsoft.com/office/drawing/2014/main" id="{5D4805A5-0196-4D14-9E48-BB800EB9FAE0}"/>
              </a:ext>
            </a:extLst>
          </p:cNvPr>
          <p:cNvGrpSpPr/>
          <p:nvPr/>
        </p:nvGrpSpPr>
        <p:grpSpPr>
          <a:xfrm>
            <a:off x="538915" y="1276639"/>
            <a:ext cx="8066167" cy="5093982"/>
            <a:chOff x="468000" y="1754292"/>
            <a:chExt cx="8229600" cy="4572001"/>
          </a:xfrm>
        </p:grpSpPr>
        <p:sp>
          <p:nvSpPr>
            <p:cNvPr id="70" name="正方形/長方形 69">
              <a:extLst>
                <a:ext uri="{FF2B5EF4-FFF2-40B4-BE49-F238E27FC236}">
                  <a16:creationId xmlns:a16="http://schemas.microsoft.com/office/drawing/2014/main" id="{09216FC8-1B3B-4704-8823-E027D62B1BDB}"/>
                </a:ext>
              </a:extLst>
            </p:cNvPr>
            <p:cNvSpPr/>
            <p:nvPr/>
          </p:nvSpPr>
          <p:spPr>
            <a:xfrm>
              <a:off x="468000" y="1754292"/>
              <a:ext cx="8229600" cy="4572001"/>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1" name="四角形: 角を丸くする 70">
              <a:extLst>
                <a:ext uri="{FF2B5EF4-FFF2-40B4-BE49-F238E27FC236}">
                  <a16:creationId xmlns:a16="http://schemas.microsoft.com/office/drawing/2014/main" id="{E9349329-06A6-4472-A9E0-4B354080F5EE}"/>
                </a:ext>
              </a:extLst>
            </p:cNvPr>
            <p:cNvSpPr/>
            <p:nvPr/>
          </p:nvSpPr>
          <p:spPr>
            <a:xfrm>
              <a:off x="832188" y="2543507"/>
              <a:ext cx="7495203" cy="2847764"/>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72" name="object 10">
              <a:extLst>
                <a:ext uri="{FF2B5EF4-FFF2-40B4-BE49-F238E27FC236}">
                  <a16:creationId xmlns:a16="http://schemas.microsoft.com/office/drawing/2014/main" id="{2A89186F-6070-4288-893E-6CC545C8B2B4}"/>
                </a:ext>
              </a:extLst>
            </p:cNvPr>
            <p:cNvSpPr txBox="1"/>
            <p:nvPr/>
          </p:nvSpPr>
          <p:spPr>
            <a:xfrm>
              <a:off x="1303797" y="2852714"/>
              <a:ext cx="6572337" cy="2173078"/>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a:t>
              </a:r>
            </a:p>
            <a:p>
              <a:pPr>
                <a:lnSpc>
                  <a:spcPts val="3200"/>
                </a:lnSpc>
              </a:pPr>
              <a:r>
                <a:rPr lang="ja-JP" altLang="en-US" sz="1600" spc="50" dirty="0">
                  <a:solidFill>
                    <a:schemeClr val="bg2">
                      <a:lumMod val="25000"/>
                    </a:schemeClr>
                  </a:solidFill>
                  <a:latin typeface="メイリオ" panose="020B0604030504040204" pitchFamily="50" charset="-128"/>
                  <a:ea typeface="メイリオ" panose="020B0604030504040204" pitchFamily="50" charset="-128"/>
                  <a:cs typeface="メイリオ"/>
                </a:rPr>
                <a:t>　地域や身近にいる人同士が助け合うことで、被害を小さくすることができますが、まわりの人を助けるには、まず自分自身が無事でなければなりません。</a:t>
              </a:r>
            </a:p>
          </p:txBody>
        </p:sp>
      </p:grpSp>
      <p:grpSp>
        <p:nvGrpSpPr>
          <p:cNvPr id="40" name="グループ化 39">
            <a:extLst>
              <a:ext uri="{FF2B5EF4-FFF2-40B4-BE49-F238E27FC236}">
                <a16:creationId xmlns:a16="http://schemas.microsoft.com/office/drawing/2014/main" id="{71E2A732-6D89-400C-B53F-9F43493AA33A}"/>
              </a:ext>
            </a:extLst>
          </p:cNvPr>
          <p:cNvGrpSpPr/>
          <p:nvPr/>
        </p:nvGrpSpPr>
        <p:grpSpPr>
          <a:xfrm>
            <a:off x="499375" y="1383677"/>
            <a:ext cx="8066167" cy="5004613"/>
            <a:chOff x="535092" y="1754292"/>
            <a:chExt cx="8066167" cy="5004613"/>
          </a:xfrm>
        </p:grpSpPr>
        <p:grpSp>
          <p:nvGrpSpPr>
            <p:cNvPr id="41" name="グループ化 40">
              <a:extLst>
                <a:ext uri="{FF2B5EF4-FFF2-40B4-BE49-F238E27FC236}">
                  <a16:creationId xmlns:a16="http://schemas.microsoft.com/office/drawing/2014/main" id="{D4B29F00-8714-4269-BF64-934503897715}"/>
                </a:ext>
              </a:extLst>
            </p:cNvPr>
            <p:cNvGrpSpPr/>
            <p:nvPr/>
          </p:nvGrpSpPr>
          <p:grpSpPr>
            <a:xfrm>
              <a:off x="535092" y="1754292"/>
              <a:ext cx="8066167" cy="5004613"/>
              <a:chOff x="468000" y="1754292"/>
              <a:chExt cx="8229600" cy="5004613"/>
            </a:xfrm>
          </p:grpSpPr>
          <p:sp>
            <p:nvSpPr>
              <p:cNvPr id="44" name="正方形/長方形 43">
                <a:extLst>
                  <a:ext uri="{FF2B5EF4-FFF2-40B4-BE49-F238E27FC236}">
                    <a16:creationId xmlns:a16="http://schemas.microsoft.com/office/drawing/2014/main" id="{060A4D6E-10F9-44BA-BD16-2F0ABC423A71}"/>
                  </a:ext>
                </a:extLst>
              </p:cNvPr>
              <p:cNvSpPr/>
              <p:nvPr/>
            </p:nvSpPr>
            <p:spPr>
              <a:xfrm>
                <a:off x="468000" y="1754292"/>
                <a:ext cx="8229600" cy="50046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5" name="四角形: 角を丸くする 44">
                <a:extLst>
                  <a:ext uri="{FF2B5EF4-FFF2-40B4-BE49-F238E27FC236}">
                    <a16:creationId xmlns:a16="http://schemas.microsoft.com/office/drawing/2014/main" id="{974BF28B-4EB4-4783-A2AE-FF80D45C644C}"/>
                  </a:ext>
                </a:extLst>
              </p:cNvPr>
              <p:cNvSpPr/>
              <p:nvPr/>
            </p:nvSpPr>
            <p:spPr>
              <a:xfrm>
                <a:off x="832188" y="2516782"/>
                <a:ext cx="7495203" cy="3009379"/>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46" name="object 10">
                <a:extLst>
                  <a:ext uri="{FF2B5EF4-FFF2-40B4-BE49-F238E27FC236}">
                    <a16:creationId xmlns:a16="http://schemas.microsoft.com/office/drawing/2014/main" id="{D477F2FD-59DE-479A-82A4-D9B80C8BE105}"/>
                  </a:ext>
                </a:extLst>
              </p:cNvPr>
              <p:cNvSpPr txBox="1"/>
              <p:nvPr/>
            </p:nvSpPr>
            <p:spPr>
              <a:xfrm>
                <a:off x="1298610" y="2958156"/>
                <a:ext cx="6617865" cy="2010807"/>
              </a:xfrm>
              <a:prstGeom prst="rect">
                <a:avLst/>
              </a:prstGeom>
              <a:noFill/>
            </p:spPr>
            <p:txBody>
              <a:bodyPr vert="horz" wrap="square" lIns="0" tIns="0" rIns="0" bIns="0" spcCol="360000" rtlCol="0">
                <a:spAutoFit/>
              </a:bodyPr>
              <a:lstStyle/>
              <a:p>
                <a:pPr>
                  <a:lnSpc>
                    <a:spcPts val="3200"/>
                  </a:lnSpc>
                </a:pPr>
                <a:r>
                  <a:rPr lang="ja-JP" altLang="en-US" sz="1600" spc="50" dirty="0">
                    <a:solidFill>
                      <a:schemeClr val="bg2">
                        <a:lumMod val="10000"/>
                      </a:schemeClr>
                    </a:solidFill>
                    <a:latin typeface="メイリオ" panose="020B0604030504040204" pitchFamily="50" charset="-128"/>
                    <a:ea typeface="メイリオ" panose="020B0604030504040204" pitchFamily="50" charset="-128"/>
                    <a:cs typeface="メイリオ"/>
                  </a:rPr>
                  <a:t>　災害は、忘れた頃にやってきます。地震や台風などは、人の力では回避することはできません。だからこそ、日頃からの備えが重要です。　地域や身近にいる人同士が助け合うことで、被害を小さくすることができますが、まわりの人を助けるには、まず自分自身が無事でなければなりません。</a:t>
                </a:r>
              </a:p>
            </p:txBody>
          </p:sp>
        </p:grpSp>
        <p:sp>
          <p:nvSpPr>
            <p:cNvPr id="42" name="テキスト ボックス 41">
              <a:extLst>
                <a:ext uri="{FF2B5EF4-FFF2-40B4-BE49-F238E27FC236}">
                  <a16:creationId xmlns:a16="http://schemas.microsoft.com/office/drawing/2014/main" id="{EE7C8FA9-CC5F-4715-92C1-5DFDC220136D}"/>
                </a:ext>
              </a:extLst>
            </p:cNvPr>
            <p:cNvSpPr txBox="1"/>
            <p:nvPr/>
          </p:nvSpPr>
          <p:spPr>
            <a:xfrm>
              <a:off x="1929389" y="4461823"/>
              <a:ext cx="6009979" cy="364010"/>
            </a:xfrm>
            <a:prstGeom prst="rect">
              <a:avLst/>
            </a:prstGeom>
            <a:noFill/>
          </p:spPr>
          <p:txBody>
            <a:bodyPr wrap="square" rtlCol="0">
              <a:spAutoFit/>
            </a:bodyPr>
            <a:lstStyle/>
            <a:p>
              <a:pPr algn="l">
                <a:lnSpc>
                  <a:spcPts val="2400"/>
                </a:lnSpc>
              </a:pPr>
              <a:endParaRPr kumimoji="1" lang="ja-JP" altLang="en-US" sz="1400" dirty="0">
                <a:solidFill>
                  <a:schemeClr val="bg2">
                    <a:lumMod val="10000"/>
                  </a:schemeClr>
                </a:solidFill>
                <a:latin typeface="Arial" panose="020B0604020202020204" pitchFamily="34" charset="0"/>
                <a:ea typeface="メイリオ" panose="020B0604030504040204" pitchFamily="50" charset="-128"/>
                <a:cs typeface="Arial" panose="020B0604020202020204" pitchFamily="34" charset="0"/>
              </a:endParaRPr>
            </a:p>
          </p:txBody>
        </p:sp>
      </p:grpSp>
    </p:spTree>
    <p:extLst>
      <p:ext uri="{BB962C8B-B14F-4D97-AF65-F5344CB8AC3E}">
        <p14:creationId xmlns:p14="http://schemas.microsoft.com/office/powerpoint/2010/main" val="3901800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300"/>
                                        <p:tgtEl>
                                          <p:spTgt spid="16"/>
                                        </p:tgtEl>
                                      </p:cBhvr>
                                    </p:animEffect>
                                  </p:childTnLst>
                                </p:cTn>
                              </p:par>
                            </p:childTnLst>
                          </p:cTn>
                        </p:par>
                        <p:par>
                          <p:cTn id="18" fill="hold">
                            <p:stCondLst>
                              <p:cond delay="3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3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
                                        <p:tgtEl>
                                          <p:spTgt spid="24"/>
                                        </p:tgtEl>
                                      </p:cBhvr>
                                    </p:animEffect>
                                    <p:anim calcmode="lin" valueType="num">
                                      <p:cBhvr>
                                        <p:cTn id="27" dur="200" fill="hold"/>
                                        <p:tgtEl>
                                          <p:spTgt spid="24"/>
                                        </p:tgtEl>
                                        <p:attrNameLst>
                                          <p:attrName>ppt_x</p:attrName>
                                        </p:attrNameLst>
                                      </p:cBhvr>
                                      <p:tavLst>
                                        <p:tav tm="0">
                                          <p:val>
                                            <p:strVal val="#ppt_x"/>
                                          </p:val>
                                        </p:tav>
                                        <p:tav tm="100000">
                                          <p:val>
                                            <p:strVal val="#ppt_x"/>
                                          </p:val>
                                        </p:tav>
                                      </p:tavLst>
                                    </p:anim>
                                    <p:anim calcmode="lin" valueType="num">
                                      <p:cBhvr>
                                        <p:cTn id="28" dur="200" fill="hold"/>
                                        <p:tgtEl>
                                          <p:spTgt spid="24"/>
                                        </p:tgtEl>
                                        <p:attrNameLst>
                                          <p:attrName>ppt_y</p:attrName>
                                        </p:attrNameLst>
                                      </p:cBhvr>
                                      <p:tavLst>
                                        <p:tav tm="0">
                                          <p:val>
                                            <p:strVal val="#ppt_y-.1"/>
                                          </p:val>
                                        </p:tav>
                                        <p:tav tm="100000">
                                          <p:val>
                                            <p:strVal val="#ppt_y"/>
                                          </p:val>
                                        </p:tav>
                                      </p:tavLst>
                                    </p:anim>
                                  </p:childTnLst>
                                </p:cTn>
                              </p:par>
                            </p:childTnLst>
                          </p:cTn>
                        </p:par>
                        <p:par>
                          <p:cTn id="29" fill="hold">
                            <p:stCondLst>
                              <p:cond delay="200"/>
                            </p:stCondLst>
                            <p:childTnLst>
                              <p:par>
                                <p:cTn id="30" presetID="10"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3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300"/>
                                        <p:tgtEl>
                                          <p:spTgt spid="6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3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3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3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300"/>
                                        <p:tgtEl>
                                          <p:spTgt spid="3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fade">
                                      <p:cBhvr>
                                        <p:cTn id="62" dur="3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3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6"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6" y="232651"/>
            <a:ext cx="4038594"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42667" y="1127136"/>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3914335" cy="628377"/>
            <a:chOff x="76200" y="324000"/>
            <a:chExt cx="3914335"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198535"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災害への備え</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２</a:t>
              </a:r>
            </a:p>
          </p:txBody>
        </p:sp>
      </p:grpSp>
      <p:sp>
        <p:nvSpPr>
          <p:cNvPr id="38" name="吹き出し: 角を丸めた四角形 37">
            <a:extLst>
              <a:ext uri="{FF2B5EF4-FFF2-40B4-BE49-F238E27FC236}">
                <a16:creationId xmlns:a16="http://schemas.microsoft.com/office/drawing/2014/main" id="{922CD534-A4B3-4A4F-8449-AF3D662DBD4F}"/>
              </a:ext>
            </a:extLst>
          </p:cNvPr>
          <p:cNvSpPr/>
          <p:nvPr/>
        </p:nvSpPr>
        <p:spPr>
          <a:xfrm>
            <a:off x="679936" y="1397796"/>
            <a:ext cx="690880" cy="331894"/>
          </a:xfrm>
          <a:prstGeom prst="wedgeRoundRectCallout">
            <a:avLst>
              <a:gd name="adj1" fmla="val 73285"/>
              <a:gd name="adj2" fmla="val -25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1600" b="1" spc="200" dirty="0">
                <a:latin typeface="メイリオ" panose="020B0604030504040204" pitchFamily="50" charset="-128"/>
                <a:ea typeface="メイリオ" panose="020B0604030504040204" pitchFamily="50" charset="-128"/>
              </a:rPr>
              <a:t>参考</a:t>
            </a:r>
            <a:endParaRPr kumimoji="1" lang="ja-JP" altLang="en-US" sz="2000" b="1" spc="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403CF18-B151-4A4E-81E1-5F59273A51AD}"/>
              </a:ext>
            </a:extLst>
          </p:cNvPr>
          <p:cNvSpPr txBox="1"/>
          <p:nvPr/>
        </p:nvSpPr>
        <p:spPr>
          <a:xfrm>
            <a:off x="1370816" y="1317958"/>
            <a:ext cx="7013526" cy="738664"/>
          </a:xfrm>
          <a:prstGeom prst="rect">
            <a:avLst/>
          </a:prstGeom>
          <a:noFill/>
        </p:spPr>
        <p:txBody>
          <a:bodyPr wrap="square">
            <a:spAutoFit/>
          </a:bodyPr>
          <a:lstStyle/>
          <a:p>
            <a:r>
              <a:rPr kumimoji="1" lang="ja-JP" altLang="en-US" sz="1400" b="1" dirty="0">
                <a:latin typeface="メイリオ" panose="020B0604030504040204" pitchFamily="50" charset="-128"/>
                <a:ea typeface="メイリオ" panose="020B0604030504040204" pitchFamily="50" charset="-128"/>
              </a:rPr>
              <a:t>「避難情報に関するガイドライン」（内閣府作成）では、災害発生のおそれの高まりに応じて５段階に分類した「居住者等がとるべき行動」等を示しています。大雨・土砂災害・洪水について、気象警報等の情報を関連付けると下表のとおり整理されます。</a:t>
            </a:r>
          </a:p>
        </p:txBody>
      </p:sp>
      <p:pic>
        <p:nvPicPr>
          <p:cNvPr id="8" name="図 7" descr="グラフィカル ユーザー インターフェイス が含まれている画像&#10;&#10;自動的に生成された説明">
            <a:extLst>
              <a:ext uri="{FF2B5EF4-FFF2-40B4-BE49-F238E27FC236}">
                <a16:creationId xmlns:a16="http://schemas.microsoft.com/office/drawing/2014/main" id="{89210256-7A38-D787-E6E5-EE05AF7970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5376" y="2060052"/>
            <a:ext cx="7252739" cy="4321838"/>
          </a:xfrm>
          <a:prstGeom prst="rect">
            <a:avLst/>
          </a:prstGeom>
          <a:ln>
            <a:solidFill>
              <a:schemeClr val="tx1"/>
            </a:solidFill>
          </a:ln>
        </p:spPr>
      </p:pic>
    </p:spTree>
    <p:extLst>
      <p:ext uri="{BB962C8B-B14F-4D97-AF65-F5344CB8AC3E}">
        <p14:creationId xmlns:p14="http://schemas.microsoft.com/office/powerpoint/2010/main" val="33991349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3" name="グループ化 2">
            <a:extLst>
              <a:ext uri="{FF2B5EF4-FFF2-40B4-BE49-F238E27FC236}">
                <a16:creationId xmlns:a16="http://schemas.microsoft.com/office/drawing/2014/main" id="{1C6CAEAE-94EC-497B-80DB-0E75DAF30FE2}"/>
              </a:ext>
            </a:extLst>
          </p:cNvPr>
          <p:cNvGrpSpPr/>
          <p:nvPr/>
        </p:nvGrpSpPr>
        <p:grpSpPr>
          <a:xfrm>
            <a:off x="792480" y="4030944"/>
            <a:ext cx="6495762" cy="2357346"/>
            <a:chOff x="792480" y="4030944"/>
            <a:chExt cx="6495762" cy="2357346"/>
          </a:xfrm>
        </p:grpSpPr>
        <p:sp>
          <p:nvSpPr>
            <p:cNvPr id="46" name="吹き出し: 角を丸めた四角形 45">
              <a:extLst>
                <a:ext uri="{FF2B5EF4-FFF2-40B4-BE49-F238E27FC236}">
                  <a16:creationId xmlns:a16="http://schemas.microsoft.com/office/drawing/2014/main" id="{2E9E6F6A-E692-4465-878E-13DABEF07049}"/>
                </a:ext>
              </a:extLst>
            </p:cNvPr>
            <p:cNvSpPr/>
            <p:nvPr/>
          </p:nvSpPr>
          <p:spPr>
            <a:xfrm>
              <a:off x="792480" y="4064145"/>
              <a:ext cx="690880" cy="331894"/>
            </a:xfrm>
            <a:prstGeom prst="wedgeRoundRectCallout">
              <a:avLst>
                <a:gd name="adj1" fmla="val 73285"/>
                <a:gd name="adj2" fmla="val -25000"/>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r>
                <a:rPr kumimoji="1" lang="ja-JP" altLang="en-US" sz="1600" b="1" spc="200" dirty="0">
                  <a:latin typeface="メイリオ" panose="020B0604030504040204" pitchFamily="50" charset="-128"/>
                  <a:ea typeface="メイリオ" panose="020B0604030504040204" pitchFamily="50" charset="-128"/>
                </a:rPr>
                <a:t>参考</a:t>
              </a:r>
            </a:p>
          </p:txBody>
        </p:sp>
        <p:sp>
          <p:nvSpPr>
            <p:cNvPr id="47" name="テキスト ボックス 46">
              <a:extLst>
                <a:ext uri="{FF2B5EF4-FFF2-40B4-BE49-F238E27FC236}">
                  <a16:creationId xmlns:a16="http://schemas.microsoft.com/office/drawing/2014/main" id="{0168889B-BBF2-44DF-BA48-45F5F450EE75}"/>
                </a:ext>
              </a:extLst>
            </p:cNvPr>
            <p:cNvSpPr txBox="1"/>
            <p:nvPr/>
          </p:nvSpPr>
          <p:spPr>
            <a:xfrm>
              <a:off x="2986931" y="6086284"/>
              <a:ext cx="670668" cy="302006"/>
            </a:xfrm>
            <a:prstGeom prst="rect">
              <a:avLst/>
            </a:prstGeom>
            <a:noFill/>
          </p:spPr>
          <p:txBody>
            <a:bodyPr wrap="square" lIns="0" tIns="0" rIns="0" bIns="0" rtlCol="0">
              <a:spAutoFit/>
            </a:bodyPr>
            <a:lstStyle/>
            <a:p>
              <a:pPr algn="ctr">
                <a:lnSpc>
                  <a:spcPts val="2500"/>
                </a:lnSpc>
              </a:pP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水害編</a:t>
              </a:r>
              <a:endParaRPr kumimoji="1" lang="ja-JP" altLang="en-US" sz="1400" b="1" spc="120" dirty="0">
                <a:solidFill>
                  <a:schemeClr val="bg2">
                    <a:lumMod val="10000"/>
                  </a:schemeClr>
                </a:solidFill>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4CE27287-E13A-40C0-B42A-421807228A8F}"/>
                </a:ext>
              </a:extLst>
            </p:cNvPr>
            <p:cNvSpPr txBox="1"/>
            <p:nvPr/>
          </p:nvSpPr>
          <p:spPr>
            <a:xfrm>
              <a:off x="1647012" y="4030944"/>
              <a:ext cx="4218693" cy="338554"/>
            </a:xfrm>
            <a:prstGeom prst="rect">
              <a:avLst/>
            </a:prstGeom>
            <a:noFill/>
          </p:spPr>
          <p:txBody>
            <a:bodyPr wrap="square" rtlCol="0">
              <a:spAutoFit/>
            </a:bodyPr>
            <a:lstStyle/>
            <a:p>
              <a:r>
                <a:rPr kumimoji="1" lang="ja-JP" altLang="en-US" sz="1600" b="1" dirty="0">
                  <a:solidFill>
                    <a:schemeClr val="bg2">
                      <a:lumMod val="10000"/>
                    </a:schemeClr>
                  </a:solidFill>
                  <a:latin typeface="メイリオ" panose="020B0604030504040204" pitchFamily="50" charset="-128"/>
                  <a:ea typeface="メイリオ" panose="020B0604030504040204" pitchFamily="50" charset="-128"/>
                </a:rPr>
                <a:t>ハザードマップの例（京都市防災マップ）</a:t>
              </a:r>
            </a:p>
          </p:txBody>
        </p:sp>
        <p:pic>
          <p:nvPicPr>
            <p:cNvPr id="49" name="図 48" descr="テキスト, 地図 が含まれている画像&#10;&#10;自動的に生成された説明">
              <a:extLst>
                <a:ext uri="{FF2B5EF4-FFF2-40B4-BE49-F238E27FC236}">
                  <a16:creationId xmlns:a16="http://schemas.microsoft.com/office/drawing/2014/main" id="{2644ECF2-A098-4D0B-A961-34C8AF3039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01838" y="4431212"/>
              <a:ext cx="2440855" cy="1721406"/>
            </a:xfrm>
            <a:prstGeom prst="rect">
              <a:avLst/>
            </a:prstGeom>
          </p:spPr>
        </p:pic>
        <p:sp>
          <p:nvSpPr>
            <p:cNvPr id="66" name="テキスト ボックス 65">
              <a:extLst>
                <a:ext uri="{FF2B5EF4-FFF2-40B4-BE49-F238E27FC236}">
                  <a16:creationId xmlns:a16="http://schemas.microsoft.com/office/drawing/2014/main" id="{0468144E-0703-4876-ADAE-EAF5B0E97F58}"/>
                </a:ext>
              </a:extLst>
            </p:cNvPr>
            <p:cNvSpPr txBox="1"/>
            <p:nvPr/>
          </p:nvSpPr>
          <p:spPr>
            <a:xfrm>
              <a:off x="5736904" y="6086284"/>
              <a:ext cx="670668" cy="302006"/>
            </a:xfrm>
            <a:prstGeom prst="rect">
              <a:avLst/>
            </a:prstGeom>
            <a:noFill/>
          </p:spPr>
          <p:txBody>
            <a:bodyPr wrap="square" lIns="0" tIns="0" rIns="0" bIns="0" rtlCol="0">
              <a:spAutoFit/>
            </a:bodyPr>
            <a:lstStyle/>
            <a:p>
              <a:pPr algn="ctr">
                <a:lnSpc>
                  <a:spcPts val="2500"/>
                </a:lnSpc>
              </a:pPr>
              <a:r>
                <a:rPr lang="ja-JP" altLang="en-US" sz="1400" b="1" i="0" u="none" strike="noStrike" baseline="0" dirty="0">
                  <a:solidFill>
                    <a:schemeClr val="bg2">
                      <a:lumMod val="10000"/>
                    </a:schemeClr>
                  </a:solidFill>
                  <a:latin typeface="メイリオ" panose="020B0604030504040204" pitchFamily="50" charset="-128"/>
                  <a:ea typeface="メイリオ" panose="020B0604030504040204" pitchFamily="50" charset="-128"/>
                </a:rPr>
                <a:t>地震編</a:t>
              </a:r>
              <a:endParaRPr kumimoji="1" lang="ja-JP" altLang="en-US" sz="1600" b="1" spc="120" dirty="0">
                <a:solidFill>
                  <a:schemeClr val="bg2">
                    <a:lumMod val="10000"/>
                  </a:schemeClr>
                </a:solidFill>
                <a:latin typeface="メイリオ" panose="020B0604030504040204" pitchFamily="50" charset="-128"/>
                <a:ea typeface="メイリオ" panose="020B0604030504040204" pitchFamily="50" charset="-128"/>
              </a:endParaRPr>
            </a:p>
          </p:txBody>
        </p:sp>
        <p:pic>
          <p:nvPicPr>
            <p:cNvPr id="68" name="図 67">
              <a:extLst>
                <a:ext uri="{FF2B5EF4-FFF2-40B4-BE49-F238E27FC236}">
                  <a16:creationId xmlns:a16="http://schemas.microsoft.com/office/drawing/2014/main" id="{3943BBFB-EEAB-403F-A055-356529BD50A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856234" y="4431212"/>
              <a:ext cx="2432008" cy="1721406"/>
            </a:xfrm>
            <a:prstGeom prst="rect">
              <a:avLst/>
            </a:prstGeom>
          </p:spPr>
        </p:pic>
      </p:grpSp>
      <p:grpSp>
        <p:nvGrpSpPr>
          <p:cNvPr id="2" name="グループ化 1">
            <a:extLst>
              <a:ext uri="{FF2B5EF4-FFF2-40B4-BE49-F238E27FC236}">
                <a16:creationId xmlns:a16="http://schemas.microsoft.com/office/drawing/2014/main" id="{80A043DC-5AC7-4EF1-B76B-5E9529155875}"/>
              </a:ext>
            </a:extLst>
          </p:cNvPr>
          <p:cNvGrpSpPr/>
          <p:nvPr/>
        </p:nvGrpSpPr>
        <p:grpSpPr>
          <a:xfrm>
            <a:off x="590668" y="1379616"/>
            <a:ext cx="8165807" cy="2464983"/>
            <a:chOff x="590668" y="1379616"/>
            <a:chExt cx="8165807" cy="2464983"/>
          </a:xfrm>
        </p:grpSpPr>
        <p:sp>
          <p:nvSpPr>
            <p:cNvPr id="41" name="テキスト ボックス 40">
              <a:extLst>
                <a:ext uri="{FF2B5EF4-FFF2-40B4-BE49-F238E27FC236}">
                  <a16:creationId xmlns:a16="http://schemas.microsoft.com/office/drawing/2014/main" id="{0F867FAF-694F-4273-BA18-4AD10E2A0561}"/>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（１）ハザードマップを活用しよう</a:t>
              </a:r>
            </a:p>
          </p:txBody>
        </p:sp>
        <p:sp>
          <p:nvSpPr>
            <p:cNvPr id="42" name="テキスト ボックス 41">
              <a:extLst>
                <a:ext uri="{FF2B5EF4-FFF2-40B4-BE49-F238E27FC236}">
                  <a16:creationId xmlns:a16="http://schemas.microsoft.com/office/drawing/2014/main" id="{AF9BCBA4-680A-4710-B6D5-81BBCD9872DE}"/>
                </a:ext>
              </a:extLst>
            </p:cNvPr>
            <p:cNvSpPr txBox="1"/>
            <p:nvPr/>
          </p:nvSpPr>
          <p:spPr>
            <a:xfrm>
              <a:off x="733180" y="1819883"/>
              <a:ext cx="7598559" cy="900246"/>
            </a:xfrm>
            <a:prstGeom prst="rect">
              <a:avLst/>
            </a:prstGeom>
            <a:noFill/>
          </p:spPr>
          <p:txBody>
            <a:bodyPr wrap="square" lIns="0" tIns="0" rIns="0" bIns="0" rtlCol="0">
              <a:spAutoFit/>
            </a:bodyPr>
            <a:lstStyle/>
            <a:p>
              <a:pPr>
                <a:lnSpc>
                  <a:spcPts val="24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各自治体では、地震や津波、洪水などが発生した場合に備えて、ハザードマップを作成しています。ハザードマップを活用して、自分たちが住んでいる地域の特性を把握して、万一の時に備えましょう。</a:t>
              </a:r>
            </a:p>
          </p:txBody>
        </p:sp>
        <p:sp>
          <p:nvSpPr>
            <p:cNvPr id="44" name="テキスト ボックス 43">
              <a:extLst>
                <a:ext uri="{FF2B5EF4-FFF2-40B4-BE49-F238E27FC236}">
                  <a16:creationId xmlns:a16="http://schemas.microsoft.com/office/drawing/2014/main" id="{F10DD708-F8C6-4FA7-A40E-6A8D8D8FB2D8}"/>
                </a:ext>
              </a:extLst>
            </p:cNvPr>
            <p:cNvSpPr txBox="1"/>
            <p:nvPr/>
          </p:nvSpPr>
          <p:spPr>
            <a:xfrm>
              <a:off x="733180" y="2810621"/>
              <a:ext cx="7518772" cy="323165"/>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a:t>
              </a:r>
              <a:r>
                <a:rPr kumimoji="1" lang="ja-JP" altLang="en-US" sz="1400" spc="-100" dirty="0">
                  <a:solidFill>
                    <a:schemeClr val="bg2">
                      <a:lumMod val="10000"/>
                    </a:schemeClr>
                  </a:solidFill>
                  <a:latin typeface="メイリオ" panose="020B0604030504040204" pitchFamily="50" charset="-128"/>
                  <a:ea typeface="メイリオ" panose="020B0604030504040204" pitchFamily="50" charset="-128"/>
                </a:rPr>
                <a:t>居住地域のハザードマップについては、国土交通省ハザードマップポータルサイトで検索できます。</a:t>
              </a:r>
            </a:p>
          </p:txBody>
        </p:sp>
        <p:sp>
          <p:nvSpPr>
            <p:cNvPr id="45" name="テキスト ボックス 44">
              <a:extLst>
                <a:ext uri="{FF2B5EF4-FFF2-40B4-BE49-F238E27FC236}">
                  <a16:creationId xmlns:a16="http://schemas.microsoft.com/office/drawing/2014/main" id="{5D8D734F-509A-4AC2-8CEE-DC21861F4958}"/>
                </a:ext>
              </a:extLst>
            </p:cNvPr>
            <p:cNvSpPr txBox="1"/>
            <p:nvPr/>
          </p:nvSpPr>
          <p:spPr>
            <a:xfrm>
              <a:off x="1895088" y="3136713"/>
              <a:ext cx="6861387" cy="707886"/>
            </a:xfrm>
            <a:prstGeom prst="rect">
              <a:avLst/>
            </a:prstGeom>
            <a:noFill/>
          </p:spPr>
          <p:txBody>
            <a:bodyPr wrap="square" rtlCol="0">
              <a:spAutoFit/>
            </a:bodyPr>
            <a:lstStyle/>
            <a:p>
              <a:pPr algn="l">
                <a:lnSpc>
                  <a:spcPts val="2400"/>
                </a:lnSpc>
              </a:pPr>
              <a:r>
                <a:rPr lang="ja-JP" altLang="en-US" sz="1400" b="0" i="0" u="none" strike="noStrike" baseline="0" dirty="0">
                  <a:solidFill>
                    <a:schemeClr val="bg2">
                      <a:lumMod val="10000"/>
                    </a:schemeClr>
                  </a:solidFill>
                  <a:latin typeface="メイリオ" panose="020B0604030504040204" pitchFamily="50" charset="-128"/>
                  <a:ea typeface="メイリオ" panose="020B0604030504040204" pitchFamily="50" charset="-128"/>
                </a:rPr>
                <a:t>国土交通省ハザードマップポータルサイト　～身のまわりの災害リスクを調べる～</a:t>
              </a:r>
              <a:r>
                <a:rPr lang="ja-JP" altLang="en-US" sz="1400" b="0" i="0" u="none" strike="noStrike" baseline="0" dirty="0">
                  <a:solidFill>
                    <a:schemeClr val="bg2">
                      <a:lumMod val="10000"/>
                    </a:schemeClr>
                  </a:solidFill>
                  <a:latin typeface="UDShinGoPro-Regular"/>
                  <a:ea typeface="メイリオ" panose="020B0604030504040204" pitchFamily="50" charset="-128"/>
                </a:rPr>
                <a:t>　</a:t>
              </a:r>
            </a:p>
            <a:p>
              <a:pPr algn="l">
                <a:lnSpc>
                  <a:spcPts val="2400"/>
                </a:lnSpc>
              </a:pPr>
              <a:r>
                <a:rPr lang="en-US" altLang="ja-JP" sz="1400" b="0" i="0" u="none" strike="noStrike" baseline="0" dirty="0">
                  <a:solidFill>
                    <a:schemeClr val="bg2">
                      <a:lumMod val="10000"/>
                    </a:schemeClr>
                  </a:solidFill>
                  <a:latin typeface="Arial" panose="020B0604020202020204" pitchFamily="34" charset="0"/>
                  <a:ea typeface="メイリオ" panose="020B0604030504040204" pitchFamily="50" charset="-128"/>
                  <a:cs typeface="Arial" panose="020B0604020202020204" pitchFamily="34" charset="0"/>
                </a:rPr>
                <a:t>https://disaportal.gsi.go.jp/</a:t>
              </a:r>
            </a:p>
          </p:txBody>
        </p:sp>
        <p:sp>
          <p:nvSpPr>
            <p:cNvPr id="69" name="正方形/長方形 68">
              <a:extLst>
                <a:ext uri="{FF2B5EF4-FFF2-40B4-BE49-F238E27FC236}">
                  <a16:creationId xmlns:a16="http://schemas.microsoft.com/office/drawing/2014/main" id="{522ED167-919F-494A-BF5A-666C7F14936F}"/>
                </a:ext>
              </a:extLst>
            </p:cNvPr>
            <p:cNvSpPr/>
            <p:nvPr/>
          </p:nvSpPr>
          <p:spPr>
            <a:xfrm>
              <a:off x="1770798" y="3274322"/>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grpSp>
        <p:nvGrpSpPr>
          <p:cNvPr id="24" name="グループ化 23">
            <a:extLst>
              <a:ext uri="{FF2B5EF4-FFF2-40B4-BE49-F238E27FC236}">
                <a16:creationId xmlns:a16="http://schemas.microsoft.com/office/drawing/2014/main" id="{B627E757-492B-4AC7-916C-62049D3D5D05}"/>
              </a:ext>
            </a:extLst>
          </p:cNvPr>
          <p:cNvGrpSpPr/>
          <p:nvPr/>
        </p:nvGrpSpPr>
        <p:grpSpPr>
          <a:xfrm>
            <a:off x="499375" y="1383677"/>
            <a:ext cx="8066167" cy="5004613"/>
            <a:chOff x="535092" y="1754292"/>
            <a:chExt cx="8066167" cy="5004613"/>
          </a:xfrm>
        </p:grpSpPr>
        <p:grpSp>
          <p:nvGrpSpPr>
            <p:cNvPr id="25" name="グループ化 24">
              <a:extLst>
                <a:ext uri="{FF2B5EF4-FFF2-40B4-BE49-F238E27FC236}">
                  <a16:creationId xmlns:a16="http://schemas.microsoft.com/office/drawing/2014/main" id="{AB67330A-6F83-4B12-B1A6-CA49CAFE66B3}"/>
                </a:ext>
              </a:extLst>
            </p:cNvPr>
            <p:cNvGrpSpPr/>
            <p:nvPr/>
          </p:nvGrpSpPr>
          <p:grpSpPr>
            <a:xfrm>
              <a:off x="535092" y="1754292"/>
              <a:ext cx="8066167" cy="5004613"/>
              <a:chOff x="468000" y="1754292"/>
              <a:chExt cx="8229600" cy="5004613"/>
            </a:xfrm>
          </p:grpSpPr>
          <p:sp>
            <p:nvSpPr>
              <p:cNvPr id="28" name="正方形/長方形 27">
                <a:extLst>
                  <a:ext uri="{FF2B5EF4-FFF2-40B4-BE49-F238E27FC236}">
                    <a16:creationId xmlns:a16="http://schemas.microsoft.com/office/drawing/2014/main" id="{C534C13D-0EC4-4795-9654-CDC5BA1A7B7D}"/>
                  </a:ext>
                </a:extLst>
              </p:cNvPr>
              <p:cNvSpPr/>
              <p:nvPr/>
            </p:nvSpPr>
            <p:spPr>
              <a:xfrm>
                <a:off x="468000" y="1754292"/>
                <a:ext cx="8229600" cy="500461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9" name="四角形: 角を丸くする 28">
                <a:extLst>
                  <a:ext uri="{FF2B5EF4-FFF2-40B4-BE49-F238E27FC236}">
                    <a16:creationId xmlns:a16="http://schemas.microsoft.com/office/drawing/2014/main" id="{765D6373-F700-4918-B21D-B7AD72E4EF84}"/>
                  </a:ext>
                </a:extLst>
              </p:cNvPr>
              <p:cNvSpPr/>
              <p:nvPr/>
            </p:nvSpPr>
            <p:spPr>
              <a:xfrm>
                <a:off x="832188" y="2516782"/>
                <a:ext cx="7495203" cy="3009379"/>
              </a:xfrm>
              <a:prstGeom prst="roundRect">
                <a:avLst>
                  <a:gd name="adj" fmla="val 3387"/>
                </a:avLst>
              </a:prstGeom>
              <a:solidFill>
                <a:srgbClr val="FFFFE1"/>
              </a:solidFill>
              <a:ln w="19050">
                <a:solidFill>
                  <a:srgbClr val="2091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3" name="object 10">
                <a:extLst>
                  <a:ext uri="{FF2B5EF4-FFF2-40B4-BE49-F238E27FC236}">
                    <a16:creationId xmlns:a16="http://schemas.microsoft.com/office/drawing/2014/main" id="{063A02A7-A468-4C0B-8469-F95520B3FDC1}"/>
                  </a:ext>
                </a:extLst>
              </p:cNvPr>
              <p:cNvSpPr txBox="1"/>
              <p:nvPr/>
            </p:nvSpPr>
            <p:spPr>
              <a:xfrm>
                <a:off x="1303797" y="2904572"/>
                <a:ext cx="6617865" cy="1197764"/>
              </a:xfrm>
              <a:prstGeom prst="rect">
                <a:avLst/>
              </a:prstGeom>
              <a:noFill/>
            </p:spPr>
            <p:txBody>
              <a:bodyPr vert="horz" wrap="square" lIns="0" tIns="0" rIns="0" bIns="0" spcCol="360000" rtlCol="0">
                <a:spAutoFit/>
              </a:bodyPr>
              <a:lstStyle/>
              <a:p>
                <a:pPr>
                  <a:lnSpc>
                    <a:spcPts val="3200"/>
                  </a:lnSpc>
                </a:pPr>
                <a:r>
                  <a:rPr lang="ja-JP" altLang="en-US" sz="1400" spc="50" dirty="0">
                    <a:solidFill>
                      <a:schemeClr val="bg2">
                        <a:lumMod val="10000"/>
                      </a:schemeClr>
                    </a:solidFill>
                    <a:latin typeface="メイリオ" panose="020B0604030504040204" pitchFamily="50" charset="-128"/>
                    <a:ea typeface="メイリオ" panose="020B0604030504040204" pitchFamily="50" charset="-128"/>
                    <a:cs typeface="メイリオ"/>
                  </a:rPr>
                  <a:t>　日本損害保険協会では、ハザードマップをもとに地域の自然災害リスクを知り、備えや対策を行うためのヒントとして</a:t>
                </a:r>
                <a:r>
                  <a:rPr lang="ja-JP" altLang="en-US" sz="1400" b="1" spc="50" dirty="0">
                    <a:solidFill>
                      <a:srgbClr val="FF0000"/>
                    </a:solidFill>
                    <a:latin typeface="メイリオ" panose="020B0604030504040204" pitchFamily="50" charset="-128"/>
                    <a:ea typeface="メイリオ" panose="020B0604030504040204" pitchFamily="50" charset="-128"/>
                    <a:cs typeface="メイリオ"/>
                  </a:rPr>
                  <a:t>「動画で学ぼう！ハザードマップ」</a:t>
                </a:r>
                <a:r>
                  <a:rPr lang="ja-JP" altLang="en-US" sz="1400" spc="50" dirty="0">
                    <a:solidFill>
                      <a:schemeClr val="bg2">
                        <a:lumMod val="10000"/>
                      </a:schemeClr>
                    </a:solidFill>
                    <a:latin typeface="メイリオ" panose="020B0604030504040204" pitchFamily="50" charset="-128"/>
                    <a:ea typeface="メイリオ" panose="020B0604030504040204" pitchFamily="50" charset="-128"/>
                    <a:cs typeface="メイリオ"/>
                  </a:rPr>
                  <a:t>をホームページ上に公開しています。</a:t>
                </a:r>
              </a:p>
            </p:txBody>
          </p:sp>
        </p:grpSp>
        <p:sp>
          <p:nvSpPr>
            <p:cNvPr id="26" name="テキスト ボックス 25">
              <a:extLst>
                <a:ext uri="{FF2B5EF4-FFF2-40B4-BE49-F238E27FC236}">
                  <a16:creationId xmlns:a16="http://schemas.microsoft.com/office/drawing/2014/main" id="{7561E582-9A48-4620-B7B7-A62E04F126B2}"/>
                </a:ext>
              </a:extLst>
            </p:cNvPr>
            <p:cNvSpPr txBox="1"/>
            <p:nvPr/>
          </p:nvSpPr>
          <p:spPr>
            <a:xfrm>
              <a:off x="1929389" y="4461823"/>
              <a:ext cx="6009979" cy="707886"/>
            </a:xfrm>
            <a:prstGeom prst="rect">
              <a:avLst/>
            </a:prstGeom>
            <a:noFill/>
          </p:spPr>
          <p:txBody>
            <a:bodyPr wrap="square" rtlCol="0">
              <a:spAutoFit/>
            </a:bodyPr>
            <a:lstStyle/>
            <a:p>
              <a:pPr algn="l">
                <a:lnSpc>
                  <a:spcPts val="2400"/>
                </a:lnSpc>
              </a:pPr>
              <a:r>
                <a:rPr lang="ja-JP" altLang="en-US" sz="1400" b="0" i="0" u="none" strike="noStrike" baseline="0" dirty="0">
                  <a:solidFill>
                    <a:schemeClr val="bg2">
                      <a:lumMod val="10000"/>
                    </a:schemeClr>
                  </a:solidFill>
                  <a:latin typeface="メイリオ" panose="020B0604030504040204" pitchFamily="50" charset="-128"/>
                  <a:ea typeface="メイリオ" panose="020B0604030504040204" pitchFamily="50" charset="-128"/>
                </a:rPr>
                <a:t>動画で学ぼう！ハザードマップ（日本損害保険協会）</a:t>
              </a:r>
            </a:p>
            <a:p>
              <a:pPr algn="l">
                <a:lnSpc>
                  <a:spcPts val="2400"/>
                </a:lnSpc>
              </a:pPr>
              <a:r>
                <a:rPr lang="ja-JP" altLang="en-US" sz="1400" b="0" i="0" u="none" strike="noStrike" baseline="0" dirty="0">
                  <a:solidFill>
                    <a:schemeClr val="bg2">
                      <a:lumMod val="10000"/>
                    </a:schemeClr>
                  </a:solidFill>
                  <a:latin typeface="UDShinGoPro-Regular"/>
                  <a:ea typeface="メイリオ" panose="020B0604030504040204" pitchFamily="50" charset="-128"/>
                </a:rPr>
                <a:t>　　</a:t>
              </a:r>
              <a:r>
                <a:rPr lang="en-US" altLang="ja-JP" sz="1400" b="0" i="0" u="none" strike="noStrike" baseline="0" dirty="0">
                  <a:solidFill>
                    <a:schemeClr val="bg2">
                      <a:lumMod val="10000"/>
                    </a:schemeClr>
                  </a:solidFill>
                  <a:latin typeface="Arial" panose="020B0604020202020204" pitchFamily="34" charset="0"/>
                  <a:ea typeface="メイリオ" panose="020B0604030504040204" pitchFamily="50" charset="-128"/>
                  <a:cs typeface="Arial" panose="020B0604020202020204" pitchFamily="34" charset="0"/>
                </a:rPr>
                <a:t>https://www.sonpo.or.jp/about/useful/hazardmap/index.html</a:t>
              </a:r>
              <a:endParaRPr kumimoji="1" lang="ja-JP" altLang="en-US" sz="1400" dirty="0">
                <a:solidFill>
                  <a:schemeClr val="bg2">
                    <a:lumMod val="10000"/>
                  </a:schemeClr>
                </a:solidFill>
                <a:latin typeface="Arial" panose="020B0604020202020204" pitchFamily="34" charset="0"/>
                <a:ea typeface="メイリオ" panose="020B0604030504040204" pitchFamily="50" charset="-128"/>
                <a:cs typeface="Arial" panose="020B0604020202020204" pitchFamily="34" charset="0"/>
              </a:endParaRPr>
            </a:p>
          </p:txBody>
        </p:sp>
        <p:sp>
          <p:nvSpPr>
            <p:cNvPr id="27" name="正方形/長方形 26">
              <a:extLst>
                <a:ext uri="{FF2B5EF4-FFF2-40B4-BE49-F238E27FC236}">
                  <a16:creationId xmlns:a16="http://schemas.microsoft.com/office/drawing/2014/main" id="{C55FD573-76C2-4AAA-9D37-53FD59A4F9D3}"/>
                </a:ext>
              </a:extLst>
            </p:cNvPr>
            <p:cNvSpPr/>
            <p:nvPr/>
          </p:nvSpPr>
          <p:spPr>
            <a:xfrm>
              <a:off x="1762633" y="4588318"/>
              <a:ext cx="149013" cy="1490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grpSp>
    </p:spTree>
    <p:extLst>
      <p:ext uri="{BB962C8B-B14F-4D97-AF65-F5344CB8AC3E}">
        <p14:creationId xmlns:p14="http://schemas.microsoft.com/office/powerpoint/2010/main" val="25574189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300"/>
                                        <p:tgtEl>
                                          <p:spTgt spid="16"/>
                                        </p:tgtEl>
                                      </p:cBhvr>
                                    </p:animEffect>
                                  </p:childTnLst>
                                </p:cTn>
                              </p:par>
                              <p:par>
                                <p:cTn id="18" presetID="10" presetClass="entr" presetSubtype="0" fill="hold" nodeType="withEffect">
                                  <p:stCondLst>
                                    <p:cond delay="3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3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3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bject 2">
            <a:extLst>
              <a:ext uri="{FF2B5EF4-FFF2-40B4-BE49-F238E27FC236}">
                <a16:creationId xmlns:a16="http://schemas.microsoft.com/office/drawing/2014/main" id="{1B1B4F1A-DED8-4CFE-AF4E-310D29245DDC}"/>
              </a:ext>
            </a:extLst>
          </p:cNvPr>
          <p:cNvSpPr/>
          <p:nvPr/>
        </p:nvSpPr>
        <p:spPr>
          <a:xfrm>
            <a:off x="7" y="232651"/>
            <a:ext cx="4742228" cy="669290"/>
          </a:xfrm>
          <a:custGeom>
            <a:avLst/>
            <a:gdLst/>
            <a:ahLst/>
            <a:cxnLst/>
            <a:rect l="l" t="t" r="r" b="b"/>
            <a:pathLst>
              <a:path w="3972560" h="669290">
                <a:moveTo>
                  <a:pt x="3671366" y="0"/>
                </a:moveTo>
                <a:lnTo>
                  <a:pt x="0" y="0"/>
                </a:lnTo>
                <a:lnTo>
                  <a:pt x="0" y="669048"/>
                </a:lnTo>
                <a:lnTo>
                  <a:pt x="3671366" y="669048"/>
                </a:lnTo>
                <a:lnTo>
                  <a:pt x="3720203" y="665108"/>
                </a:lnTo>
                <a:lnTo>
                  <a:pt x="3766530" y="653699"/>
                </a:lnTo>
                <a:lnTo>
                  <a:pt x="3809729" y="635442"/>
                </a:lnTo>
                <a:lnTo>
                  <a:pt x="3849180" y="610957"/>
                </a:lnTo>
                <a:lnTo>
                  <a:pt x="3884261" y="580864"/>
                </a:lnTo>
                <a:lnTo>
                  <a:pt x="3914354" y="545783"/>
                </a:lnTo>
                <a:lnTo>
                  <a:pt x="3938839" y="506332"/>
                </a:lnTo>
                <a:lnTo>
                  <a:pt x="3957096" y="463133"/>
                </a:lnTo>
                <a:lnTo>
                  <a:pt x="3968505" y="416806"/>
                </a:lnTo>
                <a:lnTo>
                  <a:pt x="3972445" y="367969"/>
                </a:lnTo>
                <a:lnTo>
                  <a:pt x="3972445" y="301066"/>
                </a:lnTo>
                <a:lnTo>
                  <a:pt x="3968505" y="252233"/>
                </a:lnTo>
                <a:lnTo>
                  <a:pt x="3957096" y="205908"/>
                </a:lnTo>
                <a:lnTo>
                  <a:pt x="3938839" y="162711"/>
                </a:lnTo>
                <a:lnTo>
                  <a:pt x="3914354" y="123262"/>
                </a:lnTo>
                <a:lnTo>
                  <a:pt x="3884261" y="88182"/>
                </a:lnTo>
                <a:lnTo>
                  <a:pt x="3849180" y="58090"/>
                </a:lnTo>
                <a:lnTo>
                  <a:pt x="3809729" y="33605"/>
                </a:lnTo>
                <a:lnTo>
                  <a:pt x="3766530" y="15349"/>
                </a:lnTo>
                <a:lnTo>
                  <a:pt x="3720203" y="3940"/>
                </a:lnTo>
                <a:lnTo>
                  <a:pt x="3671366" y="0"/>
                </a:lnTo>
                <a:close/>
              </a:path>
            </a:pathLst>
          </a:custGeom>
          <a:solidFill>
            <a:srgbClr val="269B4E"/>
          </a:solidFill>
        </p:spPr>
        <p:txBody>
          <a:bodyPr wrap="square" lIns="0" tIns="0" rIns="0" bIns="0" rtlCol="0"/>
          <a:lstStyle/>
          <a:p>
            <a:endParaRPr/>
          </a:p>
        </p:txBody>
      </p:sp>
      <p:sp>
        <p:nvSpPr>
          <p:cNvPr id="16" name="bk object 16">
            <a:extLst>
              <a:ext uri="{FF2B5EF4-FFF2-40B4-BE49-F238E27FC236}">
                <a16:creationId xmlns:a16="http://schemas.microsoft.com/office/drawing/2014/main" id="{3563CDAC-934A-4710-B19F-B1F14E69C13F}"/>
              </a:ext>
            </a:extLst>
          </p:cNvPr>
          <p:cNvSpPr/>
          <p:nvPr/>
        </p:nvSpPr>
        <p:spPr>
          <a:xfrm>
            <a:off x="317500" y="1143000"/>
            <a:ext cx="8509000" cy="5397500"/>
          </a:xfrm>
          <a:custGeom>
            <a:avLst/>
            <a:gdLst/>
            <a:ahLst/>
            <a:cxnLst/>
            <a:rect l="l" t="t" r="r" b="b"/>
            <a:pathLst>
              <a:path w="8509000" h="5397500">
                <a:moveTo>
                  <a:pt x="8445500" y="5397500"/>
                </a:moveTo>
                <a:lnTo>
                  <a:pt x="63500" y="5397500"/>
                </a:lnTo>
                <a:lnTo>
                  <a:pt x="38785" y="5392510"/>
                </a:lnTo>
                <a:lnTo>
                  <a:pt x="18600" y="5378904"/>
                </a:lnTo>
                <a:lnTo>
                  <a:pt x="4990" y="5358720"/>
                </a:lnTo>
                <a:lnTo>
                  <a:pt x="0" y="5334000"/>
                </a:lnTo>
                <a:lnTo>
                  <a:pt x="0" y="63500"/>
                </a:lnTo>
                <a:lnTo>
                  <a:pt x="4990" y="38785"/>
                </a:lnTo>
                <a:lnTo>
                  <a:pt x="18600" y="18600"/>
                </a:lnTo>
                <a:lnTo>
                  <a:pt x="38785" y="4990"/>
                </a:lnTo>
                <a:lnTo>
                  <a:pt x="63500" y="0"/>
                </a:lnTo>
                <a:lnTo>
                  <a:pt x="8445500" y="0"/>
                </a:lnTo>
                <a:lnTo>
                  <a:pt x="8470220" y="4990"/>
                </a:lnTo>
                <a:lnTo>
                  <a:pt x="8490404" y="18600"/>
                </a:lnTo>
                <a:lnTo>
                  <a:pt x="8504010" y="38785"/>
                </a:lnTo>
                <a:lnTo>
                  <a:pt x="8509000" y="63500"/>
                </a:lnTo>
                <a:lnTo>
                  <a:pt x="8509000" y="5334000"/>
                </a:lnTo>
                <a:lnTo>
                  <a:pt x="8504010" y="5358720"/>
                </a:lnTo>
                <a:lnTo>
                  <a:pt x="8490404" y="5378904"/>
                </a:lnTo>
                <a:lnTo>
                  <a:pt x="8470220" y="5392510"/>
                </a:lnTo>
                <a:lnTo>
                  <a:pt x="8445500" y="5397500"/>
                </a:lnTo>
                <a:close/>
              </a:path>
            </a:pathLst>
          </a:custGeom>
          <a:solidFill>
            <a:schemeClr val="bg1"/>
          </a:solidFill>
          <a:ln w="25400">
            <a:solidFill>
              <a:srgbClr val="DE521A"/>
            </a:solidFill>
          </a:ln>
        </p:spPr>
        <p:txBody>
          <a:bodyPr wrap="square" lIns="0" tIns="0" rIns="0" bIns="0" rtlCol="0"/>
          <a:lstStyle/>
          <a:p>
            <a:endParaRPr/>
          </a:p>
        </p:txBody>
      </p:sp>
      <p:grpSp>
        <p:nvGrpSpPr>
          <p:cNvPr id="30" name="グループ化 29">
            <a:extLst>
              <a:ext uri="{FF2B5EF4-FFF2-40B4-BE49-F238E27FC236}">
                <a16:creationId xmlns:a16="http://schemas.microsoft.com/office/drawing/2014/main" id="{F13FB623-64F8-4890-9409-11533752FB7B}"/>
              </a:ext>
            </a:extLst>
          </p:cNvPr>
          <p:cNvGrpSpPr/>
          <p:nvPr/>
        </p:nvGrpSpPr>
        <p:grpSpPr>
          <a:xfrm>
            <a:off x="76200" y="324000"/>
            <a:ext cx="4607668" cy="628377"/>
            <a:chOff x="76200" y="324000"/>
            <a:chExt cx="4607668" cy="628377"/>
          </a:xfrm>
        </p:grpSpPr>
        <p:sp>
          <p:nvSpPr>
            <p:cNvPr id="31" name="object 3">
              <a:extLst>
                <a:ext uri="{FF2B5EF4-FFF2-40B4-BE49-F238E27FC236}">
                  <a16:creationId xmlns:a16="http://schemas.microsoft.com/office/drawing/2014/main" id="{BB773564-EE7B-4DCA-89E0-08DFCB1F1F48}"/>
                </a:ext>
              </a:extLst>
            </p:cNvPr>
            <p:cNvSpPr txBox="1">
              <a:spLocks/>
            </p:cNvSpPr>
            <p:nvPr/>
          </p:nvSpPr>
          <p:spPr>
            <a:xfrm>
              <a:off x="76200" y="324000"/>
              <a:ext cx="762000" cy="628377"/>
            </a:xfrm>
            <a:prstGeom prst="rect">
              <a:avLst/>
            </a:prstGeom>
          </p:spPr>
          <p:txBody>
            <a:bodyPr vert="horz" wrap="square" lIns="0" tIns="12700" rIns="0" bIns="0" rtlCol="0">
              <a:spAutoFit/>
            </a:bodyPr>
            <a:lstStyle>
              <a:lvl1pPr>
                <a:defRPr>
                  <a:latin typeface="+mj-lt"/>
                  <a:ea typeface="+mj-ea"/>
                  <a:cs typeface="+mj-cs"/>
                </a:defRPr>
              </a:lvl1pPr>
            </a:lstStyle>
            <a:p>
              <a:pPr marL="12700" algn="ctr">
                <a:spcBef>
                  <a:spcPts val="100"/>
                </a:spcBef>
              </a:pPr>
              <a:r>
                <a:rPr kumimoji="0" lang="ja-JP" altLang="en-US" sz="4000" b="1" kern="0" dirty="0">
                  <a:solidFill>
                    <a:srgbClr val="FFFFFF"/>
                  </a:solidFill>
                  <a:latin typeface="メイリオ" panose="020B0604030504040204" pitchFamily="50" charset="-128"/>
                  <a:ea typeface="メイリオ" panose="020B0604030504040204" pitchFamily="50" charset="-128"/>
                </a:rPr>
                <a:t>１</a:t>
              </a:r>
              <a:endParaRPr kumimoji="0" lang="ja-JP" altLang="en-US" sz="40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2" name="object 3">
              <a:extLst>
                <a:ext uri="{FF2B5EF4-FFF2-40B4-BE49-F238E27FC236}">
                  <a16:creationId xmlns:a16="http://schemas.microsoft.com/office/drawing/2014/main" id="{35D56A59-AF3D-408A-BD16-93F53DD9AFD4}"/>
                </a:ext>
              </a:extLst>
            </p:cNvPr>
            <p:cNvSpPr txBox="1">
              <a:spLocks/>
            </p:cNvSpPr>
            <p:nvPr/>
          </p:nvSpPr>
          <p:spPr>
            <a:xfrm>
              <a:off x="792000" y="396000"/>
              <a:ext cx="3891868" cy="443711"/>
            </a:xfrm>
            <a:prstGeom prst="rect">
              <a:avLst/>
            </a:prstGeom>
          </p:spPr>
          <p:txBody>
            <a:bodyPr vert="horz" wrap="square" lIns="0" tIns="12700" rIns="0" bIns="0" rtlCol="0">
              <a:spAutoFit/>
            </a:bodyPr>
            <a:lstStyle>
              <a:lvl1pPr>
                <a:defRPr>
                  <a:latin typeface="+mj-lt"/>
                  <a:ea typeface="+mj-ea"/>
                  <a:cs typeface="+mj-cs"/>
                </a:defRPr>
              </a:lvl1pPr>
            </a:lstStyle>
            <a:p>
              <a:pPr marL="12700">
                <a:spcBef>
                  <a:spcPts val="100"/>
                </a:spcBef>
              </a:pPr>
              <a:r>
                <a:rPr kumimoji="0" lang="ja-JP" altLang="en-US" sz="2800" b="1" kern="0" dirty="0">
                  <a:solidFill>
                    <a:srgbClr val="FFFFFF"/>
                  </a:solidFill>
                  <a:latin typeface="メイリオ" panose="020B0604030504040204" pitchFamily="50" charset="-128"/>
                  <a:ea typeface="メイリオ" panose="020B0604030504040204" pitchFamily="50" charset="-128"/>
                </a:rPr>
                <a:t>自分の命は自分で守る</a:t>
              </a:r>
              <a:endParaRPr kumimoji="0" lang="ja-JP" altLang="en-US" sz="2800" b="1" kern="0" dirty="0">
                <a:solidFill>
                  <a:sysClr val="windowText" lastClr="000000"/>
                </a:solidFill>
                <a:latin typeface="メイリオ" panose="020B0604030504040204" pitchFamily="50" charset="-128"/>
                <a:ea typeface="メイリオ" panose="020B0604030504040204" pitchFamily="50" charset="-128"/>
              </a:endParaRPr>
            </a:p>
          </p:txBody>
        </p:sp>
        <p:sp>
          <p:nvSpPr>
            <p:cNvPr id="34" name="四角形: 角を丸くする 33">
              <a:extLst>
                <a:ext uri="{FF2B5EF4-FFF2-40B4-BE49-F238E27FC236}">
                  <a16:creationId xmlns:a16="http://schemas.microsoft.com/office/drawing/2014/main" id="{DC213FFE-E340-49C6-B5C2-079CCB2D0D2C}"/>
                </a:ext>
              </a:extLst>
            </p:cNvPr>
            <p:cNvSpPr/>
            <p:nvPr/>
          </p:nvSpPr>
          <p:spPr>
            <a:xfrm>
              <a:off x="144000" y="336712"/>
              <a:ext cx="519531" cy="476585"/>
            </a:xfrm>
            <a:prstGeom prst="roundRect">
              <a:avLst/>
            </a:prstGeom>
            <a:solidFill>
              <a:schemeClr val="bg1"/>
            </a:solidFill>
            <a:ln w="2540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lIns="0" tIns="72000" rIns="0" bIns="0" rtlCol="0" anchor="ctr"/>
            <a:lstStyle/>
            <a:p>
              <a:pPr algn="ctr">
                <a:lnSpc>
                  <a:spcPts val="3200"/>
                </a:lnSpc>
              </a:pPr>
              <a:r>
                <a:rPr kumimoji="1" lang="en-US" altLang="ja-JP"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rPr>
                <a:t>3</a:t>
              </a:r>
              <a:endParaRPr kumimoji="1" lang="ja-JP" altLang="en-US" sz="2600" b="1" dirty="0">
                <a:solidFill>
                  <a:schemeClr val="bg2">
                    <a:lumMod val="1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grpSp>
      <p:grpSp>
        <p:nvGrpSpPr>
          <p:cNvPr id="24" name="グループ化 23">
            <a:extLst>
              <a:ext uri="{FF2B5EF4-FFF2-40B4-BE49-F238E27FC236}">
                <a16:creationId xmlns:a16="http://schemas.microsoft.com/office/drawing/2014/main" id="{FA8AAE21-EB8C-4B7D-9C4B-5A222D6C8825}"/>
              </a:ext>
            </a:extLst>
          </p:cNvPr>
          <p:cNvGrpSpPr/>
          <p:nvPr/>
        </p:nvGrpSpPr>
        <p:grpSpPr>
          <a:xfrm>
            <a:off x="622259" y="2813929"/>
            <a:ext cx="7899482" cy="589078"/>
            <a:chOff x="622259" y="1238412"/>
            <a:chExt cx="7899482" cy="589078"/>
          </a:xfrm>
        </p:grpSpPr>
        <p:sp>
          <p:nvSpPr>
            <p:cNvPr id="25" name="四角形: 角を丸くする 24">
              <a:extLst>
                <a:ext uri="{FF2B5EF4-FFF2-40B4-BE49-F238E27FC236}">
                  <a16:creationId xmlns:a16="http://schemas.microsoft.com/office/drawing/2014/main" id="{13192EC9-3A4E-41D3-87F9-30B4F176BE9E}"/>
                </a:ext>
              </a:extLst>
            </p:cNvPr>
            <p:cNvSpPr/>
            <p:nvPr/>
          </p:nvSpPr>
          <p:spPr>
            <a:xfrm>
              <a:off x="1435947" y="1361440"/>
              <a:ext cx="7085794" cy="466050"/>
            </a:xfrm>
            <a:prstGeom prst="roundRect">
              <a:avLst>
                <a:gd name="adj" fmla="val 6571"/>
              </a:avLst>
            </a:prstGeom>
            <a:solidFill>
              <a:srgbClr val="DAE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B0ADB2E6-613A-4801-ABEB-B4AD38E25735}"/>
                </a:ext>
              </a:extLst>
            </p:cNvPr>
            <p:cNvSpPr txBox="1"/>
            <p:nvPr/>
          </p:nvSpPr>
          <p:spPr>
            <a:xfrm>
              <a:off x="2099003" y="1446366"/>
              <a:ext cx="6311818" cy="302006"/>
            </a:xfrm>
            <a:prstGeom prst="rect">
              <a:avLst/>
            </a:prstGeom>
            <a:noFill/>
          </p:spPr>
          <p:txBody>
            <a:bodyPr wrap="square" lIns="0" tIns="0" rIns="0" bIns="0" rtlCol="0">
              <a:spAutoFit/>
            </a:bodyPr>
            <a:lstStyle/>
            <a:p>
              <a:pPr algn="l">
                <a:lnSpc>
                  <a:spcPts val="2500"/>
                </a:lnSpc>
              </a:pPr>
              <a:r>
                <a:rPr lang="ja-JP" altLang="en-US" sz="1600" b="1" i="0" u="none" strike="noStrike" baseline="0" dirty="0">
                  <a:latin typeface="メイリオ" panose="020B0604030504040204" pitchFamily="50" charset="-128"/>
                  <a:ea typeface="メイリオ" panose="020B0604030504040204" pitchFamily="50" charset="-128"/>
                </a:rPr>
                <a:t>帰宅ルートを考えてみましょう。</a:t>
              </a:r>
              <a:endParaRPr kumimoji="1" lang="ja-JP" altLang="en-US" sz="1400" b="1" spc="120" dirty="0">
                <a:latin typeface="メイリオ" panose="020B0604030504040204" pitchFamily="50" charset="-128"/>
                <a:ea typeface="メイリオ" panose="020B0604030504040204" pitchFamily="50" charset="-128"/>
              </a:endParaRPr>
            </a:p>
          </p:txBody>
        </p:sp>
        <p:sp>
          <p:nvSpPr>
            <p:cNvPr id="27" name="四角形: 角を丸くする 26">
              <a:extLst>
                <a:ext uri="{FF2B5EF4-FFF2-40B4-BE49-F238E27FC236}">
                  <a16:creationId xmlns:a16="http://schemas.microsoft.com/office/drawing/2014/main" id="{B91BC195-E6A2-472A-8C57-BF8FFB41DAB4}"/>
                </a:ext>
              </a:extLst>
            </p:cNvPr>
            <p:cNvSpPr/>
            <p:nvPr/>
          </p:nvSpPr>
          <p:spPr>
            <a:xfrm>
              <a:off x="733179" y="1353019"/>
              <a:ext cx="1254904" cy="294968"/>
            </a:xfrm>
            <a:prstGeom prst="roundRect">
              <a:avLst>
                <a:gd name="adj" fmla="val 48667"/>
              </a:avLst>
            </a:prstGeom>
            <a:solidFill>
              <a:srgbClr val="DE521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36000" rIns="0" bIns="0" rtlCol="0" anchor="ctr" anchorCtr="1"/>
            <a:lstStyle/>
            <a:p>
              <a:pPr algn="ctr"/>
              <a:r>
                <a:rPr kumimoji="1" lang="ja-JP" altLang="en-US" sz="1200" b="1" dirty="0">
                  <a:latin typeface="メイリオ" panose="020B0604030504040204" pitchFamily="50" charset="-128"/>
                  <a:ea typeface="メイリオ" panose="020B0604030504040204" pitchFamily="50" charset="-128"/>
                </a:rPr>
                <a:t>考えてみよう</a:t>
              </a:r>
            </a:p>
          </p:txBody>
        </p:sp>
        <p:pic>
          <p:nvPicPr>
            <p:cNvPr id="28" name="グラフィックス 27">
              <a:extLst>
                <a:ext uri="{FF2B5EF4-FFF2-40B4-BE49-F238E27FC236}">
                  <a16:creationId xmlns:a16="http://schemas.microsoft.com/office/drawing/2014/main" id="{16B56F0D-2D84-4244-9E2B-A13E8716B0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259" y="1238412"/>
              <a:ext cx="419100" cy="409575"/>
            </a:xfrm>
            <a:prstGeom prst="rect">
              <a:avLst/>
            </a:prstGeom>
          </p:spPr>
        </p:pic>
      </p:grpSp>
      <p:grpSp>
        <p:nvGrpSpPr>
          <p:cNvPr id="3" name="グループ化 2">
            <a:extLst>
              <a:ext uri="{FF2B5EF4-FFF2-40B4-BE49-F238E27FC236}">
                <a16:creationId xmlns:a16="http://schemas.microsoft.com/office/drawing/2014/main" id="{71AD4722-2708-4EEA-83DD-CE059BF664FF}"/>
              </a:ext>
            </a:extLst>
          </p:cNvPr>
          <p:cNvGrpSpPr/>
          <p:nvPr/>
        </p:nvGrpSpPr>
        <p:grpSpPr>
          <a:xfrm>
            <a:off x="955039" y="3686783"/>
            <a:ext cx="7233920" cy="2568400"/>
            <a:chOff x="955039" y="3686783"/>
            <a:chExt cx="7233920" cy="2568400"/>
          </a:xfrm>
        </p:grpSpPr>
        <p:sp>
          <p:nvSpPr>
            <p:cNvPr id="29" name="正方形/長方形 28">
              <a:extLst>
                <a:ext uri="{FF2B5EF4-FFF2-40B4-BE49-F238E27FC236}">
                  <a16:creationId xmlns:a16="http://schemas.microsoft.com/office/drawing/2014/main" id="{F1E5DF71-FE08-45F1-BF57-1DFE6C6168C3}"/>
                </a:ext>
              </a:extLst>
            </p:cNvPr>
            <p:cNvSpPr/>
            <p:nvPr/>
          </p:nvSpPr>
          <p:spPr>
            <a:xfrm>
              <a:off x="955039" y="3686783"/>
              <a:ext cx="7233920" cy="2301062"/>
            </a:xfrm>
            <a:prstGeom prst="rect">
              <a:avLst/>
            </a:prstGeom>
            <a:noFill/>
            <a:ln w="19050">
              <a:solidFill>
                <a:srgbClr val="126A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1500EC07-F183-474A-9483-555C94FBED0C}"/>
                </a:ext>
              </a:extLst>
            </p:cNvPr>
            <p:cNvSpPr txBox="1"/>
            <p:nvPr/>
          </p:nvSpPr>
          <p:spPr>
            <a:xfrm>
              <a:off x="1191638" y="3850574"/>
              <a:ext cx="6866882" cy="1978747"/>
            </a:xfrm>
            <a:prstGeom prst="rect">
              <a:avLst/>
            </a:prstGeom>
            <a:noFill/>
          </p:spPr>
          <p:txBody>
            <a:bodyPr wrap="square" lIns="0" tIns="0" rIns="0" bIns="0" rtlCol="0">
              <a:spAutoFit/>
            </a:bodyPr>
            <a:lstStyle/>
            <a:p>
              <a:pPr>
                <a:lnSpc>
                  <a:spcPts val="2600"/>
                </a:lnSpc>
              </a:pPr>
              <a:r>
                <a:rPr kumimoji="1" lang="ja-JP" altLang="en-US" sz="1400" dirty="0">
                  <a:latin typeface="メイリオ" panose="020B0604030504040204" pitchFamily="50" charset="-128"/>
                  <a:ea typeface="メイリオ" panose="020B0604030504040204" pitchFamily="50" charset="-128"/>
                </a:rPr>
                <a:t>（例）学校 ⇒ ○○通り ⇒ </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通り ⇒ △△通り ⇒ ◇◇通り ⇒ 自宅</a:t>
              </a:r>
            </a:p>
            <a:p>
              <a:pPr>
                <a:lnSpc>
                  <a:spcPts val="2600"/>
                </a:lnSpc>
              </a:pPr>
              <a:r>
                <a:rPr kumimoji="1" lang="ja-JP" altLang="en-US" sz="1400" dirty="0">
                  <a:latin typeface="メイリオ" panose="020B0604030504040204" pitchFamily="50" charset="-128"/>
                  <a:ea typeface="メイリオ" panose="020B0604030504040204" pitchFamily="50" charset="-128"/>
                </a:rPr>
                <a:t>（役立つ施設）（コンビニ）（□□公園）（警察署）（ガソリンスタンド）　</a:t>
              </a:r>
            </a:p>
            <a:p>
              <a:pPr>
                <a:lnSpc>
                  <a:spcPts val="2600"/>
                </a:lnSpc>
              </a:pPr>
              <a:endParaRPr kumimoji="1" lang="en-US" altLang="ja-JP" sz="1400" dirty="0">
                <a:latin typeface="メイリオ" panose="020B0604030504040204" pitchFamily="50" charset="-128"/>
                <a:ea typeface="メイリオ" panose="020B0604030504040204" pitchFamily="50" charset="-128"/>
              </a:endParaRPr>
            </a:p>
            <a:p>
              <a:pPr>
                <a:lnSpc>
                  <a:spcPts val="2600"/>
                </a:lnSpc>
              </a:pPr>
              <a:r>
                <a:rPr kumimoji="1" lang="ja-JP" altLang="en-US" sz="1400" dirty="0">
                  <a:latin typeface="メイリオ" panose="020B0604030504040204" pitchFamily="50" charset="-128"/>
                  <a:ea typeface="メイリオ" panose="020B0604030504040204" pitchFamily="50" charset="-128"/>
                </a:rPr>
                <a:t>ルート１：</a:t>
              </a:r>
            </a:p>
            <a:p>
              <a:pPr>
                <a:lnSpc>
                  <a:spcPts val="2600"/>
                </a:lnSpc>
              </a:pPr>
              <a:endParaRPr kumimoji="1" lang="en-US" altLang="ja-JP" sz="1400" dirty="0">
                <a:latin typeface="メイリオ" panose="020B0604030504040204" pitchFamily="50" charset="-128"/>
                <a:ea typeface="メイリオ" panose="020B0604030504040204" pitchFamily="50" charset="-128"/>
              </a:endParaRPr>
            </a:p>
            <a:p>
              <a:pPr>
                <a:lnSpc>
                  <a:spcPts val="2600"/>
                </a:lnSpc>
              </a:pPr>
              <a:r>
                <a:rPr kumimoji="1" lang="ja-JP" altLang="en-US" sz="1400" dirty="0">
                  <a:latin typeface="メイリオ" panose="020B0604030504040204" pitchFamily="50" charset="-128"/>
                  <a:ea typeface="メイリオ" panose="020B0604030504040204" pitchFamily="50" charset="-128"/>
                </a:rPr>
                <a:t>ルート２：</a:t>
              </a:r>
            </a:p>
          </p:txBody>
        </p:sp>
        <p:sp>
          <p:nvSpPr>
            <p:cNvPr id="36" name="テキスト ボックス 35">
              <a:extLst>
                <a:ext uri="{FF2B5EF4-FFF2-40B4-BE49-F238E27FC236}">
                  <a16:creationId xmlns:a16="http://schemas.microsoft.com/office/drawing/2014/main" id="{2D184B4D-4283-400C-82F0-E70F6DE4BE9A}"/>
                </a:ext>
              </a:extLst>
            </p:cNvPr>
            <p:cNvSpPr txBox="1"/>
            <p:nvPr/>
          </p:nvSpPr>
          <p:spPr>
            <a:xfrm>
              <a:off x="968399" y="5989726"/>
              <a:ext cx="7220560" cy="265457"/>
            </a:xfrm>
            <a:prstGeom prst="rect">
              <a:avLst/>
            </a:prstGeom>
            <a:noFill/>
          </p:spPr>
          <p:txBody>
            <a:bodyPr wrap="square" rtlCol="0">
              <a:spAutoFit/>
            </a:bodyPr>
            <a:lstStyle/>
            <a:p>
              <a:pPr algn="l">
                <a:lnSpc>
                  <a:spcPts val="1400"/>
                </a:lnSpc>
              </a:pPr>
              <a:r>
                <a:rPr lang="en-US" altLang="ja-JP" sz="900" b="0" i="0" u="none" strike="noStrike" baseline="0" dirty="0">
                  <a:latin typeface="メイリオ" panose="020B0604030504040204" pitchFamily="50" charset="-128"/>
                  <a:ea typeface="メイリオ" panose="020B0604030504040204" pitchFamily="50" charset="-128"/>
                </a:rPr>
                <a:t>※ </a:t>
              </a:r>
              <a:r>
                <a:rPr lang="ja-JP" altLang="en-US" sz="900" b="0" i="0" u="none" strike="noStrike" baseline="0" dirty="0">
                  <a:latin typeface="メイリオ" panose="020B0604030504040204" pitchFamily="50" charset="-128"/>
                  <a:ea typeface="メイリオ" panose="020B0604030504040204" pitchFamily="50" charset="-128"/>
                </a:rPr>
                <a:t>災害時に通行止めになったり混乱が生じたりする恐れが高いルートは、できるだけ避けましょう。</a:t>
              </a:r>
              <a:endParaRPr kumimoji="1" lang="ja-JP" altLang="en-US" sz="900" dirty="0">
                <a:latin typeface="Arial" panose="020B0604020202020204" pitchFamily="34" charset="0"/>
                <a:ea typeface="メイリオ" panose="020B0604030504040204" pitchFamily="50" charset="-128"/>
                <a:cs typeface="Arial" panose="020B0604020202020204" pitchFamily="34" charset="0"/>
              </a:endParaRPr>
            </a:p>
          </p:txBody>
        </p:sp>
      </p:grpSp>
      <p:grpSp>
        <p:nvGrpSpPr>
          <p:cNvPr id="2" name="グループ化 1">
            <a:extLst>
              <a:ext uri="{FF2B5EF4-FFF2-40B4-BE49-F238E27FC236}">
                <a16:creationId xmlns:a16="http://schemas.microsoft.com/office/drawing/2014/main" id="{054AC8E6-6706-4ADB-A91B-D4F5A325B44E}"/>
              </a:ext>
            </a:extLst>
          </p:cNvPr>
          <p:cNvGrpSpPr/>
          <p:nvPr/>
        </p:nvGrpSpPr>
        <p:grpSpPr>
          <a:xfrm>
            <a:off x="590668" y="1379616"/>
            <a:ext cx="7820152" cy="1122505"/>
            <a:chOff x="590668" y="1379616"/>
            <a:chExt cx="7820152" cy="1122505"/>
          </a:xfrm>
        </p:grpSpPr>
        <p:sp>
          <p:nvSpPr>
            <p:cNvPr id="37" name="テキスト ボックス 36">
              <a:extLst>
                <a:ext uri="{FF2B5EF4-FFF2-40B4-BE49-F238E27FC236}">
                  <a16:creationId xmlns:a16="http://schemas.microsoft.com/office/drawing/2014/main" id="{5EF3AE5A-C7CD-495A-A12B-D0A0C6CE988A}"/>
                </a:ext>
              </a:extLst>
            </p:cNvPr>
            <p:cNvSpPr txBox="1"/>
            <p:nvPr/>
          </p:nvSpPr>
          <p:spPr>
            <a:xfrm>
              <a:off x="590668" y="1379616"/>
              <a:ext cx="7820152" cy="323165"/>
            </a:xfrm>
            <a:prstGeom prst="rect">
              <a:avLst/>
            </a:prstGeom>
            <a:noFill/>
          </p:spPr>
          <p:txBody>
            <a:bodyPr wrap="square" lIns="0" tIns="0" rIns="0" bIns="0" rtlCol="0">
              <a:spAutoFit/>
            </a:bodyPr>
            <a:lstStyle/>
            <a:p>
              <a:pPr>
                <a:lnSpc>
                  <a:spcPts val="2800"/>
                </a:lnSpc>
              </a:pPr>
              <a:r>
                <a:rPr kumimoji="1" lang="ja-JP" altLang="en-US" sz="1400" b="1" dirty="0">
                  <a:solidFill>
                    <a:schemeClr val="bg2">
                      <a:lumMod val="10000"/>
                    </a:schemeClr>
                  </a:solidFill>
                  <a:latin typeface="メイリオ" panose="020B0604030504040204" pitchFamily="50" charset="-128"/>
                  <a:ea typeface="メイリオ" panose="020B0604030504040204" pitchFamily="50" charset="-128"/>
                </a:rPr>
                <a:t>（２）帰宅ルートを考えよう</a:t>
              </a:r>
            </a:p>
          </p:txBody>
        </p:sp>
        <p:sp>
          <p:nvSpPr>
            <p:cNvPr id="38" name="テキスト ボックス 37">
              <a:extLst>
                <a:ext uri="{FF2B5EF4-FFF2-40B4-BE49-F238E27FC236}">
                  <a16:creationId xmlns:a16="http://schemas.microsoft.com/office/drawing/2014/main" id="{68B57A4E-DB54-4B80-BD34-A77732A2845A}"/>
                </a:ext>
              </a:extLst>
            </p:cNvPr>
            <p:cNvSpPr txBox="1"/>
            <p:nvPr/>
          </p:nvSpPr>
          <p:spPr>
            <a:xfrm>
              <a:off x="733180" y="1819883"/>
              <a:ext cx="7598559" cy="682238"/>
            </a:xfrm>
            <a:prstGeom prst="rect">
              <a:avLst/>
            </a:prstGeom>
            <a:noFill/>
          </p:spPr>
          <p:txBody>
            <a:bodyPr wrap="square" lIns="0" tIns="0" rIns="0" bIns="0" rtlCol="0">
              <a:spAutoFit/>
            </a:bodyPr>
            <a:lstStyle/>
            <a:p>
              <a:pPr>
                <a:lnSpc>
                  <a:spcPts val="2800"/>
                </a:lnSpc>
              </a:pPr>
              <a:r>
                <a:rPr kumimoji="1" lang="ja-JP" altLang="en-US" sz="1400" dirty="0">
                  <a:solidFill>
                    <a:schemeClr val="bg2">
                      <a:lumMod val="10000"/>
                    </a:schemeClr>
                  </a:solidFill>
                  <a:latin typeface="メイリオ" panose="020B0604030504040204" pitchFamily="50" charset="-128"/>
                  <a:ea typeface="メイリオ" panose="020B0604030504040204" pitchFamily="50" charset="-128"/>
                </a:rPr>
                <a:t>　大きな地震が発生した場合などには、交通機関が不通になることがあります。このため、徒歩で帰宅するルートや一時避難する場所などについて考えましょう。</a:t>
              </a:r>
            </a:p>
          </p:txBody>
        </p:sp>
      </p:grpSp>
    </p:spTree>
    <p:extLst>
      <p:ext uri="{BB962C8B-B14F-4D97-AF65-F5344CB8AC3E}">
        <p14:creationId xmlns:p14="http://schemas.microsoft.com/office/powerpoint/2010/main" val="3369960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200"/>
                                        <p:tgtEl>
                                          <p:spTgt spid="24"/>
                                        </p:tgtEl>
                                      </p:cBhvr>
                                    </p:animEffect>
                                    <p:anim calcmode="lin" valueType="num">
                                      <p:cBhvr>
                                        <p:cTn id="13" dur="200" fill="hold"/>
                                        <p:tgtEl>
                                          <p:spTgt spid="24"/>
                                        </p:tgtEl>
                                        <p:attrNameLst>
                                          <p:attrName>ppt_x</p:attrName>
                                        </p:attrNameLst>
                                      </p:cBhvr>
                                      <p:tavLst>
                                        <p:tav tm="0">
                                          <p:val>
                                            <p:strVal val="#ppt_x"/>
                                          </p:val>
                                        </p:tav>
                                        <p:tav tm="100000">
                                          <p:val>
                                            <p:strVal val="#ppt_x"/>
                                          </p:val>
                                        </p:tav>
                                      </p:tavLst>
                                    </p:anim>
                                    <p:anim calcmode="lin" valueType="num">
                                      <p:cBhvr>
                                        <p:cTn id="14" dur="200" fill="hold"/>
                                        <p:tgtEl>
                                          <p:spTgt spid="24"/>
                                        </p:tgtEl>
                                        <p:attrNameLst>
                                          <p:attrName>ppt_y</p:attrName>
                                        </p:attrNameLst>
                                      </p:cBhvr>
                                      <p:tavLst>
                                        <p:tav tm="0">
                                          <p:val>
                                            <p:strVal val="#ppt_y-.1"/>
                                          </p:val>
                                        </p:tav>
                                        <p:tav tm="100000">
                                          <p:val>
                                            <p:strVal val="#ppt_y"/>
                                          </p:val>
                                        </p:tav>
                                      </p:tavLst>
                                    </p:anim>
                                  </p:childTnLst>
                                </p:cTn>
                              </p:par>
                            </p:childTnLst>
                          </p:cTn>
                        </p:par>
                        <p:par>
                          <p:cTn id="15" fill="hold">
                            <p:stCondLst>
                              <p:cond delay="2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E1"/>
        </a:solidFill>
        <a:ln w="19050">
          <a:solidFill>
            <a:srgbClr val="209189"/>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EF255273158624A81016C377070D172" ma:contentTypeVersion="" ma:contentTypeDescription="新しいドキュメントを作成します。" ma:contentTypeScope="" ma:versionID="a1d6adcc8da869426de60ca7b83823e8">
  <xsd:schema xmlns:xsd="http://www.w3.org/2001/XMLSchema" xmlns:xs="http://www.w3.org/2001/XMLSchema" xmlns:p="http://schemas.microsoft.com/office/2006/metadata/properties" xmlns:ns2="2b94cecb-f9b5-4a2a-ba2e-d30f9cb9bfaa" xmlns:ns3="54d7915c-8155-41e6-8583-0bf1714184ae" xmlns:ns4="5b8f1f48-a59c-4316-9b4f-c8925e5a6422" targetNamespace="http://schemas.microsoft.com/office/2006/metadata/properties" ma:root="true" ma:fieldsID="5fad165fafad948173ac52f54d72a038" ns2:_="" ns3:_="" ns4:_="">
    <xsd:import namespace="2b94cecb-f9b5-4a2a-ba2e-d30f9cb9bfaa"/>
    <xsd:import namespace="54d7915c-8155-41e6-8583-0bf1714184ae"/>
    <xsd:import namespace="5b8f1f48-a59c-4316-9b4f-c8925e5a64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94cecb-f9b5-4a2a-ba2e-d30f9cb9bf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画像タグ" ma:readOnly="false" ma:fieldId="{5cf76f15-5ced-4ddc-b409-7134ff3c332f}" ma:taxonomyMulti="true" ma:sspId="8b5f3d0b-0122-40ab-9be4-69120fa01e6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d7915c-8155-41e6-8583-0bf171418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6E8317B7-F851-4CB5-BE4E-8D230011E819}" ma:internalName="TaxCatchAll" ma:showField="CatchAllData" ma:web="{5b8f1f48-a59c-4316-9b4f-c8925e5a642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b8f1f48-a59c-4316-9b4f-c8925e5a6422" elementFormDefault="qualified">
    <xsd:import namespace="http://schemas.microsoft.com/office/2006/documentManagement/types"/>
    <xsd:import namespace="http://schemas.microsoft.com/office/infopath/2007/PartnerControls"/>
    <xsd:element name="SharedWithUsers" ma:index="2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4d7915c-8155-41e6-8583-0bf1714184ae" xsi:nil="true"/>
    <lcf76f155ced4ddcb4097134ff3c332f xmlns="2b94cecb-f9b5-4a2a-ba2e-d30f9cb9bfa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349A129-7A16-4C1B-9BDB-3592D12DCE2A}">
  <ds:schemaRefs>
    <ds:schemaRef ds:uri="http://schemas.microsoft.com/sharepoint/v3/contenttype/forms"/>
  </ds:schemaRefs>
</ds:datastoreItem>
</file>

<file path=customXml/itemProps2.xml><?xml version="1.0" encoding="utf-8"?>
<ds:datastoreItem xmlns:ds="http://schemas.openxmlformats.org/officeDocument/2006/customXml" ds:itemID="{E37AAA4E-EFFA-4A2F-9E84-2896C44778A3}"/>
</file>

<file path=customXml/itemProps3.xml><?xml version="1.0" encoding="utf-8"?>
<ds:datastoreItem xmlns:ds="http://schemas.openxmlformats.org/officeDocument/2006/customXml" ds:itemID="{B03529CB-1E7E-4051-A05D-3D5C78A977E2}">
  <ds:schemaRef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2b94cecb-f9b5-4a2a-ba2e-d30f9cb9bfa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1245</TotalTime>
  <Words>7924</Words>
  <Application>Microsoft Office PowerPoint</Application>
  <PresentationFormat>画面に合わせる (4:3)</PresentationFormat>
  <Paragraphs>530</Paragraphs>
  <Slides>28</Slides>
  <Notes>28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28</vt:i4>
      </vt:variant>
    </vt:vector>
  </HeadingPairs>
  <TitlesOfParts>
    <vt:vector size="33" baseType="lpstr">
      <vt:lpstr>ShinGoPro-Medium</vt:lpstr>
      <vt:lpstr>UDShinGoPro-Regular</vt:lpstr>
      <vt:lpstr>メイリオ</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Itoh Shingo</dc:creator>
  <cp:lastModifiedBy>八木 康之</cp:lastModifiedBy>
  <cp:revision>109</cp:revision>
  <dcterms:created xsi:type="dcterms:W3CDTF">2020-08-20T03:11:10Z</dcterms:created>
  <dcterms:modified xsi:type="dcterms:W3CDTF">2024-01-24T03:59:50Z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0x0101007EF255273158624A81016C377070D172</vt:lpwstr>
  </property>
  <property fmtid="{D5CDD505-2E9C-101B-9397-08002B2CF9AE}" pid="3" name="MediaServiceImageTags">
    <vt:lpwstr/>
  </property>
</Properties>
</file>