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256" r:id="rId5"/>
    <p:sldId id="257" r:id="rId6"/>
    <p:sldId id="258"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1" r:id="rId23"/>
    <p:sldId id="300" r:id="rId24"/>
    <p:sldId id="302" r:id="rId25"/>
    <p:sldId id="303" r:id="rId26"/>
    <p:sldId id="304" r:id="rId27"/>
    <p:sldId id="310" r:id="rId28"/>
    <p:sldId id="311" r:id="rId29"/>
    <p:sldId id="305" r:id="rId30"/>
    <p:sldId id="306" r:id="rId31"/>
    <p:sldId id="307" r:id="rId32"/>
    <p:sldId id="309" r:id="rId33"/>
    <p:sldId id="30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01C"/>
    <a:srgbClr val="B02687"/>
    <a:srgbClr val="E73B0E"/>
    <a:srgbClr val="E6E6E6"/>
    <a:srgbClr val="DE521A"/>
    <a:srgbClr val="ED9901"/>
    <a:srgbClr val="126AAE"/>
    <a:srgbClr val="0000FF"/>
    <a:srgbClr val="BDD7F9"/>
    <a:srgbClr val="BEEC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8" autoAdjust="0"/>
    <p:restoredTop sz="93957" autoAdjust="0"/>
  </p:normalViewPr>
  <p:slideViewPr>
    <p:cSldViewPr snapToGrid="0">
      <p:cViewPr varScale="1">
        <p:scale>
          <a:sx n="68" d="100"/>
          <a:sy n="68" d="100"/>
        </p:scale>
        <p:origin x="1428"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1" d="100"/>
          <a:sy n="121" d="100"/>
        </p:scale>
        <p:origin x="1304"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メイリオ" panose="020B0604030504040204" pitchFamily="50" charset="-128"/>
                <a:ea typeface="メイリオ" panose="020B0604030504040204" pitchFamily="50" charset="-128"/>
              </a:defRPr>
            </a:lvl1pPr>
          </a:lstStyle>
          <a:p>
            <a:endParaRPr kumimoji="1"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メイリオ" panose="020B0604030504040204" pitchFamily="50" charset="-128"/>
                <a:ea typeface="メイリオ" panose="020B0604030504040204" pitchFamily="50" charset="-128"/>
              </a:defRPr>
            </a:lvl1pPr>
          </a:lstStyle>
          <a:p>
            <a:fld id="{D844E090-1B1E-4A6B-ADD1-60C6558B1028}" type="datetimeFigureOut">
              <a:rPr kumimoji="1" lang="ja-JP" altLang="en-US" smtClean="0"/>
              <a:pPr/>
              <a:t>2024/1/24</a:t>
            </a:fld>
            <a:endParaRPr kumimoji="1" lang="ja-JP" altLang="en-US" dirty="0"/>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メイリオ" panose="020B0604030504040204" pitchFamily="50" charset="-128"/>
                <a:ea typeface="メイリオ" panose="020B0604030504040204" pitchFamily="50" charset="-128"/>
              </a:defRPr>
            </a:lvl1pPr>
          </a:lstStyle>
          <a:p>
            <a:endParaRPr kumimoji="1"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メイリオ" panose="020B0604030504040204" pitchFamily="50" charset="-128"/>
                <a:ea typeface="メイリオ" panose="020B0604030504040204" pitchFamily="50" charset="-128"/>
              </a:defRPr>
            </a:lvl1pPr>
          </a:lstStyle>
          <a:p>
            <a:fld id="{033FB15D-F833-4F30-B6B1-E76FD4C4BF89}" type="slidenum">
              <a:rPr kumimoji="1" lang="ja-JP" altLang="en-US" smtClean="0"/>
              <a:pPr/>
              <a:t>‹#›</a:t>
            </a:fld>
            <a:endParaRPr kumimoji="1" lang="ja-JP" altLang="en-US" dirty="0"/>
          </a:p>
        </p:txBody>
      </p:sp>
    </p:spTree>
    <p:extLst>
      <p:ext uri="{BB962C8B-B14F-4D97-AF65-F5344CB8AC3E}">
        <p14:creationId xmlns:p14="http://schemas.microsoft.com/office/powerpoint/2010/main" val="37763621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2pPr>
    <a:lvl3pPr marL="9144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3pPr>
    <a:lvl4pPr marL="13716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4pPr>
    <a:lvl5pPr marL="18288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33214" y="4400550"/>
            <a:ext cx="6191572" cy="3600450"/>
          </a:xfrm>
        </p:spPr>
        <p:txBody>
          <a:bodyPr/>
          <a:lstStyle/>
          <a:p>
            <a:r>
              <a:rPr kumimoji="1" lang="ja-JP" altLang="en-US" b="1" dirty="0"/>
              <a:t>学校現場における防災教育の重要性</a:t>
            </a:r>
            <a:endParaRPr kumimoji="1" lang="en-US" altLang="ja-JP" b="1" dirty="0"/>
          </a:p>
          <a:p>
            <a:r>
              <a:rPr kumimoji="1" lang="ja-JP" altLang="en-US" dirty="0"/>
              <a:t>　損害保険業界では、損害保険事業を通じて蓄積してきた知識や経験を活かし、防災教育を推進しています。</a:t>
            </a:r>
          </a:p>
          <a:p>
            <a:r>
              <a:rPr kumimoji="1" lang="ja-JP" altLang="en-US" dirty="0"/>
              <a:t>　「ワークシート</a:t>
            </a:r>
            <a:r>
              <a:rPr kumimoji="1" lang="en-US" altLang="ja-JP" dirty="0"/>
              <a:t>〈</a:t>
            </a:r>
            <a:r>
              <a:rPr kumimoji="1" lang="ja-JP" altLang="en-US" dirty="0"/>
              <a:t>安全な住まい　災害への備え</a:t>
            </a:r>
            <a:r>
              <a:rPr kumimoji="1" lang="en-US" altLang="ja-JP" dirty="0"/>
              <a:t>〉</a:t>
            </a:r>
            <a:r>
              <a:rPr kumimoji="1" lang="ja-JP" altLang="en-US" dirty="0"/>
              <a:t>」は、近年、世界中でさまざまな自然災害が発生して、私たちの生活に大きな影響を及ぼしている状況を踏まえ、子どもたちとその家族、そして地域の安全・安心を守りたいと思い、作成したものです。</a:t>
            </a:r>
          </a:p>
          <a:p>
            <a:r>
              <a:rPr kumimoji="1" lang="ja-JP" altLang="en-US" dirty="0"/>
              <a:t>　また、本教材は、家庭科における活用を意識して編集しています。もちろん、さまざまな教科で活用いただきたいと思いますが、「衣食住などに関する実践的・体験的な活動を通して、よりよい生活の実現に向けて、生活を工夫し創造する資質・能力」</a:t>
            </a:r>
            <a:r>
              <a:rPr kumimoji="1" lang="en-US" altLang="ja-JP" dirty="0"/>
              <a:t>(</a:t>
            </a:r>
            <a:r>
              <a:rPr kumimoji="1" lang="ja-JP" altLang="en-US" dirty="0"/>
              <a:t>平成</a:t>
            </a:r>
            <a:r>
              <a:rPr kumimoji="1" lang="en-US" altLang="ja-JP" dirty="0"/>
              <a:t>29</a:t>
            </a:r>
            <a:r>
              <a:rPr kumimoji="1" lang="ja-JP" altLang="en-US" dirty="0"/>
              <a:t>年改訂中学校学習指導要領　技術・家庭科　抜粋</a:t>
            </a:r>
            <a:r>
              <a:rPr kumimoji="1" lang="en-US" altLang="ja-JP" dirty="0"/>
              <a:t>) </a:t>
            </a:r>
            <a:r>
              <a:rPr kumimoji="1" lang="ja-JP" altLang="en-US" dirty="0"/>
              <a:t>を育成することを目的とする技術・家庭科（家庭分野）は、防災教育の実践においても有効であると考えました。</a:t>
            </a:r>
          </a:p>
          <a:p>
            <a:r>
              <a:rPr kumimoji="1" lang="ja-JP" altLang="en-US" dirty="0"/>
              <a:t>　例えば、家の中の安全対策については「安全な住まい」、災害時の備えや災害時の生活については「食生活」や「衣生活」など、まさに技術・家庭科（家庭分野）に基づいた工夫が求められます。そのため、「ワークシート</a:t>
            </a:r>
            <a:r>
              <a:rPr kumimoji="1" lang="en-US" altLang="ja-JP" dirty="0"/>
              <a:t>〈</a:t>
            </a:r>
            <a:r>
              <a:rPr kumimoji="1" lang="ja-JP" altLang="en-US" dirty="0"/>
              <a:t>安全な住まい　災害への備え</a:t>
            </a:r>
            <a:r>
              <a:rPr kumimoji="1" lang="en-US" altLang="ja-JP" dirty="0"/>
              <a:t>〉</a:t>
            </a:r>
            <a:r>
              <a:rPr kumimoji="1" lang="ja-JP" altLang="en-US" dirty="0"/>
              <a:t>」の作成にあたっては、京都府立洛北高等学校の竝川幸子教諭の協力を得て教材化を行っています。</a:t>
            </a:r>
          </a:p>
          <a:p>
            <a:r>
              <a:rPr kumimoji="1" lang="ja-JP" altLang="en-US" dirty="0"/>
              <a:t>　この教材を学習すれば、防災対策は万全ということではありません。しかし、防災に関する知識があれば行動できます。行動できれば避難でき、それが命を左右することも現実です。</a:t>
            </a:r>
          </a:p>
          <a:p>
            <a:r>
              <a:rPr kumimoji="1" lang="ja-JP" altLang="en-US" dirty="0"/>
              <a:t>　子どもたちにとって、より有意義な防災学習となるよう、理科や社会科など他の教科とも連携して、具体的かつ実践的な取組みを継続的に行っていくことが大切です。そのような学習の１つのきっかけとして、本教材を活用いただくことを願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033FB15D-F833-4F30-B6B1-E76FD4C4BF89}" type="slidenum">
              <a:rPr kumimoji="1" lang="ja-JP" altLang="en-US" smtClean="0"/>
              <a:t>1</a:t>
            </a:fld>
            <a:endParaRPr kumimoji="1" lang="ja-JP" altLang="en-US"/>
          </a:p>
        </p:txBody>
      </p:sp>
    </p:spTree>
    <p:extLst>
      <p:ext uri="{BB962C8B-B14F-4D97-AF65-F5344CB8AC3E}">
        <p14:creationId xmlns:p14="http://schemas.microsoft.com/office/powerpoint/2010/main" val="3391637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033FB15D-F833-4F30-B6B1-E76FD4C4BF89}" type="slidenum">
              <a:rPr kumimoji="1" lang="ja-JP" altLang="en-US" smtClean="0"/>
              <a:t>10</a:t>
            </a:fld>
            <a:endParaRPr kumimoji="1" lang="ja-JP" altLang="en-US"/>
          </a:p>
        </p:txBody>
      </p:sp>
      <p:sp>
        <p:nvSpPr>
          <p:cNvPr id="7" name="ノート プレースホルダー 6">
            <a:extLst>
              <a:ext uri="{FF2B5EF4-FFF2-40B4-BE49-F238E27FC236}">
                <a16:creationId xmlns:a16="http://schemas.microsoft.com/office/drawing/2014/main" id="{BEE0E8CC-9B53-430C-A26E-811B5AEA0674}"/>
              </a:ext>
            </a:extLst>
          </p:cNvPr>
          <p:cNvSpPr>
            <a:spLocks noGrp="1"/>
          </p:cNvSpPr>
          <p:nvPr>
            <p:ph type="body" idx="1"/>
          </p:nvPr>
        </p:nvSpPr>
        <p:spPr>
          <a:xfrm>
            <a:off x="685800" y="4400549"/>
            <a:ext cx="5486400" cy="4181147"/>
          </a:xfrm>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altLang="ja-JP" sz="1200" b="0" i="0" u="none" strike="noStrike" baseline="0" dirty="0">
                <a:latin typeface="メイリオ" panose="020B0604030504040204" pitchFamily="50" charset="-128"/>
                <a:ea typeface="メイリオ" panose="020B0604030504040204" pitchFamily="50" charset="-128"/>
              </a:rPr>
              <a:t>『</a:t>
            </a:r>
            <a:r>
              <a:rPr lang="en-US" altLang="ja-JP" b="0" dirty="0">
                <a:latin typeface="メイリオ" panose="020B0604030504040204" pitchFamily="50" charset="-128"/>
                <a:ea typeface="メイリオ" panose="020B0604030504040204" pitchFamily="50" charset="-128"/>
              </a:rPr>
              <a:t>2</a:t>
            </a:r>
            <a:r>
              <a:rPr lang="ja-JP" altLang="en-US" b="0" dirty="0">
                <a:latin typeface="メイリオ" panose="020B0604030504040204" pitchFamily="50" charset="-128"/>
                <a:ea typeface="メイリオ" panose="020B0604030504040204" pitchFamily="50" charset="-128"/>
              </a:rPr>
              <a:t>　備えあれば憂いなし！</a:t>
            </a:r>
            <a:r>
              <a:rPr lang="en-US" altLang="ja-JP" b="0" dirty="0">
                <a:latin typeface="メイリオ" panose="020B0604030504040204" pitchFamily="50" charset="-128"/>
                <a:ea typeface="メイリオ" panose="020B0604030504040204" pitchFamily="50" charset="-128"/>
              </a:rPr>
              <a:t>(</a:t>
            </a:r>
            <a:r>
              <a:rPr lang="ja-JP" altLang="en-US" b="0" dirty="0">
                <a:latin typeface="メイリオ" panose="020B0604030504040204" pitchFamily="50" charset="-128"/>
                <a:ea typeface="メイリオ" panose="020B0604030504040204" pitchFamily="50" charset="-128"/>
              </a:rPr>
              <a:t>自然災害への備え</a:t>
            </a:r>
            <a:r>
              <a:rPr lang="en-US" altLang="ja-JP" b="0" dirty="0">
                <a:latin typeface="メイリオ" panose="020B0604030504040204" pitchFamily="50" charset="-128"/>
                <a:ea typeface="メイリオ" panose="020B0604030504040204" pitchFamily="50" charset="-128"/>
              </a:rPr>
              <a:t>)</a:t>
            </a:r>
            <a:r>
              <a:rPr lang="ja-JP" altLang="en-US" b="0" dirty="0">
                <a:latin typeface="メイリオ" panose="020B0604030504040204" pitchFamily="50" charset="-128"/>
                <a:ea typeface="メイリオ" panose="020B0604030504040204" pitchFamily="50" charset="-128"/>
              </a:rPr>
              <a:t> </a:t>
            </a:r>
            <a:r>
              <a:rPr lang="en-US" altLang="ja-JP" sz="1200" b="0" i="0" u="none" strike="noStrike" baseline="0" dirty="0">
                <a:latin typeface="メイリオ" panose="020B0604030504040204" pitchFamily="50" charset="-128"/>
                <a:ea typeface="メイリオ" panose="020B0604030504040204" pitchFamily="50" charset="-128"/>
              </a:rPr>
              <a:t>(1) </a:t>
            </a:r>
            <a:r>
              <a:rPr lang="ja-JP" altLang="en-US" sz="1200" b="0" i="0" u="none" strike="noStrike" baseline="0" dirty="0">
                <a:latin typeface="メイリオ" panose="020B0604030504040204" pitchFamily="50" charset="-128"/>
                <a:ea typeface="メイリオ" panose="020B0604030504040204" pitchFamily="50" charset="-128"/>
              </a:rPr>
              <a:t>ハザードマップを活用しよう</a:t>
            </a:r>
            <a:r>
              <a:rPr lang="en-US" altLang="ja-JP" sz="1200" b="0" i="0" u="none" strike="noStrike" baseline="0"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■指導内容</a:t>
            </a:r>
            <a:endParaRPr lang="en-US" altLang="ja-JP" b="1" dirty="0">
              <a:latin typeface="メイリオ" panose="020B0604030504040204" pitchFamily="50" charset="-128"/>
              <a:ea typeface="メイリオ" panose="020B0604030504040204" pitchFamily="50" charset="-128"/>
            </a:endParaRPr>
          </a:p>
          <a:p>
            <a:pPr>
              <a:lnSpc>
                <a:spcPts val="1500"/>
              </a:lnSpc>
            </a:pPr>
            <a:r>
              <a:rPr lang="ja-JP" altLang="en-US" sz="1200" dirty="0">
                <a:latin typeface="メイリオ" panose="020B0604030504040204" pitchFamily="50" charset="-128"/>
                <a:ea typeface="メイリオ" panose="020B0604030504040204" pitchFamily="50" charset="-128"/>
              </a:rPr>
              <a:t>・自然災害が起きたときに何が必要になるかを考えさせる。</a:t>
            </a:r>
            <a:endParaRPr lang="en-US" altLang="ja-JP" sz="1200" dirty="0">
              <a:latin typeface="メイリオ" panose="020B0604030504040204" pitchFamily="50" charset="-128"/>
              <a:ea typeface="メイリオ" panose="020B0604030504040204" pitchFamily="50" charset="-128"/>
            </a:endParaRPr>
          </a:p>
          <a:p>
            <a:pPr algn="l"/>
            <a:r>
              <a:rPr lang="ja-JP" altLang="en-US" sz="1200" b="0" i="0" u="none" strike="noStrike" baseline="0" dirty="0">
                <a:latin typeface="メイリオ" panose="020B0604030504040204" pitchFamily="50" charset="-128"/>
                <a:ea typeface="メイリオ" panose="020B0604030504040204" pitchFamily="50" charset="-128"/>
              </a:rPr>
              <a:t>・ハザードマップのもつ意味を説明する。</a:t>
            </a:r>
          </a:p>
          <a:p>
            <a:pPr algn="l"/>
            <a:r>
              <a:rPr lang="ja-JP" altLang="en-US" sz="1200" b="0" i="0" u="none" strike="noStrike" baseline="0" dirty="0">
                <a:latin typeface="メイリオ" panose="020B0604030504040204" pitchFamily="50" charset="-128"/>
                <a:ea typeface="メイリオ" panose="020B0604030504040204" pitchFamily="50" charset="-128"/>
              </a:rPr>
              <a:t>・文中の（　　）に語句を記入させる。</a:t>
            </a:r>
          </a:p>
          <a:p>
            <a:pPr algn="l"/>
            <a:r>
              <a:rPr lang="ja-JP" altLang="en-US" sz="1200" b="0" i="0" u="none" strike="noStrike" baseline="0" dirty="0">
                <a:latin typeface="メイリオ" panose="020B0604030504040204" pitchFamily="50" charset="-128"/>
                <a:ea typeface="メイリオ" panose="020B0604030504040204" pitchFamily="50" charset="-128"/>
              </a:rPr>
              <a:t>・学校周辺や居住地（自治体）のハザードマップを見せて説明する。</a:t>
            </a:r>
          </a:p>
          <a:p>
            <a:pPr algn="l"/>
            <a:r>
              <a:rPr lang="en-US" altLang="ja-JP" sz="1200" b="0" i="0" u="none" strike="noStrike" baseline="0" dirty="0">
                <a:latin typeface="メイリオ" panose="020B0604030504040204" pitchFamily="50" charset="-128"/>
                <a:ea typeface="メイリオ" panose="020B0604030504040204" pitchFamily="50" charset="-128"/>
              </a:rPr>
              <a:t>※ PC </a:t>
            </a:r>
            <a:r>
              <a:rPr lang="ja-JP" altLang="en-US" sz="1200" b="0" i="0" u="none" strike="noStrike" baseline="0" dirty="0">
                <a:latin typeface="メイリオ" panose="020B0604030504040204" pitchFamily="50" charset="-128"/>
                <a:ea typeface="メイリオ" panose="020B0604030504040204" pitchFamily="50" charset="-128"/>
              </a:rPr>
              <a:t>環境が整っていればポータルサイトや動画を視聴させてもよい。</a:t>
            </a:r>
            <a:endParaRPr lang="en-US" altLang="ja-JP" b="1" dirty="0">
              <a:latin typeface="メイリオ" panose="020B0604030504040204" pitchFamily="50" charset="-128"/>
              <a:ea typeface="メイリオ" panose="020B0604030504040204" pitchFamily="50" charset="-128"/>
            </a:endParaRPr>
          </a:p>
          <a:p>
            <a:pPr>
              <a:lnSpc>
                <a:spcPts val="15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指導のポイント</a:t>
            </a:r>
            <a:r>
              <a:rPr lang="en-US" altLang="ja-JP" b="1" dirty="0">
                <a:latin typeface="メイリオ" panose="020B0604030504040204" pitchFamily="50" charset="-128"/>
                <a:ea typeface="メイリオ" panose="020B0604030504040204" pitchFamily="50" charset="-128"/>
              </a:rPr>
              <a:t>】</a:t>
            </a:r>
          </a:p>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200" dirty="0">
                <a:latin typeface="メイリオ" panose="020B0604030504040204" pitchFamily="50" charset="-128"/>
                <a:ea typeface="メイリオ" panose="020B0604030504040204" pitchFamily="50" charset="-128"/>
              </a:rPr>
              <a:t>・ハザードマップの意味を理解させる。</a:t>
            </a:r>
            <a:endParaRPr lang="en-US" altLang="ja-JP" b="1" dirty="0">
              <a:latin typeface="メイリオ" panose="020B0604030504040204" pitchFamily="50" charset="-128"/>
              <a:ea typeface="メイリオ" panose="020B0604030504040204" pitchFamily="50" charset="-128"/>
            </a:endParaRPr>
          </a:p>
          <a:p>
            <a:pPr marL="144000" indent="-457200">
              <a:lnSpc>
                <a:spcPts val="1500"/>
              </a:lnSpc>
            </a:pPr>
            <a:r>
              <a:rPr lang="ja-JP" altLang="en-US" sz="1200" dirty="0">
                <a:latin typeface="メイリオ" panose="020B0604030504040204" pitchFamily="50" charset="-128"/>
                <a:ea typeface="メイリオ" panose="020B0604030504040204" pitchFamily="50" charset="-128"/>
              </a:rPr>
              <a:t>・ハザードマップとは、自然災害による被害の軽減や防災対策に使用する目的で、被災想定区域や避難場所、避難経路などの防災関係施設の位置などを表示した地図をいう。防災マップ、被害予測図などと呼ばれるものもある。</a:t>
            </a:r>
          </a:p>
          <a:p>
            <a:pPr marL="144000" indent="-457200">
              <a:lnSpc>
                <a:spcPts val="1500"/>
              </a:lnSpc>
            </a:pPr>
            <a:r>
              <a:rPr lang="ja-JP" altLang="en-US" sz="1200" dirty="0">
                <a:latin typeface="メイリオ" panose="020B0604030504040204" pitchFamily="50" charset="-128"/>
                <a:ea typeface="メイリオ" panose="020B0604030504040204" pitchFamily="50" charset="-128"/>
              </a:rPr>
              <a:t>　また、ハザードとは、危険の原因や危険物・障害物のことをいう。</a:t>
            </a:r>
            <a:endParaRPr lang="en-US" altLang="ja-JP" dirty="0"/>
          </a:p>
          <a:p>
            <a:pPr marL="144000" indent="-457200">
              <a:lnSpc>
                <a:spcPts val="1500"/>
              </a:lnSpc>
            </a:pPr>
            <a:r>
              <a:rPr lang="ja-JP" altLang="en-US" sz="1200" dirty="0">
                <a:latin typeface="メイリオ" panose="020B0604030504040204" pitchFamily="50" charset="-128"/>
                <a:ea typeface="メイリオ" panose="020B0604030504040204" pitchFamily="50" charset="-128"/>
              </a:rPr>
              <a:t>・</a:t>
            </a:r>
            <a:r>
              <a:rPr lang="ja-JP" altLang="en-US" dirty="0"/>
              <a:t>１</a:t>
            </a:r>
            <a:r>
              <a:rPr lang="ja-JP" altLang="en-US" sz="1200" dirty="0">
                <a:latin typeface="メイリオ" panose="020B0604030504040204" pitchFamily="50" charset="-128"/>
                <a:ea typeface="メイリオ" panose="020B0604030504040204" pitchFamily="50" charset="-128"/>
              </a:rPr>
              <a:t>を学習したうえで、改めて日ごろからの備えが大切であることを考えさせる。</a:t>
            </a:r>
          </a:p>
          <a:p>
            <a:pPr marL="144000" indent="-457200">
              <a:lnSpc>
                <a:spcPts val="1500"/>
              </a:lnSpc>
            </a:pPr>
            <a:r>
              <a:rPr lang="ja-JP" altLang="en-US" sz="1200" dirty="0">
                <a:latin typeface="メイリオ" panose="020B0604030504040204" pitchFamily="50" charset="-128"/>
                <a:ea typeface="メイリオ" panose="020B0604030504040204" pitchFamily="50" charset="-128"/>
              </a:rPr>
              <a:t>・自治体のハザードマップを活用し、学校周辺の地域特性などを認識させる。</a:t>
            </a:r>
          </a:p>
          <a:p>
            <a:pPr marL="144000" indent="-457200">
              <a:lnSpc>
                <a:spcPts val="1500"/>
              </a:lnSpc>
            </a:pPr>
            <a:r>
              <a:rPr lang="ja-JP" altLang="en-US" sz="1200" dirty="0">
                <a:latin typeface="メイリオ" panose="020B0604030504040204" pitchFamily="50" charset="-128"/>
                <a:ea typeface="メイリオ" panose="020B0604030504040204" pitchFamily="50" charset="-128"/>
              </a:rPr>
              <a:t>　また、生徒の居住地についても避難場所などを確認させる。</a:t>
            </a:r>
            <a:endParaRPr lang="en-US" altLang="ja-JP" sz="1200" dirty="0">
              <a:latin typeface="メイリオ" panose="020B0604030504040204" pitchFamily="50" charset="-128"/>
              <a:ea typeface="メイリオ" panose="020B0604030504040204" pitchFamily="50" charset="-128"/>
            </a:endParaRPr>
          </a:p>
          <a:p>
            <a:endParaRPr kumimoji="1" lang="ja-JP" altLang="en-US" dirty="0"/>
          </a:p>
        </p:txBody>
      </p:sp>
    </p:spTree>
    <p:extLst>
      <p:ext uri="{BB962C8B-B14F-4D97-AF65-F5344CB8AC3E}">
        <p14:creationId xmlns:p14="http://schemas.microsoft.com/office/powerpoint/2010/main" val="1958490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033FB15D-F833-4F30-B6B1-E76FD4C4BF89}" type="slidenum">
              <a:rPr kumimoji="1" lang="ja-JP" altLang="en-US" smtClean="0"/>
              <a:t>11</a:t>
            </a:fld>
            <a:endParaRPr kumimoji="1" lang="ja-JP" altLang="en-US"/>
          </a:p>
        </p:txBody>
      </p:sp>
      <p:sp>
        <p:nvSpPr>
          <p:cNvPr id="7" name="ノート プレースホルダー 6">
            <a:extLst>
              <a:ext uri="{FF2B5EF4-FFF2-40B4-BE49-F238E27FC236}">
                <a16:creationId xmlns:a16="http://schemas.microsoft.com/office/drawing/2014/main" id="{BEE0E8CC-9B53-430C-A26E-811B5AEA0674}"/>
              </a:ext>
            </a:extLst>
          </p:cNvPr>
          <p:cNvSpPr>
            <a:spLocks noGrp="1"/>
          </p:cNvSpPr>
          <p:nvPr>
            <p:ph type="body" idx="1"/>
          </p:nvPr>
        </p:nvSpPr>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lang="en-US" altLang="ja-JP"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18887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033FB15D-F833-4F30-B6B1-E76FD4C4BF89}" type="slidenum">
              <a:rPr kumimoji="1" lang="ja-JP" altLang="en-US" smtClean="0"/>
              <a:t>12</a:t>
            </a:fld>
            <a:endParaRPr kumimoji="1" lang="ja-JP" altLang="en-US"/>
          </a:p>
        </p:txBody>
      </p:sp>
      <p:sp>
        <p:nvSpPr>
          <p:cNvPr id="7" name="ノート プレースホルダー 6">
            <a:extLst>
              <a:ext uri="{FF2B5EF4-FFF2-40B4-BE49-F238E27FC236}">
                <a16:creationId xmlns:a16="http://schemas.microsoft.com/office/drawing/2014/main" id="{BEE0E8CC-9B53-430C-A26E-811B5AEA0674}"/>
              </a:ext>
            </a:extLst>
          </p:cNvPr>
          <p:cNvSpPr>
            <a:spLocks noGrp="1"/>
          </p:cNvSpPr>
          <p:nvPr>
            <p:ph type="body" idx="1"/>
          </p:nvPr>
        </p:nvSpPr>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altLang="ja-JP" sz="1200" b="0" i="0" u="none" strike="noStrike" baseline="0" dirty="0">
                <a:latin typeface="メイリオ" panose="020B0604030504040204" pitchFamily="50" charset="-128"/>
                <a:ea typeface="メイリオ" panose="020B0604030504040204" pitchFamily="50" charset="-128"/>
              </a:rPr>
              <a:t>『</a:t>
            </a:r>
            <a:r>
              <a:rPr lang="en-US" altLang="ja-JP" b="0" dirty="0">
                <a:latin typeface="メイリオ" panose="020B0604030504040204" pitchFamily="50" charset="-128"/>
                <a:ea typeface="メイリオ" panose="020B0604030504040204" pitchFamily="50" charset="-128"/>
              </a:rPr>
              <a:t>2</a:t>
            </a:r>
            <a:r>
              <a:rPr lang="ja-JP" altLang="en-US" b="0" dirty="0">
                <a:latin typeface="メイリオ" panose="020B0604030504040204" pitchFamily="50" charset="-128"/>
                <a:ea typeface="メイリオ" panose="020B0604030504040204" pitchFamily="50" charset="-128"/>
              </a:rPr>
              <a:t>　備えあれば憂いなし！</a:t>
            </a:r>
            <a:r>
              <a:rPr lang="en-US" altLang="ja-JP" b="0" dirty="0">
                <a:latin typeface="メイリオ" panose="020B0604030504040204" pitchFamily="50" charset="-128"/>
                <a:ea typeface="メイリオ" panose="020B0604030504040204" pitchFamily="50" charset="-128"/>
              </a:rPr>
              <a:t>(</a:t>
            </a:r>
            <a:r>
              <a:rPr lang="ja-JP" altLang="en-US" b="0" dirty="0">
                <a:latin typeface="メイリオ" panose="020B0604030504040204" pitchFamily="50" charset="-128"/>
                <a:ea typeface="メイリオ" panose="020B0604030504040204" pitchFamily="50" charset="-128"/>
              </a:rPr>
              <a:t>自然災害への備え</a:t>
            </a:r>
            <a:r>
              <a:rPr lang="en-US" altLang="ja-JP" b="0" dirty="0">
                <a:latin typeface="メイリオ" panose="020B0604030504040204" pitchFamily="50" charset="-128"/>
                <a:ea typeface="メイリオ" panose="020B0604030504040204" pitchFamily="50" charset="-128"/>
              </a:rPr>
              <a:t>)</a:t>
            </a:r>
            <a:r>
              <a:rPr lang="ja-JP" altLang="en-US" b="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(2) </a:t>
            </a:r>
            <a:r>
              <a:rPr lang="ja-JP" altLang="en-US" sz="1200" dirty="0">
                <a:latin typeface="メイリオ" panose="020B0604030504040204" pitchFamily="50" charset="-128"/>
                <a:ea typeface="メイリオ" panose="020B0604030504040204" pitchFamily="50" charset="-128"/>
              </a:rPr>
              <a:t>風水害に備えよう</a:t>
            </a:r>
            <a:r>
              <a:rPr lang="en-US" altLang="ja-JP" sz="1200" b="0" i="0" u="none" strike="noStrike" baseline="0"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展開</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6</a:t>
            </a:r>
            <a:r>
              <a:rPr lang="ja-JP" altLang="en-US" sz="1400" dirty="0">
                <a:latin typeface="メイリオ" panose="020B0604030504040204" pitchFamily="50" charset="-128"/>
                <a:ea typeface="メイリオ" panose="020B0604030504040204" pitchFamily="50" charset="-128"/>
              </a:rPr>
              <a:t>分）</a:t>
            </a:r>
            <a:endParaRPr lang="en-US" altLang="ja-JP"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指導内容</a:t>
            </a:r>
            <a:endParaRPr lang="en-US" altLang="ja-JP" b="1" dirty="0">
              <a:latin typeface="メイリオ" panose="020B0604030504040204" pitchFamily="50" charset="-128"/>
              <a:ea typeface="メイリオ" panose="020B0604030504040204" pitchFamily="50" charset="-128"/>
            </a:endParaRPr>
          </a:p>
          <a:p>
            <a:pPr marL="144000" indent="-457200">
              <a:lnSpc>
                <a:spcPts val="1500"/>
              </a:lnSpc>
            </a:pPr>
            <a:r>
              <a:rPr lang="ja-JP" altLang="en-US" sz="1200" dirty="0">
                <a:latin typeface="メイリオ" panose="020B0604030504040204" pitchFamily="50" charset="-128"/>
                <a:ea typeface="メイリオ" panose="020B0604030504040204" pitchFamily="50" charset="-128"/>
              </a:rPr>
              <a:t>・早めの避難行動に繋げられるよう、ハザードマップと防災気象情報などを合わせて考えることの重要性を説明する。</a:t>
            </a:r>
            <a:endParaRPr lang="en-US" altLang="ja-JP" dirty="0">
              <a:latin typeface="メイリオ" panose="020B0604030504040204" pitchFamily="50" charset="-128"/>
              <a:ea typeface="メイリオ" panose="020B0604030504040204" pitchFamily="50" charset="-128"/>
            </a:endParaRPr>
          </a:p>
          <a:p>
            <a:pPr>
              <a:lnSpc>
                <a:spcPts val="15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指導のポイント</a:t>
            </a:r>
            <a:r>
              <a:rPr lang="en-US" altLang="ja-JP" b="1" dirty="0">
                <a:latin typeface="メイリオ" panose="020B0604030504040204" pitchFamily="50" charset="-128"/>
                <a:ea typeface="メイリオ" panose="020B0604030504040204" pitchFamily="50" charset="-128"/>
              </a:rPr>
              <a:t>】</a:t>
            </a:r>
          </a:p>
          <a:p>
            <a:pPr marL="144000" indent="-457200">
              <a:lnSpc>
                <a:spcPts val="1500"/>
              </a:lnSpc>
            </a:pPr>
            <a:r>
              <a:rPr lang="ja-JP" altLang="en-US" sz="1200" dirty="0">
                <a:latin typeface="メイリオ" panose="020B0604030504040204" pitchFamily="50" charset="-128"/>
                <a:ea typeface="メイリオ" panose="020B0604030504040204" pitchFamily="50" charset="-128"/>
              </a:rPr>
              <a:t>・最新の気象情報を知る中で、早目に避難行動をとることが大切なことを認識させる。</a:t>
            </a:r>
          </a:p>
          <a:p>
            <a:pPr marL="144000" indent="-457200">
              <a:lnSpc>
                <a:spcPts val="1500"/>
              </a:lnSpc>
            </a:pPr>
            <a:r>
              <a:rPr lang="ja-JP" altLang="en-US" sz="1200" dirty="0">
                <a:latin typeface="メイリオ" panose="020B0604030504040204" pitchFamily="50" charset="-128"/>
                <a:ea typeface="メイリオ" panose="020B0604030504040204" pitchFamily="50" charset="-128"/>
              </a:rPr>
              <a:t>・日ごろからの備えとともに、予想される災害の程度に応じた安全対策が必要なことを理解させる。</a:t>
            </a:r>
            <a:endParaRPr lang="en-US" altLang="ja-JP" sz="1200" dirty="0">
              <a:latin typeface="メイリオ" panose="020B0604030504040204" pitchFamily="50" charset="-128"/>
              <a:ea typeface="メイリオ" panose="020B0604030504040204" pitchFamily="50" charset="-128"/>
            </a:endParaRPr>
          </a:p>
          <a:p>
            <a:pPr algn="l"/>
            <a:r>
              <a:rPr lang="ja-JP" altLang="en-US" dirty="0">
                <a:latin typeface="メイリオ" panose="020B0604030504040204" pitchFamily="50" charset="-128"/>
                <a:ea typeface="メイリオ" panose="020B0604030504040204" pitchFamily="50" charset="-128"/>
              </a:rPr>
              <a:t>・「考えてみよう」はグループで考えさせてもよい。</a:t>
            </a:r>
            <a:endParaRPr lang="en-US" altLang="ja-JP" b="1" dirty="0">
              <a:latin typeface="メイリオ" panose="020B0604030504040204" pitchFamily="50" charset="-128"/>
              <a:ea typeface="メイリオ" panose="020B0604030504040204" pitchFamily="50" charset="-128"/>
            </a:endParaRPr>
          </a:p>
          <a:p>
            <a:endParaRPr kumimoji="1" lang="ja-JP" altLang="en-US" dirty="0"/>
          </a:p>
        </p:txBody>
      </p:sp>
    </p:spTree>
    <p:extLst>
      <p:ext uri="{BB962C8B-B14F-4D97-AF65-F5344CB8AC3E}">
        <p14:creationId xmlns:p14="http://schemas.microsoft.com/office/powerpoint/2010/main" val="909336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033FB15D-F833-4F30-B6B1-E76FD4C4BF89}" type="slidenum">
              <a:rPr kumimoji="1" lang="ja-JP" altLang="en-US" smtClean="0"/>
              <a:t>13</a:t>
            </a:fld>
            <a:endParaRPr kumimoji="1" lang="ja-JP" altLang="en-US"/>
          </a:p>
        </p:txBody>
      </p:sp>
      <p:sp>
        <p:nvSpPr>
          <p:cNvPr id="7" name="ノート プレースホルダー 6">
            <a:extLst>
              <a:ext uri="{FF2B5EF4-FFF2-40B4-BE49-F238E27FC236}">
                <a16:creationId xmlns:a16="http://schemas.microsoft.com/office/drawing/2014/main" id="{BEE0E8CC-9B53-430C-A26E-811B5AEA0674}"/>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99703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033FB15D-F833-4F30-B6B1-E76FD4C4BF89}" type="slidenum">
              <a:rPr kumimoji="1" lang="ja-JP" altLang="en-US" smtClean="0"/>
              <a:t>14</a:t>
            </a:fld>
            <a:endParaRPr kumimoji="1" lang="ja-JP" altLang="en-US"/>
          </a:p>
        </p:txBody>
      </p:sp>
      <p:sp>
        <p:nvSpPr>
          <p:cNvPr id="7" name="ノート プレースホルダー 6">
            <a:extLst>
              <a:ext uri="{FF2B5EF4-FFF2-40B4-BE49-F238E27FC236}">
                <a16:creationId xmlns:a16="http://schemas.microsoft.com/office/drawing/2014/main" id="{BEE0E8CC-9B53-430C-A26E-811B5AEA0674}"/>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44390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033FB15D-F833-4F30-B6B1-E76FD4C4BF89}" type="slidenum">
              <a:rPr kumimoji="1" lang="ja-JP" altLang="en-US" smtClean="0"/>
              <a:t>15</a:t>
            </a:fld>
            <a:endParaRPr kumimoji="1" lang="ja-JP" altLang="en-US"/>
          </a:p>
        </p:txBody>
      </p:sp>
      <p:sp>
        <p:nvSpPr>
          <p:cNvPr id="7" name="ノート プレースホルダー 6">
            <a:extLst>
              <a:ext uri="{FF2B5EF4-FFF2-40B4-BE49-F238E27FC236}">
                <a16:creationId xmlns:a16="http://schemas.microsoft.com/office/drawing/2014/main" id="{BEE0E8CC-9B53-430C-A26E-811B5AEA0674}"/>
              </a:ext>
            </a:extLst>
          </p:cNvPr>
          <p:cNvSpPr>
            <a:spLocks noGrp="1"/>
          </p:cNvSpPr>
          <p:nvPr>
            <p:ph type="body" idx="1"/>
          </p:nvPr>
        </p:nvSpPr>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altLang="ja-JP" sz="1200" b="0" i="0" u="none" strike="noStrike" baseline="0" dirty="0">
                <a:latin typeface="メイリオ" panose="020B0604030504040204" pitchFamily="50" charset="-128"/>
                <a:ea typeface="メイリオ" panose="020B0604030504040204" pitchFamily="50" charset="-128"/>
              </a:rPr>
              <a:t>『</a:t>
            </a:r>
            <a:r>
              <a:rPr lang="en-US" altLang="ja-JP" b="0" dirty="0">
                <a:latin typeface="メイリオ" panose="020B0604030504040204" pitchFamily="50" charset="-128"/>
                <a:ea typeface="メイリオ" panose="020B0604030504040204" pitchFamily="50" charset="-128"/>
              </a:rPr>
              <a:t>2</a:t>
            </a:r>
            <a:r>
              <a:rPr lang="ja-JP" altLang="en-US" b="0" dirty="0">
                <a:latin typeface="メイリオ" panose="020B0604030504040204" pitchFamily="50" charset="-128"/>
                <a:ea typeface="メイリオ" panose="020B0604030504040204" pitchFamily="50" charset="-128"/>
              </a:rPr>
              <a:t>　備えあれば憂いなし！</a:t>
            </a:r>
            <a:r>
              <a:rPr lang="en-US" altLang="ja-JP" b="0" dirty="0">
                <a:latin typeface="メイリオ" panose="020B0604030504040204" pitchFamily="50" charset="-128"/>
                <a:ea typeface="メイリオ" panose="020B0604030504040204" pitchFamily="50" charset="-128"/>
              </a:rPr>
              <a:t>(</a:t>
            </a:r>
            <a:r>
              <a:rPr lang="ja-JP" altLang="en-US" b="0" dirty="0">
                <a:latin typeface="メイリオ" panose="020B0604030504040204" pitchFamily="50" charset="-128"/>
                <a:ea typeface="メイリオ" panose="020B0604030504040204" pitchFamily="50" charset="-128"/>
              </a:rPr>
              <a:t>自然災害への備え</a:t>
            </a:r>
            <a:r>
              <a:rPr lang="en-US" altLang="ja-JP" b="0" dirty="0">
                <a:latin typeface="メイリオ" panose="020B0604030504040204" pitchFamily="50" charset="-128"/>
                <a:ea typeface="メイリオ" panose="020B0604030504040204" pitchFamily="50" charset="-128"/>
              </a:rPr>
              <a:t>)</a:t>
            </a:r>
            <a:r>
              <a:rPr lang="ja-JP" altLang="en-US" b="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(3) </a:t>
            </a:r>
            <a:r>
              <a:rPr lang="ja-JP" altLang="en-US" sz="1200" dirty="0">
                <a:latin typeface="メイリオ" panose="020B0604030504040204" pitchFamily="50" charset="-128"/>
                <a:ea typeface="メイリオ" panose="020B0604030504040204" pitchFamily="50" charset="-128"/>
              </a:rPr>
              <a:t>地震に備えよう</a:t>
            </a:r>
            <a:r>
              <a:rPr lang="en-US" altLang="ja-JP" sz="1200" b="0" i="0" u="none" strike="noStrike" baseline="0"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■展開</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8</a:t>
            </a:r>
            <a:r>
              <a:rPr lang="ja-JP" altLang="en-US" sz="1400" dirty="0">
                <a:latin typeface="メイリオ" panose="020B0604030504040204" pitchFamily="50" charset="-128"/>
                <a:ea typeface="メイリオ" panose="020B0604030504040204" pitchFamily="50" charset="-128"/>
              </a:rPr>
              <a:t>分）</a:t>
            </a:r>
            <a:endParaRPr lang="en-US" altLang="ja-JP"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■指導内容</a:t>
            </a:r>
            <a:endParaRPr lang="en-US" altLang="ja-JP" b="1" dirty="0">
              <a:latin typeface="メイリオ" panose="020B0604030504040204" pitchFamily="50" charset="-128"/>
              <a:ea typeface="メイリオ" panose="020B0604030504040204" pitchFamily="50" charset="-128"/>
            </a:endParaRPr>
          </a:p>
          <a:p>
            <a:pPr marL="144000" indent="-457200">
              <a:lnSpc>
                <a:spcPts val="1500"/>
              </a:lnSpc>
            </a:pPr>
            <a:r>
              <a:rPr lang="ja-JP" altLang="en-US" sz="1200" dirty="0">
                <a:latin typeface="メイリオ" panose="020B0604030504040204" pitchFamily="50" charset="-128"/>
                <a:ea typeface="メイリオ" panose="020B0604030504040204" pitchFamily="50" charset="-128"/>
              </a:rPr>
              <a:t>・ハザードマップを活用し、学校周辺や居住地で起こりうる地震災害と対策を考えさせる。</a:t>
            </a:r>
            <a:endParaRPr lang="en-US" altLang="ja-JP" dirty="0">
              <a:latin typeface="メイリオ" panose="020B0604030504040204" pitchFamily="50" charset="-128"/>
              <a:ea typeface="メイリオ" panose="020B0604030504040204" pitchFamily="50" charset="-128"/>
            </a:endParaRPr>
          </a:p>
          <a:p>
            <a:pPr marL="144000" indent="-457200" algn="l"/>
            <a:r>
              <a:rPr lang="ja-JP" altLang="en-US" sz="1200" b="0" i="0" u="none" strike="noStrike" baseline="0" dirty="0">
                <a:latin typeface="メイリオ" panose="020B0604030504040204" pitchFamily="50" charset="-128"/>
                <a:ea typeface="メイリオ" panose="020B0604030504040204" pitchFamily="50" charset="-128"/>
              </a:rPr>
              <a:t>・家具の転倒やガラスの飛散を防ぐための工夫、家具の配置の確認、避難経路の確保、その他外出先で地震に遭遇した場合の対策などについて、どのような方法があるか具体的に考えさせる。</a:t>
            </a:r>
            <a:endParaRPr lang="en-US" altLang="ja-JP" sz="1200" b="0" i="0" u="none" strike="noStrike" baseline="0" dirty="0">
              <a:latin typeface="メイリオ" panose="020B0604030504040204" pitchFamily="50" charset="-128"/>
              <a:ea typeface="メイリオ" panose="020B0604030504040204" pitchFamily="50" charset="-128"/>
            </a:endParaRPr>
          </a:p>
          <a:p>
            <a:pPr marL="144000" indent="-457200" algn="l"/>
            <a:r>
              <a:rPr lang="ja-JP" altLang="en-US" sz="1200" b="0" i="0" u="none" strike="noStrike" baseline="0" dirty="0">
                <a:latin typeface="メイリオ" panose="020B0604030504040204" pitchFamily="50" charset="-128"/>
                <a:ea typeface="メイリオ" panose="020B0604030504040204" pitchFamily="50" charset="-128"/>
              </a:rPr>
              <a:t>・頭部を守る大切さと結びつけて説明する。</a:t>
            </a:r>
            <a:endParaRPr lang="en-US" altLang="ja-JP" dirty="0">
              <a:latin typeface="メイリオ" panose="020B0604030504040204" pitchFamily="50" charset="-128"/>
              <a:ea typeface="メイリオ" panose="020B0604030504040204" pitchFamily="50" charset="-128"/>
            </a:endParaRPr>
          </a:p>
          <a:p>
            <a:pPr>
              <a:lnSpc>
                <a:spcPts val="15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指導のポイント</a:t>
            </a:r>
            <a:r>
              <a:rPr lang="en-US" altLang="ja-JP" b="1" dirty="0">
                <a:latin typeface="メイリオ" panose="020B0604030504040204" pitchFamily="50" charset="-128"/>
                <a:ea typeface="メイリオ" panose="020B0604030504040204" pitchFamily="50" charset="-128"/>
              </a:rPr>
              <a:t>】</a:t>
            </a:r>
          </a:p>
          <a:p>
            <a:pPr marL="144000" indent="-457200">
              <a:lnSpc>
                <a:spcPts val="1500"/>
              </a:lnSpc>
            </a:pPr>
            <a:r>
              <a:rPr lang="ja-JP" altLang="en-US" sz="1200" dirty="0">
                <a:latin typeface="メイリオ" panose="020B0604030504040204" pitchFamily="50" charset="-128"/>
                <a:ea typeface="メイリオ" panose="020B0604030504040204" pitchFamily="50" charset="-128"/>
              </a:rPr>
              <a:t>・イラストを参考に具体的に考えさせる。自分の住まいをイメージして考えさせるとよい。</a:t>
            </a:r>
            <a:endParaRPr lang="en-US" altLang="ja-JP" sz="1200" dirty="0">
              <a:latin typeface="メイリオ" panose="020B0604030504040204" pitchFamily="50" charset="-128"/>
              <a:ea typeface="メイリオ" panose="020B0604030504040204" pitchFamily="50" charset="-128"/>
            </a:endParaRPr>
          </a:p>
          <a:p>
            <a:pPr marL="144000" indent="-457200">
              <a:lnSpc>
                <a:spcPts val="1500"/>
              </a:lnSpc>
            </a:pPr>
            <a:r>
              <a:rPr lang="ja-JP" altLang="en-US" sz="1200" dirty="0">
                <a:latin typeface="メイリオ" panose="020B0604030504040204" pitchFamily="50" charset="-128"/>
                <a:ea typeface="メイリオ" panose="020B0604030504040204" pitchFamily="50" charset="-128"/>
              </a:rPr>
              <a:t>・家具を固定するポール式器具などは、実物を用意し、見せるとよい。</a:t>
            </a:r>
            <a:endParaRPr lang="en-US" altLang="ja-JP" sz="1200" dirty="0">
              <a:latin typeface="メイリオ" panose="020B0604030504040204" pitchFamily="50" charset="-128"/>
              <a:ea typeface="メイリオ" panose="020B0604030504040204" pitchFamily="50" charset="-128"/>
            </a:endParaRPr>
          </a:p>
          <a:p>
            <a:pPr marL="180000" marR="0" lvl="0" indent="-457200" algn="l" defTabSz="914400" rtl="0" eaLnBrk="1" fontAlgn="auto" latinLnBrk="0" hangingPunct="1">
              <a:lnSpc>
                <a:spcPts val="1500"/>
              </a:lnSpc>
              <a:spcBef>
                <a:spcPts val="0"/>
              </a:spcBef>
              <a:spcAft>
                <a:spcPts val="0"/>
              </a:spcAft>
              <a:buClrTx/>
              <a:buSzTx/>
              <a:buFontTx/>
              <a:buNone/>
              <a:tabLst/>
              <a:defRPr/>
            </a:pPr>
            <a:r>
              <a:rPr lang="ja-JP" altLang="en-US" sz="1200" dirty="0">
                <a:latin typeface="メイリオ" panose="020B0604030504040204" pitchFamily="50" charset="-128"/>
                <a:ea typeface="メイリオ" panose="020B0604030504040204" pitchFamily="50" charset="-128"/>
              </a:rPr>
              <a:t>・住まいの安全と併せて、自分の身を守ることも大切であることを認識させる（防災ずきんやスリッパの備えの必要性など）。</a:t>
            </a:r>
            <a:endParaRPr lang="en-US" altLang="ja-JP" sz="1200" dirty="0">
              <a:latin typeface="メイリオ" panose="020B0604030504040204" pitchFamily="50" charset="-128"/>
              <a:ea typeface="メイリオ" panose="020B0604030504040204" pitchFamily="50" charset="-128"/>
            </a:endParaRPr>
          </a:p>
          <a:p>
            <a:pPr marL="180000" marR="0" lvl="0" indent="-457200" algn="l" defTabSz="914400" rtl="0" eaLnBrk="1" fontAlgn="auto" latinLnBrk="0" hangingPunct="1">
              <a:lnSpc>
                <a:spcPts val="1500"/>
              </a:lnSpc>
              <a:spcBef>
                <a:spcPts val="0"/>
              </a:spcBef>
              <a:spcAft>
                <a:spcPts val="0"/>
              </a:spcAft>
              <a:buClrTx/>
              <a:buSzTx/>
              <a:buFontTx/>
              <a:buNone/>
              <a:tabLst/>
              <a:defRPr/>
            </a:pPr>
            <a:r>
              <a:rPr lang="ja-JP" altLang="en-US" sz="1200" dirty="0">
                <a:latin typeface="メイリオ" panose="020B0604030504040204" pitchFamily="50" charset="-128"/>
                <a:ea typeface="メイリオ" panose="020B0604030504040204" pitchFamily="50" charset="-128"/>
              </a:rPr>
              <a:t>・外出先で地震に遭った場合の行動についても確認する。</a:t>
            </a:r>
            <a:endParaRPr lang="en-US" altLang="ja-JP" sz="1200" dirty="0">
              <a:latin typeface="メイリオ" panose="020B0604030504040204" pitchFamily="50" charset="-128"/>
              <a:ea typeface="メイリオ" panose="020B0604030504040204" pitchFamily="50" charset="-128"/>
            </a:endParaRPr>
          </a:p>
          <a:p>
            <a:endParaRPr kumimoji="1" lang="ja-JP" altLang="en-US" dirty="0"/>
          </a:p>
        </p:txBody>
      </p:sp>
    </p:spTree>
    <p:extLst>
      <p:ext uri="{BB962C8B-B14F-4D97-AF65-F5344CB8AC3E}">
        <p14:creationId xmlns:p14="http://schemas.microsoft.com/office/powerpoint/2010/main" val="701624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033FB15D-F833-4F30-B6B1-E76FD4C4BF89}" type="slidenum">
              <a:rPr kumimoji="1" lang="ja-JP" altLang="en-US" smtClean="0"/>
              <a:t>16</a:t>
            </a:fld>
            <a:endParaRPr kumimoji="1" lang="ja-JP" altLang="en-US"/>
          </a:p>
        </p:txBody>
      </p:sp>
      <p:sp>
        <p:nvSpPr>
          <p:cNvPr id="7" name="ノート プレースホルダー 6">
            <a:extLst>
              <a:ext uri="{FF2B5EF4-FFF2-40B4-BE49-F238E27FC236}">
                <a16:creationId xmlns:a16="http://schemas.microsoft.com/office/drawing/2014/main" id="{BEE0E8CC-9B53-430C-A26E-811B5AEA0674}"/>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97057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033FB15D-F833-4F30-B6B1-E76FD4C4BF89}" type="slidenum">
              <a:rPr kumimoji="1" lang="ja-JP" altLang="en-US" smtClean="0"/>
              <a:t>17</a:t>
            </a:fld>
            <a:endParaRPr kumimoji="1" lang="ja-JP" altLang="en-US"/>
          </a:p>
        </p:txBody>
      </p:sp>
      <p:sp>
        <p:nvSpPr>
          <p:cNvPr id="7" name="ノート プレースホルダー 6">
            <a:extLst>
              <a:ext uri="{FF2B5EF4-FFF2-40B4-BE49-F238E27FC236}">
                <a16:creationId xmlns:a16="http://schemas.microsoft.com/office/drawing/2014/main" id="{BEE0E8CC-9B53-430C-A26E-811B5AEA0674}"/>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757447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033FB15D-F833-4F30-B6B1-E76FD4C4BF89}" type="slidenum">
              <a:rPr kumimoji="1" lang="ja-JP" altLang="en-US" smtClean="0"/>
              <a:t>18</a:t>
            </a:fld>
            <a:endParaRPr kumimoji="1" lang="ja-JP" altLang="en-US"/>
          </a:p>
        </p:txBody>
      </p:sp>
      <p:sp>
        <p:nvSpPr>
          <p:cNvPr id="7" name="ノート プレースホルダー 6">
            <a:extLst>
              <a:ext uri="{FF2B5EF4-FFF2-40B4-BE49-F238E27FC236}">
                <a16:creationId xmlns:a16="http://schemas.microsoft.com/office/drawing/2014/main" id="{BEE0E8CC-9B53-430C-A26E-811B5AEA0674}"/>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19380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033FB15D-F833-4F30-B6B1-E76FD4C4BF89}" type="slidenum">
              <a:rPr kumimoji="1" lang="ja-JP" altLang="en-US" smtClean="0"/>
              <a:t>19</a:t>
            </a:fld>
            <a:endParaRPr kumimoji="1" lang="ja-JP" altLang="en-US"/>
          </a:p>
        </p:txBody>
      </p:sp>
      <p:sp>
        <p:nvSpPr>
          <p:cNvPr id="7" name="ノート プレースホルダー 6">
            <a:extLst>
              <a:ext uri="{FF2B5EF4-FFF2-40B4-BE49-F238E27FC236}">
                <a16:creationId xmlns:a16="http://schemas.microsoft.com/office/drawing/2014/main" id="{BEE0E8CC-9B53-430C-A26E-811B5AEA0674}"/>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89654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033FB15D-F833-4F30-B6B1-E76FD4C4BF89}" type="slidenum">
              <a:rPr kumimoji="1" lang="ja-JP" altLang="en-US" smtClean="0"/>
              <a:t>2</a:t>
            </a:fld>
            <a:endParaRPr kumimoji="1" lang="ja-JP" altLang="en-US"/>
          </a:p>
        </p:txBody>
      </p:sp>
      <p:sp>
        <p:nvSpPr>
          <p:cNvPr id="7" name="ノート プレースホルダー 6">
            <a:extLst>
              <a:ext uri="{FF2B5EF4-FFF2-40B4-BE49-F238E27FC236}">
                <a16:creationId xmlns:a16="http://schemas.microsoft.com/office/drawing/2014/main" id="{E442804F-96F4-4076-B121-0A6A75A0E9C4}"/>
              </a:ext>
            </a:extLst>
          </p:cNvPr>
          <p:cNvSpPr>
            <a:spLocks noGrp="1"/>
          </p:cNvSpPr>
          <p:nvPr>
            <p:ph type="body" idx="1"/>
          </p:nvPr>
        </p:nvSpPr>
        <p:spPr/>
        <p:txBody>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中学生向けワークシート</a:t>
            </a:r>
          </a:p>
          <a:p>
            <a:pPr marL="0" marR="0" lvl="0" indent="0" algn="l" defTabSz="914400" rtl="0" eaLnBrk="1" fontAlgn="auto" latinLnBrk="0" hangingPunct="1">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災害から身を守る</a:t>
            </a:r>
            <a:endPar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■学習の目安時間　 </a:t>
            </a:r>
            <a:r>
              <a:rPr kumimoji="1" lang="en-US" altLang="ja-JP"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50</a:t>
            </a:r>
            <a:r>
              <a:rPr kumimoji="1" lang="ja-JP" altLang="en-US"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分</a:t>
            </a:r>
            <a:endParaRPr kumimoji="1" lang="en-US" altLang="ja-JP"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■科目・単元名</a:t>
            </a:r>
            <a:endParaRPr kumimoji="1" lang="en-US" altLang="ja-JP"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55981" marR="0" lvl="0" indent="0" algn="l" defTabSz="914400" rtl="0" eaLnBrk="1" fontAlgn="auto" latinLnBrk="0" hangingPunct="1">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教育図書　家庭</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702</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New</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技術・家庭　家庭分野」準拠</a:t>
            </a:r>
          </a:p>
          <a:p>
            <a:pPr marL="155981" marR="0" lvl="0" indent="0" algn="l" defTabSz="914400" rtl="0" eaLnBrk="1" fontAlgn="auto" latinLnBrk="0" hangingPunct="1">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編　家庭・家庭生活　１章家族・家庭 や地域とのかかわり</a:t>
            </a:r>
          </a:p>
          <a:p>
            <a:pPr marL="155981" marR="0" lvl="0" indent="0" algn="l" defTabSz="914400" rtl="0" eaLnBrk="1" fontAlgn="auto" latinLnBrk="0" hangingPunct="1">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B</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編  衣食住の生活　</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6</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章私たちの 住生活</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■ね ら い</a:t>
            </a:r>
            <a:endParaRPr kumimoji="1" lang="en-US" altLang="ja-JP"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155981" algn="l" defTabSz="914400" rtl="0" eaLnBrk="1" fontAlgn="auto" latinLnBrk="0" hangingPunct="1">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自然災害などにおける非常時の備えについて考えるとともに、住まいの安全対策について認識させ、工夫や実践に繋げさせる。</a:t>
            </a:r>
            <a:endParaRPr lang="en-US" altLang="ja-JP" dirty="0">
              <a:solidFill>
                <a:prstClr val="black"/>
              </a:solidFill>
            </a:endParaRPr>
          </a:p>
          <a:p>
            <a:pPr marL="0" marR="0" lvl="0" algn="l" defTabSz="914400" rtl="0" eaLnBrk="1" fontAlgn="auto" latinLnBrk="0" hangingPunct="1">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■評 価 基 準</a:t>
            </a:r>
            <a:endParaRPr kumimoji="1" lang="en-US" altLang="ja-JP"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155981" algn="l" defTabSz="914400" rtl="0" eaLnBrk="1" fontAlgn="auto" latinLnBrk="0" hangingPunct="1">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自然災害に備えるための我が家の防災対策の中から問題を見いだして課題を設定し、解決策を構想し、計画を立てて実践した結果を評価・改善し、考察したことを論理的に表現するなどして課題を解決する力を身に付けている。 </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思考・判 断・表現</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0" marR="0" lvl="0" indent="155981" algn="l" defTabSz="914400" rtl="0" eaLnBrk="1" fontAlgn="auto" latinLnBrk="0" hangingPunct="1">
              <a:spcBef>
                <a:spcPts val="0"/>
              </a:spcBef>
              <a:spcAft>
                <a:spcPts val="0"/>
              </a:spcAft>
              <a:buClrTx/>
              <a:buSzTx/>
              <a:buFontTx/>
              <a:buNone/>
              <a:tabLst/>
              <a:defRPr/>
            </a:pPr>
            <a:endParaRPr kumimoji="1" lang="ja-JP" altLang="en-US" dirty="0"/>
          </a:p>
          <a:p>
            <a:r>
              <a:rPr lang="ja-JP" altLang="en-US" b="1" dirty="0">
                <a:latin typeface="メイリオ" panose="020B0604030504040204" pitchFamily="50" charset="-128"/>
                <a:ea typeface="メイリオ" panose="020B0604030504040204" pitchFamily="50" charset="-128"/>
              </a:rPr>
              <a:t>■導入</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2</a:t>
            </a:r>
            <a:r>
              <a:rPr lang="ja-JP" altLang="en-US" sz="1400" dirty="0">
                <a:latin typeface="メイリオ" panose="020B0604030504040204" pitchFamily="50" charset="-128"/>
                <a:ea typeface="メイリオ" panose="020B0604030504040204" pitchFamily="50" charset="-128"/>
              </a:rPr>
              <a:t>分）</a:t>
            </a:r>
            <a:endParaRPr lang="en-US" altLang="ja-JP"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■指導内容</a:t>
            </a:r>
            <a:endParaRPr lang="en-US" altLang="ja-JP" b="1"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・本時の学習内容について説明。</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pPr algn="l"/>
            <a:r>
              <a:rPr lang="ja-JP" altLang="en-US" sz="1200" b="1" i="0" u="none" strike="noStrike" baseline="0" dirty="0">
                <a:latin typeface="メイリオ" panose="020B0604030504040204" pitchFamily="50" charset="-128"/>
                <a:ea typeface="メイリオ" panose="020B0604030504040204" pitchFamily="50" charset="-128"/>
              </a:rPr>
              <a:t>◎学習のねらいを確認する。</a:t>
            </a:r>
          </a:p>
          <a:p>
            <a:pPr algn="l"/>
            <a:r>
              <a:rPr lang="ja-JP" altLang="en-US" sz="1200" b="0" i="0" u="none" strike="noStrike" baseline="0" dirty="0">
                <a:latin typeface="メイリオ" panose="020B0604030504040204" pitchFamily="50" charset="-128"/>
                <a:ea typeface="メイリオ" panose="020B0604030504040204" pitchFamily="50" charset="-128"/>
              </a:rPr>
              <a:t>・自然災害による生活への影響を知る。</a:t>
            </a:r>
          </a:p>
          <a:p>
            <a:pPr algn="l"/>
            <a:r>
              <a:rPr lang="ja-JP" altLang="en-US" sz="1200" b="0" i="0" u="none" strike="noStrike" baseline="0" dirty="0">
                <a:latin typeface="メイリオ" panose="020B0604030504040204" pitchFamily="50" charset="-128"/>
                <a:ea typeface="メイリオ" panose="020B0604030504040204" pitchFamily="50" charset="-128"/>
              </a:rPr>
              <a:t>・日ごろから災害に備えて住まい方を工夫する大切さを知る。</a:t>
            </a:r>
          </a:p>
          <a:p>
            <a:pPr algn="l"/>
            <a:r>
              <a:rPr lang="ja-JP" altLang="en-US" sz="1200" b="0" i="0" u="none" strike="noStrike" baseline="0" dirty="0">
                <a:latin typeface="メイリオ" panose="020B0604030504040204" pitchFamily="50" charset="-128"/>
                <a:ea typeface="メイリオ" panose="020B0604030504040204" pitchFamily="50" charset="-128"/>
              </a:rPr>
              <a:t>・安全な住まい方を考えるとともに、それを生活の中に活かす。</a:t>
            </a:r>
            <a:endParaRPr lang="en-US" altLang="ja-JP"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73934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033FB15D-F833-4F30-B6B1-E76FD4C4BF89}" type="slidenum">
              <a:rPr kumimoji="1" lang="ja-JP" altLang="en-US" smtClean="0"/>
              <a:t>20</a:t>
            </a:fld>
            <a:endParaRPr kumimoji="1" lang="ja-JP" altLang="en-US"/>
          </a:p>
        </p:txBody>
      </p:sp>
      <p:sp>
        <p:nvSpPr>
          <p:cNvPr id="7" name="ノート プレースホルダー 6">
            <a:extLst>
              <a:ext uri="{FF2B5EF4-FFF2-40B4-BE49-F238E27FC236}">
                <a16:creationId xmlns:a16="http://schemas.microsoft.com/office/drawing/2014/main" id="{BEE0E8CC-9B53-430C-A26E-811B5AEA0674}"/>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27116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033FB15D-F833-4F30-B6B1-E76FD4C4BF89}" type="slidenum">
              <a:rPr kumimoji="1" lang="ja-JP" altLang="en-US" smtClean="0"/>
              <a:t>21</a:t>
            </a:fld>
            <a:endParaRPr kumimoji="1" lang="ja-JP" altLang="en-US"/>
          </a:p>
        </p:txBody>
      </p:sp>
      <p:sp>
        <p:nvSpPr>
          <p:cNvPr id="7" name="ノート プレースホルダー 6">
            <a:extLst>
              <a:ext uri="{FF2B5EF4-FFF2-40B4-BE49-F238E27FC236}">
                <a16:creationId xmlns:a16="http://schemas.microsoft.com/office/drawing/2014/main" id="{BEE0E8CC-9B53-430C-A26E-811B5AEA0674}"/>
              </a:ext>
            </a:extLst>
          </p:cNvPr>
          <p:cNvSpPr>
            <a:spLocks noGrp="1"/>
          </p:cNvSpPr>
          <p:nvPr>
            <p:ph type="body" idx="1"/>
          </p:nvPr>
        </p:nvSpPr>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altLang="ja-JP" sz="1200" b="0" i="0" u="none" strike="noStrike" baseline="0" dirty="0">
                <a:latin typeface="メイリオ" panose="020B0604030504040204" pitchFamily="50" charset="-128"/>
                <a:ea typeface="メイリオ" panose="020B0604030504040204" pitchFamily="50" charset="-128"/>
              </a:rPr>
              <a:t>『</a:t>
            </a:r>
            <a:r>
              <a:rPr lang="en-US" altLang="ja-JP" b="0" dirty="0">
                <a:latin typeface="メイリオ" panose="020B0604030504040204" pitchFamily="50" charset="-128"/>
                <a:ea typeface="メイリオ" panose="020B0604030504040204" pitchFamily="50" charset="-128"/>
              </a:rPr>
              <a:t>2</a:t>
            </a:r>
            <a:r>
              <a:rPr lang="ja-JP" altLang="en-US" b="0" dirty="0">
                <a:latin typeface="メイリオ" panose="020B0604030504040204" pitchFamily="50" charset="-128"/>
                <a:ea typeface="メイリオ" panose="020B0604030504040204" pitchFamily="50" charset="-128"/>
              </a:rPr>
              <a:t>　備えあれば憂いなし！</a:t>
            </a:r>
            <a:r>
              <a:rPr lang="en-US" altLang="ja-JP" b="0" dirty="0">
                <a:latin typeface="メイリオ" panose="020B0604030504040204" pitchFamily="50" charset="-128"/>
                <a:ea typeface="メイリオ" panose="020B0604030504040204" pitchFamily="50" charset="-128"/>
              </a:rPr>
              <a:t>(</a:t>
            </a:r>
            <a:r>
              <a:rPr lang="ja-JP" altLang="en-US" b="0" dirty="0">
                <a:latin typeface="メイリオ" panose="020B0604030504040204" pitchFamily="50" charset="-128"/>
                <a:ea typeface="メイリオ" panose="020B0604030504040204" pitchFamily="50" charset="-128"/>
              </a:rPr>
              <a:t>自然災害への備え</a:t>
            </a:r>
            <a:r>
              <a:rPr lang="en-US" altLang="ja-JP" b="0" dirty="0">
                <a:latin typeface="メイリオ" panose="020B0604030504040204" pitchFamily="50" charset="-128"/>
                <a:ea typeface="メイリオ" panose="020B0604030504040204" pitchFamily="50" charset="-128"/>
              </a:rPr>
              <a:t>)</a:t>
            </a:r>
            <a:r>
              <a:rPr lang="ja-JP" altLang="en-US" b="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(4) </a:t>
            </a:r>
            <a:r>
              <a:rPr lang="ja-JP" altLang="en-US" sz="1200" dirty="0">
                <a:latin typeface="メイリオ" panose="020B0604030504040204" pitchFamily="50" charset="-128"/>
                <a:ea typeface="メイリオ" panose="020B0604030504040204" pitchFamily="50" charset="-128"/>
              </a:rPr>
              <a:t>家族で防災会議をしよう</a:t>
            </a:r>
            <a:r>
              <a:rPr lang="en-US" altLang="ja-JP" sz="1200" b="0" i="0" u="none" strike="noStrike" baseline="0"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■展開</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5</a:t>
            </a:r>
            <a:r>
              <a:rPr lang="ja-JP" altLang="en-US" sz="1400" dirty="0">
                <a:latin typeface="メイリオ" panose="020B0604030504040204" pitchFamily="50" charset="-128"/>
                <a:ea typeface="メイリオ" panose="020B0604030504040204" pitchFamily="50" charset="-128"/>
              </a:rPr>
              <a:t>分）</a:t>
            </a:r>
            <a:endParaRPr lang="en-US" altLang="ja-JP"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■指導内容</a:t>
            </a:r>
            <a:endParaRPr lang="en-US" altLang="ja-JP" b="1" dirty="0">
              <a:latin typeface="メイリオ" panose="020B0604030504040204" pitchFamily="50" charset="-128"/>
              <a:ea typeface="メイリオ" panose="020B0604030504040204" pitchFamily="50" charset="-128"/>
            </a:endParaRPr>
          </a:p>
          <a:p>
            <a:pPr marL="144000" indent="-457200">
              <a:lnSpc>
                <a:spcPts val="1500"/>
              </a:lnSpc>
            </a:pPr>
            <a:r>
              <a:rPr lang="ja-JP" altLang="en-US" sz="1200" dirty="0">
                <a:latin typeface="メイリオ" panose="020B0604030504040204" pitchFamily="50" charset="-128"/>
                <a:ea typeface="メイリオ" panose="020B0604030504040204" pitchFamily="50" charset="-128"/>
              </a:rPr>
              <a:t>・災害が発生した場合に備えて、避難場所や連絡方法などを家族で話し合い、確認しておくことの大切さを説明する。</a:t>
            </a:r>
            <a:endParaRPr lang="en-US" altLang="ja-JP" dirty="0">
              <a:latin typeface="メイリオ" panose="020B0604030504040204" pitchFamily="50" charset="-128"/>
              <a:ea typeface="メイリオ" panose="020B0604030504040204" pitchFamily="50" charset="-128"/>
            </a:endParaRPr>
          </a:p>
          <a:p>
            <a:pPr marL="144000" indent="-457200" algn="l"/>
            <a:r>
              <a:rPr lang="ja-JP" altLang="en-US" sz="1200" b="0" i="0" u="none" strike="noStrike" baseline="0" dirty="0">
                <a:latin typeface="メイリオ" panose="020B0604030504040204" pitchFamily="50" charset="-128"/>
                <a:ea typeface="メイリオ" panose="020B0604030504040204" pitchFamily="50" charset="-128"/>
              </a:rPr>
              <a:t>・家族の役割分担は、家族と話し合った結果を記入させてもよい。</a:t>
            </a:r>
            <a:endParaRPr lang="en-US" altLang="ja-JP" sz="1200" b="0" i="0" u="none" strike="noStrike" baseline="0" dirty="0">
              <a:latin typeface="メイリオ" panose="020B0604030504040204" pitchFamily="50" charset="-128"/>
              <a:ea typeface="メイリオ" panose="020B0604030504040204" pitchFamily="50" charset="-128"/>
            </a:endParaRPr>
          </a:p>
          <a:p>
            <a:pPr marL="144000" indent="-457200" algn="l"/>
            <a:r>
              <a:rPr lang="ja-JP" altLang="en-US" sz="1200" b="0" i="0" u="none" strike="noStrike" baseline="0" dirty="0">
                <a:latin typeface="メイリオ" panose="020B0604030504040204" pitchFamily="50" charset="-128"/>
                <a:ea typeface="メイリオ" panose="020B0604030504040204" pitchFamily="50" charset="-128"/>
              </a:rPr>
              <a:t>・備蓄品は、時折確認するなど、保管したままにならないよう注意を促す。</a:t>
            </a:r>
          </a:p>
          <a:p>
            <a:pPr marL="144000" indent="-457200" algn="l"/>
            <a:r>
              <a:rPr lang="ja-JP" altLang="en-US" sz="1200" b="0" i="0" u="none" strike="noStrike" baseline="0" dirty="0">
                <a:latin typeface="メイリオ" panose="020B0604030504040204" pitchFamily="50" charset="-128"/>
                <a:ea typeface="メイリオ" panose="020B0604030504040204" pitchFamily="50" charset="-128"/>
              </a:rPr>
              <a:t>・災害に備えて、地域の人とのかかわりも大切であることを伝える。</a:t>
            </a:r>
            <a:endParaRPr lang="en-US" altLang="ja-JP" b="1" dirty="0">
              <a:latin typeface="メイリオ" panose="020B0604030504040204" pitchFamily="50" charset="-128"/>
              <a:ea typeface="メイリオ" panose="020B0604030504040204" pitchFamily="50" charset="-128"/>
            </a:endParaRPr>
          </a:p>
          <a:p>
            <a:pPr>
              <a:lnSpc>
                <a:spcPts val="15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指導のポイント</a:t>
            </a:r>
            <a:r>
              <a:rPr lang="en-US" altLang="ja-JP" b="1" dirty="0">
                <a:latin typeface="メイリオ" panose="020B0604030504040204" pitchFamily="50" charset="-128"/>
                <a:ea typeface="メイリオ" panose="020B0604030504040204" pitchFamily="50" charset="-128"/>
              </a:rPr>
              <a:t>】</a:t>
            </a:r>
          </a:p>
          <a:p>
            <a:pPr marL="144000" indent="-457200">
              <a:lnSpc>
                <a:spcPts val="1500"/>
              </a:lnSpc>
            </a:pPr>
            <a:r>
              <a:rPr lang="ja-JP" altLang="en-US" sz="1200" dirty="0">
                <a:latin typeface="メイリオ" panose="020B0604030504040204" pitchFamily="50" charset="-128"/>
                <a:ea typeface="メイリオ" panose="020B0604030504040204" pitchFamily="50" charset="-128"/>
              </a:rPr>
              <a:t>・災害が発生した場合、家族全員が一緒にいるとは限らない。別々になった場合の連絡方法や避難場所などを確認しておくことが大切なことを認識させる。</a:t>
            </a:r>
            <a:endParaRPr lang="en-US" altLang="ja-JP" sz="1200" dirty="0">
              <a:latin typeface="メイリオ" panose="020B0604030504040204" pitchFamily="50" charset="-128"/>
              <a:ea typeface="メイリオ" panose="020B0604030504040204" pitchFamily="50" charset="-128"/>
            </a:endParaRPr>
          </a:p>
          <a:p>
            <a:pPr marL="144000" indent="-457200">
              <a:lnSpc>
                <a:spcPts val="1500"/>
              </a:lnSpc>
            </a:pPr>
            <a:r>
              <a:rPr lang="ja-JP" altLang="en-US" sz="1200" dirty="0">
                <a:latin typeface="メイリオ" panose="020B0604030504040204" pitchFamily="50" charset="-128"/>
                <a:ea typeface="メイリオ" panose="020B0604030504040204" pitchFamily="50" charset="-128"/>
              </a:rPr>
              <a:t>・家族が家の中に一緒にいることを想定して考えさせる。</a:t>
            </a:r>
            <a:endParaRPr lang="en-US" altLang="ja-JP" sz="1200" dirty="0">
              <a:latin typeface="メイリオ" panose="020B0604030504040204" pitchFamily="50" charset="-128"/>
              <a:ea typeface="メイリオ" panose="020B0604030504040204" pitchFamily="50" charset="-128"/>
            </a:endParaRPr>
          </a:p>
          <a:p>
            <a:pPr marL="144000" indent="-457200">
              <a:lnSpc>
                <a:spcPts val="1500"/>
              </a:lnSpc>
            </a:pPr>
            <a:r>
              <a:rPr lang="ja-JP" altLang="en-US" sz="1200" dirty="0">
                <a:latin typeface="メイリオ" panose="020B0604030504040204" pitchFamily="50" charset="-128"/>
                <a:ea typeface="メイリオ" panose="020B0604030504040204" pitchFamily="50" charset="-128"/>
              </a:rPr>
              <a:t>・非常持ち出し品は、賞味期限の確認などを継続して行うことの重要性を認識させる。</a:t>
            </a:r>
          </a:p>
          <a:p>
            <a:pPr marL="144000" indent="-457200">
              <a:lnSpc>
                <a:spcPts val="1500"/>
              </a:lnSpc>
            </a:pPr>
            <a:r>
              <a:rPr lang="ja-JP" altLang="en-US" sz="1200" dirty="0">
                <a:latin typeface="メイリオ" panose="020B0604030504040204" pitchFamily="50" charset="-128"/>
                <a:ea typeface="メイリオ" panose="020B0604030504040204" pitchFamily="50" charset="-128"/>
              </a:rPr>
              <a:t>・実際に備蓄しているものなどを挙手させると、家庭における防災への認識度がわかる。</a:t>
            </a:r>
            <a:endParaRPr lang="en-US" altLang="ja-JP" sz="1200" dirty="0">
              <a:latin typeface="メイリオ" panose="020B0604030504040204" pitchFamily="50" charset="-128"/>
              <a:ea typeface="メイリオ" panose="020B0604030504040204" pitchFamily="50" charset="-128"/>
            </a:endParaRPr>
          </a:p>
          <a:p>
            <a:endParaRPr kumimoji="1" lang="ja-JP" altLang="en-US" dirty="0"/>
          </a:p>
        </p:txBody>
      </p:sp>
    </p:spTree>
    <p:extLst>
      <p:ext uri="{BB962C8B-B14F-4D97-AF65-F5344CB8AC3E}">
        <p14:creationId xmlns:p14="http://schemas.microsoft.com/office/powerpoint/2010/main" val="1783710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033FB15D-F833-4F30-B6B1-E76FD4C4BF89}" type="slidenum">
              <a:rPr kumimoji="1" lang="ja-JP" altLang="en-US" smtClean="0"/>
              <a:t>22</a:t>
            </a:fld>
            <a:endParaRPr kumimoji="1" lang="ja-JP" altLang="en-US"/>
          </a:p>
        </p:txBody>
      </p:sp>
      <p:sp>
        <p:nvSpPr>
          <p:cNvPr id="7" name="ノート プレースホルダー 6">
            <a:extLst>
              <a:ext uri="{FF2B5EF4-FFF2-40B4-BE49-F238E27FC236}">
                <a16:creationId xmlns:a16="http://schemas.microsoft.com/office/drawing/2014/main" id="{BEE0E8CC-9B53-430C-A26E-811B5AEA0674}"/>
              </a:ext>
            </a:extLst>
          </p:cNvPr>
          <p:cNvSpPr>
            <a:spLocks noGrp="1"/>
          </p:cNvSpPr>
          <p:nvPr>
            <p:ph type="body" idx="1"/>
          </p:nvPr>
        </p:nvSpPr>
        <p:spPr/>
        <p:txBody>
          <a:bodyPr/>
          <a:lstStyle/>
          <a:p>
            <a:pPr>
              <a:lnSpc>
                <a:spcPts val="1800"/>
              </a:lnSpc>
            </a:pPr>
            <a:endParaRPr kumimoji="1" lang="ja-JP" altLang="en-US" dirty="0"/>
          </a:p>
        </p:txBody>
      </p:sp>
    </p:spTree>
    <p:extLst>
      <p:ext uri="{BB962C8B-B14F-4D97-AF65-F5344CB8AC3E}">
        <p14:creationId xmlns:p14="http://schemas.microsoft.com/office/powerpoint/2010/main" val="1800658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033FB15D-F833-4F30-B6B1-E76FD4C4BF89}" type="slidenum">
              <a:rPr kumimoji="1" lang="ja-JP" altLang="en-US" smtClean="0"/>
              <a:t>23</a:t>
            </a:fld>
            <a:endParaRPr kumimoji="1" lang="ja-JP" altLang="en-US"/>
          </a:p>
        </p:txBody>
      </p:sp>
      <p:sp>
        <p:nvSpPr>
          <p:cNvPr id="7" name="ノート プレースホルダー 6">
            <a:extLst>
              <a:ext uri="{FF2B5EF4-FFF2-40B4-BE49-F238E27FC236}">
                <a16:creationId xmlns:a16="http://schemas.microsoft.com/office/drawing/2014/main" id="{BEE0E8CC-9B53-430C-A26E-811B5AEA0674}"/>
              </a:ext>
            </a:extLst>
          </p:cNvPr>
          <p:cNvSpPr>
            <a:spLocks noGrp="1"/>
          </p:cNvSpPr>
          <p:nvPr>
            <p:ph type="body" idx="1"/>
          </p:nvPr>
        </p:nvSpPr>
        <p:spPr/>
        <p:txBody>
          <a:bodyPr/>
          <a:lstStyle/>
          <a:p>
            <a:pPr>
              <a:lnSpc>
                <a:spcPts val="1800"/>
              </a:lnSpc>
            </a:pPr>
            <a:endParaRPr kumimoji="1" lang="ja-JP" altLang="en-US" dirty="0"/>
          </a:p>
        </p:txBody>
      </p:sp>
    </p:spTree>
    <p:extLst>
      <p:ext uri="{BB962C8B-B14F-4D97-AF65-F5344CB8AC3E}">
        <p14:creationId xmlns:p14="http://schemas.microsoft.com/office/powerpoint/2010/main" val="1386392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033FB15D-F833-4F30-B6B1-E76FD4C4BF89}" type="slidenum">
              <a:rPr kumimoji="1" lang="ja-JP" altLang="en-US" smtClean="0"/>
              <a:t>24</a:t>
            </a:fld>
            <a:endParaRPr kumimoji="1" lang="ja-JP" altLang="en-US"/>
          </a:p>
        </p:txBody>
      </p:sp>
      <p:sp>
        <p:nvSpPr>
          <p:cNvPr id="7" name="ノート プレースホルダー 6">
            <a:extLst>
              <a:ext uri="{FF2B5EF4-FFF2-40B4-BE49-F238E27FC236}">
                <a16:creationId xmlns:a16="http://schemas.microsoft.com/office/drawing/2014/main" id="{BEE0E8CC-9B53-430C-A26E-811B5AEA0674}"/>
              </a:ext>
            </a:extLst>
          </p:cNvPr>
          <p:cNvSpPr>
            <a:spLocks noGrp="1"/>
          </p:cNvSpPr>
          <p:nvPr>
            <p:ph type="body" idx="1"/>
          </p:nvPr>
        </p:nvSpPr>
        <p:spPr/>
        <p:txBody>
          <a:bodyPr/>
          <a:lstStyle/>
          <a:p>
            <a:pPr>
              <a:lnSpc>
                <a:spcPts val="1800"/>
              </a:lnSpc>
            </a:pPr>
            <a:endParaRPr kumimoji="1" lang="ja-JP" altLang="en-US" dirty="0"/>
          </a:p>
        </p:txBody>
      </p:sp>
    </p:spTree>
    <p:extLst>
      <p:ext uri="{BB962C8B-B14F-4D97-AF65-F5344CB8AC3E}">
        <p14:creationId xmlns:p14="http://schemas.microsoft.com/office/powerpoint/2010/main" val="842350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033FB15D-F833-4F30-B6B1-E76FD4C4BF89}" type="slidenum">
              <a:rPr kumimoji="1" lang="ja-JP" altLang="en-US" smtClean="0"/>
              <a:t>25</a:t>
            </a:fld>
            <a:endParaRPr kumimoji="1" lang="ja-JP" altLang="en-US"/>
          </a:p>
        </p:txBody>
      </p:sp>
      <p:sp>
        <p:nvSpPr>
          <p:cNvPr id="7" name="ノート プレースホルダー 6">
            <a:extLst>
              <a:ext uri="{FF2B5EF4-FFF2-40B4-BE49-F238E27FC236}">
                <a16:creationId xmlns:a16="http://schemas.microsoft.com/office/drawing/2014/main" id="{BEE0E8CC-9B53-430C-A26E-811B5AEA0674}"/>
              </a:ext>
            </a:extLst>
          </p:cNvPr>
          <p:cNvSpPr>
            <a:spLocks noGrp="1"/>
          </p:cNvSpPr>
          <p:nvPr>
            <p:ph type="body" idx="1"/>
          </p:nvPr>
        </p:nvSpPr>
        <p:spPr/>
        <p:txBody>
          <a:bodyPr/>
          <a:lstStyle/>
          <a:p>
            <a:pPr>
              <a:lnSpc>
                <a:spcPts val="1800"/>
              </a:lnSpc>
            </a:pPr>
            <a:endParaRPr kumimoji="1" lang="ja-JP" altLang="en-US" dirty="0"/>
          </a:p>
        </p:txBody>
      </p:sp>
    </p:spTree>
    <p:extLst>
      <p:ext uri="{BB962C8B-B14F-4D97-AF65-F5344CB8AC3E}">
        <p14:creationId xmlns:p14="http://schemas.microsoft.com/office/powerpoint/2010/main" val="3588136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033FB15D-F833-4F30-B6B1-E76FD4C4BF89}" type="slidenum">
              <a:rPr kumimoji="1" lang="ja-JP" altLang="en-US" smtClean="0"/>
              <a:t>26</a:t>
            </a:fld>
            <a:endParaRPr kumimoji="1" lang="ja-JP" altLang="en-US"/>
          </a:p>
        </p:txBody>
      </p:sp>
      <p:sp>
        <p:nvSpPr>
          <p:cNvPr id="7" name="ノート プレースホルダー 6">
            <a:extLst>
              <a:ext uri="{FF2B5EF4-FFF2-40B4-BE49-F238E27FC236}">
                <a16:creationId xmlns:a16="http://schemas.microsoft.com/office/drawing/2014/main" id="{BEE0E8CC-9B53-430C-A26E-811B5AEA0674}"/>
              </a:ext>
            </a:extLst>
          </p:cNvPr>
          <p:cNvSpPr>
            <a:spLocks noGrp="1"/>
          </p:cNvSpPr>
          <p:nvPr>
            <p:ph type="body" idx="1"/>
          </p:nvPr>
        </p:nvSpPr>
        <p:spPr/>
        <p:txBody>
          <a:bodyPr/>
          <a:lstStyle/>
          <a:p>
            <a:pPr>
              <a:lnSpc>
                <a:spcPts val="1800"/>
              </a:lnSpc>
            </a:pPr>
            <a:r>
              <a:rPr lang="en-US" altLang="ja-JP" b="1"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３　自然災害への経済的な備え（住まいの保険を中心として）</a:t>
            </a:r>
            <a:r>
              <a:rPr lang="en-US" altLang="ja-JP" b="1" dirty="0">
                <a:latin typeface="メイリオ" panose="020B0604030504040204" pitchFamily="50" charset="-128"/>
                <a:ea typeface="メイリオ" panose="020B0604030504040204" pitchFamily="50" charset="-128"/>
              </a:rPr>
              <a:t>』</a:t>
            </a:r>
          </a:p>
          <a:p>
            <a:pPr>
              <a:lnSpc>
                <a:spcPts val="1800"/>
              </a:lnSpc>
            </a:pPr>
            <a:r>
              <a:rPr lang="ja-JP" altLang="en-US" b="1" dirty="0">
                <a:latin typeface="メイリオ" panose="020B0604030504040204" pitchFamily="50" charset="-128"/>
                <a:ea typeface="メイリオ" panose="020B0604030504040204" pitchFamily="50" charset="-128"/>
              </a:rPr>
              <a:t>展開</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6</a:t>
            </a:r>
            <a:r>
              <a:rPr lang="ja-JP" altLang="en-US" sz="1400" dirty="0">
                <a:latin typeface="メイリオ" panose="020B0604030504040204" pitchFamily="50" charset="-128"/>
                <a:ea typeface="メイリオ" panose="020B0604030504040204" pitchFamily="50" charset="-128"/>
              </a:rPr>
              <a:t>分）</a:t>
            </a:r>
            <a:endParaRPr lang="en-US" altLang="ja-JP"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指導内容</a:t>
            </a:r>
            <a:endParaRPr lang="en-US" altLang="ja-JP" b="1" dirty="0">
              <a:latin typeface="メイリオ" panose="020B0604030504040204" pitchFamily="50" charset="-128"/>
              <a:ea typeface="メイリオ" panose="020B0604030504040204" pitchFamily="50" charset="-128"/>
            </a:endParaRPr>
          </a:p>
          <a:p>
            <a:pPr>
              <a:lnSpc>
                <a:spcPts val="1500"/>
              </a:lnSpc>
            </a:pPr>
            <a:r>
              <a:rPr lang="ja-JP" altLang="en-US" sz="1200" dirty="0">
                <a:latin typeface="メイリオ" panose="020B0604030504040204" pitchFamily="50" charset="-128"/>
                <a:ea typeface="メイリオ" panose="020B0604030504040204" pitchFamily="50" charset="-128"/>
              </a:rPr>
              <a:t>・経済的な備えとして貯蓄と保険について説明する。</a:t>
            </a:r>
          </a:p>
          <a:p>
            <a:pPr>
              <a:lnSpc>
                <a:spcPts val="1500"/>
              </a:lnSpc>
            </a:pPr>
            <a:r>
              <a:rPr lang="ja-JP" altLang="en-US" sz="1200" dirty="0">
                <a:latin typeface="メイリオ" panose="020B0604030504040204" pitchFamily="50" charset="-128"/>
                <a:ea typeface="メイリオ" panose="020B0604030504040204" pitchFamily="50" charset="-128"/>
              </a:rPr>
              <a:t>・文中の（　　）に語句を記入させる。</a:t>
            </a:r>
            <a:endParaRPr lang="en-US" altLang="ja-JP" sz="1200" dirty="0">
              <a:latin typeface="メイリオ" panose="020B0604030504040204" pitchFamily="50" charset="-128"/>
              <a:ea typeface="メイリオ" panose="020B0604030504040204" pitchFamily="50" charset="-128"/>
            </a:endParaRPr>
          </a:p>
          <a:p>
            <a:pPr>
              <a:lnSpc>
                <a:spcPts val="1500"/>
              </a:lnSpc>
            </a:pPr>
            <a:r>
              <a:rPr lang="ja-JP" altLang="en-US" sz="1200" dirty="0">
                <a:latin typeface="メイリオ" panose="020B0604030504040204" pitchFamily="50" charset="-128"/>
                <a:ea typeface="メイリオ" panose="020B0604030504040204" pitchFamily="50" charset="-128"/>
              </a:rPr>
              <a:t>・授業内容を振り返り自分にできることや、やるべきことなどを考えさせる。</a:t>
            </a:r>
            <a:endParaRPr lang="en-US" altLang="ja-JP" b="1" dirty="0">
              <a:latin typeface="メイリオ" panose="020B0604030504040204" pitchFamily="50" charset="-128"/>
              <a:ea typeface="メイリオ" panose="020B0604030504040204" pitchFamily="50" charset="-128"/>
            </a:endParaRPr>
          </a:p>
          <a:p>
            <a:pPr>
              <a:lnSpc>
                <a:spcPts val="15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指導のポイント</a:t>
            </a:r>
            <a:r>
              <a:rPr lang="en-US" altLang="ja-JP" b="1" dirty="0">
                <a:latin typeface="メイリオ" panose="020B0604030504040204" pitchFamily="50" charset="-128"/>
                <a:ea typeface="メイリオ" panose="020B0604030504040204" pitchFamily="50" charset="-128"/>
              </a:rPr>
              <a:t>】</a:t>
            </a:r>
          </a:p>
          <a:p>
            <a:pPr marL="144000" indent="-457200">
              <a:lnSpc>
                <a:spcPts val="1500"/>
              </a:lnSpc>
            </a:pPr>
            <a:r>
              <a:rPr lang="ja-JP" altLang="en-US" sz="1200" dirty="0">
                <a:latin typeface="メイリオ" panose="020B0604030504040204" pitchFamily="50" charset="-128"/>
                <a:ea typeface="メイリオ" panose="020B0604030504040204" pitchFamily="50" charset="-128"/>
              </a:rPr>
              <a:t>・自然災害への備えとして、事前の対策とともに、事後の生活再建にかかわる経済的な備えも必要であることを認識させる。また、経済的な備えには、貯蓄のほかに、保険があることを理解させる。</a:t>
            </a:r>
            <a:endParaRPr lang="en-US" altLang="ja-JP" sz="1200" dirty="0">
              <a:latin typeface="メイリオ" panose="020B0604030504040204" pitchFamily="50" charset="-128"/>
              <a:ea typeface="メイリオ" panose="020B0604030504040204" pitchFamily="50" charset="-128"/>
            </a:endParaRPr>
          </a:p>
          <a:p>
            <a:pPr marL="144000" indent="-457200">
              <a:lnSpc>
                <a:spcPts val="1500"/>
              </a:lnSpc>
            </a:pPr>
            <a:endParaRPr lang="en-US" altLang="ja-JP" sz="1200" dirty="0">
              <a:latin typeface="メイリオ" panose="020B0604030504040204" pitchFamily="50" charset="-128"/>
              <a:ea typeface="メイリオ" panose="020B0604030504040204" pitchFamily="50" charset="-128"/>
            </a:endParaRPr>
          </a:p>
          <a:p>
            <a:endParaRPr kumimoji="1" lang="ja-JP" altLang="en-US" dirty="0"/>
          </a:p>
        </p:txBody>
      </p:sp>
    </p:spTree>
    <p:extLst>
      <p:ext uri="{BB962C8B-B14F-4D97-AF65-F5344CB8AC3E}">
        <p14:creationId xmlns:p14="http://schemas.microsoft.com/office/powerpoint/2010/main" val="2413904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033FB15D-F833-4F30-B6B1-E76FD4C4BF89}" type="slidenum">
              <a:rPr kumimoji="1" lang="ja-JP" altLang="en-US" smtClean="0"/>
              <a:t>27</a:t>
            </a:fld>
            <a:endParaRPr kumimoji="1" lang="ja-JP" altLang="en-US"/>
          </a:p>
        </p:txBody>
      </p:sp>
      <p:sp>
        <p:nvSpPr>
          <p:cNvPr id="7" name="ノート プレースホルダー 6">
            <a:extLst>
              <a:ext uri="{FF2B5EF4-FFF2-40B4-BE49-F238E27FC236}">
                <a16:creationId xmlns:a16="http://schemas.microsoft.com/office/drawing/2014/main" id="{BEE0E8CC-9B53-430C-A26E-811B5AEA0674}"/>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22346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033FB15D-F833-4F30-B6B1-E76FD4C4BF89}" type="slidenum">
              <a:rPr kumimoji="1" lang="ja-JP" altLang="en-US" smtClean="0"/>
              <a:t>28</a:t>
            </a:fld>
            <a:endParaRPr kumimoji="1" lang="ja-JP" altLang="en-US"/>
          </a:p>
        </p:txBody>
      </p:sp>
      <p:sp>
        <p:nvSpPr>
          <p:cNvPr id="7" name="ノート プレースホルダー 6">
            <a:extLst>
              <a:ext uri="{FF2B5EF4-FFF2-40B4-BE49-F238E27FC236}">
                <a16:creationId xmlns:a16="http://schemas.microsoft.com/office/drawing/2014/main" id="{BEE0E8CC-9B53-430C-A26E-811B5AEA0674}"/>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132074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033FB15D-F833-4F30-B6B1-E76FD4C4BF89}" type="slidenum">
              <a:rPr kumimoji="1" lang="ja-JP" altLang="en-US" smtClean="0"/>
              <a:t>29</a:t>
            </a:fld>
            <a:endParaRPr kumimoji="1" lang="ja-JP" altLang="en-US"/>
          </a:p>
        </p:txBody>
      </p:sp>
      <p:sp>
        <p:nvSpPr>
          <p:cNvPr id="7" name="ノート プレースホルダー 6">
            <a:extLst>
              <a:ext uri="{FF2B5EF4-FFF2-40B4-BE49-F238E27FC236}">
                <a16:creationId xmlns:a16="http://schemas.microsoft.com/office/drawing/2014/main" id="{BEE0E8CC-9B53-430C-A26E-811B5AEA0674}"/>
              </a:ext>
            </a:extLst>
          </p:cNvPr>
          <p:cNvSpPr>
            <a:spLocks noGrp="1"/>
          </p:cNvSpPr>
          <p:nvPr>
            <p:ph type="body" idx="1"/>
          </p:nvPr>
        </p:nvSpPr>
        <p:spPr/>
        <p:txBody>
          <a:bodyPr/>
          <a:lstStyle/>
          <a:p>
            <a:pPr>
              <a:lnSpc>
                <a:spcPts val="1800"/>
              </a:lnSpc>
            </a:pPr>
            <a:r>
              <a:rPr lang="en-US" altLang="ja-JP" b="1"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３　自然災害への経済的な備え（住まいの保険を中心として）</a:t>
            </a:r>
            <a:r>
              <a:rPr lang="en-US" altLang="ja-JP" b="1" dirty="0">
                <a:latin typeface="メイリオ" panose="020B0604030504040204" pitchFamily="50" charset="-128"/>
                <a:ea typeface="メイリオ" panose="020B0604030504040204" pitchFamily="50" charset="-128"/>
              </a:rPr>
              <a:t>』</a:t>
            </a:r>
          </a:p>
          <a:p>
            <a:pPr>
              <a:lnSpc>
                <a:spcPts val="15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指導のポイント</a:t>
            </a:r>
            <a:r>
              <a:rPr lang="en-US" altLang="ja-JP" b="1" dirty="0">
                <a:latin typeface="メイリオ" panose="020B0604030504040204" pitchFamily="50" charset="-128"/>
                <a:ea typeface="メイリオ" panose="020B0604030504040204" pitchFamily="50" charset="-128"/>
              </a:rPr>
              <a:t>】</a:t>
            </a:r>
          </a:p>
          <a:p>
            <a:pPr marL="144000" indent="-457200">
              <a:lnSpc>
                <a:spcPts val="1500"/>
              </a:lnSpc>
            </a:pPr>
            <a:r>
              <a:rPr lang="ja-JP" altLang="en-US" sz="1200" dirty="0">
                <a:latin typeface="メイリオ" panose="020B0604030504040204" pitchFamily="50" charset="-128"/>
                <a:ea typeface="メイリオ" panose="020B0604030504040204" pitchFamily="50" charset="-128"/>
              </a:rPr>
              <a:t>・できることから始めることを認識させ、行動につなげるように指導する。</a:t>
            </a:r>
          </a:p>
          <a:p>
            <a:pPr marL="144000" indent="-457200">
              <a:lnSpc>
                <a:spcPts val="1500"/>
              </a:lnSpc>
            </a:pPr>
            <a:r>
              <a:rPr lang="ja-JP" altLang="en-US" sz="1200" dirty="0">
                <a:latin typeface="メイリオ" panose="020B0604030504040204" pitchFamily="50" charset="-128"/>
                <a:ea typeface="メイリオ" panose="020B0604030504040204" pitchFamily="50" charset="-128"/>
              </a:rPr>
              <a:t>・家庭で災害への備えとして実際に行っていることを記入させてもよい。</a:t>
            </a:r>
          </a:p>
          <a:p>
            <a:pPr marL="144000" indent="-457200">
              <a:lnSpc>
                <a:spcPts val="1500"/>
              </a:lnSpc>
            </a:pPr>
            <a:r>
              <a:rPr lang="ja-JP" altLang="en-US" sz="1200" dirty="0">
                <a:latin typeface="メイリオ" panose="020B0604030504040204" pitchFamily="50" charset="-128"/>
                <a:ea typeface="メイリオ" panose="020B0604030504040204" pitchFamily="50" charset="-128"/>
              </a:rPr>
              <a:t>・災害時の水回りの工夫例は、実際に実践してみると、より理解が深まる。</a:t>
            </a:r>
          </a:p>
          <a:p>
            <a:pPr marL="144000" indent="-457200">
              <a:lnSpc>
                <a:spcPts val="1500"/>
              </a:lnSpc>
            </a:pPr>
            <a:r>
              <a:rPr lang="ja-JP" altLang="en-US" sz="1200" dirty="0">
                <a:latin typeface="メイリオ" panose="020B0604030504040204" pitchFamily="50" charset="-128"/>
                <a:ea typeface="メイリオ" panose="020B0604030504040204" pitchFamily="50" charset="-128"/>
              </a:rPr>
              <a:t>・家庭科以外の授業との連携を工夫すると、より実践的な学習となる。</a:t>
            </a:r>
            <a:endParaRPr lang="en-US" altLang="ja-JP" sz="1200" dirty="0">
              <a:latin typeface="メイリオ" panose="020B0604030504040204" pitchFamily="50" charset="-128"/>
              <a:ea typeface="メイリオ" panose="020B0604030504040204" pitchFamily="50" charset="-128"/>
            </a:endParaRPr>
          </a:p>
          <a:p>
            <a:pPr marL="144000" indent="-457200">
              <a:lnSpc>
                <a:spcPts val="1500"/>
              </a:lnSpc>
            </a:pPr>
            <a:endParaRPr lang="en-US" altLang="ja-JP" sz="1200" dirty="0">
              <a:latin typeface="メイリオ" panose="020B0604030504040204" pitchFamily="50" charset="-128"/>
              <a:ea typeface="メイリオ" panose="020B0604030504040204" pitchFamily="50" charset="-128"/>
            </a:endParaRPr>
          </a:p>
          <a:p>
            <a:pPr>
              <a:lnSpc>
                <a:spcPts val="1500"/>
              </a:lnSpc>
            </a:pPr>
            <a:r>
              <a:rPr lang="ja-JP" altLang="en-US" sz="1200" dirty="0">
                <a:latin typeface="メイリオ" panose="020B0604030504040204" pitchFamily="50" charset="-128"/>
                <a:ea typeface="メイリオ" panose="020B0604030504040204" pitchFamily="50" charset="-128"/>
              </a:rPr>
              <a:t>まとめ：</a:t>
            </a:r>
            <a:endParaRPr lang="en-US" altLang="ja-JP" sz="1200" dirty="0">
              <a:latin typeface="メイリオ" panose="020B0604030504040204" pitchFamily="50" charset="-128"/>
              <a:ea typeface="メイリオ" panose="020B0604030504040204" pitchFamily="50" charset="-128"/>
            </a:endParaRPr>
          </a:p>
          <a:p>
            <a:pPr>
              <a:lnSpc>
                <a:spcPts val="1500"/>
              </a:lnSpc>
            </a:pPr>
            <a:r>
              <a:rPr lang="ja-JP" altLang="en-US" sz="1200" dirty="0">
                <a:latin typeface="メイリオ" panose="020B0604030504040204" pitchFamily="50" charset="-128"/>
                <a:ea typeface="メイリオ" panose="020B0604030504040204" pitchFamily="50" charset="-128"/>
              </a:rPr>
              <a:t>災害に備えて、これからどのようなことができるか、具体的に考えてみよう。</a:t>
            </a:r>
          </a:p>
          <a:p>
            <a:pPr>
              <a:lnSpc>
                <a:spcPts val="1500"/>
              </a:lnSpc>
            </a:pP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家族での防災会議において、住まいの保険について確認させてもよい。</a:t>
            </a:r>
          </a:p>
          <a:p>
            <a:pPr marL="144000" indent="-457200">
              <a:lnSpc>
                <a:spcPts val="1500"/>
              </a:lnSpc>
            </a:pPr>
            <a:endParaRPr lang="en-US" altLang="ja-JP" sz="1200" dirty="0">
              <a:latin typeface="メイリオ" panose="020B0604030504040204" pitchFamily="50" charset="-128"/>
              <a:ea typeface="メイリオ" panose="020B0604030504040204" pitchFamily="50" charset="-128"/>
            </a:endParaRPr>
          </a:p>
          <a:p>
            <a:endParaRPr kumimoji="1" lang="ja-JP" altLang="en-US" dirty="0"/>
          </a:p>
        </p:txBody>
      </p:sp>
    </p:spTree>
    <p:extLst>
      <p:ext uri="{BB962C8B-B14F-4D97-AF65-F5344CB8AC3E}">
        <p14:creationId xmlns:p14="http://schemas.microsoft.com/office/powerpoint/2010/main" val="763974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033FB15D-F833-4F30-B6B1-E76FD4C4BF89}" type="slidenum">
              <a:rPr kumimoji="1" lang="ja-JP" altLang="en-US" smtClean="0"/>
              <a:t>3</a:t>
            </a:fld>
            <a:endParaRPr kumimoji="1" lang="ja-JP" altLang="en-US"/>
          </a:p>
        </p:txBody>
      </p:sp>
      <p:sp>
        <p:nvSpPr>
          <p:cNvPr id="7" name="ノート プレースホルダー 6">
            <a:extLst>
              <a:ext uri="{FF2B5EF4-FFF2-40B4-BE49-F238E27FC236}">
                <a16:creationId xmlns:a16="http://schemas.microsoft.com/office/drawing/2014/main" id="{BEE0E8CC-9B53-430C-A26E-811B5AEA067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dirty="0">
                <a:latin typeface="メイリオ" panose="020B0604030504040204" pitchFamily="50" charset="-128"/>
                <a:ea typeface="メイリオ" panose="020B0604030504040204" pitchFamily="50" charset="-128"/>
              </a:rPr>
              <a:t>『</a:t>
            </a:r>
            <a:r>
              <a:rPr lang="en-US" altLang="ja-JP" b="0" dirty="0">
                <a:latin typeface="メイリオ" panose="020B0604030504040204" pitchFamily="50" charset="-128"/>
                <a:ea typeface="メイリオ" panose="020B0604030504040204" pitchFamily="50" charset="-128"/>
              </a:rPr>
              <a:t>1</a:t>
            </a:r>
            <a:r>
              <a:rPr lang="ja-JP" altLang="en-US" b="0" dirty="0">
                <a:latin typeface="メイリオ" panose="020B0604030504040204" pitchFamily="50" charset="-128"/>
                <a:ea typeface="メイリオ" panose="020B0604030504040204" pitchFamily="50" charset="-128"/>
              </a:rPr>
              <a:t>　</a:t>
            </a:r>
            <a:r>
              <a:rPr kumimoji="0" lang="ja-JP" altLang="en-US" sz="1200" b="0" kern="0" spc="-150" dirty="0">
                <a:solidFill>
                  <a:srgbClr val="FFFFFF"/>
                </a:solidFill>
                <a:latin typeface="メイリオ" panose="020B0604030504040204" pitchFamily="50" charset="-128"/>
                <a:ea typeface="メイリオ" panose="020B0604030504040204" pitchFamily="50" charset="-128"/>
              </a:rPr>
              <a:t>天災は、忘れたときにやってくる？</a:t>
            </a:r>
            <a:r>
              <a:rPr lang="ja-JP" altLang="en-US" sz="1200" dirty="0">
                <a:latin typeface="メイリオ" panose="020B0604030504040204" pitchFamily="50" charset="-128"/>
                <a:ea typeface="メイリオ" panose="020B0604030504040204" pitchFamily="50" charset="-128"/>
              </a:rPr>
              <a:t>（いろいろな自然災害）</a:t>
            </a:r>
            <a:r>
              <a:rPr lang="en-US" altLang="ja-JP" b="1" dirty="0">
                <a:latin typeface="メイリオ" panose="020B0604030504040204" pitchFamily="50" charset="-128"/>
                <a:ea typeface="メイリオ" panose="020B0604030504040204" pitchFamily="50" charset="-128"/>
              </a:rPr>
              <a:t>』</a:t>
            </a:r>
          </a:p>
          <a:p>
            <a:r>
              <a:rPr lang="ja-JP" altLang="en-US" b="1" dirty="0">
                <a:latin typeface="メイリオ" panose="020B0604030504040204" pitchFamily="50" charset="-128"/>
                <a:ea typeface="メイリオ" panose="020B0604030504040204" pitchFamily="50" charset="-128"/>
              </a:rPr>
              <a:t>■導入</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3</a:t>
            </a:r>
            <a:r>
              <a:rPr lang="ja-JP" altLang="en-US" sz="1400" dirty="0">
                <a:latin typeface="メイリオ" panose="020B0604030504040204" pitchFamily="50" charset="-128"/>
                <a:ea typeface="メイリオ" panose="020B0604030504040204" pitchFamily="50" charset="-128"/>
              </a:rPr>
              <a:t>分）</a:t>
            </a:r>
            <a:endParaRPr lang="en-US" altLang="ja-JP"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■指導内容</a:t>
            </a:r>
            <a:endParaRPr lang="en-US" altLang="ja-JP" b="1"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・自然災害の具体的な事例を発問。</a:t>
            </a:r>
            <a:endParaRPr lang="en-US" altLang="ja-JP" sz="1200" dirty="0">
              <a:latin typeface="メイリオ" panose="020B0604030504040204" pitchFamily="50" charset="-128"/>
              <a:ea typeface="メイリオ" panose="020B0604030504040204" pitchFamily="50" charset="-128"/>
            </a:endParaRPr>
          </a:p>
          <a:p>
            <a:pPr>
              <a:lnSpc>
                <a:spcPts val="15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指導のポイント</a:t>
            </a:r>
            <a:r>
              <a:rPr lang="en-US" altLang="ja-JP" b="1" dirty="0">
                <a:latin typeface="メイリオ" panose="020B0604030504040204" pitchFamily="50" charset="-128"/>
                <a:ea typeface="メイリオ" panose="020B0604030504040204" pitchFamily="50" charset="-128"/>
              </a:rPr>
              <a:t>】</a:t>
            </a:r>
          </a:p>
          <a:p>
            <a:pPr marL="144000" indent="-457200">
              <a:lnSpc>
                <a:spcPts val="1500"/>
              </a:lnSpc>
            </a:pPr>
            <a:r>
              <a:rPr lang="ja-JP" altLang="en-US" sz="1200" dirty="0">
                <a:latin typeface="メイリオ" panose="020B0604030504040204" pitchFamily="50" charset="-128"/>
                <a:ea typeface="メイリオ" panose="020B0604030504040204" pitchFamily="50" charset="-128"/>
              </a:rPr>
              <a:t>・自然災害による影響について具体的に考えさせる。これまで地域や日本で起こった災害例をあげて、考えさせる。</a:t>
            </a:r>
            <a:endParaRPr lang="en-US" altLang="ja-JP" sz="1200" dirty="0">
              <a:latin typeface="メイリオ" panose="020B0604030504040204" pitchFamily="50" charset="-128"/>
              <a:ea typeface="メイリオ" panose="020B0604030504040204" pitchFamily="50" charset="-128"/>
            </a:endParaRPr>
          </a:p>
          <a:p>
            <a:pPr marL="144000" indent="-457200">
              <a:lnSpc>
                <a:spcPts val="1500"/>
              </a:lnSpc>
            </a:pPr>
            <a:r>
              <a:rPr lang="ja-JP" altLang="en-US" sz="1200" dirty="0">
                <a:latin typeface="メイリオ" panose="020B0604030504040204" pitchFamily="50" charset="-128"/>
                <a:ea typeface="メイリオ" panose="020B0604030504040204" pitchFamily="50" charset="-128"/>
              </a:rPr>
              <a:t>・自然災害について具体的な説明を加え過ぎると時間不足になるので注意する。</a:t>
            </a:r>
            <a:endParaRPr lang="en-US" altLang="ja-JP" sz="1200" dirty="0">
              <a:latin typeface="メイリオ" panose="020B0604030504040204" pitchFamily="50" charset="-128"/>
              <a:ea typeface="メイリオ" panose="020B0604030504040204" pitchFamily="50" charset="-128"/>
            </a:endParaRPr>
          </a:p>
          <a:p>
            <a:pPr marL="144000" indent="-457200">
              <a:lnSpc>
                <a:spcPts val="1500"/>
              </a:lnSpc>
            </a:pPr>
            <a:r>
              <a:rPr lang="ja-JP" altLang="en-US" sz="1200" dirty="0">
                <a:latin typeface="メイリオ" panose="020B0604030504040204" pitchFamily="50" charset="-128"/>
                <a:ea typeface="メイリオ" panose="020B0604030504040204" pitchFamily="50" charset="-128"/>
              </a:rPr>
              <a:t>・「考えてみよう」は、グループで考えさせてもよい。</a:t>
            </a:r>
            <a:endParaRPr lang="en-US" altLang="ja-JP" sz="12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endParaRPr lang="en-US" altLang="ja-JP" sz="12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１　天災は、忘れたときにやってくる？（いろいろな自然災害）</a:t>
            </a:r>
            <a:r>
              <a:rPr lang="en-US" altLang="ja-JP" sz="1200"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■展開</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5</a:t>
            </a:r>
            <a:r>
              <a:rPr lang="ja-JP" altLang="en-US" sz="1400" dirty="0">
                <a:latin typeface="メイリオ" panose="020B0604030504040204" pitchFamily="50" charset="-128"/>
                <a:ea typeface="メイリオ" panose="020B0604030504040204" pitchFamily="50" charset="-128"/>
              </a:rPr>
              <a:t>分）</a:t>
            </a:r>
            <a:endParaRPr lang="en-US" altLang="ja-JP"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■指導内容</a:t>
            </a:r>
            <a:endParaRPr lang="en-US" altLang="ja-JP" b="1" dirty="0">
              <a:latin typeface="メイリオ" panose="020B0604030504040204" pitchFamily="50" charset="-128"/>
              <a:ea typeface="メイリオ" panose="020B0604030504040204" pitchFamily="50" charset="-128"/>
            </a:endParaRPr>
          </a:p>
          <a:p>
            <a:pPr>
              <a:lnSpc>
                <a:spcPts val="1500"/>
              </a:lnSpc>
            </a:pPr>
            <a:r>
              <a:rPr lang="ja-JP" altLang="en-US" sz="1200" dirty="0">
                <a:latin typeface="メイリオ" panose="020B0604030504040204" pitchFamily="50" charset="-128"/>
                <a:ea typeface="メイリオ" panose="020B0604030504040204" pitchFamily="50" charset="-128"/>
              </a:rPr>
              <a:t>・これまでに地域や日本で起きた大きな自然災害を例にあげて説明する。</a:t>
            </a:r>
          </a:p>
          <a:p>
            <a:pPr>
              <a:lnSpc>
                <a:spcPts val="1500"/>
              </a:lnSpc>
            </a:pPr>
            <a:r>
              <a:rPr lang="ja-JP" altLang="en-US" sz="1200" dirty="0">
                <a:latin typeface="メイリオ" panose="020B0604030504040204" pitchFamily="50" charset="-128"/>
                <a:ea typeface="メイリオ" panose="020B0604030504040204" pitchFamily="50" charset="-128"/>
              </a:rPr>
              <a:t>・大雨・豪雨、強風・竜巻、地震による影響等についてまとめさせる。</a:t>
            </a:r>
            <a:endParaRPr lang="en-US" altLang="ja-JP" sz="1200" dirty="0">
              <a:latin typeface="メイリオ" panose="020B0604030504040204" pitchFamily="50" charset="-128"/>
              <a:ea typeface="メイリオ" panose="020B0604030504040204" pitchFamily="50" charset="-128"/>
            </a:endParaRPr>
          </a:p>
          <a:p>
            <a:endParaRPr kumimoji="1" lang="ja-JP" altLang="en-US" dirty="0"/>
          </a:p>
        </p:txBody>
      </p:sp>
    </p:spTree>
    <p:extLst>
      <p:ext uri="{BB962C8B-B14F-4D97-AF65-F5344CB8AC3E}">
        <p14:creationId xmlns:p14="http://schemas.microsoft.com/office/powerpoint/2010/main" val="32432838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033FB15D-F833-4F30-B6B1-E76FD4C4BF89}" type="slidenum">
              <a:rPr kumimoji="1" lang="ja-JP" altLang="en-US" smtClean="0"/>
              <a:t>30</a:t>
            </a:fld>
            <a:endParaRPr kumimoji="1" lang="ja-JP" altLang="en-US"/>
          </a:p>
        </p:txBody>
      </p:sp>
      <p:sp>
        <p:nvSpPr>
          <p:cNvPr id="7" name="ノート プレースホルダー 6">
            <a:extLst>
              <a:ext uri="{FF2B5EF4-FFF2-40B4-BE49-F238E27FC236}">
                <a16:creationId xmlns:a16="http://schemas.microsoft.com/office/drawing/2014/main" id="{BEE0E8CC-9B53-430C-A26E-811B5AEA0674}"/>
              </a:ext>
            </a:extLst>
          </p:cNvPr>
          <p:cNvSpPr>
            <a:spLocks noGrp="1"/>
          </p:cNvSpPr>
          <p:nvPr>
            <p:ph type="body" idx="1"/>
          </p:nvPr>
        </p:nvSpPr>
        <p:spPr/>
        <p:txBody>
          <a:bodyPr/>
          <a:lstStyle/>
          <a:p>
            <a:pPr>
              <a:lnSpc>
                <a:spcPts val="1800"/>
              </a:lnSpc>
            </a:pPr>
            <a:r>
              <a:rPr lang="ja-JP" altLang="en-US" b="1" dirty="0">
                <a:latin typeface="メイリオ" panose="020B0604030504040204" pitchFamily="50" charset="-128"/>
                <a:ea typeface="メイリオ" panose="020B0604030504040204" pitchFamily="50" charset="-128"/>
              </a:rPr>
              <a:t>まとめ</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5</a:t>
            </a:r>
            <a:r>
              <a:rPr lang="ja-JP" altLang="en-US" sz="1400" dirty="0">
                <a:latin typeface="メイリオ" panose="020B0604030504040204" pitchFamily="50" charset="-128"/>
                <a:ea typeface="メイリオ" panose="020B0604030504040204" pitchFamily="50" charset="-128"/>
              </a:rPr>
              <a:t>分）</a:t>
            </a:r>
            <a:endParaRPr lang="en-US" altLang="ja-JP"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指導内容</a:t>
            </a:r>
            <a:endParaRPr lang="en-US" altLang="ja-JP" b="1" dirty="0">
              <a:latin typeface="メイリオ" panose="020B0604030504040204" pitchFamily="50" charset="-128"/>
              <a:ea typeface="メイリオ" panose="020B0604030504040204" pitchFamily="50" charset="-128"/>
            </a:endParaRPr>
          </a:p>
          <a:p>
            <a:pPr>
              <a:lnSpc>
                <a:spcPts val="1500"/>
              </a:lnSpc>
            </a:pPr>
            <a:r>
              <a:rPr lang="ja-JP" altLang="en-US" sz="1200" dirty="0">
                <a:latin typeface="メイリオ" panose="020B0604030504040204" pitchFamily="50" charset="-128"/>
                <a:ea typeface="メイリオ" panose="020B0604030504040204" pitchFamily="50" charset="-128"/>
              </a:rPr>
              <a:t>・質疑応答</a:t>
            </a:r>
          </a:p>
          <a:p>
            <a:pPr>
              <a:lnSpc>
                <a:spcPts val="1500"/>
              </a:lnSpc>
            </a:pPr>
            <a:r>
              <a:rPr lang="ja-JP" altLang="en-US" sz="1200" dirty="0">
                <a:latin typeface="メイリオ" panose="020B0604030504040204" pitchFamily="50" charset="-128"/>
                <a:ea typeface="メイリオ" panose="020B0604030504040204" pitchFamily="50" charset="-128"/>
              </a:rPr>
              <a:t>・授業のまとめ</a:t>
            </a:r>
            <a:endParaRPr lang="en-US" altLang="ja-JP" sz="1200" dirty="0">
              <a:latin typeface="メイリオ" panose="020B0604030504040204" pitchFamily="50" charset="-128"/>
              <a:ea typeface="メイリオ" panose="020B0604030504040204" pitchFamily="50" charset="-128"/>
            </a:endParaRPr>
          </a:p>
          <a:p>
            <a:pPr>
              <a:lnSpc>
                <a:spcPts val="1500"/>
              </a:lnSpc>
            </a:pPr>
            <a:r>
              <a:rPr kumimoji="1" lang="ja-JP" altLang="en-US" dirty="0"/>
              <a:t>・振り返り</a:t>
            </a:r>
          </a:p>
        </p:txBody>
      </p:sp>
    </p:spTree>
    <p:extLst>
      <p:ext uri="{BB962C8B-B14F-4D97-AF65-F5344CB8AC3E}">
        <p14:creationId xmlns:p14="http://schemas.microsoft.com/office/powerpoint/2010/main" val="2634094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033FB15D-F833-4F30-B6B1-E76FD4C4BF89}" type="slidenum">
              <a:rPr kumimoji="1" lang="ja-JP" altLang="en-US" smtClean="0"/>
              <a:t>4</a:t>
            </a:fld>
            <a:endParaRPr kumimoji="1" lang="ja-JP" altLang="en-US"/>
          </a:p>
        </p:txBody>
      </p:sp>
      <p:sp>
        <p:nvSpPr>
          <p:cNvPr id="7" name="ノート プレースホルダー 6">
            <a:extLst>
              <a:ext uri="{FF2B5EF4-FFF2-40B4-BE49-F238E27FC236}">
                <a16:creationId xmlns:a16="http://schemas.microsoft.com/office/drawing/2014/main" id="{BEE0E8CC-9B53-430C-A26E-811B5AEA0674}"/>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48705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033FB15D-F833-4F30-B6B1-E76FD4C4BF89}" type="slidenum">
              <a:rPr kumimoji="1" lang="ja-JP" altLang="en-US" smtClean="0"/>
              <a:t>5</a:t>
            </a:fld>
            <a:endParaRPr kumimoji="1" lang="ja-JP" altLang="en-US"/>
          </a:p>
        </p:txBody>
      </p:sp>
      <p:sp>
        <p:nvSpPr>
          <p:cNvPr id="7" name="ノート プレースホルダー 6">
            <a:extLst>
              <a:ext uri="{FF2B5EF4-FFF2-40B4-BE49-F238E27FC236}">
                <a16:creationId xmlns:a16="http://schemas.microsoft.com/office/drawing/2014/main" id="{BEE0E8CC-9B53-430C-A26E-811B5AEA0674}"/>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336863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033FB15D-F833-4F30-B6B1-E76FD4C4BF89}" type="slidenum">
              <a:rPr kumimoji="1" lang="ja-JP" altLang="en-US" smtClean="0"/>
              <a:t>6</a:t>
            </a:fld>
            <a:endParaRPr kumimoji="1" lang="ja-JP" altLang="en-US"/>
          </a:p>
        </p:txBody>
      </p:sp>
      <p:sp>
        <p:nvSpPr>
          <p:cNvPr id="7" name="ノート プレースホルダー 6">
            <a:extLst>
              <a:ext uri="{FF2B5EF4-FFF2-40B4-BE49-F238E27FC236}">
                <a16:creationId xmlns:a16="http://schemas.microsoft.com/office/drawing/2014/main" id="{BEE0E8CC-9B53-430C-A26E-811B5AEA0674}"/>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4752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033FB15D-F833-4F30-B6B1-E76FD4C4BF89}" type="slidenum">
              <a:rPr kumimoji="1" lang="ja-JP" altLang="en-US" smtClean="0"/>
              <a:t>7</a:t>
            </a:fld>
            <a:endParaRPr kumimoji="1" lang="ja-JP" altLang="en-US"/>
          </a:p>
        </p:txBody>
      </p:sp>
      <p:sp>
        <p:nvSpPr>
          <p:cNvPr id="7" name="ノート プレースホルダー 6">
            <a:extLst>
              <a:ext uri="{FF2B5EF4-FFF2-40B4-BE49-F238E27FC236}">
                <a16:creationId xmlns:a16="http://schemas.microsoft.com/office/drawing/2014/main" id="{BEE0E8CC-9B53-430C-A26E-811B5AEA0674}"/>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52283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033FB15D-F833-4F30-B6B1-E76FD4C4BF89}" type="slidenum">
              <a:rPr kumimoji="1" lang="ja-JP" altLang="en-US" smtClean="0"/>
              <a:t>8</a:t>
            </a:fld>
            <a:endParaRPr kumimoji="1" lang="ja-JP" altLang="en-US"/>
          </a:p>
        </p:txBody>
      </p:sp>
      <p:sp>
        <p:nvSpPr>
          <p:cNvPr id="7" name="ノート プレースホルダー 6">
            <a:extLst>
              <a:ext uri="{FF2B5EF4-FFF2-40B4-BE49-F238E27FC236}">
                <a16:creationId xmlns:a16="http://schemas.microsoft.com/office/drawing/2014/main" id="{BEE0E8CC-9B53-430C-A26E-811B5AEA0674}"/>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690237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033FB15D-F833-4F30-B6B1-E76FD4C4BF89}" type="slidenum">
              <a:rPr kumimoji="1" lang="ja-JP" altLang="en-US" smtClean="0"/>
              <a:t>9</a:t>
            </a:fld>
            <a:endParaRPr kumimoji="1" lang="ja-JP" altLang="en-US"/>
          </a:p>
        </p:txBody>
      </p:sp>
      <p:sp>
        <p:nvSpPr>
          <p:cNvPr id="7" name="ノート プレースホルダー 6">
            <a:extLst>
              <a:ext uri="{FF2B5EF4-FFF2-40B4-BE49-F238E27FC236}">
                <a16:creationId xmlns:a16="http://schemas.microsoft.com/office/drawing/2014/main" id="{BEE0E8CC-9B53-430C-A26E-811B5AEA0674}"/>
              </a:ext>
            </a:extLst>
          </p:cNvPr>
          <p:cNvSpPr>
            <a:spLocks noGrp="1"/>
          </p:cNvSpPr>
          <p:nvPr>
            <p:ph type="body" idx="1"/>
          </p:nvPr>
        </p:nvSpPr>
        <p:spPr/>
        <p:txBody>
          <a:bodyPr/>
          <a:lstStyle/>
          <a:p>
            <a:pPr>
              <a:lnSpc>
                <a:spcPts val="1800"/>
              </a:lnSpc>
            </a:pPr>
            <a:r>
              <a:rPr lang="en-US" altLang="ja-JP" b="0" dirty="0">
                <a:latin typeface="メイリオ" panose="020B0604030504040204" pitchFamily="50" charset="-128"/>
                <a:ea typeface="メイリオ" panose="020B0604030504040204" pitchFamily="50" charset="-128"/>
              </a:rPr>
              <a:t>『2</a:t>
            </a:r>
            <a:r>
              <a:rPr lang="ja-JP" altLang="en-US" b="0" dirty="0">
                <a:latin typeface="メイリオ" panose="020B0604030504040204" pitchFamily="50" charset="-128"/>
                <a:ea typeface="メイリオ" panose="020B0604030504040204" pitchFamily="50" charset="-128"/>
              </a:rPr>
              <a:t>　備えあれば憂いなし！</a:t>
            </a:r>
            <a:r>
              <a:rPr lang="en-US" altLang="ja-JP" b="0" dirty="0">
                <a:latin typeface="メイリオ" panose="020B0604030504040204" pitchFamily="50" charset="-128"/>
                <a:ea typeface="メイリオ" panose="020B0604030504040204" pitchFamily="50" charset="-128"/>
              </a:rPr>
              <a:t>(</a:t>
            </a:r>
            <a:r>
              <a:rPr lang="ja-JP" altLang="en-US" b="0" dirty="0">
                <a:latin typeface="メイリオ" panose="020B0604030504040204" pitchFamily="50" charset="-128"/>
                <a:ea typeface="メイリオ" panose="020B0604030504040204" pitchFamily="50" charset="-128"/>
              </a:rPr>
              <a:t>自然災害への備え</a:t>
            </a:r>
            <a:r>
              <a:rPr lang="en-US" altLang="ja-JP" b="0" dirty="0">
                <a:latin typeface="メイリオ" panose="020B0604030504040204" pitchFamily="50" charset="-128"/>
                <a:ea typeface="メイリオ" panose="020B0604030504040204" pitchFamily="50" charset="-128"/>
              </a:rPr>
              <a:t>)</a:t>
            </a:r>
            <a:r>
              <a:rPr lang="ja-JP" altLang="en-US" b="0" dirty="0">
                <a:latin typeface="メイリオ" panose="020B0604030504040204" pitchFamily="50" charset="-128"/>
                <a:ea typeface="メイリオ" panose="020B0604030504040204" pitchFamily="50" charset="-128"/>
              </a:rPr>
              <a:t>～</a:t>
            </a:r>
            <a:r>
              <a:rPr lang="en-US" altLang="ja-JP" b="0" dirty="0">
                <a:latin typeface="メイリオ" panose="020B0604030504040204" pitchFamily="50" charset="-128"/>
                <a:ea typeface="メイリオ" panose="020B0604030504040204" pitchFamily="50" charset="-128"/>
              </a:rPr>
              <a:t>(1)</a:t>
            </a:r>
            <a:r>
              <a:rPr lang="ja-JP" altLang="en-US" sz="1200" b="0" i="0" u="none" strike="noStrike" baseline="0" dirty="0">
                <a:latin typeface="メイリオ" panose="020B0604030504040204" pitchFamily="50" charset="-128"/>
                <a:ea typeface="メイリオ" panose="020B0604030504040204" pitchFamily="50" charset="-128"/>
              </a:rPr>
              <a:t>ハザードマップを活用しよう</a:t>
            </a:r>
            <a:r>
              <a:rPr lang="en-US" altLang="ja-JP" sz="1200" b="0" i="0" u="none" strike="noStrike" baseline="0" dirty="0">
                <a:latin typeface="メイリオ" panose="020B0604030504040204" pitchFamily="50" charset="-128"/>
                <a:ea typeface="メイリオ" panose="020B0604030504040204" pitchFamily="50" charset="-128"/>
              </a:rPr>
              <a:t>』</a:t>
            </a:r>
            <a:endParaRPr lang="en-US" altLang="ja-JP" b="0"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■展開</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10</a:t>
            </a:r>
            <a:r>
              <a:rPr lang="ja-JP" altLang="en-US" sz="1400" dirty="0">
                <a:latin typeface="メイリオ" panose="020B0604030504040204" pitchFamily="50" charset="-128"/>
                <a:ea typeface="メイリオ" panose="020B0604030504040204" pitchFamily="50" charset="-128"/>
              </a:rPr>
              <a:t>分）</a:t>
            </a:r>
            <a:endParaRPr lang="en-US" altLang="ja-JP"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■指導内容</a:t>
            </a:r>
            <a:endParaRPr lang="en-US" altLang="ja-JP" b="1" dirty="0">
              <a:latin typeface="メイリオ" panose="020B0604030504040204" pitchFamily="50" charset="-128"/>
              <a:ea typeface="メイリオ" panose="020B0604030504040204" pitchFamily="50" charset="-128"/>
            </a:endParaRPr>
          </a:p>
          <a:p>
            <a:pPr>
              <a:lnSpc>
                <a:spcPts val="1500"/>
              </a:lnSpc>
            </a:pPr>
            <a:r>
              <a:rPr lang="ja-JP" altLang="en-US" sz="1200" dirty="0">
                <a:latin typeface="メイリオ" panose="020B0604030504040204" pitchFamily="50" charset="-128"/>
                <a:ea typeface="メイリオ" panose="020B0604030504040204" pitchFamily="50" charset="-128"/>
              </a:rPr>
              <a:t>・自然災害が起きたときに何が必要になるかを考えさせる。</a:t>
            </a:r>
            <a:endParaRPr lang="en-US" altLang="ja-JP" dirty="0">
              <a:latin typeface="メイリオ" panose="020B0604030504040204" pitchFamily="50" charset="-128"/>
              <a:ea typeface="メイリオ" panose="020B0604030504040204" pitchFamily="50" charset="-128"/>
            </a:endParaRPr>
          </a:p>
          <a:p>
            <a:pPr>
              <a:lnSpc>
                <a:spcPts val="15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指導のポイント</a:t>
            </a:r>
            <a:r>
              <a:rPr lang="en-US" altLang="ja-JP" b="1" dirty="0">
                <a:latin typeface="メイリオ" panose="020B0604030504040204" pitchFamily="50" charset="-128"/>
                <a:ea typeface="メイリオ" panose="020B0604030504040204" pitchFamily="50" charset="-128"/>
              </a:rPr>
              <a:t>】</a:t>
            </a:r>
          </a:p>
          <a:p>
            <a:pPr marL="144000" indent="-457200">
              <a:lnSpc>
                <a:spcPts val="1500"/>
              </a:lnSpc>
            </a:pPr>
            <a:r>
              <a:rPr lang="ja-JP" altLang="en-US" sz="1200" dirty="0">
                <a:latin typeface="メイリオ" panose="020B0604030504040204" pitchFamily="50" charset="-128"/>
                <a:ea typeface="メイリオ" panose="020B0604030504040204" pitchFamily="50" charset="-128"/>
              </a:rPr>
              <a:t>・</a:t>
            </a:r>
            <a:r>
              <a:rPr lang="ja-JP" altLang="en-US" dirty="0"/>
              <a:t>１</a:t>
            </a:r>
            <a:r>
              <a:rPr lang="ja-JP" altLang="en-US" sz="1200" dirty="0">
                <a:latin typeface="メイリオ" panose="020B0604030504040204" pitchFamily="50" charset="-128"/>
                <a:ea typeface="メイリオ" panose="020B0604030504040204" pitchFamily="50" charset="-128"/>
              </a:rPr>
              <a:t>を学習したうえで、改めて日ごろからの備えが大切であることを考えさせる。</a:t>
            </a:r>
          </a:p>
        </p:txBody>
      </p:sp>
    </p:spTree>
    <p:extLst>
      <p:ext uri="{BB962C8B-B14F-4D97-AF65-F5344CB8AC3E}">
        <p14:creationId xmlns:p14="http://schemas.microsoft.com/office/powerpoint/2010/main" val="1583219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798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AE288AE7-7DD4-4C57-AA04-CA740C779496}"/>
              </a:ext>
            </a:extLst>
          </p:cNvPr>
          <p:cNvSpPr/>
          <p:nvPr userDrawn="1"/>
        </p:nvSpPr>
        <p:spPr>
          <a:xfrm>
            <a:off x="0" y="0"/>
            <a:ext cx="9144000" cy="6858000"/>
          </a:xfrm>
          <a:prstGeom prst="rect">
            <a:avLst/>
          </a:prstGeom>
          <a:solidFill>
            <a:srgbClr val="BDD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 name="テキスト ボックス 2">
            <a:extLst>
              <a:ext uri="{FF2B5EF4-FFF2-40B4-BE49-F238E27FC236}">
                <a16:creationId xmlns:a16="http://schemas.microsoft.com/office/drawing/2014/main" id="{BF05F8C1-4BF1-49AB-A10A-EF3B3D5AC172}"/>
              </a:ext>
            </a:extLst>
          </p:cNvPr>
          <p:cNvSpPr txBox="1"/>
          <p:nvPr userDrawn="1"/>
        </p:nvSpPr>
        <p:spPr>
          <a:xfrm>
            <a:off x="8534400" y="6549832"/>
            <a:ext cx="609600" cy="307777"/>
          </a:xfrm>
          <a:prstGeom prst="rect">
            <a:avLst/>
          </a:prstGeom>
          <a:noFill/>
        </p:spPr>
        <p:txBody>
          <a:bodyPr wrap="square" rtlCol="0">
            <a:spAutoFit/>
          </a:bodyPr>
          <a:lstStyle/>
          <a:p>
            <a:pPr algn="ctr"/>
            <a:fld id="{A5D2C2E1-FF6E-48B2-B312-423913D723C5}" type="slidenum">
              <a:rPr kumimoji="1" lang="ja-JP" altLang="en-US" sz="1400" b="1" smtClean="0">
                <a:solidFill>
                  <a:schemeClr val="tx1">
                    <a:lumMod val="65000"/>
                    <a:lumOff val="35000"/>
                  </a:schemeClr>
                </a:solidFill>
                <a:latin typeface="メイリオ" panose="020B0604030504040204" pitchFamily="50" charset="-128"/>
                <a:ea typeface="メイリオ" panose="020B0604030504040204" pitchFamily="50" charset="-128"/>
              </a:rPr>
              <a:pPr algn="ctr"/>
              <a:t>‹#›</a:t>
            </a:fld>
            <a:endParaRPr kumimoji="1" lang="ja-JP" altLang="en-US" sz="14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53587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AE288AE7-7DD4-4C57-AA04-CA740C779496}"/>
              </a:ext>
            </a:extLst>
          </p:cNvPr>
          <p:cNvSpPr/>
          <p:nvPr userDrawn="1"/>
        </p:nvSpPr>
        <p:spPr>
          <a:xfrm>
            <a:off x="0" y="0"/>
            <a:ext cx="9144000" cy="6858000"/>
          </a:xfrm>
          <a:prstGeom prst="rect">
            <a:avLst/>
          </a:prstGeom>
          <a:solidFill>
            <a:srgbClr val="BDD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Tree>
    <p:extLst>
      <p:ext uri="{BB962C8B-B14F-4D97-AF65-F5344CB8AC3E}">
        <p14:creationId xmlns:p14="http://schemas.microsoft.com/office/powerpoint/2010/main" val="13656858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77295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8B64E2B-9DBC-4507-9114-0A7DECED476D}"/>
              </a:ext>
            </a:extLst>
          </p:cNvPr>
          <p:cNvSpPr/>
          <p:nvPr/>
        </p:nvSpPr>
        <p:spPr>
          <a:xfrm>
            <a:off x="0" y="0"/>
            <a:ext cx="9144000" cy="2252546"/>
          </a:xfrm>
          <a:prstGeom prst="rect">
            <a:avLst/>
          </a:prstGeom>
          <a:solidFill>
            <a:srgbClr val="BDD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DEA40937-9625-4313-ABE4-47D94F13DC14}"/>
              </a:ext>
            </a:extLst>
          </p:cNvPr>
          <p:cNvSpPr/>
          <p:nvPr/>
        </p:nvSpPr>
        <p:spPr>
          <a:xfrm>
            <a:off x="550985" y="684000"/>
            <a:ext cx="8042031" cy="1230923"/>
          </a:xfrm>
          <a:prstGeom prst="roundRect">
            <a:avLst/>
          </a:prstGeom>
          <a:solidFill>
            <a:schemeClr val="bg1"/>
          </a:solidFill>
          <a:ln w="381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8000"/>
              </a:lnSpc>
            </a:pPr>
            <a:endParaRPr kumimoji="1" lang="ja-JP" altLang="en-US" sz="4600" b="1"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9" name="四角形: 角を丸くする 8">
            <a:extLst>
              <a:ext uri="{FF2B5EF4-FFF2-40B4-BE49-F238E27FC236}">
                <a16:creationId xmlns:a16="http://schemas.microsoft.com/office/drawing/2014/main" id="{4F88297E-2180-451F-9DA7-546D7A3EDD3F}"/>
              </a:ext>
            </a:extLst>
          </p:cNvPr>
          <p:cNvSpPr/>
          <p:nvPr/>
        </p:nvSpPr>
        <p:spPr>
          <a:xfrm>
            <a:off x="2594023" y="363693"/>
            <a:ext cx="3955953" cy="413816"/>
          </a:xfrm>
          <a:prstGeom prst="roundRect">
            <a:avLst/>
          </a:prstGeom>
          <a:solidFill>
            <a:srgbClr val="126A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72000" rIns="0" bIns="0" rtlCol="0" anchor="ctr" anchorCtr="1"/>
          <a:lstStyle/>
          <a:p>
            <a:pPr algn="ctr"/>
            <a:r>
              <a:rPr kumimoji="1" lang="ja-JP" altLang="en-US" sz="2400" b="1" spc="100" baseline="0" dirty="0">
                <a:latin typeface="メイリオ" panose="020B0604030504040204" pitchFamily="50" charset="-128"/>
                <a:ea typeface="メイリオ" panose="020B0604030504040204" pitchFamily="50" charset="-128"/>
              </a:rPr>
              <a:t>中学生向け防災教育副教材</a:t>
            </a:r>
          </a:p>
        </p:txBody>
      </p:sp>
      <p:pic>
        <p:nvPicPr>
          <p:cNvPr id="11" name="図 10" descr="ボックス, 挿絵, 時計 が含まれている画像&#10;&#10;自動的に生成された説明">
            <a:extLst>
              <a:ext uri="{FF2B5EF4-FFF2-40B4-BE49-F238E27FC236}">
                <a16:creationId xmlns:a16="http://schemas.microsoft.com/office/drawing/2014/main" id="{7C99E9A9-806C-4C8D-BC7C-95EAE68653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5361" y="2436590"/>
            <a:ext cx="4013278" cy="3643902"/>
          </a:xfrm>
          <a:prstGeom prst="rect">
            <a:avLst/>
          </a:prstGeom>
        </p:spPr>
      </p:pic>
      <p:sp>
        <p:nvSpPr>
          <p:cNvPr id="17" name="object 8">
            <a:extLst>
              <a:ext uri="{FF2B5EF4-FFF2-40B4-BE49-F238E27FC236}">
                <a16:creationId xmlns:a16="http://schemas.microsoft.com/office/drawing/2014/main" id="{2B0E1EE9-26EF-4B7F-B022-A682DE8B3A88}"/>
              </a:ext>
            </a:extLst>
          </p:cNvPr>
          <p:cNvSpPr txBox="1"/>
          <p:nvPr/>
        </p:nvSpPr>
        <p:spPr>
          <a:xfrm>
            <a:off x="2781300" y="6400800"/>
            <a:ext cx="3581400" cy="320601"/>
          </a:xfrm>
          <a:prstGeom prst="rect">
            <a:avLst/>
          </a:prstGeom>
        </p:spPr>
        <p:txBody>
          <a:bodyPr vert="horz" wrap="square" lIns="0" tIns="12700" rIns="0" bIns="0" rtlCol="0">
            <a:spAutoFit/>
          </a:bodyPr>
          <a:lstStyle/>
          <a:p>
            <a:pPr marL="12700">
              <a:lnSpc>
                <a:spcPct val="100000"/>
              </a:lnSpc>
              <a:spcBef>
                <a:spcPts val="100"/>
              </a:spcBef>
            </a:pPr>
            <a:r>
              <a:rPr sz="2000" b="1" dirty="0">
                <a:solidFill>
                  <a:schemeClr val="tx1">
                    <a:lumMod val="85000"/>
                    <a:lumOff val="15000"/>
                  </a:schemeClr>
                </a:solidFill>
                <a:latin typeface="メイリオ" panose="020B0604030504040204" pitchFamily="50" charset="-128"/>
                <a:ea typeface="メイリオ" panose="020B0604030504040204" pitchFamily="50" charset="-128"/>
                <a:cs typeface="游ゴシック"/>
              </a:rPr>
              <a:t>一般社団法人日本損害保険協会</a:t>
            </a:r>
            <a:endParaRPr sz="2000" dirty="0">
              <a:solidFill>
                <a:schemeClr val="tx1">
                  <a:lumMod val="85000"/>
                  <a:lumOff val="15000"/>
                </a:schemeClr>
              </a:solidFill>
              <a:latin typeface="メイリオ" panose="020B0604030504040204" pitchFamily="50" charset="-128"/>
              <a:ea typeface="メイリオ" panose="020B0604030504040204" pitchFamily="50" charset="-128"/>
              <a:cs typeface="游ゴシック"/>
            </a:endParaRPr>
          </a:p>
        </p:txBody>
      </p:sp>
      <p:sp>
        <p:nvSpPr>
          <p:cNvPr id="18" name="object 6">
            <a:extLst>
              <a:ext uri="{FF2B5EF4-FFF2-40B4-BE49-F238E27FC236}">
                <a16:creationId xmlns:a16="http://schemas.microsoft.com/office/drawing/2014/main" id="{9BC8AE55-FBD0-4113-9698-11E80CD6732E}"/>
              </a:ext>
            </a:extLst>
          </p:cNvPr>
          <p:cNvSpPr txBox="1">
            <a:spLocks/>
          </p:cNvSpPr>
          <p:nvPr/>
        </p:nvSpPr>
        <p:spPr>
          <a:xfrm>
            <a:off x="0" y="1100674"/>
            <a:ext cx="9144000" cy="72071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gn="ctr">
              <a:lnSpc>
                <a:spcPct val="100000"/>
              </a:lnSpc>
              <a:spcBef>
                <a:spcPts val="100"/>
              </a:spcBef>
            </a:pPr>
            <a:r>
              <a:rPr lang="ja-JP" altLang="en-US" sz="4600" b="1" dirty="0">
                <a:solidFill>
                  <a:schemeClr val="bg2">
                    <a:lumMod val="10000"/>
                  </a:schemeClr>
                </a:solidFill>
                <a:latin typeface="メイリオ" panose="020B0604030504040204" pitchFamily="50" charset="-128"/>
                <a:ea typeface="メイリオ" panose="020B0604030504040204" pitchFamily="50" charset="-128"/>
              </a:rPr>
              <a:t>安全な住まい 災害への備え</a:t>
            </a:r>
          </a:p>
        </p:txBody>
      </p:sp>
    </p:spTree>
    <p:extLst>
      <p:ext uri="{BB962C8B-B14F-4D97-AF65-F5344CB8AC3E}">
        <p14:creationId xmlns:p14="http://schemas.microsoft.com/office/powerpoint/2010/main" val="38848758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100000"/>
                                  </p:iterate>
                                  <p:childTnLst>
                                    <p:set>
                                      <p:cBhvr>
                                        <p:cTn id="6" dur="1" fill="hold">
                                          <p:stCondLst>
                                            <p:cond delay="0"/>
                                          </p:stCondLst>
                                        </p:cTn>
                                        <p:tgtEl>
                                          <p:spTgt spid="18"/>
                                        </p:tgtEl>
                                        <p:attrNameLst>
                                          <p:attrName>style.visibility</p:attrName>
                                        </p:attrNameLst>
                                      </p:cBhvr>
                                      <p:to>
                                        <p:strVal val="visible"/>
                                      </p:to>
                                    </p:set>
                                    <p:animEffect transition="in" filter="wipe(up)">
                                      <p:cBhvr>
                                        <p:cTn id="7" dur="1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k object 16">
            <a:extLst>
              <a:ext uri="{FF2B5EF4-FFF2-40B4-BE49-F238E27FC236}">
                <a16:creationId xmlns:a16="http://schemas.microsoft.com/office/drawing/2014/main" id="{48062CF4-489C-436F-BE80-9ABC9C0E0A6D}"/>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126AAE"/>
            </a:solidFill>
          </a:ln>
        </p:spPr>
        <p:txBody>
          <a:bodyPr wrap="square" lIns="0" tIns="0" rIns="0" bIns="0" rtlCol="0"/>
          <a:lstStyle/>
          <a:p>
            <a:endParaRPr/>
          </a:p>
        </p:txBody>
      </p:sp>
      <p:sp>
        <p:nvSpPr>
          <p:cNvPr id="9" name="object 2">
            <a:extLst>
              <a:ext uri="{FF2B5EF4-FFF2-40B4-BE49-F238E27FC236}">
                <a16:creationId xmlns:a16="http://schemas.microsoft.com/office/drawing/2014/main" id="{80B139EB-9D76-466F-AA05-29CFE9906FBF}"/>
              </a:ext>
            </a:extLst>
          </p:cNvPr>
          <p:cNvSpPr/>
          <p:nvPr/>
        </p:nvSpPr>
        <p:spPr>
          <a:xfrm>
            <a:off x="-1" y="232651"/>
            <a:ext cx="7178893"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ED9901"/>
          </a:solidFill>
        </p:spPr>
        <p:txBody>
          <a:bodyPr wrap="square" lIns="0" tIns="0" rIns="0" bIns="0" rtlCol="0"/>
          <a:lstStyle/>
          <a:p>
            <a:endParaRPr dirty="0"/>
          </a:p>
        </p:txBody>
      </p:sp>
      <p:grpSp>
        <p:nvGrpSpPr>
          <p:cNvPr id="23" name="グループ化 22">
            <a:extLst>
              <a:ext uri="{FF2B5EF4-FFF2-40B4-BE49-F238E27FC236}">
                <a16:creationId xmlns:a16="http://schemas.microsoft.com/office/drawing/2014/main" id="{B0079016-4A8B-4046-96DF-098758CF2293}"/>
              </a:ext>
            </a:extLst>
          </p:cNvPr>
          <p:cNvGrpSpPr/>
          <p:nvPr/>
        </p:nvGrpSpPr>
        <p:grpSpPr>
          <a:xfrm>
            <a:off x="76200" y="324000"/>
            <a:ext cx="7006331" cy="628377"/>
            <a:chOff x="76200" y="324000"/>
            <a:chExt cx="7006331" cy="628377"/>
          </a:xfrm>
        </p:grpSpPr>
        <p:sp>
          <p:nvSpPr>
            <p:cNvPr id="11" name="object 3">
              <a:extLst>
                <a:ext uri="{FF2B5EF4-FFF2-40B4-BE49-F238E27FC236}">
                  <a16:creationId xmlns:a16="http://schemas.microsoft.com/office/drawing/2014/main" id="{C4227F71-E657-4075-9458-7264392F2497}"/>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7" name="object 3">
              <a:extLst>
                <a:ext uri="{FF2B5EF4-FFF2-40B4-BE49-F238E27FC236}">
                  <a16:creationId xmlns:a16="http://schemas.microsoft.com/office/drawing/2014/main" id="{4E943721-31AF-4867-A95F-A1786B09DFE7}"/>
                </a:ext>
              </a:extLst>
            </p:cNvPr>
            <p:cNvSpPr txBox="1">
              <a:spLocks/>
            </p:cNvSpPr>
            <p:nvPr/>
          </p:nvSpPr>
          <p:spPr>
            <a:xfrm>
              <a:off x="792000" y="396000"/>
              <a:ext cx="5446627"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備えあれば憂いなし！</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9" name="object 3">
              <a:extLst>
                <a:ext uri="{FF2B5EF4-FFF2-40B4-BE49-F238E27FC236}">
                  <a16:creationId xmlns:a16="http://schemas.microsoft.com/office/drawing/2014/main" id="{79B4A53B-642A-4855-9CEB-3E1430E496E5}"/>
                </a:ext>
              </a:extLst>
            </p:cNvPr>
            <p:cNvSpPr txBox="1">
              <a:spLocks/>
            </p:cNvSpPr>
            <p:nvPr/>
          </p:nvSpPr>
          <p:spPr>
            <a:xfrm>
              <a:off x="4557917" y="457200"/>
              <a:ext cx="2524614"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b="1" kern="0" dirty="0">
                  <a:solidFill>
                    <a:srgbClr val="FFFFFF"/>
                  </a:solidFill>
                  <a:latin typeface="メイリオ" panose="020B0604030504040204" pitchFamily="50" charset="-128"/>
                  <a:ea typeface="メイリオ" panose="020B0604030504040204" pitchFamily="50" charset="-128"/>
                </a:rPr>
                <a:t>（自然災害への備え）</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05825D39-4802-442C-8B85-51CAD5F70806}"/>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2</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grpSp>
        <p:nvGrpSpPr>
          <p:cNvPr id="8" name="グループ化 7">
            <a:extLst>
              <a:ext uri="{FF2B5EF4-FFF2-40B4-BE49-F238E27FC236}">
                <a16:creationId xmlns:a16="http://schemas.microsoft.com/office/drawing/2014/main" id="{C798E4BE-CF77-41E2-979F-2985A7393C74}"/>
              </a:ext>
            </a:extLst>
          </p:cNvPr>
          <p:cNvGrpSpPr/>
          <p:nvPr/>
        </p:nvGrpSpPr>
        <p:grpSpPr>
          <a:xfrm>
            <a:off x="590668" y="1350952"/>
            <a:ext cx="7907870" cy="2558796"/>
            <a:chOff x="590668" y="1350952"/>
            <a:chExt cx="7907870" cy="2558796"/>
          </a:xfrm>
        </p:grpSpPr>
        <p:sp>
          <p:nvSpPr>
            <p:cNvPr id="16" name="テキスト ボックス 15">
              <a:extLst>
                <a:ext uri="{FF2B5EF4-FFF2-40B4-BE49-F238E27FC236}">
                  <a16:creationId xmlns:a16="http://schemas.microsoft.com/office/drawing/2014/main" id="{7ACE7EC0-E3C2-4331-882F-5B696C868420}"/>
                </a:ext>
              </a:extLst>
            </p:cNvPr>
            <p:cNvSpPr txBox="1"/>
            <p:nvPr/>
          </p:nvSpPr>
          <p:spPr>
            <a:xfrm>
              <a:off x="590668" y="1350952"/>
              <a:ext cx="7820152" cy="323165"/>
            </a:xfrm>
            <a:prstGeom prst="rect">
              <a:avLst/>
            </a:prstGeom>
            <a:noFill/>
          </p:spPr>
          <p:txBody>
            <a:bodyPr wrap="square" lIns="0" tIns="0" rIns="0" bIns="0" rtlCol="0">
              <a:spAutoFit/>
            </a:bodyPr>
            <a:lstStyle/>
            <a:p>
              <a:pPr>
                <a:lnSpc>
                  <a:spcPts val="2800"/>
                </a:lnSpc>
              </a:pPr>
              <a:r>
                <a:rPr kumimoji="1" lang="ja-JP" altLang="en-US" sz="1400" b="1" dirty="0">
                  <a:solidFill>
                    <a:schemeClr val="bg2">
                      <a:lumMod val="10000"/>
                    </a:schemeClr>
                  </a:solidFill>
                  <a:latin typeface="メイリオ" panose="020B0604030504040204" pitchFamily="50" charset="-128"/>
                  <a:ea typeface="メイリオ" panose="020B0604030504040204" pitchFamily="50" charset="-128"/>
                </a:rPr>
                <a:t>（１）ハザードマップを活用しよう</a:t>
              </a:r>
            </a:p>
          </p:txBody>
        </p:sp>
        <p:sp>
          <p:nvSpPr>
            <p:cNvPr id="20" name="テキスト ボックス 19">
              <a:extLst>
                <a:ext uri="{FF2B5EF4-FFF2-40B4-BE49-F238E27FC236}">
                  <a16:creationId xmlns:a16="http://schemas.microsoft.com/office/drawing/2014/main" id="{B98E3695-7A34-4519-B33E-F681574E8683}"/>
                </a:ext>
              </a:extLst>
            </p:cNvPr>
            <p:cNvSpPr txBox="1"/>
            <p:nvPr/>
          </p:nvSpPr>
          <p:spPr>
            <a:xfrm>
              <a:off x="733180" y="1791219"/>
              <a:ext cx="4736181" cy="2118529"/>
            </a:xfrm>
            <a:prstGeom prst="rect">
              <a:avLst/>
            </a:prstGeom>
            <a:noFill/>
          </p:spPr>
          <p:txBody>
            <a:bodyPr wrap="square" lIns="0" tIns="0" rIns="0" bIns="0" rtlCol="0">
              <a:spAutoFit/>
            </a:bodyPr>
            <a:lstStyle/>
            <a:p>
              <a:pPr>
                <a:lnSpc>
                  <a:spcPts val="2800"/>
                </a:lnSpc>
              </a:pPr>
              <a:r>
                <a:rPr kumimoji="1" lang="ja-JP" altLang="en-US" sz="1400" dirty="0">
                  <a:solidFill>
                    <a:schemeClr val="bg2">
                      <a:lumMod val="10000"/>
                    </a:schemeClr>
                  </a:solidFill>
                  <a:latin typeface="メイリオ" panose="020B0604030504040204" pitchFamily="50" charset="-128"/>
                  <a:ea typeface="メイリオ" panose="020B0604030504040204" pitchFamily="50" charset="-128"/>
                </a:rPr>
                <a:t>　自治体では、「ハザードマップ」を作成しています。</a:t>
              </a:r>
            </a:p>
            <a:p>
              <a:pPr>
                <a:lnSpc>
                  <a:spcPts val="2800"/>
                </a:lnSpc>
              </a:pPr>
              <a:r>
                <a:rPr kumimoji="1" lang="ja-JP" altLang="en-US" sz="1400" dirty="0">
                  <a:solidFill>
                    <a:schemeClr val="bg2">
                      <a:lumMod val="10000"/>
                    </a:schemeClr>
                  </a:solidFill>
                  <a:latin typeface="メイリオ" panose="020B0604030504040204" pitchFamily="50" charset="-128"/>
                  <a:ea typeface="メイリオ" panose="020B0604030504040204" pitchFamily="50" charset="-128"/>
                </a:rPr>
                <a:t>　これらのマップでは、災害により地域で予測される被害の範囲やその（　　　　）、災害時の（　　　　　　）、避難経路などをわかりやすく地図上に示しています。</a:t>
              </a:r>
            </a:p>
            <a:p>
              <a:pPr>
                <a:lnSpc>
                  <a:spcPts val="2800"/>
                </a:lnSpc>
              </a:pPr>
              <a:r>
                <a:rPr kumimoji="1" lang="ja-JP" altLang="en-US" sz="1400" dirty="0">
                  <a:solidFill>
                    <a:schemeClr val="bg2">
                      <a:lumMod val="10000"/>
                    </a:schemeClr>
                  </a:solidFill>
                  <a:latin typeface="メイリオ" panose="020B0604030504040204" pitchFamily="50" charset="-128"/>
                  <a:ea typeface="メイリオ" panose="020B0604030504040204" pitchFamily="50" charset="-128"/>
                </a:rPr>
                <a:t>　ハザードマップなどを活用し、自分たちが住んでいる地域の特性を把握して、万一に備えましょう。</a:t>
              </a:r>
            </a:p>
          </p:txBody>
        </p:sp>
        <p:pic>
          <p:nvPicPr>
            <p:cNvPr id="25" name="図 24" descr="挿絵 が含まれている画像&#10;&#10;自動的に生成された説明">
              <a:extLst>
                <a:ext uri="{FF2B5EF4-FFF2-40B4-BE49-F238E27FC236}">
                  <a16:creationId xmlns:a16="http://schemas.microsoft.com/office/drawing/2014/main" id="{927A113E-7BB7-4F68-A37B-C70BB83ABD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5348" y="1880240"/>
              <a:ext cx="2473190" cy="1831255"/>
            </a:xfrm>
            <a:prstGeom prst="rect">
              <a:avLst/>
            </a:prstGeom>
          </p:spPr>
        </p:pic>
      </p:grpSp>
      <p:grpSp>
        <p:nvGrpSpPr>
          <p:cNvPr id="5" name="グループ化 4" hidden="1">
            <a:extLst>
              <a:ext uri="{FF2B5EF4-FFF2-40B4-BE49-F238E27FC236}">
                <a16:creationId xmlns:a16="http://schemas.microsoft.com/office/drawing/2014/main" id="{F196071B-E090-43C2-BD9C-6DD8D3EF6228}"/>
              </a:ext>
            </a:extLst>
          </p:cNvPr>
          <p:cNvGrpSpPr/>
          <p:nvPr/>
        </p:nvGrpSpPr>
        <p:grpSpPr>
          <a:xfrm>
            <a:off x="1658414" y="4419305"/>
            <a:ext cx="5741975" cy="1731558"/>
            <a:chOff x="1658414" y="4419305"/>
            <a:chExt cx="5741975" cy="1731558"/>
          </a:xfrm>
        </p:grpSpPr>
        <p:sp>
          <p:nvSpPr>
            <p:cNvPr id="26" name="正方形/長方形 25">
              <a:extLst>
                <a:ext uri="{FF2B5EF4-FFF2-40B4-BE49-F238E27FC236}">
                  <a16:creationId xmlns:a16="http://schemas.microsoft.com/office/drawing/2014/main" id="{683B0185-699F-4C37-885E-B5F8B1895756}"/>
                </a:ext>
              </a:extLst>
            </p:cNvPr>
            <p:cNvSpPr/>
            <p:nvPr/>
          </p:nvSpPr>
          <p:spPr>
            <a:xfrm>
              <a:off x="1658414" y="4419305"/>
              <a:ext cx="2197969" cy="338667"/>
            </a:xfrm>
            <a:prstGeom prst="rect">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1400" b="1" dirty="0">
                  <a:latin typeface="メイリオ" panose="020B0604030504040204" pitchFamily="50" charset="-128"/>
                  <a:ea typeface="メイリオ" panose="020B0604030504040204" pitchFamily="50" charset="-128"/>
                </a:rPr>
                <a:t>ハザードマップの活用</a:t>
              </a:r>
            </a:p>
          </p:txBody>
        </p:sp>
        <p:sp>
          <p:nvSpPr>
            <p:cNvPr id="27" name="テキスト ボックス 26">
              <a:extLst>
                <a:ext uri="{FF2B5EF4-FFF2-40B4-BE49-F238E27FC236}">
                  <a16:creationId xmlns:a16="http://schemas.microsoft.com/office/drawing/2014/main" id="{9783F943-AC9D-46A5-BF35-C27CA45FC40F}"/>
                </a:ext>
              </a:extLst>
            </p:cNvPr>
            <p:cNvSpPr txBox="1"/>
            <p:nvPr/>
          </p:nvSpPr>
          <p:spPr>
            <a:xfrm>
              <a:off x="1769896" y="4883914"/>
              <a:ext cx="5630493" cy="584775"/>
            </a:xfrm>
            <a:prstGeom prst="rect">
              <a:avLst/>
            </a:prstGeom>
            <a:noFill/>
          </p:spPr>
          <p:txBody>
            <a:bodyPr wrap="square" rtlCol="0">
              <a:spAutoFit/>
            </a:bodyPr>
            <a:lstStyle/>
            <a:p>
              <a:pPr algn="l"/>
              <a:r>
                <a:rPr lang="ja-JP" altLang="en-US" sz="1400" b="0" i="0" u="none" strike="noStrike" baseline="0" dirty="0">
                  <a:latin typeface="メイリオ" panose="020B0604030504040204" pitchFamily="50" charset="-128"/>
                  <a:ea typeface="メイリオ" panose="020B0604030504040204" pitchFamily="50" charset="-128"/>
                </a:rPr>
                <a:t>・国土交通省ハザードマップポータルサイト</a:t>
              </a:r>
              <a:r>
                <a:rPr lang="ja-JP" altLang="en-US" sz="1400" b="0" i="0" u="none" strike="noStrike" baseline="0" dirty="0">
                  <a:latin typeface="UDShinGoPro-Regular"/>
                  <a:ea typeface="メイリオ" panose="020B0604030504040204" pitchFamily="50" charset="-128"/>
                </a:rPr>
                <a:t>　</a:t>
              </a:r>
            </a:p>
            <a:p>
              <a:pPr algn="l"/>
              <a:r>
                <a:rPr lang="ja-JP" altLang="en-US" sz="1800" b="0" i="0" u="none" strike="noStrike" baseline="0" dirty="0">
                  <a:latin typeface="UDShinGoPro-Regular"/>
                  <a:ea typeface="メイリオ" panose="020B0604030504040204" pitchFamily="50" charset="-128"/>
                </a:rPr>
                <a:t>　　</a:t>
              </a:r>
              <a:r>
                <a:rPr lang="en-US" altLang="ja-JP" sz="1400" b="0" i="0" u="none" strike="noStrike" baseline="0" dirty="0">
                  <a:latin typeface="Arial" panose="020B0604020202020204" pitchFamily="34" charset="0"/>
                  <a:ea typeface="メイリオ" panose="020B0604030504040204" pitchFamily="50" charset="-128"/>
                  <a:cs typeface="Arial" panose="020B0604020202020204" pitchFamily="34" charset="0"/>
                </a:rPr>
                <a:t>http://disaportal.gsi.go.jp/index2.html</a:t>
              </a:r>
            </a:p>
          </p:txBody>
        </p:sp>
        <p:sp>
          <p:nvSpPr>
            <p:cNvPr id="28" name="テキスト ボックス 27">
              <a:extLst>
                <a:ext uri="{FF2B5EF4-FFF2-40B4-BE49-F238E27FC236}">
                  <a16:creationId xmlns:a16="http://schemas.microsoft.com/office/drawing/2014/main" id="{42B4F3B7-C227-4CB5-A8D1-38FB300DA354}"/>
                </a:ext>
              </a:extLst>
            </p:cNvPr>
            <p:cNvSpPr txBox="1"/>
            <p:nvPr/>
          </p:nvSpPr>
          <p:spPr>
            <a:xfrm>
              <a:off x="1769896" y="5566088"/>
              <a:ext cx="5630493" cy="584775"/>
            </a:xfrm>
            <a:prstGeom prst="rect">
              <a:avLst/>
            </a:prstGeom>
            <a:noFill/>
          </p:spPr>
          <p:txBody>
            <a:bodyPr wrap="square" rtlCol="0">
              <a:spAutoFit/>
            </a:bodyPr>
            <a:lstStyle/>
            <a:p>
              <a:pPr algn="l"/>
              <a:r>
                <a:rPr lang="ja-JP" altLang="en-US" sz="1400" b="0" i="0" u="none" strike="noStrike" baseline="0" dirty="0">
                  <a:latin typeface="メイリオ" panose="020B0604030504040204" pitchFamily="50" charset="-128"/>
                  <a:ea typeface="メイリオ" panose="020B0604030504040204" pitchFamily="50" charset="-128"/>
                </a:rPr>
                <a:t>・動画で学ぼう！ハザードマップ（日本損害保険協会）</a:t>
              </a:r>
            </a:p>
            <a:p>
              <a:pPr algn="l"/>
              <a:r>
                <a:rPr lang="ja-JP" altLang="en-US" sz="1800" b="0" i="0" u="none" strike="noStrike" baseline="0" dirty="0">
                  <a:latin typeface="UDShinGoPro-Regular"/>
                  <a:ea typeface="メイリオ" panose="020B0604030504040204" pitchFamily="50" charset="-128"/>
                </a:rPr>
                <a:t>　　</a:t>
              </a:r>
              <a:r>
                <a:rPr lang="en-US" altLang="ja-JP" sz="1400" b="0" i="0" u="none" strike="noStrike" baseline="0" dirty="0">
                  <a:latin typeface="Arial" panose="020B0604020202020204" pitchFamily="34" charset="0"/>
                  <a:ea typeface="メイリオ" panose="020B0604030504040204" pitchFamily="50" charset="-128"/>
                  <a:cs typeface="Arial" panose="020B0604020202020204" pitchFamily="34" charset="0"/>
                </a:rPr>
                <a:t>http://www.sonpo.or.jp/protection/bousai/hm/index.html</a:t>
              </a:r>
              <a:endParaRPr kumimoji="1" lang="ja-JP" altLang="en-US" sz="1400" dirty="0">
                <a:latin typeface="Arial" panose="020B0604020202020204" pitchFamily="34" charset="0"/>
                <a:ea typeface="メイリオ" panose="020B0604030504040204" pitchFamily="50" charset="-128"/>
                <a:cs typeface="Arial" panose="020B0604020202020204" pitchFamily="34" charset="0"/>
              </a:endParaRPr>
            </a:p>
          </p:txBody>
        </p:sp>
      </p:grpSp>
      <p:sp>
        <p:nvSpPr>
          <p:cNvPr id="31" name="テキスト ボックス 30">
            <a:extLst>
              <a:ext uri="{FF2B5EF4-FFF2-40B4-BE49-F238E27FC236}">
                <a16:creationId xmlns:a16="http://schemas.microsoft.com/office/drawing/2014/main" id="{5AC0C2BF-20A9-44A3-AF04-B63545FF5499}"/>
              </a:ext>
            </a:extLst>
          </p:cNvPr>
          <p:cNvSpPr txBox="1"/>
          <p:nvPr/>
        </p:nvSpPr>
        <p:spPr>
          <a:xfrm>
            <a:off x="1969688" y="2555500"/>
            <a:ext cx="723275" cy="307777"/>
          </a:xfrm>
          <a:prstGeom prst="rect">
            <a:avLst/>
          </a:prstGeom>
          <a:noFill/>
        </p:spPr>
        <p:txBody>
          <a:bodyPr wrap="none" rtlCol="0">
            <a:spAutoFit/>
          </a:bodyPr>
          <a:lstStyle/>
          <a:p>
            <a:r>
              <a:rPr kumimoji="1" lang="ja-JP" altLang="en-US" sz="1400" b="1" dirty="0">
                <a:solidFill>
                  <a:srgbClr val="FF0000"/>
                </a:solidFill>
                <a:latin typeface="メイリオ" panose="020B0604030504040204" pitchFamily="50" charset="-128"/>
                <a:ea typeface="メイリオ" panose="020B0604030504040204" pitchFamily="50" charset="-128"/>
              </a:rPr>
              <a:t>大きさ</a:t>
            </a:r>
          </a:p>
        </p:txBody>
      </p:sp>
      <p:sp>
        <p:nvSpPr>
          <p:cNvPr id="32" name="テキスト ボックス 31">
            <a:extLst>
              <a:ext uri="{FF2B5EF4-FFF2-40B4-BE49-F238E27FC236}">
                <a16:creationId xmlns:a16="http://schemas.microsoft.com/office/drawing/2014/main" id="{250F6EEA-BCFB-4D38-AFEB-C61114682963}"/>
              </a:ext>
            </a:extLst>
          </p:cNvPr>
          <p:cNvSpPr txBox="1"/>
          <p:nvPr/>
        </p:nvSpPr>
        <p:spPr>
          <a:xfrm>
            <a:off x="4006627" y="2557292"/>
            <a:ext cx="902811" cy="307777"/>
          </a:xfrm>
          <a:prstGeom prst="rect">
            <a:avLst/>
          </a:prstGeom>
          <a:noFill/>
        </p:spPr>
        <p:txBody>
          <a:bodyPr wrap="none" rtlCol="0">
            <a:spAutoFit/>
          </a:bodyPr>
          <a:lstStyle/>
          <a:p>
            <a:r>
              <a:rPr kumimoji="1" lang="ja-JP" altLang="en-US" sz="1400" b="1" dirty="0">
                <a:solidFill>
                  <a:srgbClr val="FF0000"/>
                </a:solidFill>
                <a:latin typeface="メイリオ" panose="020B0604030504040204" pitchFamily="50" charset="-128"/>
                <a:ea typeface="メイリオ" panose="020B0604030504040204" pitchFamily="50" charset="-128"/>
              </a:rPr>
              <a:t>避難場所</a:t>
            </a:r>
          </a:p>
        </p:txBody>
      </p:sp>
    </p:spTree>
    <p:extLst>
      <p:ext uri="{BB962C8B-B14F-4D97-AF65-F5344CB8AC3E}">
        <p14:creationId xmlns:p14="http://schemas.microsoft.com/office/powerpoint/2010/main" val="1412781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3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3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k object 16">
            <a:extLst>
              <a:ext uri="{FF2B5EF4-FFF2-40B4-BE49-F238E27FC236}">
                <a16:creationId xmlns:a16="http://schemas.microsoft.com/office/drawing/2014/main" id="{48062CF4-489C-436F-BE80-9ABC9C0E0A6D}"/>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126AAE"/>
            </a:solidFill>
          </a:ln>
        </p:spPr>
        <p:txBody>
          <a:bodyPr wrap="square" lIns="0" tIns="0" rIns="0" bIns="0" rtlCol="0"/>
          <a:lstStyle/>
          <a:p>
            <a:endParaRPr/>
          </a:p>
        </p:txBody>
      </p:sp>
      <p:sp>
        <p:nvSpPr>
          <p:cNvPr id="9" name="object 2">
            <a:extLst>
              <a:ext uri="{FF2B5EF4-FFF2-40B4-BE49-F238E27FC236}">
                <a16:creationId xmlns:a16="http://schemas.microsoft.com/office/drawing/2014/main" id="{80B139EB-9D76-466F-AA05-29CFE9906FBF}"/>
              </a:ext>
            </a:extLst>
          </p:cNvPr>
          <p:cNvSpPr/>
          <p:nvPr/>
        </p:nvSpPr>
        <p:spPr>
          <a:xfrm>
            <a:off x="-1" y="232651"/>
            <a:ext cx="7178893"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ED9901"/>
          </a:solidFill>
        </p:spPr>
        <p:txBody>
          <a:bodyPr wrap="square" lIns="0" tIns="0" rIns="0" bIns="0" rtlCol="0"/>
          <a:lstStyle/>
          <a:p>
            <a:endParaRPr dirty="0"/>
          </a:p>
        </p:txBody>
      </p:sp>
      <p:grpSp>
        <p:nvGrpSpPr>
          <p:cNvPr id="23" name="グループ化 22">
            <a:extLst>
              <a:ext uri="{FF2B5EF4-FFF2-40B4-BE49-F238E27FC236}">
                <a16:creationId xmlns:a16="http://schemas.microsoft.com/office/drawing/2014/main" id="{B0079016-4A8B-4046-96DF-098758CF2293}"/>
              </a:ext>
            </a:extLst>
          </p:cNvPr>
          <p:cNvGrpSpPr/>
          <p:nvPr/>
        </p:nvGrpSpPr>
        <p:grpSpPr>
          <a:xfrm>
            <a:off x="76200" y="324000"/>
            <a:ext cx="7006331" cy="628377"/>
            <a:chOff x="76200" y="324000"/>
            <a:chExt cx="7006331" cy="628377"/>
          </a:xfrm>
        </p:grpSpPr>
        <p:sp>
          <p:nvSpPr>
            <p:cNvPr id="11" name="object 3">
              <a:extLst>
                <a:ext uri="{FF2B5EF4-FFF2-40B4-BE49-F238E27FC236}">
                  <a16:creationId xmlns:a16="http://schemas.microsoft.com/office/drawing/2014/main" id="{C4227F71-E657-4075-9458-7264392F2497}"/>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7" name="object 3">
              <a:extLst>
                <a:ext uri="{FF2B5EF4-FFF2-40B4-BE49-F238E27FC236}">
                  <a16:creationId xmlns:a16="http://schemas.microsoft.com/office/drawing/2014/main" id="{4E943721-31AF-4867-A95F-A1786B09DFE7}"/>
                </a:ext>
              </a:extLst>
            </p:cNvPr>
            <p:cNvSpPr txBox="1">
              <a:spLocks/>
            </p:cNvSpPr>
            <p:nvPr/>
          </p:nvSpPr>
          <p:spPr>
            <a:xfrm>
              <a:off x="792000" y="396000"/>
              <a:ext cx="5446627"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備えあれば憂いなし！</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9" name="object 3">
              <a:extLst>
                <a:ext uri="{FF2B5EF4-FFF2-40B4-BE49-F238E27FC236}">
                  <a16:creationId xmlns:a16="http://schemas.microsoft.com/office/drawing/2014/main" id="{79B4A53B-642A-4855-9CEB-3E1430E496E5}"/>
                </a:ext>
              </a:extLst>
            </p:cNvPr>
            <p:cNvSpPr txBox="1">
              <a:spLocks/>
            </p:cNvSpPr>
            <p:nvPr/>
          </p:nvSpPr>
          <p:spPr>
            <a:xfrm>
              <a:off x="4557917" y="457200"/>
              <a:ext cx="2524614"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b="1" kern="0" dirty="0">
                  <a:solidFill>
                    <a:srgbClr val="FFFFFF"/>
                  </a:solidFill>
                  <a:latin typeface="メイリオ" panose="020B0604030504040204" pitchFamily="50" charset="-128"/>
                  <a:ea typeface="メイリオ" panose="020B0604030504040204" pitchFamily="50" charset="-128"/>
                </a:rPr>
                <a:t>（自然災害への備え）</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05825D39-4802-442C-8B85-51CAD5F70806}"/>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2</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sp>
        <p:nvSpPr>
          <p:cNvPr id="16" name="テキスト ボックス 15">
            <a:extLst>
              <a:ext uri="{FF2B5EF4-FFF2-40B4-BE49-F238E27FC236}">
                <a16:creationId xmlns:a16="http://schemas.microsoft.com/office/drawing/2014/main" id="{7ACE7EC0-E3C2-4331-882F-5B696C868420}"/>
              </a:ext>
            </a:extLst>
          </p:cNvPr>
          <p:cNvSpPr txBox="1"/>
          <p:nvPr/>
        </p:nvSpPr>
        <p:spPr>
          <a:xfrm>
            <a:off x="590668" y="1350952"/>
            <a:ext cx="7820152" cy="323165"/>
          </a:xfrm>
          <a:prstGeom prst="rect">
            <a:avLst/>
          </a:prstGeom>
          <a:noFill/>
        </p:spPr>
        <p:txBody>
          <a:bodyPr wrap="square" lIns="0" tIns="0" rIns="0" bIns="0" rtlCol="0">
            <a:spAutoFit/>
          </a:bodyPr>
          <a:lstStyle/>
          <a:p>
            <a:pPr>
              <a:lnSpc>
                <a:spcPts val="2800"/>
              </a:lnSpc>
            </a:pPr>
            <a:r>
              <a:rPr kumimoji="1" lang="ja-JP" altLang="en-US" sz="1400" b="1" dirty="0">
                <a:solidFill>
                  <a:schemeClr val="bg2">
                    <a:lumMod val="10000"/>
                  </a:schemeClr>
                </a:solidFill>
                <a:latin typeface="メイリオ" panose="020B0604030504040204" pitchFamily="50" charset="-128"/>
                <a:ea typeface="メイリオ" panose="020B0604030504040204" pitchFamily="50" charset="-128"/>
              </a:rPr>
              <a:t>（１）ハザードマップを活用しよう</a:t>
            </a:r>
          </a:p>
        </p:txBody>
      </p:sp>
      <p:grpSp>
        <p:nvGrpSpPr>
          <p:cNvPr id="13" name="グループ化 12">
            <a:extLst>
              <a:ext uri="{FF2B5EF4-FFF2-40B4-BE49-F238E27FC236}">
                <a16:creationId xmlns:a16="http://schemas.microsoft.com/office/drawing/2014/main" id="{3A434808-AA69-4290-BA69-6BD92B228D8B}"/>
              </a:ext>
            </a:extLst>
          </p:cNvPr>
          <p:cNvGrpSpPr/>
          <p:nvPr/>
        </p:nvGrpSpPr>
        <p:grpSpPr>
          <a:xfrm>
            <a:off x="733180" y="1791219"/>
            <a:ext cx="7766386" cy="4484768"/>
            <a:chOff x="733180" y="1791219"/>
            <a:chExt cx="7381272" cy="4484768"/>
          </a:xfrm>
        </p:grpSpPr>
        <p:sp>
          <p:nvSpPr>
            <p:cNvPr id="20" name="テキスト ボックス 19">
              <a:extLst>
                <a:ext uri="{FF2B5EF4-FFF2-40B4-BE49-F238E27FC236}">
                  <a16:creationId xmlns:a16="http://schemas.microsoft.com/office/drawing/2014/main" id="{B98E3695-7A34-4519-B33E-F681574E8683}"/>
                </a:ext>
              </a:extLst>
            </p:cNvPr>
            <p:cNvSpPr txBox="1"/>
            <p:nvPr/>
          </p:nvSpPr>
          <p:spPr>
            <a:xfrm>
              <a:off x="733180" y="1791219"/>
              <a:ext cx="7007983" cy="682238"/>
            </a:xfrm>
            <a:prstGeom prst="rect">
              <a:avLst/>
            </a:prstGeom>
            <a:noFill/>
          </p:spPr>
          <p:txBody>
            <a:bodyPr wrap="square" lIns="0" tIns="0" rIns="0" bIns="0" rtlCol="0">
              <a:spAutoFit/>
            </a:bodyPr>
            <a:lstStyle/>
            <a:p>
              <a:pPr>
                <a:lnSpc>
                  <a:spcPts val="2800"/>
                </a:lnSpc>
              </a:pPr>
              <a:r>
                <a:rPr kumimoji="1" lang="ja-JP" altLang="en-US" sz="1400" dirty="0">
                  <a:solidFill>
                    <a:schemeClr val="bg2">
                      <a:lumMod val="10000"/>
                    </a:schemeClr>
                  </a:solidFill>
                  <a:latin typeface="メイリオ" panose="020B0604030504040204" pitchFamily="50" charset="-128"/>
                  <a:ea typeface="メイリオ" panose="020B0604030504040204" pitchFamily="50" charset="-128"/>
                </a:rPr>
                <a:t>　居住地域のハザードマップについては、国土交通省ハザードマップポータルサイトで検索できます。</a:t>
              </a:r>
            </a:p>
          </p:txBody>
        </p:sp>
        <p:sp>
          <p:nvSpPr>
            <p:cNvPr id="2" name="テキスト ボックス 1">
              <a:extLst>
                <a:ext uri="{FF2B5EF4-FFF2-40B4-BE49-F238E27FC236}">
                  <a16:creationId xmlns:a16="http://schemas.microsoft.com/office/drawing/2014/main" id="{610832AC-E64F-4E18-97C5-AE7B158FE972}"/>
                </a:ext>
              </a:extLst>
            </p:cNvPr>
            <p:cNvSpPr txBox="1"/>
            <p:nvPr/>
          </p:nvSpPr>
          <p:spPr>
            <a:xfrm>
              <a:off x="1253065" y="2696467"/>
              <a:ext cx="6861387" cy="707886"/>
            </a:xfrm>
            <a:prstGeom prst="rect">
              <a:avLst/>
            </a:prstGeom>
            <a:noFill/>
          </p:spPr>
          <p:txBody>
            <a:bodyPr wrap="square" rtlCol="0">
              <a:spAutoFit/>
            </a:bodyPr>
            <a:lstStyle/>
            <a:p>
              <a:pPr algn="l">
                <a:lnSpc>
                  <a:spcPts val="2400"/>
                </a:lnSpc>
              </a:pPr>
              <a:r>
                <a:rPr lang="ja-JP" altLang="en-US" sz="1400" b="0" i="0" u="none" strike="noStrike" baseline="0" dirty="0">
                  <a:solidFill>
                    <a:schemeClr val="bg2">
                      <a:lumMod val="10000"/>
                    </a:schemeClr>
                  </a:solidFill>
                  <a:latin typeface="メイリオ" panose="020B0604030504040204" pitchFamily="50" charset="-128"/>
                  <a:ea typeface="メイリオ" panose="020B0604030504040204" pitchFamily="50" charset="-128"/>
                </a:rPr>
                <a:t>国土交通省ハザードマップポータルサイト　～身のまわりの災害リスクを調べる～　　</a:t>
              </a:r>
              <a:r>
                <a:rPr lang="ja-JP" altLang="en-US" sz="1400" b="0" i="0" u="none" strike="noStrike" baseline="0" dirty="0">
                  <a:solidFill>
                    <a:schemeClr val="bg2">
                      <a:lumMod val="10000"/>
                    </a:schemeClr>
                  </a:solidFill>
                  <a:latin typeface="UDShinGoPro-Regular"/>
                  <a:ea typeface="メイリオ" panose="020B0604030504040204" pitchFamily="50" charset="-128"/>
                </a:rPr>
                <a:t>　</a:t>
              </a:r>
            </a:p>
            <a:p>
              <a:pPr algn="l">
                <a:lnSpc>
                  <a:spcPts val="2400"/>
                </a:lnSpc>
              </a:pPr>
              <a:r>
                <a:rPr lang="ja-JP" altLang="en-US" sz="1400" b="0" i="0" u="none" strike="noStrike" baseline="0" dirty="0">
                  <a:solidFill>
                    <a:schemeClr val="bg2">
                      <a:lumMod val="10000"/>
                    </a:schemeClr>
                  </a:solidFill>
                  <a:latin typeface="UDShinGoPro-Regular"/>
                  <a:ea typeface="メイリオ" panose="020B0604030504040204" pitchFamily="50" charset="-128"/>
                </a:rPr>
                <a:t>　　</a:t>
              </a:r>
              <a:r>
                <a:rPr lang="en-US" altLang="ja-JP" sz="1400" b="0" i="0" u="none" strike="noStrike" baseline="0" dirty="0">
                  <a:solidFill>
                    <a:schemeClr val="bg2">
                      <a:lumMod val="10000"/>
                    </a:schemeClr>
                  </a:solidFill>
                  <a:latin typeface="Arial" panose="020B0604020202020204" pitchFamily="34" charset="0"/>
                  <a:ea typeface="メイリオ" panose="020B0604030504040204" pitchFamily="50" charset="-128"/>
                  <a:cs typeface="Arial" panose="020B0604020202020204" pitchFamily="34" charset="0"/>
                </a:rPr>
                <a:t>https://disaportal.gsi.go.jp/</a:t>
              </a:r>
            </a:p>
          </p:txBody>
        </p:sp>
        <p:sp>
          <p:nvSpPr>
            <p:cNvPr id="3" name="吹き出し: 角を丸めた四角形 2">
              <a:extLst>
                <a:ext uri="{FF2B5EF4-FFF2-40B4-BE49-F238E27FC236}">
                  <a16:creationId xmlns:a16="http://schemas.microsoft.com/office/drawing/2014/main" id="{33AE5E68-8A1B-4A75-B611-A423C346EAE5}"/>
                </a:ext>
              </a:extLst>
            </p:cNvPr>
            <p:cNvSpPr/>
            <p:nvPr/>
          </p:nvSpPr>
          <p:spPr>
            <a:xfrm>
              <a:off x="792480" y="3887894"/>
              <a:ext cx="690880" cy="331894"/>
            </a:xfrm>
            <a:prstGeom prst="wedgeRoundRectCallout">
              <a:avLst>
                <a:gd name="adj1" fmla="val 73285"/>
                <a:gd name="adj2" fmla="val -25000"/>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kumimoji="1" lang="ja-JP" altLang="en-US" sz="1600" b="1" spc="200" dirty="0">
                  <a:latin typeface="メイリオ" panose="020B0604030504040204" pitchFamily="50" charset="-128"/>
                  <a:ea typeface="メイリオ" panose="020B0604030504040204" pitchFamily="50" charset="-128"/>
                </a:rPr>
                <a:t>参考</a:t>
              </a:r>
            </a:p>
          </p:txBody>
        </p:sp>
        <p:sp>
          <p:nvSpPr>
            <p:cNvPr id="4" name="テキスト ボックス 3">
              <a:extLst>
                <a:ext uri="{FF2B5EF4-FFF2-40B4-BE49-F238E27FC236}">
                  <a16:creationId xmlns:a16="http://schemas.microsoft.com/office/drawing/2014/main" id="{3C9F051A-6654-41AC-A76D-F8C860BB05E9}"/>
                </a:ext>
              </a:extLst>
            </p:cNvPr>
            <p:cNvSpPr txBox="1"/>
            <p:nvPr/>
          </p:nvSpPr>
          <p:spPr>
            <a:xfrm>
              <a:off x="2986931" y="5973981"/>
              <a:ext cx="670668" cy="302006"/>
            </a:xfrm>
            <a:prstGeom prst="rect">
              <a:avLst/>
            </a:prstGeom>
            <a:noFill/>
          </p:spPr>
          <p:txBody>
            <a:bodyPr wrap="square" lIns="0" tIns="0" rIns="0" bIns="0" rtlCol="0">
              <a:spAutoFit/>
            </a:bodyPr>
            <a:lstStyle/>
            <a:p>
              <a:pPr algn="ctr">
                <a:lnSpc>
                  <a:spcPts val="2500"/>
                </a:lnSpc>
              </a:pPr>
              <a:r>
                <a:rPr lang="ja-JP" altLang="en-US" sz="1400" b="1" i="0" u="none" strike="noStrike" baseline="0" dirty="0">
                  <a:solidFill>
                    <a:schemeClr val="bg2">
                      <a:lumMod val="10000"/>
                    </a:schemeClr>
                  </a:solidFill>
                  <a:latin typeface="メイリオ" panose="020B0604030504040204" pitchFamily="50" charset="-128"/>
                  <a:ea typeface="メイリオ" panose="020B0604030504040204" pitchFamily="50" charset="-128"/>
                </a:rPr>
                <a:t>水害編</a:t>
              </a:r>
              <a:endParaRPr kumimoji="1" lang="ja-JP" altLang="en-US" sz="1400" b="1" spc="12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19E2EE64-CDD4-4E5E-B305-2E0ABADA6447}"/>
                </a:ext>
              </a:extLst>
            </p:cNvPr>
            <p:cNvSpPr txBox="1"/>
            <p:nvPr/>
          </p:nvSpPr>
          <p:spPr>
            <a:xfrm>
              <a:off x="1647012" y="3854693"/>
              <a:ext cx="4218693" cy="338554"/>
            </a:xfrm>
            <a:prstGeom prst="rect">
              <a:avLst/>
            </a:prstGeom>
            <a:noFill/>
          </p:spPr>
          <p:txBody>
            <a:bodyPr wrap="square" rtlCol="0">
              <a:spAutoFit/>
            </a:bodyPr>
            <a:lstStyle/>
            <a:p>
              <a:r>
                <a:rPr kumimoji="1" lang="ja-JP" altLang="en-US" sz="1600" b="1" dirty="0">
                  <a:solidFill>
                    <a:schemeClr val="bg2">
                      <a:lumMod val="10000"/>
                    </a:schemeClr>
                  </a:solidFill>
                  <a:latin typeface="メイリオ" panose="020B0604030504040204" pitchFamily="50" charset="-128"/>
                  <a:ea typeface="メイリオ" panose="020B0604030504040204" pitchFamily="50" charset="-128"/>
                </a:rPr>
                <a:t>ハザードマップの例（京都市防災マップ）</a:t>
              </a:r>
            </a:p>
          </p:txBody>
        </p:sp>
        <p:pic>
          <p:nvPicPr>
            <p:cNvPr id="7" name="図 6" descr="テキスト, 地図 が含まれている画像&#10;&#10;自動的に生成された説明">
              <a:extLst>
                <a:ext uri="{FF2B5EF4-FFF2-40B4-BE49-F238E27FC236}">
                  <a16:creationId xmlns:a16="http://schemas.microsoft.com/office/drawing/2014/main" id="{AB88F789-0788-43BD-8C4C-9F0EDAB3E3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1838" y="4254961"/>
              <a:ext cx="2440855" cy="1721406"/>
            </a:xfrm>
            <a:prstGeom prst="rect">
              <a:avLst/>
            </a:prstGeom>
          </p:spPr>
        </p:pic>
        <p:sp>
          <p:nvSpPr>
            <p:cNvPr id="8" name="テキスト ボックス 7">
              <a:extLst>
                <a:ext uri="{FF2B5EF4-FFF2-40B4-BE49-F238E27FC236}">
                  <a16:creationId xmlns:a16="http://schemas.microsoft.com/office/drawing/2014/main" id="{F99D30EB-9AF0-44D6-BAB9-A5BB72F83184}"/>
                </a:ext>
              </a:extLst>
            </p:cNvPr>
            <p:cNvSpPr txBox="1"/>
            <p:nvPr/>
          </p:nvSpPr>
          <p:spPr>
            <a:xfrm>
              <a:off x="5736904" y="5973981"/>
              <a:ext cx="670668" cy="302006"/>
            </a:xfrm>
            <a:prstGeom prst="rect">
              <a:avLst/>
            </a:prstGeom>
            <a:noFill/>
          </p:spPr>
          <p:txBody>
            <a:bodyPr wrap="square" lIns="0" tIns="0" rIns="0" bIns="0" rtlCol="0">
              <a:spAutoFit/>
            </a:bodyPr>
            <a:lstStyle/>
            <a:p>
              <a:pPr algn="ctr">
                <a:lnSpc>
                  <a:spcPts val="2500"/>
                </a:lnSpc>
              </a:pPr>
              <a:r>
                <a:rPr lang="ja-JP" altLang="en-US" sz="1400" b="1" i="0" u="none" strike="noStrike" baseline="0" dirty="0">
                  <a:solidFill>
                    <a:schemeClr val="bg2">
                      <a:lumMod val="10000"/>
                    </a:schemeClr>
                  </a:solidFill>
                  <a:latin typeface="メイリオ" panose="020B0604030504040204" pitchFamily="50" charset="-128"/>
                  <a:ea typeface="メイリオ" panose="020B0604030504040204" pitchFamily="50" charset="-128"/>
                </a:rPr>
                <a:t>地震編</a:t>
              </a:r>
              <a:endParaRPr kumimoji="1" lang="ja-JP" altLang="en-US" sz="1600" b="1" spc="120" dirty="0">
                <a:solidFill>
                  <a:schemeClr val="bg2">
                    <a:lumMod val="10000"/>
                  </a:schemeClr>
                </a:solidFill>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AEA6502F-60E0-4BA6-9B86-2B23438D148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856234" y="4254961"/>
              <a:ext cx="2432008" cy="1721406"/>
            </a:xfrm>
            <a:prstGeom prst="rect">
              <a:avLst/>
            </a:prstGeom>
          </p:spPr>
        </p:pic>
        <p:sp>
          <p:nvSpPr>
            <p:cNvPr id="12" name="正方形/長方形 11">
              <a:extLst>
                <a:ext uri="{FF2B5EF4-FFF2-40B4-BE49-F238E27FC236}">
                  <a16:creationId xmlns:a16="http://schemas.microsoft.com/office/drawing/2014/main" id="{02051F98-F93C-43E0-82FE-B9F29C563B24}"/>
                </a:ext>
              </a:extLst>
            </p:cNvPr>
            <p:cNvSpPr/>
            <p:nvPr/>
          </p:nvSpPr>
          <p:spPr>
            <a:xfrm>
              <a:off x="1128775" y="2834076"/>
              <a:ext cx="149013" cy="1490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grpSp>
      <p:grpSp>
        <p:nvGrpSpPr>
          <p:cNvPr id="37" name="グループ化 36">
            <a:extLst>
              <a:ext uri="{FF2B5EF4-FFF2-40B4-BE49-F238E27FC236}">
                <a16:creationId xmlns:a16="http://schemas.microsoft.com/office/drawing/2014/main" id="{832662A0-B738-47F3-9380-D7035363555E}"/>
              </a:ext>
            </a:extLst>
          </p:cNvPr>
          <p:cNvGrpSpPr/>
          <p:nvPr/>
        </p:nvGrpSpPr>
        <p:grpSpPr>
          <a:xfrm>
            <a:off x="433399" y="1767840"/>
            <a:ext cx="8066167" cy="4572001"/>
            <a:chOff x="535092" y="1754292"/>
            <a:chExt cx="8066167" cy="4572001"/>
          </a:xfrm>
        </p:grpSpPr>
        <p:grpSp>
          <p:nvGrpSpPr>
            <p:cNvPr id="38" name="グループ化 37">
              <a:extLst>
                <a:ext uri="{FF2B5EF4-FFF2-40B4-BE49-F238E27FC236}">
                  <a16:creationId xmlns:a16="http://schemas.microsoft.com/office/drawing/2014/main" id="{3946E5A9-0B24-4778-BDDF-A21A80B9583B}"/>
                </a:ext>
              </a:extLst>
            </p:cNvPr>
            <p:cNvGrpSpPr/>
            <p:nvPr/>
          </p:nvGrpSpPr>
          <p:grpSpPr>
            <a:xfrm>
              <a:off x="535092" y="1754292"/>
              <a:ext cx="8066167" cy="4572001"/>
              <a:chOff x="468000" y="1754292"/>
              <a:chExt cx="8229600" cy="4572001"/>
            </a:xfrm>
          </p:grpSpPr>
          <p:sp>
            <p:nvSpPr>
              <p:cNvPr id="41" name="正方形/長方形 40">
                <a:extLst>
                  <a:ext uri="{FF2B5EF4-FFF2-40B4-BE49-F238E27FC236}">
                    <a16:creationId xmlns:a16="http://schemas.microsoft.com/office/drawing/2014/main" id="{1221C7BB-D69C-4E15-99B7-31A1AFA71B9C}"/>
                  </a:ext>
                </a:extLst>
              </p:cNvPr>
              <p:cNvSpPr/>
              <p:nvPr/>
            </p:nvSpPr>
            <p:spPr>
              <a:xfrm>
                <a:off x="468000" y="1754292"/>
                <a:ext cx="8229600" cy="457200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42" name="四角形: 角を丸くする 41">
                <a:extLst>
                  <a:ext uri="{FF2B5EF4-FFF2-40B4-BE49-F238E27FC236}">
                    <a16:creationId xmlns:a16="http://schemas.microsoft.com/office/drawing/2014/main" id="{55917560-F715-4844-8FCF-62607D2B1AB2}"/>
                  </a:ext>
                </a:extLst>
              </p:cNvPr>
              <p:cNvSpPr/>
              <p:nvPr/>
            </p:nvSpPr>
            <p:spPr>
              <a:xfrm>
                <a:off x="832188" y="2516782"/>
                <a:ext cx="7495203" cy="3009379"/>
              </a:xfrm>
              <a:prstGeom prst="roundRect">
                <a:avLst>
                  <a:gd name="adj" fmla="val 3387"/>
                </a:avLst>
              </a:prstGeom>
              <a:solidFill>
                <a:srgbClr val="FFFFE1"/>
              </a:solidFill>
              <a:ln w="1905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43" name="object 10">
                <a:extLst>
                  <a:ext uri="{FF2B5EF4-FFF2-40B4-BE49-F238E27FC236}">
                    <a16:creationId xmlns:a16="http://schemas.microsoft.com/office/drawing/2014/main" id="{E11C6084-2EC3-4B6C-BC70-F6AD608113EC}"/>
                  </a:ext>
                </a:extLst>
              </p:cNvPr>
              <p:cNvSpPr txBox="1"/>
              <p:nvPr/>
            </p:nvSpPr>
            <p:spPr>
              <a:xfrm>
                <a:off x="1303797" y="2904572"/>
                <a:ext cx="6617865" cy="1197764"/>
              </a:xfrm>
              <a:prstGeom prst="rect">
                <a:avLst/>
              </a:prstGeom>
              <a:noFill/>
            </p:spPr>
            <p:txBody>
              <a:bodyPr vert="horz" wrap="square" lIns="0" tIns="0" rIns="0" bIns="0" spcCol="360000" rtlCol="0">
                <a:spAutoFit/>
              </a:bodyPr>
              <a:lstStyle/>
              <a:p>
                <a:pPr>
                  <a:lnSpc>
                    <a:spcPts val="3200"/>
                  </a:lnSpc>
                </a:pPr>
                <a:r>
                  <a:rPr lang="ja-JP" altLang="en-US" sz="1400" spc="50" dirty="0">
                    <a:solidFill>
                      <a:schemeClr val="bg2">
                        <a:lumMod val="10000"/>
                      </a:schemeClr>
                    </a:solidFill>
                    <a:latin typeface="メイリオ" panose="020B0604030504040204" pitchFamily="50" charset="-128"/>
                    <a:ea typeface="メイリオ" panose="020B0604030504040204" pitchFamily="50" charset="-128"/>
                    <a:cs typeface="メイリオ"/>
                  </a:rPr>
                  <a:t>　日本損害保険協会では、ハザードマップをもとに地域の自然災害リスクを知り、備えや対策を行うためのヒントとして</a:t>
                </a:r>
                <a:r>
                  <a:rPr lang="ja-JP" altLang="en-US" sz="1400" b="1" spc="50" dirty="0">
                    <a:solidFill>
                      <a:srgbClr val="FF0000"/>
                    </a:solidFill>
                    <a:latin typeface="メイリオ" panose="020B0604030504040204" pitchFamily="50" charset="-128"/>
                    <a:ea typeface="メイリオ" panose="020B0604030504040204" pitchFamily="50" charset="-128"/>
                    <a:cs typeface="メイリオ"/>
                  </a:rPr>
                  <a:t>「動画で学ぼう！ハザードマップ」</a:t>
                </a:r>
                <a:r>
                  <a:rPr lang="ja-JP" altLang="en-US" sz="1400" spc="50" dirty="0">
                    <a:solidFill>
                      <a:schemeClr val="bg2">
                        <a:lumMod val="10000"/>
                      </a:schemeClr>
                    </a:solidFill>
                    <a:latin typeface="メイリオ" panose="020B0604030504040204" pitchFamily="50" charset="-128"/>
                    <a:ea typeface="メイリオ" panose="020B0604030504040204" pitchFamily="50" charset="-128"/>
                    <a:cs typeface="メイリオ"/>
                  </a:rPr>
                  <a:t>をホームページ上に公開しています。</a:t>
                </a:r>
              </a:p>
            </p:txBody>
          </p:sp>
        </p:grpSp>
        <p:sp>
          <p:nvSpPr>
            <p:cNvPr id="39" name="テキスト ボックス 38">
              <a:extLst>
                <a:ext uri="{FF2B5EF4-FFF2-40B4-BE49-F238E27FC236}">
                  <a16:creationId xmlns:a16="http://schemas.microsoft.com/office/drawing/2014/main" id="{8FE6AF16-AFD2-4D2A-A7D9-2FB4665F2E2E}"/>
                </a:ext>
              </a:extLst>
            </p:cNvPr>
            <p:cNvSpPr txBox="1"/>
            <p:nvPr/>
          </p:nvSpPr>
          <p:spPr>
            <a:xfrm>
              <a:off x="1929389" y="4461823"/>
              <a:ext cx="6009979" cy="707886"/>
            </a:xfrm>
            <a:prstGeom prst="rect">
              <a:avLst/>
            </a:prstGeom>
            <a:noFill/>
          </p:spPr>
          <p:txBody>
            <a:bodyPr wrap="square" rtlCol="0">
              <a:spAutoFit/>
            </a:bodyPr>
            <a:lstStyle/>
            <a:p>
              <a:pPr algn="l">
                <a:lnSpc>
                  <a:spcPts val="2400"/>
                </a:lnSpc>
              </a:pPr>
              <a:r>
                <a:rPr lang="ja-JP" altLang="en-US" sz="1400" b="0" i="0" u="none" strike="noStrike" baseline="0" dirty="0">
                  <a:solidFill>
                    <a:schemeClr val="bg2">
                      <a:lumMod val="10000"/>
                    </a:schemeClr>
                  </a:solidFill>
                  <a:latin typeface="メイリオ" panose="020B0604030504040204" pitchFamily="50" charset="-128"/>
                  <a:ea typeface="メイリオ" panose="020B0604030504040204" pitchFamily="50" charset="-128"/>
                </a:rPr>
                <a:t>動画で学ぼう！ハザードマップ（日本損害保険協会）</a:t>
              </a:r>
            </a:p>
            <a:p>
              <a:pPr algn="l">
                <a:lnSpc>
                  <a:spcPts val="2400"/>
                </a:lnSpc>
              </a:pPr>
              <a:r>
                <a:rPr lang="ja-JP" altLang="en-US" sz="1400" b="0" i="0" u="none" strike="noStrike" baseline="0" dirty="0">
                  <a:solidFill>
                    <a:schemeClr val="bg2">
                      <a:lumMod val="10000"/>
                    </a:schemeClr>
                  </a:solidFill>
                  <a:latin typeface="UDShinGoPro-Regular"/>
                  <a:ea typeface="メイリオ" panose="020B0604030504040204" pitchFamily="50" charset="-128"/>
                </a:rPr>
                <a:t>　　</a:t>
              </a:r>
              <a:r>
                <a:rPr lang="en-US" altLang="ja-JP" sz="1400" b="0" i="0" u="none" strike="noStrike" baseline="0" dirty="0">
                  <a:solidFill>
                    <a:schemeClr val="bg2">
                      <a:lumMod val="10000"/>
                    </a:schemeClr>
                  </a:solidFill>
                  <a:latin typeface="Arial" panose="020B0604020202020204" pitchFamily="34" charset="0"/>
                  <a:ea typeface="メイリオ" panose="020B0604030504040204" pitchFamily="50" charset="-128"/>
                  <a:cs typeface="Arial" panose="020B0604020202020204" pitchFamily="34" charset="0"/>
                </a:rPr>
                <a:t>https://www.sonpo.or.jp/about/useful/hazardmap/index.html</a:t>
              </a:r>
              <a:endParaRPr kumimoji="1" lang="ja-JP" altLang="en-US" sz="1400" dirty="0">
                <a:solidFill>
                  <a:schemeClr val="bg2">
                    <a:lumMod val="10000"/>
                  </a:schemeClr>
                </a:solidFill>
                <a:latin typeface="Arial" panose="020B0604020202020204" pitchFamily="34" charset="0"/>
                <a:ea typeface="メイリオ" panose="020B0604030504040204" pitchFamily="50" charset="-128"/>
                <a:cs typeface="Arial" panose="020B0604020202020204" pitchFamily="34" charset="0"/>
              </a:endParaRPr>
            </a:p>
          </p:txBody>
        </p:sp>
        <p:sp>
          <p:nvSpPr>
            <p:cNvPr id="40" name="正方形/長方形 39">
              <a:extLst>
                <a:ext uri="{FF2B5EF4-FFF2-40B4-BE49-F238E27FC236}">
                  <a16:creationId xmlns:a16="http://schemas.microsoft.com/office/drawing/2014/main" id="{1980DFF4-2DB6-407E-B049-E1A9B575FAD6}"/>
                </a:ext>
              </a:extLst>
            </p:cNvPr>
            <p:cNvSpPr/>
            <p:nvPr/>
          </p:nvSpPr>
          <p:spPr>
            <a:xfrm>
              <a:off x="1762633" y="4588318"/>
              <a:ext cx="149013" cy="1490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grpSp>
    </p:spTree>
    <p:extLst>
      <p:ext uri="{BB962C8B-B14F-4D97-AF65-F5344CB8AC3E}">
        <p14:creationId xmlns:p14="http://schemas.microsoft.com/office/powerpoint/2010/main" val="4097999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k object 16">
            <a:extLst>
              <a:ext uri="{FF2B5EF4-FFF2-40B4-BE49-F238E27FC236}">
                <a16:creationId xmlns:a16="http://schemas.microsoft.com/office/drawing/2014/main" id="{48062CF4-489C-436F-BE80-9ABC9C0E0A6D}"/>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126AAE"/>
            </a:solidFill>
          </a:ln>
        </p:spPr>
        <p:txBody>
          <a:bodyPr wrap="square" lIns="0" tIns="0" rIns="0" bIns="0" rtlCol="0"/>
          <a:lstStyle/>
          <a:p>
            <a:endParaRPr/>
          </a:p>
        </p:txBody>
      </p:sp>
      <p:sp>
        <p:nvSpPr>
          <p:cNvPr id="9" name="object 2">
            <a:extLst>
              <a:ext uri="{FF2B5EF4-FFF2-40B4-BE49-F238E27FC236}">
                <a16:creationId xmlns:a16="http://schemas.microsoft.com/office/drawing/2014/main" id="{80B139EB-9D76-466F-AA05-29CFE9906FBF}"/>
              </a:ext>
            </a:extLst>
          </p:cNvPr>
          <p:cNvSpPr/>
          <p:nvPr/>
        </p:nvSpPr>
        <p:spPr>
          <a:xfrm>
            <a:off x="-1" y="232651"/>
            <a:ext cx="7178893"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ED9901"/>
          </a:solidFill>
        </p:spPr>
        <p:txBody>
          <a:bodyPr wrap="square" lIns="0" tIns="0" rIns="0" bIns="0" rtlCol="0"/>
          <a:lstStyle/>
          <a:p>
            <a:endParaRPr dirty="0"/>
          </a:p>
        </p:txBody>
      </p:sp>
      <p:grpSp>
        <p:nvGrpSpPr>
          <p:cNvPr id="23" name="グループ化 22">
            <a:extLst>
              <a:ext uri="{FF2B5EF4-FFF2-40B4-BE49-F238E27FC236}">
                <a16:creationId xmlns:a16="http://schemas.microsoft.com/office/drawing/2014/main" id="{B0079016-4A8B-4046-96DF-098758CF2293}"/>
              </a:ext>
            </a:extLst>
          </p:cNvPr>
          <p:cNvGrpSpPr/>
          <p:nvPr/>
        </p:nvGrpSpPr>
        <p:grpSpPr>
          <a:xfrm>
            <a:off x="76200" y="324000"/>
            <a:ext cx="7006331" cy="628377"/>
            <a:chOff x="76200" y="324000"/>
            <a:chExt cx="7006331" cy="628377"/>
          </a:xfrm>
        </p:grpSpPr>
        <p:sp>
          <p:nvSpPr>
            <p:cNvPr id="11" name="object 3">
              <a:extLst>
                <a:ext uri="{FF2B5EF4-FFF2-40B4-BE49-F238E27FC236}">
                  <a16:creationId xmlns:a16="http://schemas.microsoft.com/office/drawing/2014/main" id="{C4227F71-E657-4075-9458-7264392F2497}"/>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7" name="object 3">
              <a:extLst>
                <a:ext uri="{FF2B5EF4-FFF2-40B4-BE49-F238E27FC236}">
                  <a16:creationId xmlns:a16="http://schemas.microsoft.com/office/drawing/2014/main" id="{4E943721-31AF-4867-A95F-A1786B09DFE7}"/>
                </a:ext>
              </a:extLst>
            </p:cNvPr>
            <p:cNvSpPr txBox="1">
              <a:spLocks/>
            </p:cNvSpPr>
            <p:nvPr/>
          </p:nvSpPr>
          <p:spPr>
            <a:xfrm>
              <a:off x="792000" y="396000"/>
              <a:ext cx="5446627"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備えあれば憂いなし！</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9" name="object 3">
              <a:extLst>
                <a:ext uri="{FF2B5EF4-FFF2-40B4-BE49-F238E27FC236}">
                  <a16:creationId xmlns:a16="http://schemas.microsoft.com/office/drawing/2014/main" id="{79B4A53B-642A-4855-9CEB-3E1430E496E5}"/>
                </a:ext>
              </a:extLst>
            </p:cNvPr>
            <p:cNvSpPr txBox="1">
              <a:spLocks/>
            </p:cNvSpPr>
            <p:nvPr/>
          </p:nvSpPr>
          <p:spPr>
            <a:xfrm>
              <a:off x="4557917" y="457200"/>
              <a:ext cx="2524614"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b="1" kern="0" dirty="0">
                  <a:solidFill>
                    <a:srgbClr val="FFFFFF"/>
                  </a:solidFill>
                  <a:latin typeface="メイリオ" panose="020B0604030504040204" pitchFamily="50" charset="-128"/>
                  <a:ea typeface="メイリオ" panose="020B0604030504040204" pitchFamily="50" charset="-128"/>
                </a:rPr>
                <a:t>（自然災害への備え）</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05825D39-4802-442C-8B85-51CAD5F70806}"/>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2</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sp>
        <p:nvSpPr>
          <p:cNvPr id="16" name="テキスト ボックス 15">
            <a:extLst>
              <a:ext uri="{FF2B5EF4-FFF2-40B4-BE49-F238E27FC236}">
                <a16:creationId xmlns:a16="http://schemas.microsoft.com/office/drawing/2014/main" id="{7ACE7EC0-E3C2-4331-882F-5B696C868420}"/>
              </a:ext>
            </a:extLst>
          </p:cNvPr>
          <p:cNvSpPr txBox="1"/>
          <p:nvPr/>
        </p:nvSpPr>
        <p:spPr>
          <a:xfrm>
            <a:off x="590668" y="1350952"/>
            <a:ext cx="7820152" cy="323165"/>
          </a:xfrm>
          <a:prstGeom prst="rect">
            <a:avLst/>
          </a:prstGeom>
          <a:noFill/>
        </p:spPr>
        <p:txBody>
          <a:bodyPr wrap="square" lIns="0" tIns="0" rIns="0" bIns="0" rtlCol="0">
            <a:spAutoFit/>
          </a:bodyPr>
          <a:lstStyle/>
          <a:p>
            <a:pPr>
              <a:lnSpc>
                <a:spcPts val="2800"/>
              </a:lnSpc>
            </a:pPr>
            <a:r>
              <a:rPr kumimoji="1" lang="ja-JP" altLang="en-US" sz="1400" b="1" dirty="0">
                <a:solidFill>
                  <a:schemeClr val="bg2">
                    <a:lumMod val="10000"/>
                  </a:schemeClr>
                </a:solidFill>
                <a:latin typeface="メイリオ" panose="020B0604030504040204" pitchFamily="50" charset="-128"/>
                <a:ea typeface="メイリオ" panose="020B0604030504040204" pitchFamily="50" charset="-128"/>
              </a:rPr>
              <a:t>（２）風水害に備えよう</a:t>
            </a:r>
          </a:p>
        </p:txBody>
      </p:sp>
      <p:grpSp>
        <p:nvGrpSpPr>
          <p:cNvPr id="5" name="グループ化 4" hidden="1">
            <a:extLst>
              <a:ext uri="{FF2B5EF4-FFF2-40B4-BE49-F238E27FC236}">
                <a16:creationId xmlns:a16="http://schemas.microsoft.com/office/drawing/2014/main" id="{F196071B-E090-43C2-BD9C-6DD8D3EF6228}"/>
              </a:ext>
            </a:extLst>
          </p:cNvPr>
          <p:cNvGrpSpPr/>
          <p:nvPr/>
        </p:nvGrpSpPr>
        <p:grpSpPr>
          <a:xfrm>
            <a:off x="1658414" y="4419305"/>
            <a:ext cx="5741975" cy="1731558"/>
            <a:chOff x="1658414" y="4419305"/>
            <a:chExt cx="5741975" cy="1731558"/>
          </a:xfrm>
        </p:grpSpPr>
        <p:sp>
          <p:nvSpPr>
            <p:cNvPr id="26" name="正方形/長方形 25">
              <a:extLst>
                <a:ext uri="{FF2B5EF4-FFF2-40B4-BE49-F238E27FC236}">
                  <a16:creationId xmlns:a16="http://schemas.microsoft.com/office/drawing/2014/main" id="{683B0185-699F-4C37-885E-B5F8B1895756}"/>
                </a:ext>
              </a:extLst>
            </p:cNvPr>
            <p:cNvSpPr/>
            <p:nvPr/>
          </p:nvSpPr>
          <p:spPr>
            <a:xfrm>
              <a:off x="1658414" y="4419305"/>
              <a:ext cx="2197969" cy="338667"/>
            </a:xfrm>
            <a:prstGeom prst="rect">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1400" b="1" dirty="0">
                  <a:latin typeface="メイリオ" panose="020B0604030504040204" pitchFamily="50" charset="-128"/>
                  <a:ea typeface="メイリオ" panose="020B0604030504040204" pitchFamily="50" charset="-128"/>
                </a:rPr>
                <a:t>ハザードマップの活用</a:t>
              </a:r>
            </a:p>
          </p:txBody>
        </p:sp>
        <p:sp>
          <p:nvSpPr>
            <p:cNvPr id="27" name="テキスト ボックス 26">
              <a:extLst>
                <a:ext uri="{FF2B5EF4-FFF2-40B4-BE49-F238E27FC236}">
                  <a16:creationId xmlns:a16="http://schemas.microsoft.com/office/drawing/2014/main" id="{9783F943-AC9D-46A5-BF35-C27CA45FC40F}"/>
                </a:ext>
              </a:extLst>
            </p:cNvPr>
            <p:cNvSpPr txBox="1"/>
            <p:nvPr/>
          </p:nvSpPr>
          <p:spPr>
            <a:xfrm>
              <a:off x="1769896" y="4883914"/>
              <a:ext cx="5630493" cy="584775"/>
            </a:xfrm>
            <a:prstGeom prst="rect">
              <a:avLst/>
            </a:prstGeom>
            <a:noFill/>
          </p:spPr>
          <p:txBody>
            <a:bodyPr wrap="square" rtlCol="0">
              <a:spAutoFit/>
            </a:bodyPr>
            <a:lstStyle/>
            <a:p>
              <a:pPr algn="l"/>
              <a:r>
                <a:rPr lang="ja-JP" altLang="en-US" sz="1400" b="0" i="0" u="none" strike="noStrike" baseline="0" dirty="0">
                  <a:latin typeface="メイリオ" panose="020B0604030504040204" pitchFamily="50" charset="-128"/>
                  <a:ea typeface="メイリオ" panose="020B0604030504040204" pitchFamily="50" charset="-128"/>
                </a:rPr>
                <a:t>・国土交通省ハザードマップポータルサイト</a:t>
              </a:r>
              <a:r>
                <a:rPr lang="ja-JP" altLang="en-US" sz="1400" b="0" i="0" u="none" strike="noStrike" baseline="0" dirty="0">
                  <a:latin typeface="UDShinGoPro-Regular"/>
                  <a:ea typeface="メイリオ" panose="020B0604030504040204" pitchFamily="50" charset="-128"/>
                </a:rPr>
                <a:t>　</a:t>
              </a:r>
            </a:p>
            <a:p>
              <a:pPr algn="l"/>
              <a:r>
                <a:rPr lang="ja-JP" altLang="en-US" sz="1800" b="0" i="0" u="none" strike="noStrike" baseline="0" dirty="0">
                  <a:latin typeface="UDShinGoPro-Regular"/>
                  <a:ea typeface="メイリオ" panose="020B0604030504040204" pitchFamily="50" charset="-128"/>
                </a:rPr>
                <a:t>　　</a:t>
              </a:r>
              <a:r>
                <a:rPr lang="en-US" altLang="ja-JP" sz="1400" b="0" i="0" u="none" strike="noStrike" baseline="0" dirty="0">
                  <a:latin typeface="Arial" panose="020B0604020202020204" pitchFamily="34" charset="0"/>
                  <a:ea typeface="メイリオ" panose="020B0604030504040204" pitchFamily="50" charset="-128"/>
                  <a:cs typeface="Arial" panose="020B0604020202020204" pitchFamily="34" charset="0"/>
                </a:rPr>
                <a:t>http://disaportal.gsi.go.jp/index2.html</a:t>
              </a:r>
            </a:p>
          </p:txBody>
        </p:sp>
        <p:sp>
          <p:nvSpPr>
            <p:cNvPr id="28" name="テキスト ボックス 27">
              <a:extLst>
                <a:ext uri="{FF2B5EF4-FFF2-40B4-BE49-F238E27FC236}">
                  <a16:creationId xmlns:a16="http://schemas.microsoft.com/office/drawing/2014/main" id="{42B4F3B7-C227-4CB5-A8D1-38FB300DA354}"/>
                </a:ext>
              </a:extLst>
            </p:cNvPr>
            <p:cNvSpPr txBox="1"/>
            <p:nvPr/>
          </p:nvSpPr>
          <p:spPr>
            <a:xfrm>
              <a:off x="1769896" y="5566088"/>
              <a:ext cx="5630493" cy="584775"/>
            </a:xfrm>
            <a:prstGeom prst="rect">
              <a:avLst/>
            </a:prstGeom>
            <a:noFill/>
          </p:spPr>
          <p:txBody>
            <a:bodyPr wrap="square" rtlCol="0">
              <a:spAutoFit/>
            </a:bodyPr>
            <a:lstStyle/>
            <a:p>
              <a:pPr algn="l"/>
              <a:r>
                <a:rPr lang="ja-JP" altLang="en-US" sz="1400" b="0" i="0" u="none" strike="noStrike" baseline="0" dirty="0">
                  <a:latin typeface="メイリオ" panose="020B0604030504040204" pitchFamily="50" charset="-128"/>
                  <a:ea typeface="メイリオ" panose="020B0604030504040204" pitchFamily="50" charset="-128"/>
                </a:rPr>
                <a:t>・動画で学ぼう！ハザードマップ（日本損害保険協会）</a:t>
              </a:r>
            </a:p>
            <a:p>
              <a:pPr algn="l"/>
              <a:r>
                <a:rPr lang="ja-JP" altLang="en-US" sz="1800" b="0" i="0" u="none" strike="noStrike" baseline="0" dirty="0">
                  <a:latin typeface="UDShinGoPro-Regular"/>
                  <a:ea typeface="メイリオ" panose="020B0604030504040204" pitchFamily="50" charset="-128"/>
                </a:rPr>
                <a:t>　　</a:t>
              </a:r>
              <a:r>
                <a:rPr lang="en-US" altLang="ja-JP" sz="1400" b="0" i="0" u="none" strike="noStrike" baseline="0" dirty="0">
                  <a:latin typeface="Arial" panose="020B0604020202020204" pitchFamily="34" charset="0"/>
                  <a:ea typeface="メイリオ" panose="020B0604030504040204" pitchFamily="50" charset="-128"/>
                  <a:cs typeface="Arial" panose="020B0604020202020204" pitchFamily="34" charset="0"/>
                </a:rPr>
                <a:t>http://www.sonpo.or.jp/protection/bousai/hm/index.html</a:t>
              </a:r>
              <a:endParaRPr kumimoji="1" lang="ja-JP" altLang="en-US" sz="1400" dirty="0">
                <a:latin typeface="Arial" panose="020B0604020202020204" pitchFamily="34" charset="0"/>
                <a:ea typeface="メイリオ" panose="020B0604030504040204" pitchFamily="50" charset="-128"/>
                <a:cs typeface="Arial" panose="020B0604020202020204" pitchFamily="34" charset="0"/>
              </a:endParaRPr>
            </a:p>
          </p:txBody>
        </p:sp>
      </p:grpSp>
      <p:grpSp>
        <p:nvGrpSpPr>
          <p:cNvPr id="24" name="グループ化 23">
            <a:extLst>
              <a:ext uri="{FF2B5EF4-FFF2-40B4-BE49-F238E27FC236}">
                <a16:creationId xmlns:a16="http://schemas.microsoft.com/office/drawing/2014/main" id="{5E093B63-A9F4-49FD-A4CC-21074A3ABC9C}"/>
              </a:ext>
            </a:extLst>
          </p:cNvPr>
          <p:cNvGrpSpPr/>
          <p:nvPr/>
        </p:nvGrpSpPr>
        <p:grpSpPr>
          <a:xfrm>
            <a:off x="622259" y="1788634"/>
            <a:ext cx="7788561" cy="795102"/>
            <a:chOff x="622259" y="1788634"/>
            <a:chExt cx="7788561" cy="795102"/>
          </a:xfrm>
        </p:grpSpPr>
        <p:sp>
          <p:nvSpPr>
            <p:cNvPr id="29" name="四角形: 角を丸くする 28">
              <a:extLst>
                <a:ext uri="{FF2B5EF4-FFF2-40B4-BE49-F238E27FC236}">
                  <a16:creationId xmlns:a16="http://schemas.microsoft.com/office/drawing/2014/main" id="{BEFFF808-26BD-4A22-AD4A-33F71BE98DB8}"/>
                </a:ext>
              </a:extLst>
            </p:cNvPr>
            <p:cNvSpPr/>
            <p:nvPr/>
          </p:nvSpPr>
          <p:spPr>
            <a:xfrm>
              <a:off x="1435947" y="1903799"/>
              <a:ext cx="6974873" cy="679937"/>
            </a:xfrm>
            <a:prstGeom prst="roundRect">
              <a:avLst>
                <a:gd name="adj" fmla="val 6361"/>
              </a:avLst>
            </a:prstGeom>
            <a:solidFill>
              <a:srgbClr val="DA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6C74CA33-1111-43A9-8AD4-4600863A0F26}"/>
                </a:ext>
              </a:extLst>
            </p:cNvPr>
            <p:cNvSpPr txBox="1"/>
            <p:nvPr/>
          </p:nvSpPr>
          <p:spPr>
            <a:xfrm>
              <a:off x="2099003" y="1917660"/>
              <a:ext cx="6204431" cy="622606"/>
            </a:xfrm>
            <a:prstGeom prst="rect">
              <a:avLst/>
            </a:prstGeom>
            <a:noFill/>
          </p:spPr>
          <p:txBody>
            <a:bodyPr wrap="square" lIns="0" tIns="0" rIns="0" bIns="0" rtlCol="0">
              <a:spAutoFit/>
            </a:bodyPr>
            <a:lstStyle/>
            <a:p>
              <a:pPr algn="l">
                <a:lnSpc>
                  <a:spcPts val="2500"/>
                </a:lnSpc>
              </a:pPr>
              <a:r>
                <a:rPr lang="ja-JP" altLang="en-US" sz="1600" b="1" i="0" u="none" strike="noStrike" baseline="0" dirty="0">
                  <a:solidFill>
                    <a:schemeClr val="bg2">
                      <a:lumMod val="10000"/>
                    </a:schemeClr>
                  </a:solidFill>
                  <a:latin typeface="メイリオ" panose="020B0604030504040204" pitchFamily="50" charset="-128"/>
                  <a:ea typeface="メイリオ" panose="020B0604030504040204" pitchFamily="50" charset="-128"/>
                </a:rPr>
                <a:t>風水害における家の中の安全対策として、事前にどのようなことができるだろうか。</a:t>
              </a:r>
              <a:endParaRPr kumimoji="1" lang="ja-JP" altLang="en-US" sz="1600" b="1" spc="12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33" name="四角形: 角を丸くする 32">
              <a:extLst>
                <a:ext uri="{FF2B5EF4-FFF2-40B4-BE49-F238E27FC236}">
                  <a16:creationId xmlns:a16="http://schemas.microsoft.com/office/drawing/2014/main" id="{1006DC7B-2151-4A85-BD51-25F19AD70186}"/>
                </a:ext>
              </a:extLst>
            </p:cNvPr>
            <p:cNvSpPr/>
            <p:nvPr/>
          </p:nvSpPr>
          <p:spPr>
            <a:xfrm>
              <a:off x="733179" y="1903241"/>
              <a:ext cx="1254904" cy="294968"/>
            </a:xfrm>
            <a:prstGeom prst="roundRect">
              <a:avLst>
                <a:gd name="adj" fmla="val 48667"/>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4000" tIns="36000" rIns="0" bIns="0" rtlCol="0" anchor="ctr" anchorCtr="1"/>
            <a:lstStyle/>
            <a:p>
              <a:pPr algn="ctr"/>
              <a:r>
                <a:rPr kumimoji="1" lang="ja-JP" altLang="en-US" sz="1200" b="1" dirty="0">
                  <a:latin typeface="メイリオ" panose="020B0604030504040204" pitchFamily="50" charset="-128"/>
                  <a:ea typeface="メイリオ" panose="020B0604030504040204" pitchFamily="50" charset="-128"/>
                </a:rPr>
                <a:t>考えてみよう</a:t>
              </a:r>
            </a:p>
          </p:txBody>
        </p:sp>
        <p:pic>
          <p:nvPicPr>
            <p:cNvPr id="34" name="グラフィックス 33">
              <a:extLst>
                <a:ext uri="{FF2B5EF4-FFF2-40B4-BE49-F238E27FC236}">
                  <a16:creationId xmlns:a16="http://schemas.microsoft.com/office/drawing/2014/main" id="{53500BB9-D5A9-4FEA-A57D-2DA0E7763C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259" y="1788634"/>
              <a:ext cx="419100" cy="409575"/>
            </a:xfrm>
            <a:prstGeom prst="rect">
              <a:avLst/>
            </a:prstGeom>
          </p:spPr>
        </p:pic>
      </p:grpSp>
      <p:sp>
        <p:nvSpPr>
          <p:cNvPr id="35" name="正方形/長方形 34">
            <a:extLst>
              <a:ext uri="{FF2B5EF4-FFF2-40B4-BE49-F238E27FC236}">
                <a16:creationId xmlns:a16="http://schemas.microsoft.com/office/drawing/2014/main" id="{ACC85CF2-FF15-41A4-913E-D656DA89C5FA}"/>
              </a:ext>
            </a:extLst>
          </p:cNvPr>
          <p:cNvSpPr/>
          <p:nvPr/>
        </p:nvSpPr>
        <p:spPr>
          <a:xfrm>
            <a:off x="955039" y="2751294"/>
            <a:ext cx="7233920" cy="1483980"/>
          </a:xfrm>
          <a:prstGeom prst="rect">
            <a:avLst/>
          </a:prstGeom>
          <a:noFill/>
          <a:ln w="1905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63F0E625-4AB1-4B5E-B717-3A84DFBA4089}"/>
              </a:ext>
            </a:extLst>
          </p:cNvPr>
          <p:cNvSpPr txBox="1"/>
          <p:nvPr/>
        </p:nvSpPr>
        <p:spPr>
          <a:xfrm>
            <a:off x="1198880" y="2907640"/>
            <a:ext cx="6792181" cy="1149033"/>
          </a:xfrm>
          <a:prstGeom prst="rect">
            <a:avLst/>
          </a:prstGeom>
          <a:noFill/>
        </p:spPr>
        <p:txBody>
          <a:bodyPr wrap="square" rtlCol="0">
            <a:spAutoFit/>
          </a:bodyPr>
          <a:lstStyle/>
          <a:p>
            <a:pPr>
              <a:lnSpc>
                <a:spcPts val="2800"/>
              </a:lnSpc>
            </a:pPr>
            <a:r>
              <a:rPr kumimoji="1" lang="ja-JP" altLang="en-US" sz="1600" b="1" spc="100" dirty="0">
                <a:solidFill>
                  <a:srgbClr val="FF0000"/>
                </a:solidFill>
                <a:latin typeface="メイリオ" panose="020B0604030504040204" pitchFamily="50" charset="-128"/>
                <a:ea typeface="メイリオ" panose="020B0604030504040204" pitchFamily="50" charset="-128"/>
              </a:rPr>
              <a:t>窓や雨戸はしっかりと閉め、必要に応じ補強。</a:t>
            </a:r>
            <a:endParaRPr kumimoji="1" lang="en-US" altLang="ja-JP" sz="1600" b="1" spc="100" dirty="0">
              <a:solidFill>
                <a:srgbClr val="FF0000"/>
              </a:solidFill>
              <a:latin typeface="メイリオ" panose="020B0604030504040204" pitchFamily="50" charset="-128"/>
              <a:ea typeface="メイリオ" panose="020B0604030504040204" pitchFamily="50" charset="-128"/>
            </a:endParaRPr>
          </a:p>
          <a:p>
            <a:pPr>
              <a:lnSpc>
                <a:spcPts val="2800"/>
              </a:lnSpc>
            </a:pPr>
            <a:r>
              <a:rPr kumimoji="1" lang="ja-JP" altLang="en-US" sz="1600" b="1" spc="100" dirty="0">
                <a:solidFill>
                  <a:srgbClr val="FF0000"/>
                </a:solidFill>
                <a:latin typeface="メイリオ" panose="020B0604030504040204" pitchFamily="50" charset="-128"/>
                <a:ea typeface="メイリオ" panose="020B0604030504040204" pitchFamily="50" charset="-128"/>
              </a:rPr>
              <a:t>飛来物に備え窓ガラスに飛散防止フィルムを貼る。</a:t>
            </a:r>
            <a:endParaRPr kumimoji="1" lang="en-US" altLang="ja-JP" sz="1600" b="1" spc="100" dirty="0">
              <a:solidFill>
                <a:srgbClr val="FF0000"/>
              </a:solidFill>
              <a:latin typeface="メイリオ" panose="020B0604030504040204" pitchFamily="50" charset="-128"/>
              <a:ea typeface="メイリオ" panose="020B0604030504040204" pitchFamily="50" charset="-128"/>
            </a:endParaRPr>
          </a:p>
          <a:p>
            <a:pPr>
              <a:lnSpc>
                <a:spcPts val="2800"/>
              </a:lnSpc>
            </a:pPr>
            <a:r>
              <a:rPr kumimoji="1" lang="ja-JP" altLang="en-US" sz="1600" b="1" spc="100" dirty="0">
                <a:solidFill>
                  <a:srgbClr val="FF0000"/>
                </a:solidFill>
                <a:latin typeface="メイリオ" panose="020B0604030504040204" pitchFamily="50" charset="-128"/>
                <a:ea typeface="メイリオ" panose="020B0604030504040204" pitchFamily="50" charset="-128"/>
              </a:rPr>
              <a:t>カーテンを閉める。など</a:t>
            </a:r>
          </a:p>
        </p:txBody>
      </p:sp>
      <p:grpSp>
        <p:nvGrpSpPr>
          <p:cNvPr id="2" name="グループ化 1">
            <a:extLst>
              <a:ext uri="{FF2B5EF4-FFF2-40B4-BE49-F238E27FC236}">
                <a16:creationId xmlns:a16="http://schemas.microsoft.com/office/drawing/2014/main" id="{E53A34F9-EB47-43F4-8072-7A56E6B30B45}"/>
              </a:ext>
            </a:extLst>
          </p:cNvPr>
          <p:cNvGrpSpPr/>
          <p:nvPr/>
        </p:nvGrpSpPr>
        <p:grpSpPr>
          <a:xfrm>
            <a:off x="733180" y="4329058"/>
            <a:ext cx="7677640" cy="1966070"/>
            <a:chOff x="733180" y="4329058"/>
            <a:chExt cx="7677640" cy="1966070"/>
          </a:xfrm>
        </p:grpSpPr>
        <p:sp>
          <p:nvSpPr>
            <p:cNvPr id="18" name="テキスト ボックス 17">
              <a:extLst>
                <a:ext uri="{FF2B5EF4-FFF2-40B4-BE49-F238E27FC236}">
                  <a16:creationId xmlns:a16="http://schemas.microsoft.com/office/drawing/2014/main" id="{0F0E7277-1B7C-48FD-807F-2D96B202DA7A}"/>
                </a:ext>
              </a:extLst>
            </p:cNvPr>
            <p:cNvSpPr txBox="1"/>
            <p:nvPr/>
          </p:nvSpPr>
          <p:spPr>
            <a:xfrm>
              <a:off x="733180" y="4527978"/>
              <a:ext cx="7677640" cy="1767150"/>
            </a:xfrm>
            <a:prstGeom prst="rect">
              <a:avLst/>
            </a:prstGeom>
            <a:noFill/>
          </p:spPr>
          <p:txBody>
            <a:bodyPr wrap="square" lIns="0" tIns="0" rIns="0" bIns="0" rtlCol="0">
              <a:spAutoFit/>
            </a:bodyPr>
            <a:lstStyle/>
            <a:p>
              <a:pPr>
                <a:lnSpc>
                  <a:spcPts val="2800"/>
                </a:lnSpc>
              </a:pPr>
              <a:r>
                <a:rPr kumimoji="1" lang="ja-JP" altLang="en-US" sz="1400" spc="100" dirty="0">
                  <a:solidFill>
                    <a:schemeClr val="bg2">
                      <a:lumMod val="10000"/>
                    </a:schemeClr>
                  </a:solidFill>
                  <a:latin typeface="メイリオ" panose="020B0604030504040204" pitchFamily="50" charset="-128"/>
                  <a:ea typeface="メイリオ" panose="020B0604030504040204" pitchFamily="50" charset="-128"/>
                </a:rPr>
                <a:t>　ハザードマップから、河川がはん濫した場合に浸水が予想される地域や程度、土砂災害が発生する危険性のある地域などがわかるので、防災気象情報などと合わせ、早めの避難行動に役立てましょう。</a:t>
              </a:r>
            </a:p>
            <a:p>
              <a:pPr>
                <a:lnSpc>
                  <a:spcPts val="2800"/>
                </a:lnSpc>
              </a:pPr>
              <a:r>
                <a:rPr kumimoji="1" lang="ja-JP" altLang="en-US" sz="1400" spc="100" dirty="0">
                  <a:solidFill>
                    <a:schemeClr val="bg2">
                      <a:lumMod val="10000"/>
                    </a:schemeClr>
                  </a:solidFill>
                  <a:latin typeface="メイリオ" panose="020B0604030504040204" pitchFamily="50" charset="-128"/>
                  <a:ea typeface="メイリオ" panose="020B0604030504040204" pitchFamily="50" charset="-128"/>
                </a:rPr>
                <a:t>　「避難して損をした」ではなく、「避難したけれど何事も無くてよかった」と思うことが大切です。</a:t>
              </a:r>
            </a:p>
          </p:txBody>
        </p:sp>
        <p:sp>
          <p:nvSpPr>
            <p:cNvPr id="37" name="テキスト ボックス 36">
              <a:extLst>
                <a:ext uri="{FF2B5EF4-FFF2-40B4-BE49-F238E27FC236}">
                  <a16:creationId xmlns:a16="http://schemas.microsoft.com/office/drawing/2014/main" id="{43E0628D-C600-402F-812A-AC862007F91D}"/>
                </a:ext>
              </a:extLst>
            </p:cNvPr>
            <p:cNvSpPr txBox="1"/>
            <p:nvPr/>
          </p:nvSpPr>
          <p:spPr>
            <a:xfrm>
              <a:off x="3761585" y="4329058"/>
              <a:ext cx="325121" cy="311624"/>
            </a:xfrm>
            <a:prstGeom prst="rect">
              <a:avLst/>
            </a:prstGeom>
            <a:noFill/>
          </p:spPr>
          <p:txBody>
            <a:bodyPr wrap="square" lIns="0" tIns="0" rIns="0" bIns="0" rtlCol="0">
              <a:spAutoFit/>
            </a:bodyPr>
            <a:lstStyle/>
            <a:p>
              <a:pPr>
                <a:lnSpc>
                  <a:spcPts val="2800"/>
                </a:lnSpc>
              </a:pPr>
              <a:r>
                <a:rPr kumimoji="1" lang="ja-JP" altLang="en-US" sz="800" spc="100" dirty="0">
                  <a:solidFill>
                    <a:schemeClr val="bg2">
                      <a:lumMod val="10000"/>
                    </a:schemeClr>
                  </a:solidFill>
                  <a:latin typeface="メイリオ" panose="020B0604030504040204" pitchFamily="50" charset="-128"/>
                  <a:ea typeface="メイリオ" panose="020B0604030504040204" pitchFamily="50" charset="-128"/>
                </a:rPr>
                <a:t>らん</a:t>
              </a:r>
            </a:p>
          </p:txBody>
        </p:sp>
      </p:grpSp>
    </p:spTree>
    <p:extLst>
      <p:ext uri="{BB962C8B-B14F-4D97-AF65-F5344CB8AC3E}">
        <p14:creationId xmlns:p14="http://schemas.microsoft.com/office/powerpoint/2010/main" val="1905160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300"/>
                                        <p:tgtEl>
                                          <p:spTgt spid="16"/>
                                        </p:tgtEl>
                                      </p:cBhvr>
                                    </p:animEffect>
                                  </p:childTnLst>
                                </p:cTn>
                              </p:par>
                            </p:childTnLst>
                          </p:cTn>
                        </p:par>
                        <p:par>
                          <p:cTn id="11" fill="hold">
                            <p:stCondLst>
                              <p:cond delay="600"/>
                            </p:stCondLst>
                            <p:childTnLst>
                              <p:par>
                                <p:cTn id="12" presetID="47"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200"/>
                                        <p:tgtEl>
                                          <p:spTgt spid="24"/>
                                        </p:tgtEl>
                                      </p:cBhvr>
                                    </p:animEffect>
                                    <p:anim calcmode="lin" valueType="num">
                                      <p:cBhvr>
                                        <p:cTn id="15" dur="200" fill="hold"/>
                                        <p:tgtEl>
                                          <p:spTgt spid="24"/>
                                        </p:tgtEl>
                                        <p:attrNameLst>
                                          <p:attrName>ppt_x</p:attrName>
                                        </p:attrNameLst>
                                      </p:cBhvr>
                                      <p:tavLst>
                                        <p:tav tm="0">
                                          <p:val>
                                            <p:strVal val="#ppt_x"/>
                                          </p:val>
                                        </p:tav>
                                        <p:tav tm="100000">
                                          <p:val>
                                            <p:strVal val="#ppt_x"/>
                                          </p:val>
                                        </p:tav>
                                      </p:tavLst>
                                    </p:anim>
                                    <p:anim calcmode="lin" valueType="num">
                                      <p:cBhvr>
                                        <p:cTn id="16" dur="200" fill="hold"/>
                                        <p:tgtEl>
                                          <p:spTgt spid="24"/>
                                        </p:tgtEl>
                                        <p:attrNameLst>
                                          <p:attrName>ppt_y</p:attrName>
                                        </p:attrNameLst>
                                      </p:cBhvr>
                                      <p:tavLst>
                                        <p:tav tm="0">
                                          <p:val>
                                            <p:strVal val="#ppt_y-.1"/>
                                          </p:val>
                                        </p:tav>
                                        <p:tav tm="100000">
                                          <p:val>
                                            <p:strVal val="#ppt_y"/>
                                          </p:val>
                                        </p:tav>
                                      </p:tavLst>
                                    </p:anim>
                                  </p:childTnLst>
                                </p:cTn>
                              </p:par>
                            </p:childTnLst>
                          </p:cTn>
                        </p:par>
                        <p:par>
                          <p:cTn id="17" fill="hold">
                            <p:stCondLst>
                              <p:cond delay="8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3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repeatCount="200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200"/>
                                        <p:tgtEl>
                                          <p:spTgt spid="36"/>
                                        </p:tgtEl>
                                      </p:cBhvr>
                                    </p:animEffect>
                                  </p:childTnLst>
                                </p:cTn>
                              </p:par>
                            </p:childTnLst>
                          </p:cTn>
                        </p:par>
                        <p:par>
                          <p:cTn id="26" fill="hold">
                            <p:stCondLst>
                              <p:cond delay="400"/>
                            </p:stCondLst>
                            <p:childTnLst>
                              <p:par>
                                <p:cTn id="27" presetID="10" presetClass="entr" presetSubtype="0" fill="hold" nodeType="afterEffect">
                                  <p:stCondLst>
                                    <p:cond delay="30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5" grpId="0" animBg="1"/>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k object 16">
            <a:extLst>
              <a:ext uri="{FF2B5EF4-FFF2-40B4-BE49-F238E27FC236}">
                <a16:creationId xmlns:a16="http://schemas.microsoft.com/office/drawing/2014/main" id="{48062CF4-489C-436F-BE80-9ABC9C0E0A6D}"/>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126AAE"/>
            </a:solidFill>
          </a:ln>
        </p:spPr>
        <p:txBody>
          <a:bodyPr wrap="square" lIns="0" tIns="0" rIns="0" bIns="0" rtlCol="0"/>
          <a:lstStyle/>
          <a:p>
            <a:endParaRPr/>
          </a:p>
        </p:txBody>
      </p:sp>
      <p:sp>
        <p:nvSpPr>
          <p:cNvPr id="9" name="object 2">
            <a:extLst>
              <a:ext uri="{FF2B5EF4-FFF2-40B4-BE49-F238E27FC236}">
                <a16:creationId xmlns:a16="http://schemas.microsoft.com/office/drawing/2014/main" id="{80B139EB-9D76-466F-AA05-29CFE9906FBF}"/>
              </a:ext>
            </a:extLst>
          </p:cNvPr>
          <p:cNvSpPr/>
          <p:nvPr/>
        </p:nvSpPr>
        <p:spPr>
          <a:xfrm>
            <a:off x="-1" y="232651"/>
            <a:ext cx="7178893"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ED9901"/>
          </a:solidFill>
        </p:spPr>
        <p:txBody>
          <a:bodyPr wrap="square" lIns="0" tIns="0" rIns="0" bIns="0" rtlCol="0"/>
          <a:lstStyle/>
          <a:p>
            <a:endParaRPr dirty="0"/>
          </a:p>
        </p:txBody>
      </p:sp>
      <p:grpSp>
        <p:nvGrpSpPr>
          <p:cNvPr id="23" name="グループ化 22">
            <a:extLst>
              <a:ext uri="{FF2B5EF4-FFF2-40B4-BE49-F238E27FC236}">
                <a16:creationId xmlns:a16="http://schemas.microsoft.com/office/drawing/2014/main" id="{B0079016-4A8B-4046-96DF-098758CF2293}"/>
              </a:ext>
            </a:extLst>
          </p:cNvPr>
          <p:cNvGrpSpPr/>
          <p:nvPr/>
        </p:nvGrpSpPr>
        <p:grpSpPr>
          <a:xfrm>
            <a:off x="76200" y="324000"/>
            <a:ext cx="7006331" cy="628377"/>
            <a:chOff x="76200" y="324000"/>
            <a:chExt cx="7006331" cy="628377"/>
          </a:xfrm>
        </p:grpSpPr>
        <p:sp>
          <p:nvSpPr>
            <p:cNvPr id="11" name="object 3">
              <a:extLst>
                <a:ext uri="{FF2B5EF4-FFF2-40B4-BE49-F238E27FC236}">
                  <a16:creationId xmlns:a16="http://schemas.microsoft.com/office/drawing/2014/main" id="{C4227F71-E657-4075-9458-7264392F2497}"/>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7" name="object 3">
              <a:extLst>
                <a:ext uri="{FF2B5EF4-FFF2-40B4-BE49-F238E27FC236}">
                  <a16:creationId xmlns:a16="http://schemas.microsoft.com/office/drawing/2014/main" id="{4E943721-31AF-4867-A95F-A1786B09DFE7}"/>
                </a:ext>
              </a:extLst>
            </p:cNvPr>
            <p:cNvSpPr txBox="1">
              <a:spLocks/>
            </p:cNvSpPr>
            <p:nvPr/>
          </p:nvSpPr>
          <p:spPr>
            <a:xfrm>
              <a:off x="792000" y="396000"/>
              <a:ext cx="5446627"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備えあれば憂いなし！</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9" name="object 3">
              <a:extLst>
                <a:ext uri="{FF2B5EF4-FFF2-40B4-BE49-F238E27FC236}">
                  <a16:creationId xmlns:a16="http://schemas.microsoft.com/office/drawing/2014/main" id="{79B4A53B-642A-4855-9CEB-3E1430E496E5}"/>
                </a:ext>
              </a:extLst>
            </p:cNvPr>
            <p:cNvSpPr txBox="1">
              <a:spLocks/>
            </p:cNvSpPr>
            <p:nvPr/>
          </p:nvSpPr>
          <p:spPr>
            <a:xfrm>
              <a:off x="4557917" y="457200"/>
              <a:ext cx="2524614"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b="1" kern="0" dirty="0">
                  <a:solidFill>
                    <a:srgbClr val="FFFFFF"/>
                  </a:solidFill>
                  <a:latin typeface="メイリオ" panose="020B0604030504040204" pitchFamily="50" charset="-128"/>
                  <a:ea typeface="メイリオ" panose="020B0604030504040204" pitchFamily="50" charset="-128"/>
                </a:rPr>
                <a:t>（自然災害への備え）</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05825D39-4802-442C-8B85-51CAD5F70806}"/>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2</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sp>
        <p:nvSpPr>
          <p:cNvPr id="16" name="テキスト ボックス 15">
            <a:extLst>
              <a:ext uri="{FF2B5EF4-FFF2-40B4-BE49-F238E27FC236}">
                <a16:creationId xmlns:a16="http://schemas.microsoft.com/office/drawing/2014/main" id="{7ACE7EC0-E3C2-4331-882F-5B696C868420}"/>
              </a:ext>
            </a:extLst>
          </p:cNvPr>
          <p:cNvSpPr txBox="1"/>
          <p:nvPr/>
        </p:nvSpPr>
        <p:spPr>
          <a:xfrm>
            <a:off x="590668" y="1350952"/>
            <a:ext cx="7820152" cy="323165"/>
          </a:xfrm>
          <a:prstGeom prst="rect">
            <a:avLst/>
          </a:prstGeom>
          <a:noFill/>
        </p:spPr>
        <p:txBody>
          <a:bodyPr wrap="square" lIns="0" tIns="0" rIns="0" bIns="0" rtlCol="0">
            <a:spAutoFit/>
          </a:bodyPr>
          <a:lstStyle/>
          <a:p>
            <a:pPr>
              <a:lnSpc>
                <a:spcPts val="2800"/>
              </a:lnSpc>
            </a:pPr>
            <a:r>
              <a:rPr kumimoji="1" lang="ja-JP" altLang="en-US" sz="1400" b="1" dirty="0">
                <a:solidFill>
                  <a:schemeClr val="bg2">
                    <a:lumMod val="10000"/>
                  </a:schemeClr>
                </a:solidFill>
                <a:latin typeface="メイリオ" panose="020B0604030504040204" pitchFamily="50" charset="-128"/>
                <a:ea typeface="メイリオ" panose="020B0604030504040204" pitchFamily="50" charset="-128"/>
              </a:rPr>
              <a:t>（２）風水害に備えよう</a:t>
            </a:r>
          </a:p>
        </p:txBody>
      </p:sp>
      <p:grpSp>
        <p:nvGrpSpPr>
          <p:cNvPr id="5" name="グループ化 4" hidden="1">
            <a:extLst>
              <a:ext uri="{FF2B5EF4-FFF2-40B4-BE49-F238E27FC236}">
                <a16:creationId xmlns:a16="http://schemas.microsoft.com/office/drawing/2014/main" id="{F196071B-E090-43C2-BD9C-6DD8D3EF6228}"/>
              </a:ext>
            </a:extLst>
          </p:cNvPr>
          <p:cNvGrpSpPr/>
          <p:nvPr/>
        </p:nvGrpSpPr>
        <p:grpSpPr>
          <a:xfrm>
            <a:off x="1658414" y="4419305"/>
            <a:ext cx="5741975" cy="1731558"/>
            <a:chOff x="1658414" y="4419305"/>
            <a:chExt cx="5741975" cy="1731558"/>
          </a:xfrm>
        </p:grpSpPr>
        <p:sp>
          <p:nvSpPr>
            <p:cNvPr id="26" name="正方形/長方形 25">
              <a:extLst>
                <a:ext uri="{FF2B5EF4-FFF2-40B4-BE49-F238E27FC236}">
                  <a16:creationId xmlns:a16="http://schemas.microsoft.com/office/drawing/2014/main" id="{683B0185-699F-4C37-885E-B5F8B1895756}"/>
                </a:ext>
              </a:extLst>
            </p:cNvPr>
            <p:cNvSpPr/>
            <p:nvPr/>
          </p:nvSpPr>
          <p:spPr>
            <a:xfrm>
              <a:off x="1658414" y="4419305"/>
              <a:ext cx="2197969" cy="338667"/>
            </a:xfrm>
            <a:prstGeom prst="rect">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1400" b="1" dirty="0">
                  <a:latin typeface="メイリオ" panose="020B0604030504040204" pitchFamily="50" charset="-128"/>
                  <a:ea typeface="メイリオ" panose="020B0604030504040204" pitchFamily="50" charset="-128"/>
                </a:rPr>
                <a:t>ハザードマップの活用</a:t>
              </a:r>
            </a:p>
          </p:txBody>
        </p:sp>
        <p:sp>
          <p:nvSpPr>
            <p:cNvPr id="27" name="テキスト ボックス 26">
              <a:extLst>
                <a:ext uri="{FF2B5EF4-FFF2-40B4-BE49-F238E27FC236}">
                  <a16:creationId xmlns:a16="http://schemas.microsoft.com/office/drawing/2014/main" id="{9783F943-AC9D-46A5-BF35-C27CA45FC40F}"/>
                </a:ext>
              </a:extLst>
            </p:cNvPr>
            <p:cNvSpPr txBox="1"/>
            <p:nvPr/>
          </p:nvSpPr>
          <p:spPr>
            <a:xfrm>
              <a:off x="1769896" y="4883914"/>
              <a:ext cx="5630493" cy="584775"/>
            </a:xfrm>
            <a:prstGeom prst="rect">
              <a:avLst/>
            </a:prstGeom>
            <a:noFill/>
          </p:spPr>
          <p:txBody>
            <a:bodyPr wrap="square" rtlCol="0">
              <a:spAutoFit/>
            </a:bodyPr>
            <a:lstStyle/>
            <a:p>
              <a:pPr algn="l"/>
              <a:r>
                <a:rPr lang="ja-JP" altLang="en-US" sz="1400" b="0" i="0" u="none" strike="noStrike" baseline="0" dirty="0">
                  <a:latin typeface="メイリオ" panose="020B0604030504040204" pitchFamily="50" charset="-128"/>
                  <a:ea typeface="メイリオ" panose="020B0604030504040204" pitchFamily="50" charset="-128"/>
                </a:rPr>
                <a:t>・国土交通省ハザードマップポータルサイト</a:t>
              </a:r>
              <a:r>
                <a:rPr lang="ja-JP" altLang="en-US" sz="1400" b="0" i="0" u="none" strike="noStrike" baseline="0" dirty="0">
                  <a:latin typeface="UDShinGoPro-Regular"/>
                  <a:ea typeface="メイリオ" panose="020B0604030504040204" pitchFamily="50" charset="-128"/>
                </a:rPr>
                <a:t>　</a:t>
              </a:r>
            </a:p>
            <a:p>
              <a:pPr algn="l"/>
              <a:r>
                <a:rPr lang="ja-JP" altLang="en-US" sz="1800" b="0" i="0" u="none" strike="noStrike" baseline="0" dirty="0">
                  <a:latin typeface="UDShinGoPro-Regular"/>
                  <a:ea typeface="メイリオ" panose="020B0604030504040204" pitchFamily="50" charset="-128"/>
                </a:rPr>
                <a:t>　　</a:t>
              </a:r>
              <a:r>
                <a:rPr lang="en-US" altLang="ja-JP" sz="1400" b="0" i="0" u="none" strike="noStrike" baseline="0" dirty="0">
                  <a:latin typeface="Arial" panose="020B0604020202020204" pitchFamily="34" charset="0"/>
                  <a:ea typeface="メイリオ" panose="020B0604030504040204" pitchFamily="50" charset="-128"/>
                  <a:cs typeface="Arial" panose="020B0604020202020204" pitchFamily="34" charset="0"/>
                </a:rPr>
                <a:t>http://disaportal.gsi.go.jp/index2.html</a:t>
              </a:r>
            </a:p>
          </p:txBody>
        </p:sp>
        <p:sp>
          <p:nvSpPr>
            <p:cNvPr id="28" name="テキスト ボックス 27">
              <a:extLst>
                <a:ext uri="{FF2B5EF4-FFF2-40B4-BE49-F238E27FC236}">
                  <a16:creationId xmlns:a16="http://schemas.microsoft.com/office/drawing/2014/main" id="{42B4F3B7-C227-4CB5-A8D1-38FB300DA354}"/>
                </a:ext>
              </a:extLst>
            </p:cNvPr>
            <p:cNvSpPr txBox="1"/>
            <p:nvPr/>
          </p:nvSpPr>
          <p:spPr>
            <a:xfrm>
              <a:off x="1769896" y="5566088"/>
              <a:ext cx="5630493" cy="584775"/>
            </a:xfrm>
            <a:prstGeom prst="rect">
              <a:avLst/>
            </a:prstGeom>
            <a:noFill/>
          </p:spPr>
          <p:txBody>
            <a:bodyPr wrap="square" rtlCol="0">
              <a:spAutoFit/>
            </a:bodyPr>
            <a:lstStyle/>
            <a:p>
              <a:pPr algn="l"/>
              <a:r>
                <a:rPr lang="ja-JP" altLang="en-US" sz="1400" b="0" i="0" u="none" strike="noStrike" baseline="0" dirty="0">
                  <a:latin typeface="メイリオ" panose="020B0604030504040204" pitchFamily="50" charset="-128"/>
                  <a:ea typeface="メイリオ" panose="020B0604030504040204" pitchFamily="50" charset="-128"/>
                </a:rPr>
                <a:t>・動画で学ぼう！ハザードマップ（日本損害保険協会）</a:t>
              </a:r>
            </a:p>
            <a:p>
              <a:pPr algn="l"/>
              <a:r>
                <a:rPr lang="ja-JP" altLang="en-US" sz="1800" b="0" i="0" u="none" strike="noStrike" baseline="0" dirty="0">
                  <a:latin typeface="UDShinGoPro-Regular"/>
                  <a:ea typeface="メイリオ" panose="020B0604030504040204" pitchFamily="50" charset="-128"/>
                </a:rPr>
                <a:t>　　</a:t>
              </a:r>
              <a:r>
                <a:rPr lang="en-US" altLang="ja-JP" sz="1400" b="0" i="0" u="none" strike="noStrike" baseline="0" dirty="0">
                  <a:latin typeface="Arial" panose="020B0604020202020204" pitchFamily="34" charset="0"/>
                  <a:ea typeface="メイリオ" panose="020B0604030504040204" pitchFamily="50" charset="-128"/>
                  <a:cs typeface="Arial" panose="020B0604020202020204" pitchFamily="34" charset="0"/>
                </a:rPr>
                <a:t>http://www.sonpo.or.jp/protection/bousai/hm/index.html</a:t>
              </a:r>
              <a:endParaRPr kumimoji="1" lang="ja-JP" altLang="en-US" sz="1400" dirty="0">
                <a:latin typeface="Arial" panose="020B0604020202020204" pitchFamily="34" charset="0"/>
                <a:ea typeface="メイリオ" panose="020B0604030504040204" pitchFamily="50" charset="-128"/>
                <a:cs typeface="Arial" panose="020B0604020202020204" pitchFamily="34" charset="0"/>
              </a:endParaRPr>
            </a:p>
          </p:txBody>
        </p:sp>
      </p:grpSp>
      <p:grpSp>
        <p:nvGrpSpPr>
          <p:cNvPr id="3" name="グループ化 2">
            <a:extLst>
              <a:ext uri="{FF2B5EF4-FFF2-40B4-BE49-F238E27FC236}">
                <a16:creationId xmlns:a16="http://schemas.microsoft.com/office/drawing/2014/main" id="{B96FE464-6678-4D7C-BC19-BD2B62026A9E}"/>
              </a:ext>
            </a:extLst>
          </p:cNvPr>
          <p:cNvGrpSpPr/>
          <p:nvPr/>
        </p:nvGrpSpPr>
        <p:grpSpPr>
          <a:xfrm>
            <a:off x="804638" y="1884383"/>
            <a:ext cx="7606181" cy="4380247"/>
            <a:chOff x="804638" y="1884383"/>
            <a:chExt cx="7606181" cy="4380247"/>
          </a:xfrm>
        </p:grpSpPr>
        <p:sp>
          <p:nvSpPr>
            <p:cNvPr id="25" name="テキスト ボックス 24">
              <a:extLst>
                <a:ext uri="{FF2B5EF4-FFF2-40B4-BE49-F238E27FC236}">
                  <a16:creationId xmlns:a16="http://schemas.microsoft.com/office/drawing/2014/main" id="{CE17ACCE-4C65-4DAB-8F5B-AB2CAD6C0FD5}"/>
                </a:ext>
              </a:extLst>
            </p:cNvPr>
            <p:cNvSpPr txBox="1"/>
            <p:nvPr/>
          </p:nvSpPr>
          <p:spPr>
            <a:xfrm>
              <a:off x="968398" y="2323822"/>
              <a:ext cx="7442421" cy="614912"/>
            </a:xfrm>
            <a:prstGeom prst="rect">
              <a:avLst/>
            </a:prstGeom>
            <a:noFill/>
          </p:spPr>
          <p:txBody>
            <a:bodyPr wrap="square" lIns="0" tIns="0" rIns="0" bIns="0" rtlCol="0">
              <a:spAutoFit/>
            </a:bodyPr>
            <a:lstStyle/>
            <a:p>
              <a:pPr>
                <a:lnSpc>
                  <a:spcPts val="2500"/>
                </a:lnSpc>
              </a:pPr>
              <a:r>
                <a:rPr kumimoji="1" lang="ja-JP" altLang="en-US" sz="1400" spc="100" dirty="0">
                  <a:solidFill>
                    <a:schemeClr val="bg2">
                      <a:lumMod val="10000"/>
                    </a:schemeClr>
                  </a:solidFill>
                  <a:latin typeface="メイリオ" panose="020B0604030504040204" pitchFamily="50" charset="-128"/>
                  <a:ea typeface="メイリオ" panose="020B0604030504040204" pitchFamily="50" charset="-128"/>
                </a:rPr>
                <a:t>　窓や雨戸はしっかりと閉め、必要に応じ補強します。また、飛来物に備え窓ガラスに飛散防止フィルムを貼ることも有効です。</a:t>
              </a:r>
            </a:p>
          </p:txBody>
        </p:sp>
        <p:grpSp>
          <p:nvGrpSpPr>
            <p:cNvPr id="31" name="グループ化 30">
              <a:extLst>
                <a:ext uri="{FF2B5EF4-FFF2-40B4-BE49-F238E27FC236}">
                  <a16:creationId xmlns:a16="http://schemas.microsoft.com/office/drawing/2014/main" id="{DCD5D1AF-998F-40E4-AF03-0D2112DD595D}"/>
                </a:ext>
              </a:extLst>
            </p:cNvPr>
            <p:cNvGrpSpPr/>
            <p:nvPr/>
          </p:nvGrpSpPr>
          <p:grpSpPr>
            <a:xfrm>
              <a:off x="804638" y="1884383"/>
              <a:ext cx="2236589" cy="360000"/>
              <a:chOff x="804638" y="1884383"/>
              <a:chExt cx="2236589" cy="360000"/>
            </a:xfrm>
          </p:grpSpPr>
          <p:sp>
            <p:nvSpPr>
              <p:cNvPr id="32" name="正方形/長方形 31">
                <a:extLst>
                  <a:ext uri="{FF2B5EF4-FFF2-40B4-BE49-F238E27FC236}">
                    <a16:creationId xmlns:a16="http://schemas.microsoft.com/office/drawing/2014/main" id="{0A50C2EF-1C5C-49AF-B094-07CFF35E5017}"/>
                  </a:ext>
                </a:extLst>
              </p:cNvPr>
              <p:cNvSpPr/>
              <p:nvPr/>
            </p:nvSpPr>
            <p:spPr>
              <a:xfrm>
                <a:off x="968399" y="1884383"/>
                <a:ext cx="2072828" cy="360000"/>
              </a:xfrm>
              <a:prstGeom prst="rect">
                <a:avLst/>
              </a:prstGeom>
              <a:solidFill>
                <a:srgbClr val="E1F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45969ECF-17D5-4442-BABB-AF7B47932455}"/>
                  </a:ext>
                </a:extLst>
              </p:cNvPr>
              <p:cNvSpPr txBox="1"/>
              <p:nvPr/>
            </p:nvSpPr>
            <p:spPr>
              <a:xfrm>
                <a:off x="1072219" y="1905829"/>
                <a:ext cx="1969008" cy="338554"/>
              </a:xfrm>
              <a:prstGeom prst="rect">
                <a:avLst/>
              </a:prstGeom>
              <a:noFill/>
            </p:spPr>
            <p:txBody>
              <a:bodyPr wrap="square" rtlCol="0">
                <a:spAutoFit/>
              </a:bodyPr>
              <a:lstStyle/>
              <a:p>
                <a:r>
                  <a:rPr kumimoji="1" lang="ja-JP" altLang="en-US" sz="1600" b="1" dirty="0">
                    <a:solidFill>
                      <a:schemeClr val="bg2">
                        <a:lumMod val="10000"/>
                      </a:schemeClr>
                    </a:solidFill>
                    <a:latin typeface="メイリオ" panose="020B0604030504040204" pitchFamily="50" charset="-128"/>
                    <a:ea typeface="メイリオ" panose="020B0604030504040204" pitchFamily="50" charset="-128"/>
                  </a:rPr>
                  <a:t>家の中の安全対策</a:t>
                </a:r>
              </a:p>
            </p:txBody>
          </p:sp>
          <p:sp>
            <p:nvSpPr>
              <p:cNvPr id="39" name="楕円 38">
                <a:extLst>
                  <a:ext uri="{FF2B5EF4-FFF2-40B4-BE49-F238E27FC236}">
                    <a16:creationId xmlns:a16="http://schemas.microsoft.com/office/drawing/2014/main" id="{E6EF5FE3-6A19-4435-B25A-66520622F0DD}"/>
                  </a:ext>
                </a:extLst>
              </p:cNvPr>
              <p:cNvSpPr/>
              <p:nvPr/>
            </p:nvSpPr>
            <p:spPr>
              <a:xfrm>
                <a:off x="804746" y="1909788"/>
                <a:ext cx="288000" cy="288000"/>
              </a:xfrm>
              <a:prstGeom prst="ellipse">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83AD6363-2F67-41F9-ADBB-AD9D51E9AF30}"/>
                  </a:ext>
                </a:extLst>
              </p:cNvPr>
              <p:cNvSpPr txBox="1"/>
              <p:nvPr/>
            </p:nvSpPr>
            <p:spPr>
              <a:xfrm>
                <a:off x="804638" y="1884511"/>
                <a:ext cx="218687" cy="338554"/>
              </a:xfrm>
              <a:prstGeom prst="rect">
                <a:avLst/>
              </a:prstGeom>
              <a:noFill/>
            </p:spPr>
            <p:txBody>
              <a:bodyPr wrap="square" rtlCol="0">
                <a:spAutoFit/>
              </a:bodyPr>
              <a:lstStyle/>
              <a:p>
                <a:r>
                  <a:rPr kumimoji="1" lang="en-US" altLang="ja-JP" sz="1600" b="1" dirty="0">
                    <a:solidFill>
                      <a:schemeClr val="bg1"/>
                    </a:solidFill>
                    <a:latin typeface="Arial" panose="020B0604020202020204" pitchFamily="34" charset="0"/>
                    <a:ea typeface="メイリオ" panose="020B0604030504040204" pitchFamily="50" charset="-128"/>
                    <a:cs typeface="Arial" panose="020B0604020202020204" pitchFamily="34" charset="0"/>
                  </a:rPr>
                  <a:t>1</a:t>
                </a:r>
                <a:endParaRPr kumimoji="1" lang="ja-JP" altLang="en-US" b="1"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grpSp>
        <p:sp>
          <p:nvSpPr>
            <p:cNvPr id="41" name="テキスト ボックス 40">
              <a:extLst>
                <a:ext uri="{FF2B5EF4-FFF2-40B4-BE49-F238E27FC236}">
                  <a16:creationId xmlns:a16="http://schemas.microsoft.com/office/drawing/2014/main" id="{9A6DB689-6692-4D58-AE48-D9EDBD7F2BAC}"/>
                </a:ext>
              </a:extLst>
            </p:cNvPr>
            <p:cNvSpPr txBox="1"/>
            <p:nvPr/>
          </p:nvSpPr>
          <p:spPr>
            <a:xfrm>
              <a:off x="968398" y="3668049"/>
              <a:ext cx="7442421" cy="614912"/>
            </a:xfrm>
            <a:prstGeom prst="rect">
              <a:avLst/>
            </a:prstGeom>
            <a:noFill/>
          </p:spPr>
          <p:txBody>
            <a:bodyPr wrap="square" lIns="0" tIns="0" rIns="0" bIns="0" rtlCol="0">
              <a:spAutoFit/>
            </a:bodyPr>
            <a:lstStyle/>
            <a:p>
              <a:pPr>
                <a:lnSpc>
                  <a:spcPts val="2500"/>
                </a:lnSpc>
              </a:pPr>
              <a:r>
                <a:rPr kumimoji="1" lang="ja-JP" altLang="en-US" sz="1400" spc="100" dirty="0">
                  <a:solidFill>
                    <a:schemeClr val="bg2">
                      <a:lumMod val="10000"/>
                    </a:schemeClr>
                  </a:solidFill>
                  <a:latin typeface="メイリオ" panose="020B0604030504040204" pitchFamily="50" charset="-128"/>
                  <a:ea typeface="メイリオ" panose="020B0604030504040204" pitchFamily="50" charset="-128"/>
                </a:rPr>
                <a:t>　側溝や排水溝は掃除して水はけをよくしておくほか、風で飛ばされそうな物は飛ばないように固定したり、家の中にしまったりするなど、家の外の安全対策も大切です。</a:t>
              </a:r>
            </a:p>
          </p:txBody>
        </p:sp>
        <p:grpSp>
          <p:nvGrpSpPr>
            <p:cNvPr id="42" name="グループ化 41">
              <a:extLst>
                <a:ext uri="{FF2B5EF4-FFF2-40B4-BE49-F238E27FC236}">
                  <a16:creationId xmlns:a16="http://schemas.microsoft.com/office/drawing/2014/main" id="{C619AD70-CB9A-4847-8BA3-F17589FB4CD6}"/>
                </a:ext>
              </a:extLst>
            </p:cNvPr>
            <p:cNvGrpSpPr/>
            <p:nvPr/>
          </p:nvGrpSpPr>
          <p:grpSpPr>
            <a:xfrm>
              <a:off x="804638" y="3226730"/>
              <a:ext cx="2236589" cy="360000"/>
              <a:chOff x="804638" y="1884383"/>
              <a:chExt cx="2236589" cy="360000"/>
            </a:xfrm>
          </p:grpSpPr>
          <p:sp>
            <p:nvSpPr>
              <p:cNvPr id="43" name="正方形/長方形 42">
                <a:extLst>
                  <a:ext uri="{FF2B5EF4-FFF2-40B4-BE49-F238E27FC236}">
                    <a16:creationId xmlns:a16="http://schemas.microsoft.com/office/drawing/2014/main" id="{2395EC4B-6E5E-43A5-8D6A-FEA437989BF4}"/>
                  </a:ext>
                </a:extLst>
              </p:cNvPr>
              <p:cNvSpPr/>
              <p:nvPr/>
            </p:nvSpPr>
            <p:spPr>
              <a:xfrm>
                <a:off x="968399" y="1884383"/>
                <a:ext cx="2072828" cy="360000"/>
              </a:xfrm>
              <a:prstGeom prst="rect">
                <a:avLst/>
              </a:prstGeom>
              <a:solidFill>
                <a:srgbClr val="E1F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A0E9F3B1-240D-43CA-BD4D-C5BBB377A6FC}"/>
                  </a:ext>
                </a:extLst>
              </p:cNvPr>
              <p:cNvSpPr txBox="1"/>
              <p:nvPr/>
            </p:nvSpPr>
            <p:spPr>
              <a:xfrm>
                <a:off x="1072219" y="1905829"/>
                <a:ext cx="1969008" cy="338554"/>
              </a:xfrm>
              <a:prstGeom prst="rect">
                <a:avLst/>
              </a:prstGeom>
              <a:noFill/>
            </p:spPr>
            <p:txBody>
              <a:bodyPr wrap="square" rtlCol="0">
                <a:spAutoFit/>
              </a:bodyPr>
              <a:lstStyle/>
              <a:p>
                <a:r>
                  <a:rPr kumimoji="1" lang="ja-JP" altLang="en-US" sz="1600" b="1" dirty="0">
                    <a:solidFill>
                      <a:schemeClr val="bg2">
                        <a:lumMod val="10000"/>
                      </a:schemeClr>
                    </a:solidFill>
                    <a:latin typeface="メイリオ" panose="020B0604030504040204" pitchFamily="50" charset="-128"/>
                    <a:ea typeface="メイリオ" panose="020B0604030504040204" pitchFamily="50" charset="-128"/>
                  </a:rPr>
                  <a:t>家の外の安全対策</a:t>
                </a:r>
              </a:p>
            </p:txBody>
          </p:sp>
          <p:sp>
            <p:nvSpPr>
              <p:cNvPr id="45" name="楕円 44">
                <a:extLst>
                  <a:ext uri="{FF2B5EF4-FFF2-40B4-BE49-F238E27FC236}">
                    <a16:creationId xmlns:a16="http://schemas.microsoft.com/office/drawing/2014/main" id="{0CDF0C57-AB6D-4429-913B-D4A73F0A1316}"/>
                  </a:ext>
                </a:extLst>
              </p:cNvPr>
              <p:cNvSpPr/>
              <p:nvPr/>
            </p:nvSpPr>
            <p:spPr>
              <a:xfrm>
                <a:off x="804746" y="1909788"/>
                <a:ext cx="288000" cy="288000"/>
              </a:xfrm>
              <a:prstGeom prst="ellipse">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46" name="テキスト ボックス 45">
                <a:extLst>
                  <a:ext uri="{FF2B5EF4-FFF2-40B4-BE49-F238E27FC236}">
                    <a16:creationId xmlns:a16="http://schemas.microsoft.com/office/drawing/2014/main" id="{223F1B58-8ACB-4511-A179-F47E9123D950}"/>
                  </a:ext>
                </a:extLst>
              </p:cNvPr>
              <p:cNvSpPr txBox="1"/>
              <p:nvPr/>
            </p:nvSpPr>
            <p:spPr>
              <a:xfrm>
                <a:off x="804638" y="1884511"/>
                <a:ext cx="218687" cy="338554"/>
              </a:xfrm>
              <a:prstGeom prst="rect">
                <a:avLst/>
              </a:prstGeom>
              <a:noFill/>
            </p:spPr>
            <p:txBody>
              <a:bodyPr wrap="square" rtlCol="0">
                <a:spAutoFit/>
              </a:bodyPr>
              <a:lstStyle/>
              <a:p>
                <a:r>
                  <a:rPr kumimoji="1" lang="en-US" altLang="ja-JP" sz="1600" b="1" dirty="0">
                    <a:solidFill>
                      <a:schemeClr val="bg1"/>
                    </a:solidFill>
                    <a:latin typeface="Arial" panose="020B0604020202020204" pitchFamily="34" charset="0"/>
                    <a:ea typeface="メイリオ" panose="020B0604030504040204" pitchFamily="50" charset="-128"/>
                    <a:cs typeface="Arial" panose="020B0604020202020204" pitchFamily="34" charset="0"/>
                  </a:rPr>
                  <a:t>2</a:t>
                </a:r>
                <a:endParaRPr kumimoji="1" lang="ja-JP" altLang="en-US" b="1"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grpSp>
        <p:sp>
          <p:nvSpPr>
            <p:cNvPr id="47" name="テキスト ボックス 46">
              <a:extLst>
                <a:ext uri="{FF2B5EF4-FFF2-40B4-BE49-F238E27FC236}">
                  <a16:creationId xmlns:a16="http://schemas.microsoft.com/office/drawing/2014/main" id="{9A43A185-9889-4FCA-8603-714C6A10BDF1}"/>
                </a:ext>
              </a:extLst>
            </p:cNvPr>
            <p:cNvSpPr txBox="1"/>
            <p:nvPr/>
          </p:nvSpPr>
          <p:spPr>
            <a:xfrm>
              <a:off x="968398" y="5008517"/>
              <a:ext cx="7442421" cy="1256113"/>
            </a:xfrm>
            <a:prstGeom prst="rect">
              <a:avLst/>
            </a:prstGeom>
            <a:noFill/>
          </p:spPr>
          <p:txBody>
            <a:bodyPr wrap="square" lIns="0" tIns="0" rIns="0" bIns="0" rtlCol="0">
              <a:spAutoFit/>
            </a:bodyPr>
            <a:lstStyle/>
            <a:p>
              <a:pPr>
                <a:lnSpc>
                  <a:spcPts val="2500"/>
                </a:lnSpc>
              </a:pPr>
              <a:r>
                <a:rPr kumimoji="1" lang="ja-JP" altLang="en-US" sz="1400" spc="100" dirty="0">
                  <a:solidFill>
                    <a:schemeClr val="bg2">
                      <a:lumMod val="10000"/>
                    </a:schemeClr>
                  </a:solidFill>
                  <a:latin typeface="メイリオ" panose="020B0604030504040204" pitchFamily="50" charset="-128"/>
                  <a:ea typeface="メイリオ" panose="020B0604030504040204" pitchFamily="50" charset="-128"/>
                </a:rPr>
                <a:t>　テレビやラジオなどから、最新の気象情報・避難情報を入手し、いつでも避難できるように準備しておくことが大切です。また、「避難して損をした」ではなく、「避難したけれど何事も無くてよかった」と思えるよう、日ごろから防災について意識しておくことも重要です。</a:t>
              </a:r>
            </a:p>
          </p:txBody>
        </p:sp>
        <p:grpSp>
          <p:nvGrpSpPr>
            <p:cNvPr id="48" name="グループ化 47">
              <a:extLst>
                <a:ext uri="{FF2B5EF4-FFF2-40B4-BE49-F238E27FC236}">
                  <a16:creationId xmlns:a16="http://schemas.microsoft.com/office/drawing/2014/main" id="{3B2C7D56-9911-40AB-A951-D845F5BC5060}"/>
                </a:ext>
              </a:extLst>
            </p:cNvPr>
            <p:cNvGrpSpPr/>
            <p:nvPr/>
          </p:nvGrpSpPr>
          <p:grpSpPr>
            <a:xfrm>
              <a:off x="804638" y="4569078"/>
              <a:ext cx="3875273" cy="360000"/>
              <a:chOff x="804638" y="4433618"/>
              <a:chExt cx="3875273" cy="360000"/>
            </a:xfrm>
          </p:grpSpPr>
          <p:sp>
            <p:nvSpPr>
              <p:cNvPr id="49" name="正方形/長方形 48">
                <a:extLst>
                  <a:ext uri="{FF2B5EF4-FFF2-40B4-BE49-F238E27FC236}">
                    <a16:creationId xmlns:a16="http://schemas.microsoft.com/office/drawing/2014/main" id="{4F2DF5FF-DA38-40A3-AD35-E4E474F12FBE}"/>
                  </a:ext>
                </a:extLst>
              </p:cNvPr>
              <p:cNvSpPr/>
              <p:nvPr/>
            </p:nvSpPr>
            <p:spPr>
              <a:xfrm>
                <a:off x="968399" y="4433618"/>
                <a:ext cx="3711512" cy="360000"/>
              </a:xfrm>
              <a:prstGeom prst="rect">
                <a:avLst/>
              </a:prstGeom>
              <a:solidFill>
                <a:srgbClr val="E1F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345C697D-6B4F-4CB7-8B6B-FFFB6929DADE}"/>
                  </a:ext>
                </a:extLst>
              </p:cNvPr>
              <p:cNvSpPr txBox="1"/>
              <p:nvPr/>
            </p:nvSpPr>
            <p:spPr>
              <a:xfrm>
                <a:off x="1072218" y="4455064"/>
                <a:ext cx="3499781" cy="338554"/>
              </a:xfrm>
              <a:prstGeom prst="rect">
                <a:avLst/>
              </a:prstGeom>
              <a:noFill/>
            </p:spPr>
            <p:txBody>
              <a:bodyPr wrap="square" rtlCol="0">
                <a:spAutoFit/>
              </a:bodyPr>
              <a:lstStyle/>
              <a:p>
                <a:r>
                  <a:rPr kumimoji="1" lang="ja-JP" altLang="en-US" sz="1600" b="1" dirty="0">
                    <a:solidFill>
                      <a:schemeClr val="bg2">
                        <a:lumMod val="10000"/>
                      </a:schemeClr>
                    </a:solidFill>
                    <a:latin typeface="メイリオ" panose="020B0604030504040204" pitchFamily="50" charset="-128"/>
                    <a:ea typeface="メイリオ" panose="020B0604030504040204" pitchFamily="50" charset="-128"/>
                  </a:rPr>
                  <a:t>防災気象情報や避難についての情報</a:t>
                </a:r>
              </a:p>
            </p:txBody>
          </p:sp>
          <p:sp>
            <p:nvSpPr>
              <p:cNvPr id="51" name="楕円 50">
                <a:extLst>
                  <a:ext uri="{FF2B5EF4-FFF2-40B4-BE49-F238E27FC236}">
                    <a16:creationId xmlns:a16="http://schemas.microsoft.com/office/drawing/2014/main" id="{C6F8BD47-BA2B-4CDC-8282-A862BEE33AD8}"/>
                  </a:ext>
                </a:extLst>
              </p:cNvPr>
              <p:cNvSpPr/>
              <p:nvPr/>
            </p:nvSpPr>
            <p:spPr>
              <a:xfrm>
                <a:off x="804746" y="4459023"/>
                <a:ext cx="288000" cy="288000"/>
              </a:xfrm>
              <a:prstGeom prst="ellipse">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52" name="テキスト ボックス 51">
                <a:extLst>
                  <a:ext uri="{FF2B5EF4-FFF2-40B4-BE49-F238E27FC236}">
                    <a16:creationId xmlns:a16="http://schemas.microsoft.com/office/drawing/2014/main" id="{8FA1C4BC-91FF-439A-B8E1-86A0061333D5}"/>
                  </a:ext>
                </a:extLst>
              </p:cNvPr>
              <p:cNvSpPr txBox="1"/>
              <p:nvPr/>
            </p:nvSpPr>
            <p:spPr>
              <a:xfrm>
                <a:off x="804638" y="4433746"/>
                <a:ext cx="218687" cy="338554"/>
              </a:xfrm>
              <a:prstGeom prst="rect">
                <a:avLst/>
              </a:prstGeom>
              <a:noFill/>
            </p:spPr>
            <p:txBody>
              <a:bodyPr wrap="square" rtlCol="0">
                <a:spAutoFit/>
              </a:bodyPr>
              <a:lstStyle/>
              <a:p>
                <a:r>
                  <a:rPr kumimoji="1" lang="en-US" altLang="ja-JP" sz="1600" b="1" dirty="0">
                    <a:solidFill>
                      <a:schemeClr val="bg1"/>
                    </a:solidFill>
                    <a:latin typeface="Arial" panose="020B0604020202020204" pitchFamily="34" charset="0"/>
                    <a:ea typeface="メイリオ" panose="020B0604030504040204" pitchFamily="50" charset="-128"/>
                    <a:cs typeface="Arial" panose="020B0604020202020204" pitchFamily="34" charset="0"/>
                  </a:rPr>
                  <a:t>3</a:t>
                </a:r>
                <a:endParaRPr kumimoji="1" lang="ja-JP" altLang="en-US" b="1"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grpSp>
      </p:grpSp>
    </p:spTree>
    <p:extLst>
      <p:ext uri="{BB962C8B-B14F-4D97-AF65-F5344CB8AC3E}">
        <p14:creationId xmlns:p14="http://schemas.microsoft.com/office/powerpoint/2010/main" val="2412732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par>
                          <p:cTn id="8" fill="hold">
                            <p:stCondLst>
                              <p:cond delay="300"/>
                            </p:stCondLst>
                            <p:childTnLst>
                              <p:par>
                                <p:cTn id="9" presetID="10" presetClass="entr" presetSubtype="0"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k object 16">
            <a:extLst>
              <a:ext uri="{FF2B5EF4-FFF2-40B4-BE49-F238E27FC236}">
                <a16:creationId xmlns:a16="http://schemas.microsoft.com/office/drawing/2014/main" id="{48062CF4-489C-436F-BE80-9ABC9C0E0A6D}"/>
              </a:ext>
            </a:extLst>
          </p:cNvPr>
          <p:cNvSpPr/>
          <p:nvPr/>
        </p:nvSpPr>
        <p:spPr>
          <a:xfrm>
            <a:off x="246244" y="1022056"/>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126AAE"/>
            </a:solidFill>
          </a:ln>
        </p:spPr>
        <p:txBody>
          <a:bodyPr wrap="square" lIns="0" tIns="0" rIns="0" bIns="0" rtlCol="0"/>
          <a:lstStyle/>
          <a:p>
            <a:endParaRPr dirty="0"/>
          </a:p>
        </p:txBody>
      </p:sp>
      <p:sp>
        <p:nvSpPr>
          <p:cNvPr id="9" name="object 2">
            <a:extLst>
              <a:ext uri="{FF2B5EF4-FFF2-40B4-BE49-F238E27FC236}">
                <a16:creationId xmlns:a16="http://schemas.microsoft.com/office/drawing/2014/main" id="{80B139EB-9D76-466F-AA05-29CFE9906FBF}"/>
              </a:ext>
            </a:extLst>
          </p:cNvPr>
          <p:cNvSpPr/>
          <p:nvPr/>
        </p:nvSpPr>
        <p:spPr>
          <a:xfrm>
            <a:off x="-1" y="232651"/>
            <a:ext cx="7178893"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ED9901"/>
          </a:solidFill>
        </p:spPr>
        <p:txBody>
          <a:bodyPr wrap="square" lIns="0" tIns="0" rIns="0" bIns="0" rtlCol="0"/>
          <a:lstStyle/>
          <a:p>
            <a:endParaRPr dirty="0"/>
          </a:p>
        </p:txBody>
      </p:sp>
      <p:grpSp>
        <p:nvGrpSpPr>
          <p:cNvPr id="23" name="グループ化 22">
            <a:extLst>
              <a:ext uri="{FF2B5EF4-FFF2-40B4-BE49-F238E27FC236}">
                <a16:creationId xmlns:a16="http://schemas.microsoft.com/office/drawing/2014/main" id="{B0079016-4A8B-4046-96DF-098758CF2293}"/>
              </a:ext>
            </a:extLst>
          </p:cNvPr>
          <p:cNvGrpSpPr/>
          <p:nvPr/>
        </p:nvGrpSpPr>
        <p:grpSpPr>
          <a:xfrm>
            <a:off x="76200" y="324000"/>
            <a:ext cx="7006331" cy="628377"/>
            <a:chOff x="76200" y="324000"/>
            <a:chExt cx="7006331" cy="628377"/>
          </a:xfrm>
        </p:grpSpPr>
        <p:sp>
          <p:nvSpPr>
            <p:cNvPr id="11" name="object 3">
              <a:extLst>
                <a:ext uri="{FF2B5EF4-FFF2-40B4-BE49-F238E27FC236}">
                  <a16:creationId xmlns:a16="http://schemas.microsoft.com/office/drawing/2014/main" id="{C4227F71-E657-4075-9458-7264392F2497}"/>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7" name="object 3">
              <a:extLst>
                <a:ext uri="{FF2B5EF4-FFF2-40B4-BE49-F238E27FC236}">
                  <a16:creationId xmlns:a16="http://schemas.microsoft.com/office/drawing/2014/main" id="{4E943721-31AF-4867-A95F-A1786B09DFE7}"/>
                </a:ext>
              </a:extLst>
            </p:cNvPr>
            <p:cNvSpPr txBox="1">
              <a:spLocks/>
            </p:cNvSpPr>
            <p:nvPr/>
          </p:nvSpPr>
          <p:spPr>
            <a:xfrm>
              <a:off x="792000" y="396000"/>
              <a:ext cx="5446627"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備えあれば憂いなし！</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9" name="object 3">
              <a:extLst>
                <a:ext uri="{FF2B5EF4-FFF2-40B4-BE49-F238E27FC236}">
                  <a16:creationId xmlns:a16="http://schemas.microsoft.com/office/drawing/2014/main" id="{79B4A53B-642A-4855-9CEB-3E1430E496E5}"/>
                </a:ext>
              </a:extLst>
            </p:cNvPr>
            <p:cNvSpPr txBox="1">
              <a:spLocks/>
            </p:cNvSpPr>
            <p:nvPr/>
          </p:nvSpPr>
          <p:spPr>
            <a:xfrm>
              <a:off x="4557917" y="457200"/>
              <a:ext cx="2524614"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b="1" kern="0" dirty="0">
                  <a:solidFill>
                    <a:srgbClr val="FFFFFF"/>
                  </a:solidFill>
                  <a:latin typeface="メイリオ" panose="020B0604030504040204" pitchFamily="50" charset="-128"/>
                  <a:ea typeface="メイリオ" panose="020B0604030504040204" pitchFamily="50" charset="-128"/>
                </a:rPr>
                <a:t>（自然災害への備え）</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05825D39-4802-442C-8B85-51CAD5F70806}"/>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2</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sp>
        <p:nvSpPr>
          <p:cNvPr id="16" name="テキスト ボックス 15">
            <a:extLst>
              <a:ext uri="{FF2B5EF4-FFF2-40B4-BE49-F238E27FC236}">
                <a16:creationId xmlns:a16="http://schemas.microsoft.com/office/drawing/2014/main" id="{7ACE7EC0-E3C2-4331-882F-5B696C868420}"/>
              </a:ext>
            </a:extLst>
          </p:cNvPr>
          <p:cNvSpPr txBox="1"/>
          <p:nvPr/>
        </p:nvSpPr>
        <p:spPr>
          <a:xfrm>
            <a:off x="590668" y="1282622"/>
            <a:ext cx="7820152" cy="323165"/>
          </a:xfrm>
          <a:prstGeom prst="rect">
            <a:avLst/>
          </a:prstGeom>
          <a:noFill/>
        </p:spPr>
        <p:txBody>
          <a:bodyPr wrap="square" lIns="0" tIns="0" rIns="0" bIns="0" rtlCol="0">
            <a:spAutoFit/>
          </a:bodyPr>
          <a:lstStyle/>
          <a:p>
            <a:pPr>
              <a:lnSpc>
                <a:spcPts val="2800"/>
              </a:lnSpc>
            </a:pPr>
            <a:r>
              <a:rPr kumimoji="1" lang="ja-JP" altLang="en-US" sz="1400" b="1" dirty="0">
                <a:solidFill>
                  <a:schemeClr val="bg2">
                    <a:lumMod val="10000"/>
                  </a:schemeClr>
                </a:solidFill>
                <a:latin typeface="メイリオ" panose="020B0604030504040204" pitchFamily="50" charset="-128"/>
                <a:ea typeface="メイリオ" panose="020B0604030504040204" pitchFamily="50" charset="-128"/>
              </a:rPr>
              <a:t>（２）風水害に備えよう</a:t>
            </a:r>
          </a:p>
        </p:txBody>
      </p:sp>
      <p:grpSp>
        <p:nvGrpSpPr>
          <p:cNvPr id="5" name="グループ化 4" hidden="1">
            <a:extLst>
              <a:ext uri="{FF2B5EF4-FFF2-40B4-BE49-F238E27FC236}">
                <a16:creationId xmlns:a16="http://schemas.microsoft.com/office/drawing/2014/main" id="{F196071B-E090-43C2-BD9C-6DD8D3EF6228}"/>
              </a:ext>
            </a:extLst>
          </p:cNvPr>
          <p:cNvGrpSpPr/>
          <p:nvPr/>
        </p:nvGrpSpPr>
        <p:grpSpPr>
          <a:xfrm>
            <a:off x="1658414" y="4419305"/>
            <a:ext cx="5741975" cy="1731558"/>
            <a:chOff x="1658414" y="4419305"/>
            <a:chExt cx="5741975" cy="1731558"/>
          </a:xfrm>
        </p:grpSpPr>
        <p:sp>
          <p:nvSpPr>
            <p:cNvPr id="26" name="正方形/長方形 25">
              <a:extLst>
                <a:ext uri="{FF2B5EF4-FFF2-40B4-BE49-F238E27FC236}">
                  <a16:creationId xmlns:a16="http://schemas.microsoft.com/office/drawing/2014/main" id="{683B0185-699F-4C37-885E-B5F8B1895756}"/>
                </a:ext>
              </a:extLst>
            </p:cNvPr>
            <p:cNvSpPr/>
            <p:nvPr/>
          </p:nvSpPr>
          <p:spPr>
            <a:xfrm>
              <a:off x="1658414" y="4419305"/>
              <a:ext cx="2197969" cy="338667"/>
            </a:xfrm>
            <a:prstGeom prst="rect">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1400" b="1" dirty="0">
                  <a:latin typeface="メイリオ" panose="020B0604030504040204" pitchFamily="50" charset="-128"/>
                  <a:ea typeface="メイリオ" panose="020B0604030504040204" pitchFamily="50" charset="-128"/>
                </a:rPr>
                <a:t>ハザードマップの活用</a:t>
              </a:r>
            </a:p>
          </p:txBody>
        </p:sp>
        <p:sp>
          <p:nvSpPr>
            <p:cNvPr id="27" name="テキスト ボックス 26">
              <a:extLst>
                <a:ext uri="{FF2B5EF4-FFF2-40B4-BE49-F238E27FC236}">
                  <a16:creationId xmlns:a16="http://schemas.microsoft.com/office/drawing/2014/main" id="{9783F943-AC9D-46A5-BF35-C27CA45FC40F}"/>
                </a:ext>
              </a:extLst>
            </p:cNvPr>
            <p:cNvSpPr txBox="1"/>
            <p:nvPr/>
          </p:nvSpPr>
          <p:spPr>
            <a:xfrm>
              <a:off x="1769896" y="4883914"/>
              <a:ext cx="5630493" cy="584775"/>
            </a:xfrm>
            <a:prstGeom prst="rect">
              <a:avLst/>
            </a:prstGeom>
            <a:noFill/>
          </p:spPr>
          <p:txBody>
            <a:bodyPr wrap="square" rtlCol="0">
              <a:spAutoFit/>
            </a:bodyPr>
            <a:lstStyle/>
            <a:p>
              <a:pPr algn="l"/>
              <a:r>
                <a:rPr lang="ja-JP" altLang="en-US" sz="1400" b="0" i="0" u="none" strike="noStrike" baseline="0" dirty="0">
                  <a:latin typeface="メイリオ" panose="020B0604030504040204" pitchFamily="50" charset="-128"/>
                  <a:ea typeface="メイリオ" panose="020B0604030504040204" pitchFamily="50" charset="-128"/>
                </a:rPr>
                <a:t>・国土交通省ハザードマップポータルサイト</a:t>
              </a:r>
              <a:r>
                <a:rPr lang="ja-JP" altLang="en-US" sz="1400" b="0" i="0" u="none" strike="noStrike" baseline="0" dirty="0">
                  <a:latin typeface="UDShinGoPro-Regular"/>
                  <a:ea typeface="メイリオ" panose="020B0604030504040204" pitchFamily="50" charset="-128"/>
                </a:rPr>
                <a:t>　</a:t>
              </a:r>
            </a:p>
            <a:p>
              <a:pPr algn="l"/>
              <a:r>
                <a:rPr lang="ja-JP" altLang="en-US" sz="1800" b="0" i="0" u="none" strike="noStrike" baseline="0" dirty="0">
                  <a:latin typeface="UDShinGoPro-Regular"/>
                  <a:ea typeface="メイリオ" panose="020B0604030504040204" pitchFamily="50" charset="-128"/>
                </a:rPr>
                <a:t>　　</a:t>
              </a:r>
              <a:r>
                <a:rPr lang="en-US" altLang="ja-JP" sz="1400" b="0" i="0" u="none" strike="noStrike" baseline="0" dirty="0">
                  <a:latin typeface="Arial" panose="020B0604020202020204" pitchFamily="34" charset="0"/>
                  <a:ea typeface="メイリオ" panose="020B0604030504040204" pitchFamily="50" charset="-128"/>
                  <a:cs typeface="Arial" panose="020B0604020202020204" pitchFamily="34" charset="0"/>
                </a:rPr>
                <a:t>http://disaportal.gsi.go.jp/index2.html</a:t>
              </a:r>
            </a:p>
          </p:txBody>
        </p:sp>
        <p:sp>
          <p:nvSpPr>
            <p:cNvPr id="28" name="テキスト ボックス 27">
              <a:extLst>
                <a:ext uri="{FF2B5EF4-FFF2-40B4-BE49-F238E27FC236}">
                  <a16:creationId xmlns:a16="http://schemas.microsoft.com/office/drawing/2014/main" id="{42B4F3B7-C227-4CB5-A8D1-38FB300DA354}"/>
                </a:ext>
              </a:extLst>
            </p:cNvPr>
            <p:cNvSpPr txBox="1"/>
            <p:nvPr/>
          </p:nvSpPr>
          <p:spPr>
            <a:xfrm>
              <a:off x="1769896" y="5566088"/>
              <a:ext cx="5630493" cy="584775"/>
            </a:xfrm>
            <a:prstGeom prst="rect">
              <a:avLst/>
            </a:prstGeom>
            <a:noFill/>
          </p:spPr>
          <p:txBody>
            <a:bodyPr wrap="square" rtlCol="0">
              <a:spAutoFit/>
            </a:bodyPr>
            <a:lstStyle/>
            <a:p>
              <a:pPr algn="l"/>
              <a:r>
                <a:rPr lang="ja-JP" altLang="en-US" sz="1400" b="0" i="0" u="none" strike="noStrike" baseline="0" dirty="0">
                  <a:latin typeface="メイリオ" panose="020B0604030504040204" pitchFamily="50" charset="-128"/>
                  <a:ea typeface="メイリオ" panose="020B0604030504040204" pitchFamily="50" charset="-128"/>
                </a:rPr>
                <a:t>・動画で学ぼう！ハザードマップ（日本損害保険協会）</a:t>
              </a:r>
            </a:p>
            <a:p>
              <a:pPr algn="l"/>
              <a:r>
                <a:rPr lang="ja-JP" altLang="en-US" sz="1800" b="0" i="0" u="none" strike="noStrike" baseline="0" dirty="0">
                  <a:latin typeface="UDShinGoPro-Regular"/>
                  <a:ea typeface="メイリオ" panose="020B0604030504040204" pitchFamily="50" charset="-128"/>
                </a:rPr>
                <a:t>　　</a:t>
              </a:r>
              <a:r>
                <a:rPr lang="en-US" altLang="ja-JP" sz="1400" b="0" i="0" u="none" strike="noStrike" baseline="0" dirty="0">
                  <a:latin typeface="Arial" panose="020B0604020202020204" pitchFamily="34" charset="0"/>
                  <a:ea typeface="メイリオ" panose="020B0604030504040204" pitchFamily="50" charset="-128"/>
                  <a:cs typeface="Arial" panose="020B0604020202020204" pitchFamily="34" charset="0"/>
                </a:rPr>
                <a:t>http://www.sonpo.or.jp/protection/bousai/hm/index.html</a:t>
              </a:r>
              <a:endParaRPr kumimoji="1" lang="ja-JP" altLang="en-US" sz="1400" dirty="0">
                <a:latin typeface="Arial" panose="020B0604020202020204" pitchFamily="34" charset="0"/>
                <a:ea typeface="メイリオ" panose="020B0604030504040204" pitchFamily="50" charset="-128"/>
                <a:cs typeface="Arial" panose="020B0604020202020204" pitchFamily="34" charset="0"/>
              </a:endParaRPr>
            </a:p>
          </p:txBody>
        </p:sp>
      </p:grpSp>
      <p:grpSp>
        <p:nvGrpSpPr>
          <p:cNvPr id="20" name="グループ化 19">
            <a:extLst>
              <a:ext uri="{FF2B5EF4-FFF2-40B4-BE49-F238E27FC236}">
                <a16:creationId xmlns:a16="http://schemas.microsoft.com/office/drawing/2014/main" id="{036AED13-C8BD-4FE4-B52A-6254899284C3}"/>
              </a:ext>
            </a:extLst>
          </p:cNvPr>
          <p:cNvGrpSpPr/>
          <p:nvPr/>
        </p:nvGrpSpPr>
        <p:grpSpPr>
          <a:xfrm>
            <a:off x="388756" y="1690128"/>
            <a:ext cx="7654981" cy="331894"/>
            <a:chOff x="792480" y="1884031"/>
            <a:chExt cx="7654981" cy="331894"/>
          </a:xfrm>
        </p:grpSpPr>
        <p:sp>
          <p:nvSpPr>
            <p:cNvPr id="33" name="吹き出し: 角を丸めた四角形 32">
              <a:extLst>
                <a:ext uri="{FF2B5EF4-FFF2-40B4-BE49-F238E27FC236}">
                  <a16:creationId xmlns:a16="http://schemas.microsoft.com/office/drawing/2014/main" id="{2AE815B9-D202-42AD-BA3E-945D35B1DB16}"/>
                </a:ext>
              </a:extLst>
            </p:cNvPr>
            <p:cNvSpPr/>
            <p:nvPr/>
          </p:nvSpPr>
          <p:spPr>
            <a:xfrm>
              <a:off x="792480" y="1884031"/>
              <a:ext cx="690880" cy="331894"/>
            </a:xfrm>
            <a:prstGeom prst="wedgeRoundRectCallout">
              <a:avLst>
                <a:gd name="adj1" fmla="val 73285"/>
                <a:gd name="adj2" fmla="val -25000"/>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kumimoji="1" lang="ja-JP" altLang="en-US" sz="1400" b="1" spc="200" dirty="0">
                  <a:latin typeface="メイリオ" panose="020B0604030504040204" pitchFamily="50" charset="-128"/>
                  <a:ea typeface="メイリオ" panose="020B0604030504040204" pitchFamily="50" charset="-128"/>
                </a:rPr>
                <a:t>参考</a:t>
              </a:r>
              <a:endParaRPr kumimoji="1" lang="ja-JP" altLang="en-US" b="1" spc="200" dirty="0">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99112914-F484-4202-A961-95548C7471FF}"/>
                </a:ext>
              </a:extLst>
            </p:cNvPr>
            <p:cNvSpPr txBox="1"/>
            <p:nvPr/>
          </p:nvSpPr>
          <p:spPr>
            <a:xfrm>
              <a:off x="1647012" y="1884909"/>
              <a:ext cx="6800449" cy="307777"/>
            </a:xfrm>
            <a:prstGeom prst="rect">
              <a:avLst/>
            </a:prstGeom>
            <a:noFill/>
          </p:spPr>
          <p:txBody>
            <a:bodyPr wrap="square" rtlCol="0">
              <a:spAutoFit/>
            </a:bodyPr>
            <a:lstStyle/>
            <a:p>
              <a:pPr>
                <a:lnSpc>
                  <a:spcPts val="1600"/>
                </a:lnSpc>
              </a:pPr>
              <a:endParaRPr kumimoji="1" lang="ja-JP" altLang="en-US" sz="1600" b="1" spc="50" dirty="0">
                <a:solidFill>
                  <a:schemeClr val="bg2">
                    <a:lumMod val="10000"/>
                  </a:schemeClr>
                </a:solidFill>
                <a:latin typeface="メイリオ" panose="020B0604030504040204" pitchFamily="50" charset="-128"/>
                <a:ea typeface="メイリオ" panose="020B0604030504040204" pitchFamily="50" charset="-128"/>
              </a:endParaRPr>
            </a:p>
          </p:txBody>
        </p:sp>
      </p:grpSp>
      <p:sp>
        <p:nvSpPr>
          <p:cNvPr id="15" name="テキスト ボックス 14">
            <a:extLst>
              <a:ext uri="{FF2B5EF4-FFF2-40B4-BE49-F238E27FC236}">
                <a16:creationId xmlns:a16="http://schemas.microsoft.com/office/drawing/2014/main" id="{C9C1AC47-E150-2B8A-E290-D5007047D6C0}"/>
              </a:ext>
            </a:extLst>
          </p:cNvPr>
          <p:cNvSpPr txBox="1"/>
          <p:nvPr/>
        </p:nvSpPr>
        <p:spPr>
          <a:xfrm>
            <a:off x="1193662" y="1618509"/>
            <a:ext cx="6899699" cy="646331"/>
          </a:xfrm>
          <a:prstGeom prst="rect">
            <a:avLst/>
          </a:prstGeom>
          <a:noFill/>
        </p:spPr>
        <p:txBody>
          <a:bodyPr wrap="square">
            <a:spAutoFit/>
          </a:bodyPr>
          <a:lstStyle/>
          <a:p>
            <a:r>
              <a:rPr kumimoji="1" lang="ja-JP" altLang="en-US" sz="1200" dirty="0">
                <a:latin typeface="メイリオ" panose="020B0604030504040204" pitchFamily="50" charset="-128"/>
                <a:ea typeface="メイリオ" panose="020B0604030504040204" pitchFamily="50" charset="-128"/>
              </a:rPr>
              <a:t>「避難情報に関するガイドライン」（内閣府作成）では、災害発生のおそれの高まりに応じて５</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段階に分類した「居住者等がとるべき行動」等を示しています。大雨・土砂災害・洪水について、気象警報等の情報を関連付けると下表のとおり整理されます。</a:t>
            </a:r>
          </a:p>
        </p:txBody>
      </p:sp>
      <p:pic>
        <p:nvPicPr>
          <p:cNvPr id="3" name="図 2" descr="グラフィカル ユーザー インターフェイス が含まれている画像&#10;&#10;自動的に生成された説明">
            <a:extLst>
              <a:ext uri="{FF2B5EF4-FFF2-40B4-BE49-F238E27FC236}">
                <a16:creationId xmlns:a16="http://schemas.microsoft.com/office/drawing/2014/main" id="{E91DF8FB-FA2D-ADF9-D3C1-D80F15B9D8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062" y="2245906"/>
            <a:ext cx="6925364" cy="4126758"/>
          </a:xfrm>
          <a:prstGeom prst="rect">
            <a:avLst/>
          </a:prstGeom>
          <a:ln w="6350">
            <a:solidFill>
              <a:srgbClr val="002060"/>
            </a:solidFill>
          </a:ln>
        </p:spPr>
      </p:pic>
    </p:spTree>
    <p:extLst>
      <p:ext uri="{BB962C8B-B14F-4D97-AF65-F5344CB8AC3E}">
        <p14:creationId xmlns:p14="http://schemas.microsoft.com/office/powerpoint/2010/main" val="41298945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k object 16">
            <a:extLst>
              <a:ext uri="{FF2B5EF4-FFF2-40B4-BE49-F238E27FC236}">
                <a16:creationId xmlns:a16="http://schemas.microsoft.com/office/drawing/2014/main" id="{48062CF4-489C-436F-BE80-9ABC9C0E0A6D}"/>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126AAE"/>
            </a:solidFill>
          </a:ln>
        </p:spPr>
        <p:txBody>
          <a:bodyPr wrap="square" lIns="0" tIns="0" rIns="0" bIns="0" rtlCol="0"/>
          <a:lstStyle/>
          <a:p>
            <a:endParaRPr/>
          </a:p>
        </p:txBody>
      </p:sp>
      <p:sp>
        <p:nvSpPr>
          <p:cNvPr id="9" name="object 2">
            <a:extLst>
              <a:ext uri="{FF2B5EF4-FFF2-40B4-BE49-F238E27FC236}">
                <a16:creationId xmlns:a16="http://schemas.microsoft.com/office/drawing/2014/main" id="{80B139EB-9D76-466F-AA05-29CFE9906FBF}"/>
              </a:ext>
            </a:extLst>
          </p:cNvPr>
          <p:cNvSpPr/>
          <p:nvPr/>
        </p:nvSpPr>
        <p:spPr>
          <a:xfrm>
            <a:off x="-1" y="232651"/>
            <a:ext cx="7178893"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ED9901"/>
          </a:solidFill>
        </p:spPr>
        <p:txBody>
          <a:bodyPr wrap="square" lIns="0" tIns="0" rIns="0" bIns="0" rtlCol="0"/>
          <a:lstStyle/>
          <a:p>
            <a:endParaRPr dirty="0"/>
          </a:p>
        </p:txBody>
      </p:sp>
      <p:grpSp>
        <p:nvGrpSpPr>
          <p:cNvPr id="23" name="グループ化 22">
            <a:extLst>
              <a:ext uri="{FF2B5EF4-FFF2-40B4-BE49-F238E27FC236}">
                <a16:creationId xmlns:a16="http://schemas.microsoft.com/office/drawing/2014/main" id="{B0079016-4A8B-4046-96DF-098758CF2293}"/>
              </a:ext>
            </a:extLst>
          </p:cNvPr>
          <p:cNvGrpSpPr/>
          <p:nvPr/>
        </p:nvGrpSpPr>
        <p:grpSpPr>
          <a:xfrm>
            <a:off x="76200" y="324000"/>
            <a:ext cx="7006331" cy="628377"/>
            <a:chOff x="76200" y="324000"/>
            <a:chExt cx="7006331" cy="628377"/>
          </a:xfrm>
        </p:grpSpPr>
        <p:sp>
          <p:nvSpPr>
            <p:cNvPr id="11" name="object 3">
              <a:extLst>
                <a:ext uri="{FF2B5EF4-FFF2-40B4-BE49-F238E27FC236}">
                  <a16:creationId xmlns:a16="http://schemas.microsoft.com/office/drawing/2014/main" id="{C4227F71-E657-4075-9458-7264392F2497}"/>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7" name="object 3">
              <a:extLst>
                <a:ext uri="{FF2B5EF4-FFF2-40B4-BE49-F238E27FC236}">
                  <a16:creationId xmlns:a16="http://schemas.microsoft.com/office/drawing/2014/main" id="{4E943721-31AF-4867-A95F-A1786B09DFE7}"/>
                </a:ext>
              </a:extLst>
            </p:cNvPr>
            <p:cNvSpPr txBox="1">
              <a:spLocks/>
            </p:cNvSpPr>
            <p:nvPr/>
          </p:nvSpPr>
          <p:spPr>
            <a:xfrm>
              <a:off x="792000" y="396000"/>
              <a:ext cx="5446627"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備えあれば憂いなし！</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9" name="object 3">
              <a:extLst>
                <a:ext uri="{FF2B5EF4-FFF2-40B4-BE49-F238E27FC236}">
                  <a16:creationId xmlns:a16="http://schemas.microsoft.com/office/drawing/2014/main" id="{79B4A53B-642A-4855-9CEB-3E1430E496E5}"/>
                </a:ext>
              </a:extLst>
            </p:cNvPr>
            <p:cNvSpPr txBox="1">
              <a:spLocks/>
            </p:cNvSpPr>
            <p:nvPr/>
          </p:nvSpPr>
          <p:spPr>
            <a:xfrm>
              <a:off x="4557917" y="457200"/>
              <a:ext cx="2524614"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b="1" kern="0" dirty="0">
                  <a:solidFill>
                    <a:srgbClr val="FFFFFF"/>
                  </a:solidFill>
                  <a:latin typeface="メイリオ" panose="020B0604030504040204" pitchFamily="50" charset="-128"/>
                  <a:ea typeface="メイリオ" panose="020B0604030504040204" pitchFamily="50" charset="-128"/>
                </a:rPr>
                <a:t>（自然災害への備え）</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05825D39-4802-442C-8B85-51CAD5F70806}"/>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2</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sp>
        <p:nvSpPr>
          <p:cNvPr id="16" name="テキスト ボックス 15">
            <a:extLst>
              <a:ext uri="{FF2B5EF4-FFF2-40B4-BE49-F238E27FC236}">
                <a16:creationId xmlns:a16="http://schemas.microsoft.com/office/drawing/2014/main" id="{7ACE7EC0-E3C2-4331-882F-5B696C868420}"/>
              </a:ext>
            </a:extLst>
          </p:cNvPr>
          <p:cNvSpPr txBox="1"/>
          <p:nvPr/>
        </p:nvSpPr>
        <p:spPr>
          <a:xfrm>
            <a:off x="590668" y="1350952"/>
            <a:ext cx="7820152" cy="323165"/>
          </a:xfrm>
          <a:prstGeom prst="rect">
            <a:avLst/>
          </a:prstGeom>
          <a:noFill/>
        </p:spPr>
        <p:txBody>
          <a:bodyPr wrap="square" lIns="0" tIns="0" rIns="0" bIns="0" rtlCol="0">
            <a:spAutoFit/>
          </a:bodyPr>
          <a:lstStyle/>
          <a:p>
            <a:pPr>
              <a:lnSpc>
                <a:spcPts val="2800"/>
              </a:lnSpc>
            </a:pPr>
            <a:r>
              <a:rPr kumimoji="1" lang="ja-JP" altLang="en-US" sz="1400" b="1" dirty="0">
                <a:solidFill>
                  <a:schemeClr val="bg2">
                    <a:lumMod val="10000"/>
                  </a:schemeClr>
                </a:solidFill>
                <a:latin typeface="メイリオ" panose="020B0604030504040204" pitchFamily="50" charset="-128"/>
                <a:ea typeface="メイリオ" panose="020B0604030504040204" pitchFamily="50" charset="-128"/>
              </a:rPr>
              <a:t>（３）地震に備えよう</a:t>
            </a:r>
          </a:p>
        </p:txBody>
      </p:sp>
      <p:grpSp>
        <p:nvGrpSpPr>
          <p:cNvPr id="5" name="グループ化 4" hidden="1">
            <a:extLst>
              <a:ext uri="{FF2B5EF4-FFF2-40B4-BE49-F238E27FC236}">
                <a16:creationId xmlns:a16="http://schemas.microsoft.com/office/drawing/2014/main" id="{F196071B-E090-43C2-BD9C-6DD8D3EF6228}"/>
              </a:ext>
            </a:extLst>
          </p:cNvPr>
          <p:cNvGrpSpPr/>
          <p:nvPr/>
        </p:nvGrpSpPr>
        <p:grpSpPr>
          <a:xfrm>
            <a:off x="1658414" y="4419305"/>
            <a:ext cx="5741975" cy="1731558"/>
            <a:chOff x="1658414" y="4419305"/>
            <a:chExt cx="5741975" cy="1731558"/>
          </a:xfrm>
        </p:grpSpPr>
        <p:sp>
          <p:nvSpPr>
            <p:cNvPr id="26" name="正方形/長方形 25">
              <a:extLst>
                <a:ext uri="{FF2B5EF4-FFF2-40B4-BE49-F238E27FC236}">
                  <a16:creationId xmlns:a16="http://schemas.microsoft.com/office/drawing/2014/main" id="{683B0185-699F-4C37-885E-B5F8B1895756}"/>
                </a:ext>
              </a:extLst>
            </p:cNvPr>
            <p:cNvSpPr/>
            <p:nvPr/>
          </p:nvSpPr>
          <p:spPr>
            <a:xfrm>
              <a:off x="1658414" y="4419305"/>
              <a:ext cx="2197969" cy="338667"/>
            </a:xfrm>
            <a:prstGeom prst="rect">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1400" b="1" dirty="0">
                  <a:latin typeface="メイリオ" panose="020B0604030504040204" pitchFamily="50" charset="-128"/>
                  <a:ea typeface="メイリオ" panose="020B0604030504040204" pitchFamily="50" charset="-128"/>
                </a:rPr>
                <a:t>ハザードマップの活用</a:t>
              </a:r>
            </a:p>
          </p:txBody>
        </p:sp>
        <p:sp>
          <p:nvSpPr>
            <p:cNvPr id="27" name="テキスト ボックス 26">
              <a:extLst>
                <a:ext uri="{FF2B5EF4-FFF2-40B4-BE49-F238E27FC236}">
                  <a16:creationId xmlns:a16="http://schemas.microsoft.com/office/drawing/2014/main" id="{9783F943-AC9D-46A5-BF35-C27CA45FC40F}"/>
                </a:ext>
              </a:extLst>
            </p:cNvPr>
            <p:cNvSpPr txBox="1"/>
            <p:nvPr/>
          </p:nvSpPr>
          <p:spPr>
            <a:xfrm>
              <a:off x="1769896" y="4883914"/>
              <a:ext cx="5630493" cy="584775"/>
            </a:xfrm>
            <a:prstGeom prst="rect">
              <a:avLst/>
            </a:prstGeom>
            <a:noFill/>
          </p:spPr>
          <p:txBody>
            <a:bodyPr wrap="square" rtlCol="0">
              <a:spAutoFit/>
            </a:bodyPr>
            <a:lstStyle/>
            <a:p>
              <a:pPr algn="l"/>
              <a:r>
                <a:rPr lang="ja-JP" altLang="en-US" sz="1400" b="0" i="0" u="none" strike="noStrike" baseline="0" dirty="0">
                  <a:latin typeface="メイリオ" panose="020B0604030504040204" pitchFamily="50" charset="-128"/>
                  <a:ea typeface="メイリオ" panose="020B0604030504040204" pitchFamily="50" charset="-128"/>
                </a:rPr>
                <a:t>・国土交通省ハザードマップポータルサイト</a:t>
              </a:r>
              <a:r>
                <a:rPr lang="ja-JP" altLang="en-US" sz="1400" b="0" i="0" u="none" strike="noStrike" baseline="0" dirty="0">
                  <a:latin typeface="UDShinGoPro-Regular"/>
                  <a:ea typeface="メイリオ" panose="020B0604030504040204" pitchFamily="50" charset="-128"/>
                </a:rPr>
                <a:t>　</a:t>
              </a:r>
            </a:p>
            <a:p>
              <a:pPr algn="l"/>
              <a:r>
                <a:rPr lang="ja-JP" altLang="en-US" sz="1800" b="0" i="0" u="none" strike="noStrike" baseline="0" dirty="0">
                  <a:latin typeface="UDShinGoPro-Regular"/>
                  <a:ea typeface="メイリオ" panose="020B0604030504040204" pitchFamily="50" charset="-128"/>
                </a:rPr>
                <a:t>　　</a:t>
              </a:r>
              <a:r>
                <a:rPr lang="en-US" altLang="ja-JP" sz="1400" b="0" i="0" u="none" strike="noStrike" baseline="0" dirty="0">
                  <a:latin typeface="Arial" panose="020B0604020202020204" pitchFamily="34" charset="0"/>
                  <a:ea typeface="メイリオ" panose="020B0604030504040204" pitchFamily="50" charset="-128"/>
                  <a:cs typeface="Arial" panose="020B0604020202020204" pitchFamily="34" charset="0"/>
                </a:rPr>
                <a:t>http://disaportal.gsi.go.jp/index2.html</a:t>
              </a:r>
            </a:p>
          </p:txBody>
        </p:sp>
        <p:sp>
          <p:nvSpPr>
            <p:cNvPr id="28" name="テキスト ボックス 27">
              <a:extLst>
                <a:ext uri="{FF2B5EF4-FFF2-40B4-BE49-F238E27FC236}">
                  <a16:creationId xmlns:a16="http://schemas.microsoft.com/office/drawing/2014/main" id="{42B4F3B7-C227-4CB5-A8D1-38FB300DA354}"/>
                </a:ext>
              </a:extLst>
            </p:cNvPr>
            <p:cNvSpPr txBox="1"/>
            <p:nvPr/>
          </p:nvSpPr>
          <p:spPr>
            <a:xfrm>
              <a:off x="1769896" y="5566088"/>
              <a:ext cx="5630493" cy="584775"/>
            </a:xfrm>
            <a:prstGeom prst="rect">
              <a:avLst/>
            </a:prstGeom>
            <a:noFill/>
          </p:spPr>
          <p:txBody>
            <a:bodyPr wrap="square" rtlCol="0">
              <a:spAutoFit/>
            </a:bodyPr>
            <a:lstStyle/>
            <a:p>
              <a:pPr algn="l"/>
              <a:r>
                <a:rPr lang="ja-JP" altLang="en-US" sz="1400" b="0" i="0" u="none" strike="noStrike" baseline="0" dirty="0">
                  <a:latin typeface="メイリオ" panose="020B0604030504040204" pitchFamily="50" charset="-128"/>
                  <a:ea typeface="メイリオ" panose="020B0604030504040204" pitchFamily="50" charset="-128"/>
                </a:rPr>
                <a:t>・動画で学ぼう！ハザードマップ（日本損害保険協会）</a:t>
              </a:r>
            </a:p>
            <a:p>
              <a:pPr algn="l"/>
              <a:r>
                <a:rPr lang="ja-JP" altLang="en-US" sz="1800" b="0" i="0" u="none" strike="noStrike" baseline="0" dirty="0">
                  <a:latin typeface="UDShinGoPro-Regular"/>
                  <a:ea typeface="メイリオ" panose="020B0604030504040204" pitchFamily="50" charset="-128"/>
                </a:rPr>
                <a:t>　　</a:t>
              </a:r>
              <a:r>
                <a:rPr lang="en-US" altLang="ja-JP" sz="1400" b="0" i="0" u="none" strike="noStrike" baseline="0" dirty="0">
                  <a:latin typeface="Arial" panose="020B0604020202020204" pitchFamily="34" charset="0"/>
                  <a:ea typeface="メイリオ" panose="020B0604030504040204" pitchFamily="50" charset="-128"/>
                  <a:cs typeface="Arial" panose="020B0604020202020204" pitchFamily="34" charset="0"/>
                </a:rPr>
                <a:t>http://www.sonpo.or.jp/protection/bousai/hm/index.html</a:t>
              </a:r>
              <a:endParaRPr kumimoji="1" lang="ja-JP" altLang="en-US" sz="1400" dirty="0">
                <a:latin typeface="Arial" panose="020B0604020202020204" pitchFamily="34" charset="0"/>
                <a:ea typeface="メイリオ" panose="020B0604030504040204" pitchFamily="50" charset="-128"/>
                <a:cs typeface="Arial" panose="020B0604020202020204" pitchFamily="34" charset="0"/>
              </a:endParaRPr>
            </a:p>
          </p:txBody>
        </p:sp>
      </p:grpSp>
      <p:grpSp>
        <p:nvGrpSpPr>
          <p:cNvPr id="24" name="グループ化 23">
            <a:extLst>
              <a:ext uri="{FF2B5EF4-FFF2-40B4-BE49-F238E27FC236}">
                <a16:creationId xmlns:a16="http://schemas.microsoft.com/office/drawing/2014/main" id="{5E093B63-A9F4-49FD-A4CC-21074A3ABC9C}"/>
              </a:ext>
            </a:extLst>
          </p:cNvPr>
          <p:cNvGrpSpPr/>
          <p:nvPr/>
        </p:nvGrpSpPr>
        <p:grpSpPr>
          <a:xfrm>
            <a:off x="622259" y="2481535"/>
            <a:ext cx="7899482" cy="492434"/>
            <a:chOff x="622259" y="1788634"/>
            <a:chExt cx="7899482" cy="492434"/>
          </a:xfrm>
        </p:grpSpPr>
        <p:sp>
          <p:nvSpPr>
            <p:cNvPr id="29" name="四角形: 角を丸くする 28">
              <a:extLst>
                <a:ext uri="{FF2B5EF4-FFF2-40B4-BE49-F238E27FC236}">
                  <a16:creationId xmlns:a16="http://schemas.microsoft.com/office/drawing/2014/main" id="{BEFFF808-26BD-4A22-AD4A-33F71BE98DB8}"/>
                </a:ext>
              </a:extLst>
            </p:cNvPr>
            <p:cNvSpPr/>
            <p:nvPr/>
          </p:nvSpPr>
          <p:spPr>
            <a:xfrm>
              <a:off x="1435947" y="1903800"/>
              <a:ext cx="7085794" cy="377268"/>
            </a:xfrm>
            <a:prstGeom prst="roundRect">
              <a:avLst>
                <a:gd name="adj" fmla="val 10711"/>
              </a:avLst>
            </a:prstGeom>
            <a:solidFill>
              <a:srgbClr val="DA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6C74CA33-1111-43A9-8AD4-4600863A0F26}"/>
                </a:ext>
              </a:extLst>
            </p:cNvPr>
            <p:cNvSpPr txBox="1"/>
            <p:nvPr/>
          </p:nvSpPr>
          <p:spPr>
            <a:xfrm>
              <a:off x="2099003" y="1917660"/>
              <a:ext cx="6204431" cy="302006"/>
            </a:xfrm>
            <a:prstGeom prst="rect">
              <a:avLst/>
            </a:prstGeom>
            <a:noFill/>
          </p:spPr>
          <p:txBody>
            <a:bodyPr wrap="square" lIns="0" tIns="0" rIns="0" bIns="0" rtlCol="0">
              <a:spAutoFit/>
            </a:bodyPr>
            <a:lstStyle/>
            <a:p>
              <a:pPr algn="l">
                <a:lnSpc>
                  <a:spcPts val="2500"/>
                </a:lnSpc>
              </a:pPr>
              <a:r>
                <a:rPr lang="ja-JP" altLang="en-US" sz="1600" b="1" i="0" u="none" strike="noStrike" spc="-150" baseline="0" dirty="0">
                  <a:solidFill>
                    <a:schemeClr val="bg2">
                      <a:lumMod val="10000"/>
                    </a:schemeClr>
                  </a:solidFill>
                  <a:latin typeface="メイリオ" panose="020B0604030504040204" pitchFamily="50" charset="-128"/>
                  <a:ea typeface="メイリオ" panose="020B0604030504040204" pitchFamily="50" charset="-128"/>
                </a:rPr>
                <a:t>地震における家の中の安全対策として、どのようなことができるだろうか。</a:t>
              </a:r>
              <a:endParaRPr kumimoji="1" lang="ja-JP" altLang="en-US" sz="1600" b="1" spc="-15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33" name="四角形: 角を丸くする 32">
              <a:extLst>
                <a:ext uri="{FF2B5EF4-FFF2-40B4-BE49-F238E27FC236}">
                  <a16:creationId xmlns:a16="http://schemas.microsoft.com/office/drawing/2014/main" id="{1006DC7B-2151-4A85-BD51-25F19AD70186}"/>
                </a:ext>
              </a:extLst>
            </p:cNvPr>
            <p:cNvSpPr/>
            <p:nvPr/>
          </p:nvSpPr>
          <p:spPr>
            <a:xfrm>
              <a:off x="733179" y="1903241"/>
              <a:ext cx="1254904" cy="294968"/>
            </a:xfrm>
            <a:prstGeom prst="roundRect">
              <a:avLst>
                <a:gd name="adj" fmla="val 48667"/>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4000" tIns="36000" rIns="0" bIns="0" rtlCol="0" anchor="ctr" anchorCtr="1"/>
            <a:lstStyle/>
            <a:p>
              <a:pPr algn="ctr"/>
              <a:r>
                <a:rPr kumimoji="1" lang="ja-JP" altLang="en-US" sz="1200" b="1" dirty="0">
                  <a:latin typeface="メイリオ" panose="020B0604030504040204" pitchFamily="50" charset="-128"/>
                  <a:ea typeface="メイリオ" panose="020B0604030504040204" pitchFamily="50" charset="-128"/>
                </a:rPr>
                <a:t>考えてみよう</a:t>
              </a:r>
            </a:p>
          </p:txBody>
        </p:sp>
        <p:pic>
          <p:nvPicPr>
            <p:cNvPr id="34" name="グラフィックス 33">
              <a:extLst>
                <a:ext uri="{FF2B5EF4-FFF2-40B4-BE49-F238E27FC236}">
                  <a16:creationId xmlns:a16="http://schemas.microsoft.com/office/drawing/2014/main" id="{53500BB9-D5A9-4FEA-A57D-2DA0E7763C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259" y="1788634"/>
              <a:ext cx="419100" cy="409575"/>
            </a:xfrm>
            <a:prstGeom prst="rect">
              <a:avLst/>
            </a:prstGeom>
          </p:spPr>
        </p:pic>
      </p:grpSp>
      <p:sp>
        <p:nvSpPr>
          <p:cNvPr id="25" name="テキスト ボックス 24">
            <a:extLst>
              <a:ext uri="{FF2B5EF4-FFF2-40B4-BE49-F238E27FC236}">
                <a16:creationId xmlns:a16="http://schemas.microsoft.com/office/drawing/2014/main" id="{88D76025-385D-4A46-8BA8-A020A1017A13}"/>
              </a:ext>
            </a:extLst>
          </p:cNvPr>
          <p:cNvSpPr txBox="1"/>
          <p:nvPr/>
        </p:nvSpPr>
        <p:spPr>
          <a:xfrm>
            <a:off x="1130758" y="1730878"/>
            <a:ext cx="7405549" cy="645048"/>
          </a:xfrm>
          <a:prstGeom prst="rect">
            <a:avLst/>
          </a:prstGeom>
          <a:noFill/>
        </p:spPr>
        <p:txBody>
          <a:bodyPr wrap="square" lIns="0" tIns="0" rIns="0" bIns="0" rtlCol="0">
            <a:spAutoFit/>
          </a:bodyPr>
          <a:lstStyle/>
          <a:p>
            <a:pPr>
              <a:lnSpc>
                <a:spcPts val="2600"/>
              </a:lnSpc>
            </a:pPr>
            <a:r>
              <a:rPr kumimoji="1" lang="ja-JP" altLang="en-US" sz="1400" spc="-100" dirty="0">
                <a:solidFill>
                  <a:schemeClr val="bg2">
                    <a:lumMod val="10000"/>
                  </a:schemeClr>
                </a:solidFill>
                <a:latin typeface="メイリオ" panose="020B0604030504040204" pitchFamily="50" charset="-128"/>
                <a:ea typeface="メイリオ" panose="020B0604030504040204" pitchFamily="50" charset="-128"/>
              </a:rPr>
              <a:t>　ハザードマップから、その地域にもたらされる揺れの大きさや揺れ方の様子などがわかります。その地域で起こりうる被害を確認しておき、万一の地震被害に備えましょう。</a:t>
            </a:r>
          </a:p>
        </p:txBody>
      </p:sp>
      <p:grpSp>
        <p:nvGrpSpPr>
          <p:cNvPr id="4" name="グループ化 3">
            <a:extLst>
              <a:ext uri="{FF2B5EF4-FFF2-40B4-BE49-F238E27FC236}">
                <a16:creationId xmlns:a16="http://schemas.microsoft.com/office/drawing/2014/main" id="{499C1DF4-59D5-4604-BC43-F0FF16B687E1}"/>
              </a:ext>
            </a:extLst>
          </p:cNvPr>
          <p:cNvGrpSpPr/>
          <p:nvPr/>
        </p:nvGrpSpPr>
        <p:grpSpPr>
          <a:xfrm>
            <a:off x="1224000" y="5328000"/>
            <a:ext cx="6102685" cy="302006"/>
            <a:chOff x="831392" y="5652144"/>
            <a:chExt cx="6102685" cy="302006"/>
          </a:xfrm>
        </p:grpSpPr>
        <p:sp>
          <p:nvSpPr>
            <p:cNvPr id="32" name="テキスト ボックス 31">
              <a:extLst>
                <a:ext uri="{FF2B5EF4-FFF2-40B4-BE49-F238E27FC236}">
                  <a16:creationId xmlns:a16="http://schemas.microsoft.com/office/drawing/2014/main" id="{BFBA186A-D41A-415A-AE84-890F269030DE}"/>
                </a:ext>
              </a:extLst>
            </p:cNvPr>
            <p:cNvSpPr txBox="1"/>
            <p:nvPr/>
          </p:nvSpPr>
          <p:spPr>
            <a:xfrm>
              <a:off x="1078619" y="5652144"/>
              <a:ext cx="5855458" cy="302006"/>
            </a:xfrm>
            <a:prstGeom prst="rect">
              <a:avLst/>
            </a:prstGeom>
            <a:noFill/>
          </p:spPr>
          <p:txBody>
            <a:bodyPr wrap="square" lIns="0" tIns="0" rIns="0" bIns="0" rtlCol="0">
              <a:spAutoFit/>
            </a:bodyPr>
            <a:lstStyle/>
            <a:p>
              <a:pPr>
                <a:lnSpc>
                  <a:spcPts val="2500"/>
                </a:lnSpc>
              </a:pPr>
              <a:r>
                <a:rPr lang="ja-JP" altLang="en-US" sz="1600" b="1" dirty="0">
                  <a:solidFill>
                    <a:schemeClr val="bg2">
                      <a:lumMod val="10000"/>
                    </a:schemeClr>
                  </a:solidFill>
                  <a:latin typeface="メイリオ" panose="020B0604030504040204" pitchFamily="50" charset="-128"/>
                  <a:ea typeface="メイリオ" panose="020B0604030504040204" pitchFamily="50" charset="-128"/>
                </a:rPr>
                <a:t>家具の転倒やガラスの飛散を防ぐための工夫</a:t>
              </a:r>
              <a:endParaRPr kumimoji="1" lang="ja-JP" altLang="en-US" sz="1600" b="1" spc="12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5A18BD8A-A962-4C79-8A92-569F0C5BC6F0}"/>
                </a:ext>
              </a:extLst>
            </p:cNvPr>
            <p:cNvSpPr/>
            <p:nvPr/>
          </p:nvSpPr>
          <p:spPr>
            <a:xfrm>
              <a:off x="831392" y="5716600"/>
              <a:ext cx="149013" cy="14901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grpSp>
      <p:pic>
        <p:nvPicPr>
          <p:cNvPr id="39" name="図 38" descr="挿絵 が含まれている画像&#10;&#10;自動的に生成された説明">
            <a:extLst>
              <a:ext uri="{FF2B5EF4-FFF2-40B4-BE49-F238E27FC236}">
                <a16:creationId xmlns:a16="http://schemas.microsoft.com/office/drawing/2014/main" id="{DC6EF51C-2A25-46D2-9C40-40E1376D0F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0000" y="3096000"/>
            <a:ext cx="3576610" cy="1941141"/>
          </a:xfrm>
          <a:prstGeom prst="rect">
            <a:avLst/>
          </a:prstGeom>
        </p:spPr>
      </p:pic>
      <p:sp>
        <p:nvSpPr>
          <p:cNvPr id="40" name="object 10">
            <a:extLst>
              <a:ext uri="{FF2B5EF4-FFF2-40B4-BE49-F238E27FC236}">
                <a16:creationId xmlns:a16="http://schemas.microsoft.com/office/drawing/2014/main" id="{FA5A6EFD-CD97-49AC-807E-393293299992}"/>
              </a:ext>
            </a:extLst>
          </p:cNvPr>
          <p:cNvSpPr txBox="1"/>
          <p:nvPr/>
        </p:nvSpPr>
        <p:spPr>
          <a:xfrm>
            <a:off x="1439999" y="5976000"/>
            <a:ext cx="6372000" cy="247504"/>
          </a:xfrm>
          <a:prstGeom prst="rect">
            <a:avLst/>
          </a:prstGeom>
        </p:spPr>
        <p:txBody>
          <a:bodyPr vert="horz" wrap="square" lIns="0" tIns="12700" rIns="0" bIns="0" spcCol="144000" rtlCol="0">
            <a:spAutoFit/>
          </a:bodyPr>
          <a:lstStyle/>
          <a:p>
            <a:pPr marL="12700">
              <a:lnSpc>
                <a:spcPts val="1800"/>
              </a:lnSpc>
              <a:spcBef>
                <a:spcPts val="100"/>
              </a:spcBef>
            </a:pPr>
            <a:r>
              <a:rPr lang="ja-JP" altLang="en-US" sz="1600" b="1" dirty="0">
                <a:solidFill>
                  <a:srgbClr val="FF0000"/>
                </a:solidFill>
                <a:latin typeface="メイリオ" panose="020B0604030504040204" pitchFamily="50" charset="-128"/>
                <a:ea typeface="メイリオ" panose="020B0604030504040204" pitchFamily="50" charset="-128"/>
              </a:rPr>
              <a:t>家具を固定する。ガラスに飛散防止フィルムを貼る。など</a:t>
            </a:r>
            <a:endParaRPr lang="ja-JP" altLang="en-US" sz="1200" b="1" dirty="0">
              <a:solidFill>
                <a:srgbClr val="FF0000"/>
              </a:solidFill>
              <a:latin typeface="メイリオ" panose="020B0604030504040204" pitchFamily="50" charset="-128"/>
              <a:ea typeface="メイリオ" panose="020B0604030504040204" pitchFamily="50" charset="-128"/>
              <a:cs typeface="メイリオ"/>
            </a:endParaRPr>
          </a:p>
        </p:txBody>
      </p:sp>
      <p:sp>
        <p:nvSpPr>
          <p:cNvPr id="31" name="正方形/長方形 30">
            <a:extLst>
              <a:ext uri="{FF2B5EF4-FFF2-40B4-BE49-F238E27FC236}">
                <a16:creationId xmlns:a16="http://schemas.microsoft.com/office/drawing/2014/main" id="{2C5A556D-F2D7-4120-B0F0-217977BFDE45}"/>
              </a:ext>
            </a:extLst>
          </p:cNvPr>
          <p:cNvSpPr/>
          <p:nvPr/>
        </p:nvSpPr>
        <p:spPr>
          <a:xfrm>
            <a:off x="1295999" y="5760000"/>
            <a:ext cx="6588000" cy="648000"/>
          </a:xfrm>
          <a:prstGeom prst="rect">
            <a:avLst/>
          </a:prstGeom>
          <a:noFill/>
          <a:ln w="1905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Tree>
    <p:extLst>
      <p:ext uri="{BB962C8B-B14F-4D97-AF65-F5344CB8AC3E}">
        <p14:creationId xmlns:p14="http://schemas.microsoft.com/office/powerpoint/2010/main" val="1529357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3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300"/>
                                        <p:tgtEl>
                                          <p:spTgt spid="25"/>
                                        </p:tgtEl>
                                      </p:cBhvr>
                                    </p:animEffect>
                                  </p:childTnLst>
                                </p:cTn>
                              </p:par>
                            </p:childTnLst>
                          </p:cTn>
                        </p:par>
                        <p:par>
                          <p:cTn id="14" fill="hold">
                            <p:stCondLst>
                              <p:cond delay="300"/>
                            </p:stCondLst>
                            <p:childTnLst>
                              <p:par>
                                <p:cTn id="15" presetID="47" presetClass="entr" presetSubtype="0" fill="hold" nodeType="afterEffect">
                                  <p:stCondLst>
                                    <p:cond delay="3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200"/>
                                        <p:tgtEl>
                                          <p:spTgt spid="24"/>
                                        </p:tgtEl>
                                      </p:cBhvr>
                                    </p:animEffect>
                                    <p:anim calcmode="lin" valueType="num">
                                      <p:cBhvr>
                                        <p:cTn id="18" dur="200" fill="hold"/>
                                        <p:tgtEl>
                                          <p:spTgt spid="24"/>
                                        </p:tgtEl>
                                        <p:attrNameLst>
                                          <p:attrName>ppt_x</p:attrName>
                                        </p:attrNameLst>
                                      </p:cBhvr>
                                      <p:tavLst>
                                        <p:tav tm="0">
                                          <p:val>
                                            <p:strVal val="#ppt_x"/>
                                          </p:val>
                                        </p:tav>
                                        <p:tav tm="100000">
                                          <p:val>
                                            <p:strVal val="#ppt_x"/>
                                          </p:val>
                                        </p:tav>
                                      </p:tavLst>
                                    </p:anim>
                                    <p:anim calcmode="lin" valueType="num">
                                      <p:cBhvr>
                                        <p:cTn id="19" dur="200" fill="hold"/>
                                        <p:tgtEl>
                                          <p:spTgt spid="24"/>
                                        </p:tgtEl>
                                        <p:attrNameLst>
                                          <p:attrName>ppt_y</p:attrName>
                                        </p:attrNameLst>
                                      </p:cBhvr>
                                      <p:tavLst>
                                        <p:tav tm="0">
                                          <p:val>
                                            <p:strVal val="#ppt_y-.1"/>
                                          </p:val>
                                        </p:tav>
                                        <p:tav tm="100000">
                                          <p:val>
                                            <p:strVal val="#ppt_y"/>
                                          </p:val>
                                        </p:tav>
                                      </p:tavLst>
                                    </p:anim>
                                  </p:childTnLst>
                                </p:cTn>
                              </p:par>
                            </p:childTnLst>
                          </p:cTn>
                        </p:par>
                        <p:par>
                          <p:cTn id="20" fill="hold">
                            <p:stCondLst>
                              <p:cond delay="800"/>
                            </p:stCondLst>
                            <p:childTnLst>
                              <p:par>
                                <p:cTn id="21" presetID="10"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300"/>
                                        <p:tgtEl>
                                          <p:spTgt spid="39"/>
                                        </p:tgtEl>
                                      </p:cBhvr>
                                    </p:animEffect>
                                  </p:childTnLst>
                                </p:cTn>
                              </p:par>
                              <p:par>
                                <p:cTn id="24" presetID="10" presetClass="entr" presetSubtype="0" fill="hold" nodeType="withEffect">
                                  <p:stCondLst>
                                    <p:cond delay="30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300"/>
                                        <p:tgtEl>
                                          <p:spTgt spid="4"/>
                                        </p:tgtEl>
                                      </p:cBhvr>
                                    </p:animEffect>
                                  </p:childTnLst>
                                </p:cTn>
                              </p:par>
                              <p:par>
                                <p:cTn id="27" presetID="10" presetClass="entr" presetSubtype="0" fill="hold" grpId="0" nodeType="withEffect">
                                  <p:stCondLst>
                                    <p:cond delay="30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3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repeatCount="2000" fill="hold" grpId="0"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2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P spid="40" grpId="0"/>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k object 16">
            <a:extLst>
              <a:ext uri="{FF2B5EF4-FFF2-40B4-BE49-F238E27FC236}">
                <a16:creationId xmlns:a16="http://schemas.microsoft.com/office/drawing/2014/main" id="{48062CF4-489C-436F-BE80-9ABC9C0E0A6D}"/>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126AAE"/>
            </a:solidFill>
          </a:ln>
        </p:spPr>
        <p:txBody>
          <a:bodyPr wrap="square" lIns="0" tIns="0" rIns="0" bIns="0" rtlCol="0"/>
          <a:lstStyle/>
          <a:p>
            <a:endParaRPr/>
          </a:p>
        </p:txBody>
      </p:sp>
      <p:sp>
        <p:nvSpPr>
          <p:cNvPr id="9" name="object 2">
            <a:extLst>
              <a:ext uri="{FF2B5EF4-FFF2-40B4-BE49-F238E27FC236}">
                <a16:creationId xmlns:a16="http://schemas.microsoft.com/office/drawing/2014/main" id="{80B139EB-9D76-466F-AA05-29CFE9906FBF}"/>
              </a:ext>
            </a:extLst>
          </p:cNvPr>
          <p:cNvSpPr/>
          <p:nvPr/>
        </p:nvSpPr>
        <p:spPr>
          <a:xfrm>
            <a:off x="-1" y="232651"/>
            <a:ext cx="7178893"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ED9901"/>
          </a:solidFill>
        </p:spPr>
        <p:txBody>
          <a:bodyPr wrap="square" lIns="0" tIns="0" rIns="0" bIns="0" rtlCol="0"/>
          <a:lstStyle/>
          <a:p>
            <a:endParaRPr dirty="0"/>
          </a:p>
        </p:txBody>
      </p:sp>
      <p:grpSp>
        <p:nvGrpSpPr>
          <p:cNvPr id="23" name="グループ化 22">
            <a:extLst>
              <a:ext uri="{FF2B5EF4-FFF2-40B4-BE49-F238E27FC236}">
                <a16:creationId xmlns:a16="http://schemas.microsoft.com/office/drawing/2014/main" id="{B0079016-4A8B-4046-96DF-098758CF2293}"/>
              </a:ext>
            </a:extLst>
          </p:cNvPr>
          <p:cNvGrpSpPr/>
          <p:nvPr/>
        </p:nvGrpSpPr>
        <p:grpSpPr>
          <a:xfrm>
            <a:off x="76200" y="324000"/>
            <a:ext cx="7006331" cy="628377"/>
            <a:chOff x="76200" y="324000"/>
            <a:chExt cx="7006331" cy="628377"/>
          </a:xfrm>
        </p:grpSpPr>
        <p:sp>
          <p:nvSpPr>
            <p:cNvPr id="11" name="object 3">
              <a:extLst>
                <a:ext uri="{FF2B5EF4-FFF2-40B4-BE49-F238E27FC236}">
                  <a16:creationId xmlns:a16="http://schemas.microsoft.com/office/drawing/2014/main" id="{C4227F71-E657-4075-9458-7264392F2497}"/>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7" name="object 3">
              <a:extLst>
                <a:ext uri="{FF2B5EF4-FFF2-40B4-BE49-F238E27FC236}">
                  <a16:creationId xmlns:a16="http://schemas.microsoft.com/office/drawing/2014/main" id="{4E943721-31AF-4867-A95F-A1786B09DFE7}"/>
                </a:ext>
              </a:extLst>
            </p:cNvPr>
            <p:cNvSpPr txBox="1">
              <a:spLocks/>
            </p:cNvSpPr>
            <p:nvPr/>
          </p:nvSpPr>
          <p:spPr>
            <a:xfrm>
              <a:off x="792000" y="396000"/>
              <a:ext cx="5446627"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備えあれば憂いなし！</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9" name="object 3">
              <a:extLst>
                <a:ext uri="{FF2B5EF4-FFF2-40B4-BE49-F238E27FC236}">
                  <a16:creationId xmlns:a16="http://schemas.microsoft.com/office/drawing/2014/main" id="{79B4A53B-642A-4855-9CEB-3E1430E496E5}"/>
                </a:ext>
              </a:extLst>
            </p:cNvPr>
            <p:cNvSpPr txBox="1">
              <a:spLocks/>
            </p:cNvSpPr>
            <p:nvPr/>
          </p:nvSpPr>
          <p:spPr>
            <a:xfrm>
              <a:off x="4557917" y="457200"/>
              <a:ext cx="2524614"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b="1" kern="0" dirty="0">
                  <a:solidFill>
                    <a:srgbClr val="FFFFFF"/>
                  </a:solidFill>
                  <a:latin typeface="メイリオ" panose="020B0604030504040204" pitchFamily="50" charset="-128"/>
                  <a:ea typeface="メイリオ" panose="020B0604030504040204" pitchFamily="50" charset="-128"/>
                </a:rPr>
                <a:t>（自然災害への備え）</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05825D39-4802-442C-8B85-51CAD5F70806}"/>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2</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sp>
        <p:nvSpPr>
          <p:cNvPr id="16" name="テキスト ボックス 15">
            <a:extLst>
              <a:ext uri="{FF2B5EF4-FFF2-40B4-BE49-F238E27FC236}">
                <a16:creationId xmlns:a16="http://schemas.microsoft.com/office/drawing/2014/main" id="{7ACE7EC0-E3C2-4331-882F-5B696C868420}"/>
              </a:ext>
            </a:extLst>
          </p:cNvPr>
          <p:cNvSpPr txBox="1"/>
          <p:nvPr/>
        </p:nvSpPr>
        <p:spPr>
          <a:xfrm>
            <a:off x="590668" y="1350952"/>
            <a:ext cx="7820152" cy="323165"/>
          </a:xfrm>
          <a:prstGeom prst="rect">
            <a:avLst/>
          </a:prstGeom>
          <a:noFill/>
        </p:spPr>
        <p:txBody>
          <a:bodyPr wrap="square" lIns="0" tIns="0" rIns="0" bIns="0" rtlCol="0">
            <a:spAutoFit/>
          </a:bodyPr>
          <a:lstStyle/>
          <a:p>
            <a:pPr>
              <a:lnSpc>
                <a:spcPts val="2800"/>
              </a:lnSpc>
            </a:pPr>
            <a:r>
              <a:rPr kumimoji="1" lang="ja-JP" altLang="en-US" sz="1400" b="1" dirty="0">
                <a:solidFill>
                  <a:schemeClr val="bg2">
                    <a:lumMod val="10000"/>
                  </a:schemeClr>
                </a:solidFill>
                <a:latin typeface="メイリオ" panose="020B0604030504040204" pitchFamily="50" charset="-128"/>
                <a:ea typeface="メイリオ" panose="020B0604030504040204" pitchFamily="50" charset="-128"/>
              </a:rPr>
              <a:t>（３）地震に備えよう</a:t>
            </a:r>
          </a:p>
        </p:txBody>
      </p:sp>
      <p:grpSp>
        <p:nvGrpSpPr>
          <p:cNvPr id="5" name="グループ化 4" hidden="1">
            <a:extLst>
              <a:ext uri="{FF2B5EF4-FFF2-40B4-BE49-F238E27FC236}">
                <a16:creationId xmlns:a16="http://schemas.microsoft.com/office/drawing/2014/main" id="{F196071B-E090-43C2-BD9C-6DD8D3EF6228}"/>
              </a:ext>
            </a:extLst>
          </p:cNvPr>
          <p:cNvGrpSpPr/>
          <p:nvPr/>
        </p:nvGrpSpPr>
        <p:grpSpPr>
          <a:xfrm>
            <a:off x="1658414" y="4419305"/>
            <a:ext cx="5741975" cy="1731558"/>
            <a:chOff x="1658414" y="4419305"/>
            <a:chExt cx="5741975" cy="1731558"/>
          </a:xfrm>
        </p:grpSpPr>
        <p:sp>
          <p:nvSpPr>
            <p:cNvPr id="26" name="正方形/長方形 25">
              <a:extLst>
                <a:ext uri="{FF2B5EF4-FFF2-40B4-BE49-F238E27FC236}">
                  <a16:creationId xmlns:a16="http://schemas.microsoft.com/office/drawing/2014/main" id="{683B0185-699F-4C37-885E-B5F8B1895756}"/>
                </a:ext>
              </a:extLst>
            </p:cNvPr>
            <p:cNvSpPr/>
            <p:nvPr/>
          </p:nvSpPr>
          <p:spPr>
            <a:xfrm>
              <a:off x="1658414" y="4419305"/>
              <a:ext cx="2197969" cy="338667"/>
            </a:xfrm>
            <a:prstGeom prst="rect">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1400" b="1" dirty="0">
                  <a:latin typeface="メイリオ" panose="020B0604030504040204" pitchFamily="50" charset="-128"/>
                  <a:ea typeface="メイリオ" panose="020B0604030504040204" pitchFamily="50" charset="-128"/>
                </a:rPr>
                <a:t>ハザードマップの活用</a:t>
              </a:r>
            </a:p>
          </p:txBody>
        </p:sp>
        <p:sp>
          <p:nvSpPr>
            <p:cNvPr id="27" name="テキスト ボックス 26">
              <a:extLst>
                <a:ext uri="{FF2B5EF4-FFF2-40B4-BE49-F238E27FC236}">
                  <a16:creationId xmlns:a16="http://schemas.microsoft.com/office/drawing/2014/main" id="{9783F943-AC9D-46A5-BF35-C27CA45FC40F}"/>
                </a:ext>
              </a:extLst>
            </p:cNvPr>
            <p:cNvSpPr txBox="1"/>
            <p:nvPr/>
          </p:nvSpPr>
          <p:spPr>
            <a:xfrm>
              <a:off x="1769896" y="4883914"/>
              <a:ext cx="5630493" cy="584775"/>
            </a:xfrm>
            <a:prstGeom prst="rect">
              <a:avLst/>
            </a:prstGeom>
            <a:noFill/>
          </p:spPr>
          <p:txBody>
            <a:bodyPr wrap="square" rtlCol="0">
              <a:spAutoFit/>
            </a:bodyPr>
            <a:lstStyle/>
            <a:p>
              <a:pPr algn="l"/>
              <a:r>
                <a:rPr lang="ja-JP" altLang="en-US" sz="1400" b="0" i="0" u="none" strike="noStrike" baseline="0" dirty="0">
                  <a:latin typeface="メイリオ" panose="020B0604030504040204" pitchFamily="50" charset="-128"/>
                  <a:ea typeface="メイリオ" panose="020B0604030504040204" pitchFamily="50" charset="-128"/>
                </a:rPr>
                <a:t>・国土交通省ハザードマップポータルサイト</a:t>
              </a:r>
              <a:r>
                <a:rPr lang="ja-JP" altLang="en-US" sz="1400" b="0" i="0" u="none" strike="noStrike" baseline="0" dirty="0">
                  <a:latin typeface="UDShinGoPro-Regular"/>
                  <a:ea typeface="メイリオ" panose="020B0604030504040204" pitchFamily="50" charset="-128"/>
                </a:rPr>
                <a:t>　</a:t>
              </a:r>
            </a:p>
            <a:p>
              <a:pPr algn="l"/>
              <a:r>
                <a:rPr lang="ja-JP" altLang="en-US" sz="1800" b="0" i="0" u="none" strike="noStrike" baseline="0" dirty="0">
                  <a:latin typeface="UDShinGoPro-Regular"/>
                  <a:ea typeface="メイリオ" panose="020B0604030504040204" pitchFamily="50" charset="-128"/>
                </a:rPr>
                <a:t>　　</a:t>
              </a:r>
              <a:r>
                <a:rPr lang="en-US" altLang="ja-JP" sz="1400" b="0" i="0" u="none" strike="noStrike" baseline="0" dirty="0">
                  <a:latin typeface="Arial" panose="020B0604020202020204" pitchFamily="34" charset="0"/>
                  <a:ea typeface="メイリオ" panose="020B0604030504040204" pitchFamily="50" charset="-128"/>
                  <a:cs typeface="Arial" panose="020B0604020202020204" pitchFamily="34" charset="0"/>
                </a:rPr>
                <a:t>http://disaportal.gsi.go.jp/index2.html</a:t>
              </a:r>
            </a:p>
          </p:txBody>
        </p:sp>
        <p:sp>
          <p:nvSpPr>
            <p:cNvPr id="28" name="テキスト ボックス 27">
              <a:extLst>
                <a:ext uri="{FF2B5EF4-FFF2-40B4-BE49-F238E27FC236}">
                  <a16:creationId xmlns:a16="http://schemas.microsoft.com/office/drawing/2014/main" id="{42B4F3B7-C227-4CB5-A8D1-38FB300DA354}"/>
                </a:ext>
              </a:extLst>
            </p:cNvPr>
            <p:cNvSpPr txBox="1"/>
            <p:nvPr/>
          </p:nvSpPr>
          <p:spPr>
            <a:xfrm>
              <a:off x="1769896" y="5566088"/>
              <a:ext cx="5630493" cy="584775"/>
            </a:xfrm>
            <a:prstGeom prst="rect">
              <a:avLst/>
            </a:prstGeom>
            <a:noFill/>
          </p:spPr>
          <p:txBody>
            <a:bodyPr wrap="square" rtlCol="0">
              <a:spAutoFit/>
            </a:bodyPr>
            <a:lstStyle/>
            <a:p>
              <a:pPr algn="l"/>
              <a:r>
                <a:rPr lang="ja-JP" altLang="en-US" sz="1400" b="0" i="0" u="none" strike="noStrike" baseline="0" dirty="0">
                  <a:latin typeface="メイリオ" panose="020B0604030504040204" pitchFamily="50" charset="-128"/>
                  <a:ea typeface="メイリオ" panose="020B0604030504040204" pitchFamily="50" charset="-128"/>
                </a:rPr>
                <a:t>・動画で学ぼう！ハザードマップ（日本損害保険協会）</a:t>
              </a:r>
            </a:p>
            <a:p>
              <a:pPr algn="l"/>
              <a:r>
                <a:rPr lang="ja-JP" altLang="en-US" sz="1800" b="0" i="0" u="none" strike="noStrike" baseline="0" dirty="0">
                  <a:latin typeface="UDShinGoPro-Regular"/>
                  <a:ea typeface="メイリオ" panose="020B0604030504040204" pitchFamily="50" charset="-128"/>
                </a:rPr>
                <a:t>　　</a:t>
              </a:r>
              <a:r>
                <a:rPr lang="en-US" altLang="ja-JP" sz="1400" b="0" i="0" u="none" strike="noStrike" baseline="0" dirty="0">
                  <a:latin typeface="Arial" panose="020B0604020202020204" pitchFamily="34" charset="0"/>
                  <a:ea typeface="メイリオ" panose="020B0604030504040204" pitchFamily="50" charset="-128"/>
                  <a:cs typeface="Arial" panose="020B0604020202020204" pitchFamily="34" charset="0"/>
                </a:rPr>
                <a:t>http://www.sonpo.or.jp/protection/bousai/hm/index.html</a:t>
              </a:r>
              <a:endParaRPr kumimoji="1" lang="ja-JP" altLang="en-US" sz="1400" dirty="0">
                <a:latin typeface="Arial" panose="020B0604020202020204" pitchFamily="34" charset="0"/>
                <a:ea typeface="メイリオ" panose="020B0604030504040204" pitchFamily="50" charset="-128"/>
                <a:cs typeface="Arial" panose="020B0604020202020204" pitchFamily="34" charset="0"/>
              </a:endParaRPr>
            </a:p>
          </p:txBody>
        </p:sp>
      </p:grpSp>
      <p:grpSp>
        <p:nvGrpSpPr>
          <p:cNvPr id="24" name="グループ化 23">
            <a:extLst>
              <a:ext uri="{FF2B5EF4-FFF2-40B4-BE49-F238E27FC236}">
                <a16:creationId xmlns:a16="http://schemas.microsoft.com/office/drawing/2014/main" id="{5E093B63-A9F4-49FD-A4CC-21074A3ABC9C}"/>
              </a:ext>
            </a:extLst>
          </p:cNvPr>
          <p:cNvGrpSpPr/>
          <p:nvPr/>
        </p:nvGrpSpPr>
        <p:grpSpPr>
          <a:xfrm>
            <a:off x="622259" y="2481535"/>
            <a:ext cx="7899482" cy="492434"/>
            <a:chOff x="622259" y="1788634"/>
            <a:chExt cx="7899482" cy="492434"/>
          </a:xfrm>
        </p:grpSpPr>
        <p:sp>
          <p:nvSpPr>
            <p:cNvPr id="29" name="四角形: 角を丸くする 28">
              <a:extLst>
                <a:ext uri="{FF2B5EF4-FFF2-40B4-BE49-F238E27FC236}">
                  <a16:creationId xmlns:a16="http://schemas.microsoft.com/office/drawing/2014/main" id="{BEFFF808-26BD-4A22-AD4A-33F71BE98DB8}"/>
                </a:ext>
              </a:extLst>
            </p:cNvPr>
            <p:cNvSpPr/>
            <p:nvPr/>
          </p:nvSpPr>
          <p:spPr>
            <a:xfrm>
              <a:off x="1435947" y="1903800"/>
              <a:ext cx="7085794" cy="377268"/>
            </a:xfrm>
            <a:prstGeom prst="roundRect">
              <a:avLst>
                <a:gd name="adj" fmla="val 10711"/>
              </a:avLst>
            </a:prstGeom>
            <a:solidFill>
              <a:srgbClr val="DA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6C74CA33-1111-43A9-8AD4-4600863A0F26}"/>
                </a:ext>
              </a:extLst>
            </p:cNvPr>
            <p:cNvSpPr txBox="1"/>
            <p:nvPr/>
          </p:nvSpPr>
          <p:spPr>
            <a:xfrm>
              <a:off x="2099003" y="1917660"/>
              <a:ext cx="6204431" cy="302006"/>
            </a:xfrm>
            <a:prstGeom prst="rect">
              <a:avLst/>
            </a:prstGeom>
            <a:noFill/>
          </p:spPr>
          <p:txBody>
            <a:bodyPr wrap="square" lIns="0" tIns="0" rIns="0" bIns="0" rtlCol="0">
              <a:spAutoFit/>
            </a:bodyPr>
            <a:lstStyle/>
            <a:p>
              <a:pPr algn="l">
                <a:lnSpc>
                  <a:spcPts val="2500"/>
                </a:lnSpc>
              </a:pPr>
              <a:r>
                <a:rPr lang="ja-JP" altLang="en-US" sz="1600" b="1" i="0" u="none" strike="noStrike" spc="-150" baseline="0" dirty="0">
                  <a:solidFill>
                    <a:schemeClr val="bg2">
                      <a:lumMod val="10000"/>
                    </a:schemeClr>
                  </a:solidFill>
                  <a:latin typeface="メイリオ" panose="020B0604030504040204" pitchFamily="50" charset="-128"/>
                  <a:ea typeface="メイリオ" panose="020B0604030504040204" pitchFamily="50" charset="-128"/>
                </a:rPr>
                <a:t>地震における家の中の安全対策として、どのようなことができるだろうか。</a:t>
              </a:r>
              <a:endParaRPr kumimoji="1" lang="ja-JP" altLang="en-US" sz="1600" b="1" spc="-15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33" name="四角形: 角を丸くする 32">
              <a:extLst>
                <a:ext uri="{FF2B5EF4-FFF2-40B4-BE49-F238E27FC236}">
                  <a16:creationId xmlns:a16="http://schemas.microsoft.com/office/drawing/2014/main" id="{1006DC7B-2151-4A85-BD51-25F19AD70186}"/>
                </a:ext>
              </a:extLst>
            </p:cNvPr>
            <p:cNvSpPr/>
            <p:nvPr/>
          </p:nvSpPr>
          <p:spPr>
            <a:xfrm>
              <a:off x="733179" y="1903241"/>
              <a:ext cx="1254904" cy="294968"/>
            </a:xfrm>
            <a:prstGeom prst="roundRect">
              <a:avLst>
                <a:gd name="adj" fmla="val 48667"/>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4000" tIns="36000" rIns="0" bIns="0" rtlCol="0" anchor="ctr" anchorCtr="1"/>
            <a:lstStyle/>
            <a:p>
              <a:pPr algn="ctr"/>
              <a:r>
                <a:rPr kumimoji="1" lang="ja-JP" altLang="en-US" sz="1200" b="1" dirty="0">
                  <a:latin typeface="メイリオ" panose="020B0604030504040204" pitchFamily="50" charset="-128"/>
                  <a:ea typeface="メイリオ" panose="020B0604030504040204" pitchFamily="50" charset="-128"/>
                </a:rPr>
                <a:t>考えてみよう</a:t>
              </a:r>
            </a:p>
          </p:txBody>
        </p:sp>
        <p:pic>
          <p:nvPicPr>
            <p:cNvPr id="34" name="グラフィックス 33">
              <a:extLst>
                <a:ext uri="{FF2B5EF4-FFF2-40B4-BE49-F238E27FC236}">
                  <a16:creationId xmlns:a16="http://schemas.microsoft.com/office/drawing/2014/main" id="{53500BB9-D5A9-4FEA-A57D-2DA0E7763C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259" y="1788634"/>
              <a:ext cx="419100" cy="409575"/>
            </a:xfrm>
            <a:prstGeom prst="rect">
              <a:avLst/>
            </a:prstGeom>
          </p:spPr>
        </p:pic>
      </p:grpSp>
      <p:sp>
        <p:nvSpPr>
          <p:cNvPr id="25" name="テキスト ボックス 24">
            <a:extLst>
              <a:ext uri="{FF2B5EF4-FFF2-40B4-BE49-F238E27FC236}">
                <a16:creationId xmlns:a16="http://schemas.microsoft.com/office/drawing/2014/main" id="{88D76025-385D-4A46-8BA8-A020A1017A13}"/>
              </a:ext>
            </a:extLst>
          </p:cNvPr>
          <p:cNvSpPr txBox="1"/>
          <p:nvPr/>
        </p:nvSpPr>
        <p:spPr>
          <a:xfrm>
            <a:off x="1130758" y="1730878"/>
            <a:ext cx="7405549" cy="645048"/>
          </a:xfrm>
          <a:prstGeom prst="rect">
            <a:avLst/>
          </a:prstGeom>
          <a:noFill/>
        </p:spPr>
        <p:txBody>
          <a:bodyPr wrap="square" lIns="0" tIns="0" rIns="0" bIns="0" rtlCol="0">
            <a:spAutoFit/>
          </a:bodyPr>
          <a:lstStyle/>
          <a:p>
            <a:pPr>
              <a:lnSpc>
                <a:spcPts val="2600"/>
              </a:lnSpc>
            </a:pPr>
            <a:r>
              <a:rPr kumimoji="1" lang="ja-JP" altLang="en-US" sz="1400" spc="-100" dirty="0">
                <a:solidFill>
                  <a:schemeClr val="bg2">
                    <a:lumMod val="10000"/>
                  </a:schemeClr>
                </a:solidFill>
                <a:latin typeface="メイリオ" panose="020B0604030504040204" pitchFamily="50" charset="-128"/>
                <a:ea typeface="メイリオ" panose="020B0604030504040204" pitchFamily="50" charset="-128"/>
              </a:rPr>
              <a:t>　ハザードマップから、その地域にもたらされる揺れの大きさや揺れ方の様子などがわかります。その地域で起こりうる被害を確認しておき、万一の地震被害に備えましょう。</a:t>
            </a:r>
          </a:p>
        </p:txBody>
      </p:sp>
      <p:grpSp>
        <p:nvGrpSpPr>
          <p:cNvPr id="4" name="グループ化 3">
            <a:extLst>
              <a:ext uri="{FF2B5EF4-FFF2-40B4-BE49-F238E27FC236}">
                <a16:creationId xmlns:a16="http://schemas.microsoft.com/office/drawing/2014/main" id="{499C1DF4-59D5-4604-BC43-F0FF16B687E1}"/>
              </a:ext>
            </a:extLst>
          </p:cNvPr>
          <p:cNvGrpSpPr/>
          <p:nvPr/>
        </p:nvGrpSpPr>
        <p:grpSpPr>
          <a:xfrm>
            <a:off x="1224000" y="5328000"/>
            <a:ext cx="6102685" cy="302006"/>
            <a:chOff x="831392" y="5652144"/>
            <a:chExt cx="6102685" cy="302006"/>
          </a:xfrm>
        </p:grpSpPr>
        <p:sp>
          <p:nvSpPr>
            <p:cNvPr id="32" name="テキスト ボックス 31">
              <a:extLst>
                <a:ext uri="{FF2B5EF4-FFF2-40B4-BE49-F238E27FC236}">
                  <a16:creationId xmlns:a16="http://schemas.microsoft.com/office/drawing/2014/main" id="{BFBA186A-D41A-415A-AE84-890F269030DE}"/>
                </a:ext>
              </a:extLst>
            </p:cNvPr>
            <p:cNvSpPr txBox="1"/>
            <p:nvPr/>
          </p:nvSpPr>
          <p:spPr>
            <a:xfrm>
              <a:off x="1078619" y="5652144"/>
              <a:ext cx="5855458" cy="302006"/>
            </a:xfrm>
            <a:prstGeom prst="rect">
              <a:avLst/>
            </a:prstGeom>
            <a:noFill/>
          </p:spPr>
          <p:txBody>
            <a:bodyPr wrap="square" lIns="0" tIns="0" rIns="0" bIns="0" rtlCol="0">
              <a:spAutoFit/>
            </a:bodyPr>
            <a:lstStyle/>
            <a:p>
              <a:pPr>
                <a:lnSpc>
                  <a:spcPts val="2500"/>
                </a:lnSpc>
              </a:pPr>
              <a:r>
                <a:rPr lang="ja-JP" altLang="en-US" sz="1600" b="1" dirty="0">
                  <a:solidFill>
                    <a:schemeClr val="bg2">
                      <a:lumMod val="10000"/>
                    </a:schemeClr>
                  </a:solidFill>
                  <a:latin typeface="メイリオ" panose="020B0604030504040204" pitchFamily="50" charset="-128"/>
                  <a:ea typeface="メイリオ" panose="020B0604030504040204" pitchFamily="50" charset="-128"/>
                </a:rPr>
                <a:t>家具の配置の確認</a:t>
              </a:r>
              <a:endParaRPr kumimoji="1" lang="ja-JP" altLang="en-US" sz="1600" b="1" spc="12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5A18BD8A-A962-4C79-8A92-569F0C5BC6F0}"/>
                </a:ext>
              </a:extLst>
            </p:cNvPr>
            <p:cNvSpPr/>
            <p:nvPr/>
          </p:nvSpPr>
          <p:spPr>
            <a:xfrm>
              <a:off x="831392" y="5716600"/>
              <a:ext cx="149013" cy="14901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grpSp>
      <p:pic>
        <p:nvPicPr>
          <p:cNvPr id="39" name="図 38" descr="挿絵 が含まれている画像&#10;&#10;自動的に生成された説明">
            <a:extLst>
              <a:ext uri="{FF2B5EF4-FFF2-40B4-BE49-F238E27FC236}">
                <a16:creationId xmlns:a16="http://schemas.microsoft.com/office/drawing/2014/main" id="{DC6EF51C-2A25-46D2-9C40-40E1376D0F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0000" y="3096000"/>
            <a:ext cx="3576610" cy="1941141"/>
          </a:xfrm>
          <a:prstGeom prst="rect">
            <a:avLst/>
          </a:prstGeom>
        </p:spPr>
      </p:pic>
      <p:sp>
        <p:nvSpPr>
          <p:cNvPr id="40" name="object 10">
            <a:extLst>
              <a:ext uri="{FF2B5EF4-FFF2-40B4-BE49-F238E27FC236}">
                <a16:creationId xmlns:a16="http://schemas.microsoft.com/office/drawing/2014/main" id="{FA5A6EFD-CD97-49AC-807E-393293299992}"/>
              </a:ext>
            </a:extLst>
          </p:cNvPr>
          <p:cNvSpPr txBox="1"/>
          <p:nvPr/>
        </p:nvSpPr>
        <p:spPr>
          <a:xfrm>
            <a:off x="1440000" y="5868000"/>
            <a:ext cx="6372000" cy="491160"/>
          </a:xfrm>
          <a:prstGeom prst="rect">
            <a:avLst/>
          </a:prstGeom>
        </p:spPr>
        <p:txBody>
          <a:bodyPr vert="horz" wrap="square" lIns="0" tIns="12700" rIns="0" bIns="0" spcCol="144000" rtlCol="0">
            <a:spAutoFit/>
          </a:bodyPr>
          <a:lstStyle/>
          <a:p>
            <a:pPr marL="12700">
              <a:lnSpc>
                <a:spcPts val="1800"/>
              </a:lnSpc>
              <a:spcBef>
                <a:spcPts val="100"/>
              </a:spcBef>
            </a:pPr>
            <a:r>
              <a:rPr lang="ja-JP" altLang="en-US" sz="1600" b="1" dirty="0">
                <a:solidFill>
                  <a:srgbClr val="FF0000"/>
                </a:solidFill>
                <a:latin typeface="メイリオ" panose="020B0604030504040204" pitchFamily="50" charset="-128"/>
                <a:ea typeface="メイリオ" panose="020B0604030504040204" pitchFamily="50" charset="-128"/>
              </a:rPr>
              <a:t>就寝場所の安全を考慮して、配置を考える。家具が倒れて、出口を</a:t>
            </a:r>
            <a:endParaRPr lang="en-US" altLang="ja-JP" sz="1600" b="1" dirty="0">
              <a:solidFill>
                <a:srgbClr val="FF0000"/>
              </a:solidFill>
              <a:latin typeface="メイリオ" panose="020B0604030504040204" pitchFamily="50" charset="-128"/>
              <a:ea typeface="メイリオ" panose="020B0604030504040204" pitchFamily="50" charset="-128"/>
            </a:endParaRPr>
          </a:p>
          <a:p>
            <a:pPr marL="12700">
              <a:lnSpc>
                <a:spcPts val="1800"/>
              </a:lnSpc>
              <a:spcBef>
                <a:spcPts val="100"/>
              </a:spcBef>
            </a:pPr>
            <a:r>
              <a:rPr lang="ja-JP" altLang="en-US" sz="1600" b="1" dirty="0">
                <a:solidFill>
                  <a:srgbClr val="FF0000"/>
                </a:solidFill>
                <a:latin typeface="メイリオ" panose="020B0604030504040204" pitchFamily="50" charset="-128"/>
                <a:ea typeface="メイリオ" panose="020B0604030504040204" pitchFamily="50" charset="-128"/>
              </a:rPr>
              <a:t>ふさがないようにする。など</a:t>
            </a:r>
            <a:endParaRPr lang="ja-JP" altLang="en-US" sz="1200" b="1" dirty="0">
              <a:solidFill>
                <a:srgbClr val="FF0000"/>
              </a:solidFill>
              <a:latin typeface="メイリオ" panose="020B0604030504040204" pitchFamily="50" charset="-128"/>
              <a:ea typeface="メイリオ" panose="020B0604030504040204" pitchFamily="50" charset="-128"/>
              <a:cs typeface="メイリオ"/>
            </a:endParaRPr>
          </a:p>
        </p:txBody>
      </p:sp>
      <p:sp>
        <p:nvSpPr>
          <p:cNvPr id="31" name="正方形/長方形 30">
            <a:extLst>
              <a:ext uri="{FF2B5EF4-FFF2-40B4-BE49-F238E27FC236}">
                <a16:creationId xmlns:a16="http://schemas.microsoft.com/office/drawing/2014/main" id="{7BD8F2E8-9A1F-44FF-9550-0C5A68029FFE}"/>
              </a:ext>
            </a:extLst>
          </p:cNvPr>
          <p:cNvSpPr/>
          <p:nvPr/>
        </p:nvSpPr>
        <p:spPr>
          <a:xfrm>
            <a:off x="1296000" y="5760000"/>
            <a:ext cx="6588000" cy="648000"/>
          </a:xfrm>
          <a:prstGeom prst="rect">
            <a:avLst/>
          </a:prstGeom>
          <a:noFill/>
          <a:ln w="1905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Tree>
    <p:extLst>
      <p:ext uri="{BB962C8B-B14F-4D97-AF65-F5344CB8AC3E}">
        <p14:creationId xmlns:p14="http://schemas.microsoft.com/office/powerpoint/2010/main" val="3274098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par>
                                <p:cTn id="8" presetID="10" presetClass="entr" presetSubtype="0" fill="hold" nodeType="withEffect">
                                  <p:stCondLst>
                                    <p:cond delay="3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
                                        <p:tgtEl>
                                          <p:spTgt spid="4"/>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3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repeatCount="2000"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2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k object 16">
            <a:extLst>
              <a:ext uri="{FF2B5EF4-FFF2-40B4-BE49-F238E27FC236}">
                <a16:creationId xmlns:a16="http://schemas.microsoft.com/office/drawing/2014/main" id="{48062CF4-489C-436F-BE80-9ABC9C0E0A6D}"/>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126AAE"/>
            </a:solidFill>
          </a:ln>
        </p:spPr>
        <p:txBody>
          <a:bodyPr wrap="square" lIns="0" tIns="0" rIns="0" bIns="0" rtlCol="0"/>
          <a:lstStyle/>
          <a:p>
            <a:endParaRPr/>
          </a:p>
        </p:txBody>
      </p:sp>
      <p:sp>
        <p:nvSpPr>
          <p:cNvPr id="9" name="object 2">
            <a:extLst>
              <a:ext uri="{FF2B5EF4-FFF2-40B4-BE49-F238E27FC236}">
                <a16:creationId xmlns:a16="http://schemas.microsoft.com/office/drawing/2014/main" id="{80B139EB-9D76-466F-AA05-29CFE9906FBF}"/>
              </a:ext>
            </a:extLst>
          </p:cNvPr>
          <p:cNvSpPr/>
          <p:nvPr/>
        </p:nvSpPr>
        <p:spPr>
          <a:xfrm>
            <a:off x="-1" y="232651"/>
            <a:ext cx="7178893"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ED9901"/>
          </a:solidFill>
        </p:spPr>
        <p:txBody>
          <a:bodyPr wrap="square" lIns="0" tIns="0" rIns="0" bIns="0" rtlCol="0"/>
          <a:lstStyle/>
          <a:p>
            <a:endParaRPr dirty="0"/>
          </a:p>
        </p:txBody>
      </p:sp>
      <p:grpSp>
        <p:nvGrpSpPr>
          <p:cNvPr id="23" name="グループ化 22">
            <a:extLst>
              <a:ext uri="{FF2B5EF4-FFF2-40B4-BE49-F238E27FC236}">
                <a16:creationId xmlns:a16="http://schemas.microsoft.com/office/drawing/2014/main" id="{B0079016-4A8B-4046-96DF-098758CF2293}"/>
              </a:ext>
            </a:extLst>
          </p:cNvPr>
          <p:cNvGrpSpPr/>
          <p:nvPr/>
        </p:nvGrpSpPr>
        <p:grpSpPr>
          <a:xfrm>
            <a:off x="76200" y="324000"/>
            <a:ext cx="7006331" cy="628377"/>
            <a:chOff x="76200" y="324000"/>
            <a:chExt cx="7006331" cy="628377"/>
          </a:xfrm>
        </p:grpSpPr>
        <p:sp>
          <p:nvSpPr>
            <p:cNvPr id="11" name="object 3">
              <a:extLst>
                <a:ext uri="{FF2B5EF4-FFF2-40B4-BE49-F238E27FC236}">
                  <a16:creationId xmlns:a16="http://schemas.microsoft.com/office/drawing/2014/main" id="{C4227F71-E657-4075-9458-7264392F2497}"/>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7" name="object 3">
              <a:extLst>
                <a:ext uri="{FF2B5EF4-FFF2-40B4-BE49-F238E27FC236}">
                  <a16:creationId xmlns:a16="http://schemas.microsoft.com/office/drawing/2014/main" id="{4E943721-31AF-4867-A95F-A1786B09DFE7}"/>
                </a:ext>
              </a:extLst>
            </p:cNvPr>
            <p:cNvSpPr txBox="1">
              <a:spLocks/>
            </p:cNvSpPr>
            <p:nvPr/>
          </p:nvSpPr>
          <p:spPr>
            <a:xfrm>
              <a:off x="792000" y="396000"/>
              <a:ext cx="5446627"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備えあれば憂いなし！</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9" name="object 3">
              <a:extLst>
                <a:ext uri="{FF2B5EF4-FFF2-40B4-BE49-F238E27FC236}">
                  <a16:creationId xmlns:a16="http://schemas.microsoft.com/office/drawing/2014/main" id="{79B4A53B-642A-4855-9CEB-3E1430E496E5}"/>
                </a:ext>
              </a:extLst>
            </p:cNvPr>
            <p:cNvSpPr txBox="1">
              <a:spLocks/>
            </p:cNvSpPr>
            <p:nvPr/>
          </p:nvSpPr>
          <p:spPr>
            <a:xfrm>
              <a:off x="4557917" y="457200"/>
              <a:ext cx="2524614"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b="1" kern="0" dirty="0">
                  <a:solidFill>
                    <a:srgbClr val="FFFFFF"/>
                  </a:solidFill>
                  <a:latin typeface="メイリオ" panose="020B0604030504040204" pitchFamily="50" charset="-128"/>
                  <a:ea typeface="メイリオ" panose="020B0604030504040204" pitchFamily="50" charset="-128"/>
                </a:rPr>
                <a:t>（自然災害への備え）</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05825D39-4802-442C-8B85-51CAD5F70806}"/>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2</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sp>
        <p:nvSpPr>
          <p:cNvPr id="16" name="テキスト ボックス 15">
            <a:extLst>
              <a:ext uri="{FF2B5EF4-FFF2-40B4-BE49-F238E27FC236}">
                <a16:creationId xmlns:a16="http://schemas.microsoft.com/office/drawing/2014/main" id="{7ACE7EC0-E3C2-4331-882F-5B696C868420}"/>
              </a:ext>
            </a:extLst>
          </p:cNvPr>
          <p:cNvSpPr txBox="1"/>
          <p:nvPr/>
        </p:nvSpPr>
        <p:spPr>
          <a:xfrm>
            <a:off x="590668" y="1350952"/>
            <a:ext cx="7820152" cy="323165"/>
          </a:xfrm>
          <a:prstGeom prst="rect">
            <a:avLst/>
          </a:prstGeom>
          <a:noFill/>
        </p:spPr>
        <p:txBody>
          <a:bodyPr wrap="square" lIns="0" tIns="0" rIns="0" bIns="0" rtlCol="0">
            <a:spAutoFit/>
          </a:bodyPr>
          <a:lstStyle/>
          <a:p>
            <a:pPr>
              <a:lnSpc>
                <a:spcPts val="2800"/>
              </a:lnSpc>
            </a:pPr>
            <a:r>
              <a:rPr kumimoji="1" lang="ja-JP" altLang="en-US" sz="1400" b="1" dirty="0">
                <a:solidFill>
                  <a:schemeClr val="bg2">
                    <a:lumMod val="10000"/>
                  </a:schemeClr>
                </a:solidFill>
                <a:latin typeface="メイリオ" panose="020B0604030504040204" pitchFamily="50" charset="-128"/>
                <a:ea typeface="メイリオ" panose="020B0604030504040204" pitchFamily="50" charset="-128"/>
              </a:rPr>
              <a:t>（３）地震に備えよう</a:t>
            </a:r>
          </a:p>
        </p:txBody>
      </p:sp>
      <p:grpSp>
        <p:nvGrpSpPr>
          <p:cNvPr id="5" name="グループ化 4" hidden="1">
            <a:extLst>
              <a:ext uri="{FF2B5EF4-FFF2-40B4-BE49-F238E27FC236}">
                <a16:creationId xmlns:a16="http://schemas.microsoft.com/office/drawing/2014/main" id="{F196071B-E090-43C2-BD9C-6DD8D3EF6228}"/>
              </a:ext>
            </a:extLst>
          </p:cNvPr>
          <p:cNvGrpSpPr/>
          <p:nvPr/>
        </p:nvGrpSpPr>
        <p:grpSpPr>
          <a:xfrm>
            <a:off x="1658414" y="4419305"/>
            <a:ext cx="5741975" cy="1731558"/>
            <a:chOff x="1658414" y="4419305"/>
            <a:chExt cx="5741975" cy="1731558"/>
          </a:xfrm>
        </p:grpSpPr>
        <p:sp>
          <p:nvSpPr>
            <p:cNvPr id="26" name="正方形/長方形 25">
              <a:extLst>
                <a:ext uri="{FF2B5EF4-FFF2-40B4-BE49-F238E27FC236}">
                  <a16:creationId xmlns:a16="http://schemas.microsoft.com/office/drawing/2014/main" id="{683B0185-699F-4C37-885E-B5F8B1895756}"/>
                </a:ext>
              </a:extLst>
            </p:cNvPr>
            <p:cNvSpPr/>
            <p:nvPr/>
          </p:nvSpPr>
          <p:spPr>
            <a:xfrm>
              <a:off x="1658414" y="4419305"/>
              <a:ext cx="2197969" cy="338667"/>
            </a:xfrm>
            <a:prstGeom prst="rect">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1400" b="1" dirty="0">
                  <a:latin typeface="メイリオ" panose="020B0604030504040204" pitchFamily="50" charset="-128"/>
                  <a:ea typeface="メイリオ" panose="020B0604030504040204" pitchFamily="50" charset="-128"/>
                </a:rPr>
                <a:t>ハザードマップの活用</a:t>
              </a:r>
            </a:p>
          </p:txBody>
        </p:sp>
        <p:sp>
          <p:nvSpPr>
            <p:cNvPr id="27" name="テキスト ボックス 26">
              <a:extLst>
                <a:ext uri="{FF2B5EF4-FFF2-40B4-BE49-F238E27FC236}">
                  <a16:creationId xmlns:a16="http://schemas.microsoft.com/office/drawing/2014/main" id="{9783F943-AC9D-46A5-BF35-C27CA45FC40F}"/>
                </a:ext>
              </a:extLst>
            </p:cNvPr>
            <p:cNvSpPr txBox="1"/>
            <p:nvPr/>
          </p:nvSpPr>
          <p:spPr>
            <a:xfrm>
              <a:off x="1769896" y="4883914"/>
              <a:ext cx="5630493" cy="584775"/>
            </a:xfrm>
            <a:prstGeom prst="rect">
              <a:avLst/>
            </a:prstGeom>
            <a:noFill/>
          </p:spPr>
          <p:txBody>
            <a:bodyPr wrap="square" rtlCol="0">
              <a:spAutoFit/>
            </a:bodyPr>
            <a:lstStyle/>
            <a:p>
              <a:pPr algn="l"/>
              <a:r>
                <a:rPr lang="ja-JP" altLang="en-US" sz="1400" b="0" i="0" u="none" strike="noStrike" baseline="0" dirty="0">
                  <a:latin typeface="メイリオ" panose="020B0604030504040204" pitchFamily="50" charset="-128"/>
                  <a:ea typeface="メイリオ" panose="020B0604030504040204" pitchFamily="50" charset="-128"/>
                </a:rPr>
                <a:t>・国土交通省ハザードマップポータルサイト</a:t>
              </a:r>
              <a:r>
                <a:rPr lang="ja-JP" altLang="en-US" sz="1400" b="0" i="0" u="none" strike="noStrike" baseline="0" dirty="0">
                  <a:latin typeface="UDShinGoPro-Regular"/>
                  <a:ea typeface="メイリオ" panose="020B0604030504040204" pitchFamily="50" charset="-128"/>
                </a:rPr>
                <a:t>　</a:t>
              </a:r>
            </a:p>
            <a:p>
              <a:pPr algn="l"/>
              <a:r>
                <a:rPr lang="ja-JP" altLang="en-US" sz="1800" b="0" i="0" u="none" strike="noStrike" baseline="0" dirty="0">
                  <a:latin typeface="UDShinGoPro-Regular"/>
                  <a:ea typeface="メイリオ" panose="020B0604030504040204" pitchFamily="50" charset="-128"/>
                </a:rPr>
                <a:t>　　</a:t>
              </a:r>
              <a:r>
                <a:rPr lang="en-US" altLang="ja-JP" sz="1400" b="0" i="0" u="none" strike="noStrike" baseline="0" dirty="0">
                  <a:latin typeface="Arial" panose="020B0604020202020204" pitchFamily="34" charset="0"/>
                  <a:ea typeface="メイリオ" panose="020B0604030504040204" pitchFamily="50" charset="-128"/>
                  <a:cs typeface="Arial" panose="020B0604020202020204" pitchFamily="34" charset="0"/>
                </a:rPr>
                <a:t>http://disaportal.gsi.go.jp/index2.html</a:t>
              </a:r>
            </a:p>
          </p:txBody>
        </p:sp>
        <p:sp>
          <p:nvSpPr>
            <p:cNvPr id="28" name="テキスト ボックス 27">
              <a:extLst>
                <a:ext uri="{FF2B5EF4-FFF2-40B4-BE49-F238E27FC236}">
                  <a16:creationId xmlns:a16="http://schemas.microsoft.com/office/drawing/2014/main" id="{42B4F3B7-C227-4CB5-A8D1-38FB300DA354}"/>
                </a:ext>
              </a:extLst>
            </p:cNvPr>
            <p:cNvSpPr txBox="1"/>
            <p:nvPr/>
          </p:nvSpPr>
          <p:spPr>
            <a:xfrm>
              <a:off x="1769896" y="5566088"/>
              <a:ext cx="5630493" cy="584775"/>
            </a:xfrm>
            <a:prstGeom prst="rect">
              <a:avLst/>
            </a:prstGeom>
            <a:noFill/>
          </p:spPr>
          <p:txBody>
            <a:bodyPr wrap="square" rtlCol="0">
              <a:spAutoFit/>
            </a:bodyPr>
            <a:lstStyle/>
            <a:p>
              <a:pPr algn="l"/>
              <a:r>
                <a:rPr lang="ja-JP" altLang="en-US" sz="1400" b="0" i="0" u="none" strike="noStrike" baseline="0" dirty="0">
                  <a:latin typeface="メイリオ" panose="020B0604030504040204" pitchFamily="50" charset="-128"/>
                  <a:ea typeface="メイリオ" panose="020B0604030504040204" pitchFamily="50" charset="-128"/>
                </a:rPr>
                <a:t>・動画で学ぼう！ハザードマップ（日本損害保険協会）</a:t>
              </a:r>
            </a:p>
            <a:p>
              <a:pPr algn="l"/>
              <a:r>
                <a:rPr lang="ja-JP" altLang="en-US" sz="1800" b="0" i="0" u="none" strike="noStrike" baseline="0" dirty="0">
                  <a:latin typeface="UDShinGoPro-Regular"/>
                  <a:ea typeface="メイリオ" panose="020B0604030504040204" pitchFamily="50" charset="-128"/>
                </a:rPr>
                <a:t>　　</a:t>
              </a:r>
              <a:r>
                <a:rPr lang="en-US" altLang="ja-JP" sz="1400" b="0" i="0" u="none" strike="noStrike" baseline="0" dirty="0">
                  <a:latin typeface="Arial" panose="020B0604020202020204" pitchFamily="34" charset="0"/>
                  <a:ea typeface="メイリオ" panose="020B0604030504040204" pitchFamily="50" charset="-128"/>
                  <a:cs typeface="Arial" panose="020B0604020202020204" pitchFamily="34" charset="0"/>
                </a:rPr>
                <a:t>http://www.sonpo.or.jp/protection/bousai/hm/index.html</a:t>
              </a:r>
              <a:endParaRPr kumimoji="1" lang="ja-JP" altLang="en-US" sz="1400" dirty="0">
                <a:latin typeface="Arial" panose="020B0604020202020204" pitchFamily="34" charset="0"/>
                <a:ea typeface="メイリオ" panose="020B0604030504040204" pitchFamily="50" charset="-128"/>
                <a:cs typeface="Arial" panose="020B0604020202020204" pitchFamily="34" charset="0"/>
              </a:endParaRPr>
            </a:p>
          </p:txBody>
        </p:sp>
      </p:grpSp>
      <p:grpSp>
        <p:nvGrpSpPr>
          <p:cNvPr id="24" name="グループ化 23">
            <a:extLst>
              <a:ext uri="{FF2B5EF4-FFF2-40B4-BE49-F238E27FC236}">
                <a16:creationId xmlns:a16="http://schemas.microsoft.com/office/drawing/2014/main" id="{5E093B63-A9F4-49FD-A4CC-21074A3ABC9C}"/>
              </a:ext>
            </a:extLst>
          </p:cNvPr>
          <p:cNvGrpSpPr/>
          <p:nvPr/>
        </p:nvGrpSpPr>
        <p:grpSpPr>
          <a:xfrm>
            <a:off x="622259" y="2481535"/>
            <a:ext cx="7899482" cy="492434"/>
            <a:chOff x="622259" y="1788634"/>
            <a:chExt cx="7899482" cy="492434"/>
          </a:xfrm>
        </p:grpSpPr>
        <p:sp>
          <p:nvSpPr>
            <p:cNvPr id="29" name="四角形: 角を丸くする 28">
              <a:extLst>
                <a:ext uri="{FF2B5EF4-FFF2-40B4-BE49-F238E27FC236}">
                  <a16:creationId xmlns:a16="http://schemas.microsoft.com/office/drawing/2014/main" id="{BEFFF808-26BD-4A22-AD4A-33F71BE98DB8}"/>
                </a:ext>
              </a:extLst>
            </p:cNvPr>
            <p:cNvSpPr/>
            <p:nvPr/>
          </p:nvSpPr>
          <p:spPr>
            <a:xfrm>
              <a:off x="1435947" y="1903800"/>
              <a:ext cx="7085794" cy="377268"/>
            </a:xfrm>
            <a:prstGeom prst="roundRect">
              <a:avLst>
                <a:gd name="adj" fmla="val 10711"/>
              </a:avLst>
            </a:prstGeom>
            <a:solidFill>
              <a:srgbClr val="DA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6C74CA33-1111-43A9-8AD4-4600863A0F26}"/>
                </a:ext>
              </a:extLst>
            </p:cNvPr>
            <p:cNvSpPr txBox="1"/>
            <p:nvPr/>
          </p:nvSpPr>
          <p:spPr>
            <a:xfrm>
              <a:off x="2099003" y="1917660"/>
              <a:ext cx="6204431" cy="302006"/>
            </a:xfrm>
            <a:prstGeom prst="rect">
              <a:avLst/>
            </a:prstGeom>
            <a:noFill/>
          </p:spPr>
          <p:txBody>
            <a:bodyPr wrap="square" lIns="0" tIns="0" rIns="0" bIns="0" rtlCol="0">
              <a:spAutoFit/>
            </a:bodyPr>
            <a:lstStyle/>
            <a:p>
              <a:pPr algn="l">
                <a:lnSpc>
                  <a:spcPts val="2500"/>
                </a:lnSpc>
              </a:pPr>
              <a:r>
                <a:rPr lang="ja-JP" altLang="en-US" sz="1600" b="1" i="0" u="none" strike="noStrike" spc="-150" baseline="0" dirty="0">
                  <a:solidFill>
                    <a:schemeClr val="bg2">
                      <a:lumMod val="10000"/>
                    </a:schemeClr>
                  </a:solidFill>
                  <a:latin typeface="メイリオ" panose="020B0604030504040204" pitchFamily="50" charset="-128"/>
                  <a:ea typeface="メイリオ" panose="020B0604030504040204" pitchFamily="50" charset="-128"/>
                </a:rPr>
                <a:t>地震における家の中の安全対策として、どのようなことができるだろうか。</a:t>
              </a:r>
              <a:endParaRPr kumimoji="1" lang="ja-JP" altLang="en-US" sz="1600" b="1" spc="-15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33" name="四角形: 角を丸くする 32">
              <a:extLst>
                <a:ext uri="{FF2B5EF4-FFF2-40B4-BE49-F238E27FC236}">
                  <a16:creationId xmlns:a16="http://schemas.microsoft.com/office/drawing/2014/main" id="{1006DC7B-2151-4A85-BD51-25F19AD70186}"/>
                </a:ext>
              </a:extLst>
            </p:cNvPr>
            <p:cNvSpPr/>
            <p:nvPr/>
          </p:nvSpPr>
          <p:spPr>
            <a:xfrm>
              <a:off x="733179" y="1903241"/>
              <a:ext cx="1254904" cy="294968"/>
            </a:xfrm>
            <a:prstGeom prst="roundRect">
              <a:avLst>
                <a:gd name="adj" fmla="val 48667"/>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4000" tIns="36000" rIns="0" bIns="0" rtlCol="0" anchor="ctr" anchorCtr="1"/>
            <a:lstStyle/>
            <a:p>
              <a:pPr algn="ctr"/>
              <a:r>
                <a:rPr kumimoji="1" lang="ja-JP" altLang="en-US" sz="1200" b="1" dirty="0">
                  <a:latin typeface="メイリオ" panose="020B0604030504040204" pitchFamily="50" charset="-128"/>
                  <a:ea typeface="メイリオ" panose="020B0604030504040204" pitchFamily="50" charset="-128"/>
                </a:rPr>
                <a:t>考えてみよう</a:t>
              </a:r>
            </a:p>
          </p:txBody>
        </p:sp>
        <p:pic>
          <p:nvPicPr>
            <p:cNvPr id="34" name="グラフィックス 33">
              <a:extLst>
                <a:ext uri="{FF2B5EF4-FFF2-40B4-BE49-F238E27FC236}">
                  <a16:creationId xmlns:a16="http://schemas.microsoft.com/office/drawing/2014/main" id="{53500BB9-D5A9-4FEA-A57D-2DA0E7763C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259" y="1788634"/>
              <a:ext cx="419100" cy="409575"/>
            </a:xfrm>
            <a:prstGeom prst="rect">
              <a:avLst/>
            </a:prstGeom>
          </p:spPr>
        </p:pic>
      </p:grpSp>
      <p:sp>
        <p:nvSpPr>
          <p:cNvPr id="25" name="テキスト ボックス 24">
            <a:extLst>
              <a:ext uri="{FF2B5EF4-FFF2-40B4-BE49-F238E27FC236}">
                <a16:creationId xmlns:a16="http://schemas.microsoft.com/office/drawing/2014/main" id="{88D76025-385D-4A46-8BA8-A020A1017A13}"/>
              </a:ext>
            </a:extLst>
          </p:cNvPr>
          <p:cNvSpPr txBox="1"/>
          <p:nvPr/>
        </p:nvSpPr>
        <p:spPr>
          <a:xfrm>
            <a:off x="1130758" y="1730878"/>
            <a:ext cx="7405549" cy="645048"/>
          </a:xfrm>
          <a:prstGeom prst="rect">
            <a:avLst/>
          </a:prstGeom>
          <a:noFill/>
        </p:spPr>
        <p:txBody>
          <a:bodyPr wrap="square" lIns="0" tIns="0" rIns="0" bIns="0" rtlCol="0">
            <a:spAutoFit/>
          </a:bodyPr>
          <a:lstStyle/>
          <a:p>
            <a:pPr>
              <a:lnSpc>
                <a:spcPts val="2600"/>
              </a:lnSpc>
            </a:pPr>
            <a:r>
              <a:rPr kumimoji="1" lang="ja-JP" altLang="en-US" sz="1400" spc="-100" dirty="0">
                <a:solidFill>
                  <a:schemeClr val="bg2">
                    <a:lumMod val="10000"/>
                  </a:schemeClr>
                </a:solidFill>
                <a:latin typeface="メイリオ" panose="020B0604030504040204" pitchFamily="50" charset="-128"/>
                <a:ea typeface="メイリオ" panose="020B0604030504040204" pitchFamily="50" charset="-128"/>
              </a:rPr>
              <a:t>　ハザードマップから、その地域にもたらされる揺れの大きさや揺れ方の様子などがわかります。その地域で起こりうる被害を確認しておき、万一の地震被害に備えましょう。</a:t>
            </a:r>
          </a:p>
        </p:txBody>
      </p:sp>
      <p:grpSp>
        <p:nvGrpSpPr>
          <p:cNvPr id="4" name="グループ化 3">
            <a:extLst>
              <a:ext uri="{FF2B5EF4-FFF2-40B4-BE49-F238E27FC236}">
                <a16:creationId xmlns:a16="http://schemas.microsoft.com/office/drawing/2014/main" id="{499C1DF4-59D5-4604-BC43-F0FF16B687E1}"/>
              </a:ext>
            </a:extLst>
          </p:cNvPr>
          <p:cNvGrpSpPr/>
          <p:nvPr/>
        </p:nvGrpSpPr>
        <p:grpSpPr>
          <a:xfrm>
            <a:off x="1224000" y="5328000"/>
            <a:ext cx="6102685" cy="302006"/>
            <a:chOff x="831392" y="5652144"/>
            <a:chExt cx="6102685" cy="302006"/>
          </a:xfrm>
        </p:grpSpPr>
        <p:sp>
          <p:nvSpPr>
            <p:cNvPr id="32" name="テキスト ボックス 31">
              <a:extLst>
                <a:ext uri="{FF2B5EF4-FFF2-40B4-BE49-F238E27FC236}">
                  <a16:creationId xmlns:a16="http://schemas.microsoft.com/office/drawing/2014/main" id="{BFBA186A-D41A-415A-AE84-890F269030DE}"/>
                </a:ext>
              </a:extLst>
            </p:cNvPr>
            <p:cNvSpPr txBox="1"/>
            <p:nvPr/>
          </p:nvSpPr>
          <p:spPr>
            <a:xfrm>
              <a:off x="1078619" y="5652144"/>
              <a:ext cx="5855458" cy="302006"/>
            </a:xfrm>
            <a:prstGeom prst="rect">
              <a:avLst/>
            </a:prstGeom>
            <a:noFill/>
          </p:spPr>
          <p:txBody>
            <a:bodyPr wrap="square" lIns="0" tIns="0" rIns="0" bIns="0" rtlCol="0">
              <a:spAutoFit/>
            </a:bodyPr>
            <a:lstStyle/>
            <a:p>
              <a:pPr>
                <a:lnSpc>
                  <a:spcPts val="2500"/>
                </a:lnSpc>
              </a:pPr>
              <a:r>
                <a:rPr lang="ja-JP" altLang="en-US" sz="1600" b="1" dirty="0">
                  <a:solidFill>
                    <a:schemeClr val="bg2">
                      <a:lumMod val="10000"/>
                    </a:schemeClr>
                  </a:solidFill>
                  <a:latin typeface="メイリオ" panose="020B0604030504040204" pitchFamily="50" charset="-128"/>
                  <a:ea typeface="メイリオ" panose="020B0604030504040204" pitchFamily="50" charset="-128"/>
                </a:rPr>
                <a:t>避難経路の確保</a:t>
              </a:r>
              <a:endParaRPr kumimoji="1" lang="ja-JP" altLang="en-US" sz="1600" b="1" spc="12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5A18BD8A-A962-4C79-8A92-569F0C5BC6F0}"/>
                </a:ext>
              </a:extLst>
            </p:cNvPr>
            <p:cNvSpPr/>
            <p:nvPr/>
          </p:nvSpPr>
          <p:spPr>
            <a:xfrm>
              <a:off x="831392" y="5716600"/>
              <a:ext cx="149013" cy="14901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grpSp>
      <p:pic>
        <p:nvPicPr>
          <p:cNvPr id="39" name="図 38" descr="挿絵 が含まれている画像&#10;&#10;自動的に生成された説明">
            <a:extLst>
              <a:ext uri="{FF2B5EF4-FFF2-40B4-BE49-F238E27FC236}">
                <a16:creationId xmlns:a16="http://schemas.microsoft.com/office/drawing/2014/main" id="{DC6EF51C-2A25-46D2-9C40-40E1376D0F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0000" y="3096000"/>
            <a:ext cx="3576610" cy="1941141"/>
          </a:xfrm>
          <a:prstGeom prst="rect">
            <a:avLst/>
          </a:prstGeom>
        </p:spPr>
      </p:pic>
      <p:sp>
        <p:nvSpPr>
          <p:cNvPr id="40" name="object 10">
            <a:extLst>
              <a:ext uri="{FF2B5EF4-FFF2-40B4-BE49-F238E27FC236}">
                <a16:creationId xmlns:a16="http://schemas.microsoft.com/office/drawing/2014/main" id="{FA5A6EFD-CD97-49AC-807E-393293299992}"/>
              </a:ext>
            </a:extLst>
          </p:cNvPr>
          <p:cNvSpPr txBox="1"/>
          <p:nvPr/>
        </p:nvSpPr>
        <p:spPr>
          <a:xfrm>
            <a:off x="1440000" y="5868000"/>
            <a:ext cx="6372000" cy="491160"/>
          </a:xfrm>
          <a:prstGeom prst="rect">
            <a:avLst/>
          </a:prstGeom>
        </p:spPr>
        <p:txBody>
          <a:bodyPr vert="horz" wrap="square" lIns="0" tIns="12700" rIns="0" bIns="0" spcCol="144000" rtlCol="0">
            <a:spAutoFit/>
          </a:bodyPr>
          <a:lstStyle/>
          <a:p>
            <a:pPr marL="12700">
              <a:lnSpc>
                <a:spcPts val="1800"/>
              </a:lnSpc>
              <a:spcBef>
                <a:spcPts val="100"/>
              </a:spcBef>
            </a:pPr>
            <a:r>
              <a:rPr lang="ja-JP" altLang="en-US" sz="1600" b="1" dirty="0">
                <a:solidFill>
                  <a:srgbClr val="FF0000"/>
                </a:solidFill>
                <a:latin typeface="メイリオ" panose="020B0604030504040204" pitchFamily="50" charset="-128"/>
                <a:ea typeface="メイリオ" panose="020B0604030504040204" pitchFamily="50" charset="-128"/>
              </a:rPr>
              <a:t>避難経路になる廊下や階段に通行を妨げるものを置かない。</a:t>
            </a:r>
            <a:endParaRPr lang="en-US" altLang="ja-JP" sz="1600" b="1" dirty="0">
              <a:solidFill>
                <a:srgbClr val="FF0000"/>
              </a:solidFill>
              <a:latin typeface="メイリオ" panose="020B0604030504040204" pitchFamily="50" charset="-128"/>
              <a:ea typeface="メイリオ" panose="020B0604030504040204" pitchFamily="50" charset="-128"/>
            </a:endParaRPr>
          </a:p>
          <a:p>
            <a:pPr marL="12700">
              <a:lnSpc>
                <a:spcPts val="1800"/>
              </a:lnSpc>
              <a:spcBef>
                <a:spcPts val="100"/>
              </a:spcBef>
            </a:pPr>
            <a:r>
              <a:rPr lang="ja-JP" altLang="en-US" sz="1600" b="1" dirty="0">
                <a:solidFill>
                  <a:srgbClr val="FF0000"/>
                </a:solidFill>
                <a:latin typeface="メイリオ" panose="020B0604030504040204" pitchFamily="50" charset="-128"/>
                <a:ea typeface="メイリオ" panose="020B0604030504040204" pitchFamily="50" charset="-128"/>
              </a:rPr>
              <a:t>くつやスリッパを用意しておく。など</a:t>
            </a:r>
            <a:endParaRPr lang="ja-JP" altLang="en-US" sz="1200" b="1" dirty="0">
              <a:solidFill>
                <a:srgbClr val="FF0000"/>
              </a:solidFill>
              <a:latin typeface="メイリオ" panose="020B0604030504040204" pitchFamily="50" charset="-128"/>
              <a:ea typeface="メイリオ" panose="020B0604030504040204" pitchFamily="50" charset="-128"/>
              <a:cs typeface="メイリオ"/>
            </a:endParaRPr>
          </a:p>
        </p:txBody>
      </p:sp>
      <p:sp>
        <p:nvSpPr>
          <p:cNvPr id="31" name="正方形/長方形 30">
            <a:extLst>
              <a:ext uri="{FF2B5EF4-FFF2-40B4-BE49-F238E27FC236}">
                <a16:creationId xmlns:a16="http://schemas.microsoft.com/office/drawing/2014/main" id="{5235BD40-F846-4F71-BDD1-03A8D232EBE1}"/>
              </a:ext>
            </a:extLst>
          </p:cNvPr>
          <p:cNvSpPr/>
          <p:nvPr/>
        </p:nvSpPr>
        <p:spPr>
          <a:xfrm>
            <a:off x="1296000" y="5760000"/>
            <a:ext cx="6588000" cy="648000"/>
          </a:xfrm>
          <a:prstGeom prst="rect">
            <a:avLst/>
          </a:prstGeom>
          <a:noFill/>
          <a:ln w="1905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Tree>
    <p:extLst>
      <p:ext uri="{BB962C8B-B14F-4D97-AF65-F5344CB8AC3E}">
        <p14:creationId xmlns:p14="http://schemas.microsoft.com/office/powerpoint/2010/main" val="280521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par>
                                <p:cTn id="8" presetID="10" presetClass="entr" presetSubtype="0" fill="hold" nodeType="withEffect">
                                  <p:stCondLst>
                                    <p:cond delay="3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
                                        <p:tgtEl>
                                          <p:spTgt spid="4"/>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3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repeatCount="2000"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2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k object 16">
            <a:extLst>
              <a:ext uri="{FF2B5EF4-FFF2-40B4-BE49-F238E27FC236}">
                <a16:creationId xmlns:a16="http://schemas.microsoft.com/office/drawing/2014/main" id="{48062CF4-489C-436F-BE80-9ABC9C0E0A6D}"/>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126AAE"/>
            </a:solidFill>
          </a:ln>
        </p:spPr>
        <p:txBody>
          <a:bodyPr wrap="square" lIns="0" tIns="0" rIns="0" bIns="0" rtlCol="0"/>
          <a:lstStyle/>
          <a:p>
            <a:endParaRPr/>
          </a:p>
        </p:txBody>
      </p:sp>
      <p:sp>
        <p:nvSpPr>
          <p:cNvPr id="9" name="object 2">
            <a:extLst>
              <a:ext uri="{FF2B5EF4-FFF2-40B4-BE49-F238E27FC236}">
                <a16:creationId xmlns:a16="http://schemas.microsoft.com/office/drawing/2014/main" id="{80B139EB-9D76-466F-AA05-29CFE9906FBF}"/>
              </a:ext>
            </a:extLst>
          </p:cNvPr>
          <p:cNvSpPr/>
          <p:nvPr/>
        </p:nvSpPr>
        <p:spPr>
          <a:xfrm>
            <a:off x="-1" y="232651"/>
            <a:ext cx="7178893"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ED9901"/>
          </a:solidFill>
        </p:spPr>
        <p:txBody>
          <a:bodyPr wrap="square" lIns="0" tIns="0" rIns="0" bIns="0" rtlCol="0"/>
          <a:lstStyle/>
          <a:p>
            <a:endParaRPr dirty="0"/>
          </a:p>
        </p:txBody>
      </p:sp>
      <p:grpSp>
        <p:nvGrpSpPr>
          <p:cNvPr id="23" name="グループ化 22">
            <a:extLst>
              <a:ext uri="{FF2B5EF4-FFF2-40B4-BE49-F238E27FC236}">
                <a16:creationId xmlns:a16="http://schemas.microsoft.com/office/drawing/2014/main" id="{B0079016-4A8B-4046-96DF-098758CF2293}"/>
              </a:ext>
            </a:extLst>
          </p:cNvPr>
          <p:cNvGrpSpPr/>
          <p:nvPr/>
        </p:nvGrpSpPr>
        <p:grpSpPr>
          <a:xfrm>
            <a:off x="76200" y="324000"/>
            <a:ext cx="7006331" cy="628377"/>
            <a:chOff x="76200" y="324000"/>
            <a:chExt cx="7006331" cy="628377"/>
          </a:xfrm>
        </p:grpSpPr>
        <p:sp>
          <p:nvSpPr>
            <p:cNvPr id="11" name="object 3">
              <a:extLst>
                <a:ext uri="{FF2B5EF4-FFF2-40B4-BE49-F238E27FC236}">
                  <a16:creationId xmlns:a16="http://schemas.microsoft.com/office/drawing/2014/main" id="{C4227F71-E657-4075-9458-7264392F2497}"/>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7" name="object 3">
              <a:extLst>
                <a:ext uri="{FF2B5EF4-FFF2-40B4-BE49-F238E27FC236}">
                  <a16:creationId xmlns:a16="http://schemas.microsoft.com/office/drawing/2014/main" id="{4E943721-31AF-4867-A95F-A1786B09DFE7}"/>
                </a:ext>
              </a:extLst>
            </p:cNvPr>
            <p:cNvSpPr txBox="1">
              <a:spLocks/>
            </p:cNvSpPr>
            <p:nvPr/>
          </p:nvSpPr>
          <p:spPr>
            <a:xfrm>
              <a:off x="792000" y="396000"/>
              <a:ext cx="5446627"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備えあれば憂いなし！</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9" name="object 3">
              <a:extLst>
                <a:ext uri="{FF2B5EF4-FFF2-40B4-BE49-F238E27FC236}">
                  <a16:creationId xmlns:a16="http://schemas.microsoft.com/office/drawing/2014/main" id="{79B4A53B-642A-4855-9CEB-3E1430E496E5}"/>
                </a:ext>
              </a:extLst>
            </p:cNvPr>
            <p:cNvSpPr txBox="1">
              <a:spLocks/>
            </p:cNvSpPr>
            <p:nvPr/>
          </p:nvSpPr>
          <p:spPr>
            <a:xfrm>
              <a:off x="4557917" y="457200"/>
              <a:ext cx="2524614"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b="1" kern="0" dirty="0">
                  <a:solidFill>
                    <a:srgbClr val="FFFFFF"/>
                  </a:solidFill>
                  <a:latin typeface="メイリオ" panose="020B0604030504040204" pitchFamily="50" charset="-128"/>
                  <a:ea typeface="メイリオ" panose="020B0604030504040204" pitchFamily="50" charset="-128"/>
                </a:rPr>
                <a:t>（自然災害への備え）</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05825D39-4802-442C-8B85-51CAD5F70806}"/>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2</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sp>
        <p:nvSpPr>
          <p:cNvPr id="16" name="テキスト ボックス 15">
            <a:extLst>
              <a:ext uri="{FF2B5EF4-FFF2-40B4-BE49-F238E27FC236}">
                <a16:creationId xmlns:a16="http://schemas.microsoft.com/office/drawing/2014/main" id="{7ACE7EC0-E3C2-4331-882F-5B696C868420}"/>
              </a:ext>
            </a:extLst>
          </p:cNvPr>
          <p:cNvSpPr txBox="1"/>
          <p:nvPr/>
        </p:nvSpPr>
        <p:spPr>
          <a:xfrm>
            <a:off x="590668" y="1350952"/>
            <a:ext cx="7820152" cy="323165"/>
          </a:xfrm>
          <a:prstGeom prst="rect">
            <a:avLst/>
          </a:prstGeom>
          <a:noFill/>
        </p:spPr>
        <p:txBody>
          <a:bodyPr wrap="square" lIns="0" tIns="0" rIns="0" bIns="0" rtlCol="0">
            <a:spAutoFit/>
          </a:bodyPr>
          <a:lstStyle/>
          <a:p>
            <a:pPr>
              <a:lnSpc>
                <a:spcPts val="2800"/>
              </a:lnSpc>
            </a:pPr>
            <a:r>
              <a:rPr kumimoji="1" lang="ja-JP" altLang="en-US" sz="1400" b="1" dirty="0">
                <a:solidFill>
                  <a:schemeClr val="bg2">
                    <a:lumMod val="10000"/>
                  </a:schemeClr>
                </a:solidFill>
                <a:latin typeface="メイリオ" panose="020B0604030504040204" pitchFamily="50" charset="-128"/>
                <a:ea typeface="メイリオ" panose="020B0604030504040204" pitchFamily="50" charset="-128"/>
              </a:rPr>
              <a:t>（３）地震に備えよう</a:t>
            </a:r>
          </a:p>
        </p:txBody>
      </p:sp>
      <p:grpSp>
        <p:nvGrpSpPr>
          <p:cNvPr id="5" name="グループ化 4" hidden="1">
            <a:extLst>
              <a:ext uri="{FF2B5EF4-FFF2-40B4-BE49-F238E27FC236}">
                <a16:creationId xmlns:a16="http://schemas.microsoft.com/office/drawing/2014/main" id="{F196071B-E090-43C2-BD9C-6DD8D3EF6228}"/>
              </a:ext>
            </a:extLst>
          </p:cNvPr>
          <p:cNvGrpSpPr/>
          <p:nvPr/>
        </p:nvGrpSpPr>
        <p:grpSpPr>
          <a:xfrm>
            <a:off x="1658414" y="4419305"/>
            <a:ext cx="5741975" cy="1731558"/>
            <a:chOff x="1658414" y="4419305"/>
            <a:chExt cx="5741975" cy="1731558"/>
          </a:xfrm>
        </p:grpSpPr>
        <p:sp>
          <p:nvSpPr>
            <p:cNvPr id="26" name="正方形/長方形 25">
              <a:extLst>
                <a:ext uri="{FF2B5EF4-FFF2-40B4-BE49-F238E27FC236}">
                  <a16:creationId xmlns:a16="http://schemas.microsoft.com/office/drawing/2014/main" id="{683B0185-699F-4C37-885E-B5F8B1895756}"/>
                </a:ext>
              </a:extLst>
            </p:cNvPr>
            <p:cNvSpPr/>
            <p:nvPr/>
          </p:nvSpPr>
          <p:spPr>
            <a:xfrm>
              <a:off x="1658414" y="4419305"/>
              <a:ext cx="2197969" cy="338667"/>
            </a:xfrm>
            <a:prstGeom prst="rect">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1400" b="1" dirty="0">
                  <a:latin typeface="メイリオ" panose="020B0604030504040204" pitchFamily="50" charset="-128"/>
                  <a:ea typeface="メイリオ" panose="020B0604030504040204" pitchFamily="50" charset="-128"/>
                </a:rPr>
                <a:t>ハザードマップの活用</a:t>
              </a:r>
            </a:p>
          </p:txBody>
        </p:sp>
        <p:sp>
          <p:nvSpPr>
            <p:cNvPr id="27" name="テキスト ボックス 26">
              <a:extLst>
                <a:ext uri="{FF2B5EF4-FFF2-40B4-BE49-F238E27FC236}">
                  <a16:creationId xmlns:a16="http://schemas.microsoft.com/office/drawing/2014/main" id="{9783F943-AC9D-46A5-BF35-C27CA45FC40F}"/>
                </a:ext>
              </a:extLst>
            </p:cNvPr>
            <p:cNvSpPr txBox="1"/>
            <p:nvPr/>
          </p:nvSpPr>
          <p:spPr>
            <a:xfrm>
              <a:off x="1769896" y="4883914"/>
              <a:ext cx="5630493" cy="584775"/>
            </a:xfrm>
            <a:prstGeom prst="rect">
              <a:avLst/>
            </a:prstGeom>
            <a:noFill/>
          </p:spPr>
          <p:txBody>
            <a:bodyPr wrap="square" rtlCol="0">
              <a:spAutoFit/>
            </a:bodyPr>
            <a:lstStyle/>
            <a:p>
              <a:pPr algn="l"/>
              <a:r>
                <a:rPr lang="ja-JP" altLang="en-US" sz="1400" b="0" i="0" u="none" strike="noStrike" baseline="0" dirty="0">
                  <a:latin typeface="メイリオ" panose="020B0604030504040204" pitchFamily="50" charset="-128"/>
                  <a:ea typeface="メイリオ" panose="020B0604030504040204" pitchFamily="50" charset="-128"/>
                </a:rPr>
                <a:t>・国土交通省ハザードマップポータルサイト</a:t>
              </a:r>
              <a:r>
                <a:rPr lang="ja-JP" altLang="en-US" sz="1400" b="0" i="0" u="none" strike="noStrike" baseline="0" dirty="0">
                  <a:latin typeface="UDShinGoPro-Regular"/>
                  <a:ea typeface="メイリオ" panose="020B0604030504040204" pitchFamily="50" charset="-128"/>
                </a:rPr>
                <a:t>　</a:t>
              </a:r>
            </a:p>
            <a:p>
              <a:pPr algn="l"/>
              <a:r>
                <a:rPr lang="ja-JP" altLang="en-US" sz="1800" b="0" i="0" u="none" strike="noStrike" baseline="0" dirty="0">
                  <a:latin typeface="UDShinGoPro-Regular"/>
                  <a:ea typeface="メイリオ" panose="020B0604030504040204" pitchFamily="50" charset="-128"/>
                </a:rPr>
                <a:t>　　</a:t>
              </a:r>
              <a:r>
                <a:rPr lang="en-US" altLang="ja-JP" sz="1400" b="0" i="0" u="none" strike="noStrike" baseline="0" dirty="0">
                  <a:latin typeface="Arial" panose="020B0604020202020204" pitchFamily="34" charset="0"/>
                  <a:ea typeface="メイリオ" panose="020B0604030504040204" pitchFamily="50" charset="-128"/>
                  <a:cs typeface="Arial" panose="020B0604020202020204" pitchFamily="34" charset="0"/>
                </a:rPr>
                <a:t>http://disaportal.gsi.go.jp/index2.html</a:t>
              </a:r>
            </a:p>
          </p:txBody>
        </p:sp>
        <p:sp>
          <p:nvSpPr>
            <p:cNvPr id="28" name="テキスト ボックス 27">
              <a:extLst>
                <a:ext uri="{FF2B5EF4-FFF2-40B4-BE49-F238E27FC236}">
                  <a16:creationId xmlns:a16="http://schemas.microsoft.com/office/drawing/2014/main" id="{42B4F3B7-C227-4CB5-A8D1-38FB300DA354}"/>
                </a:ext>
              </a:extLst>
            </p:cNvPr>
            <p:cNvSpPr txBox="1"/>
            <p:nvPr/>
          </p:nvSpPr>
          <p:spPr>
            <a:xfrm>
              <a:off x="1769896" y="5566088"/>
              <a:ext cx="5630493" cy="584775"/>
            </a:xfrm>
            <a:prstGeom prst="rect">
              <a:avLst/>
            </a:prstGeom>
            <a:noFill/>
          </p:spPr>
          <p:txBody>
            <a:bodyPr wrap="square" rtlCol="0">
              <a:spAutoFit/>
            </a:bodyPr>
            <a:lstStyle/>
            <a:p>
              <a:pPr algn="l"/>
              <a:r>
                <a:rPr lang="ja-JP" altLang="en-US" sz="1400" b="0" i="0" u="none" strike="noStrike" baseline="0" dirty="0">
                  <a:latin typeface="メイリオ" panose="020B0604030504040204" pitchFamily="50" charset="-128"/>
                  <a:ea typeface="メイリオ" panose="020B0604030504040204" pitchFamily="50" charset="-128"/>
                </a:rPr>
                <a:t>・動画で学ぼう！ハザードマップ（日本損害保険協会）</a:t>
              </a:r>
            </a:p>
            <a:p>
              <a:pPr algn="l"/>
              <a:r>
                <a:rPr lang="ja-JP" altLang="en-US" sz="1800" b="0" i="0" u="none" strike="noStrike" baseline="0" dirty="0">
                  <a:latin typeface="UDShinGoPro-Regular"/>
                  <a:ea typeface="メイリオ" panose="020B0604030504040204" pitchFamily="50" charset="-128"/>
                </a:rPr>
                <a:t>　　</a:t>
              </a:r>
              <a:r>
                <a:rPr lang="en-US" altLang="ja-JP" sz="1400" b="0" i="0" u="none" strike="noStrike" baseline="0" dirty="0">
                  <a:latin typeface="Arial" panose="020B0604020202020204" pitchFamily="34" charset="0"/>
                  <a:ea typeface="メイリオ" panose="020B0604030504040204" pitchFamily="50" charset="-128"/>
                  <a:cs typeface="Arial" panose="020B0604020202020204" pitchFamily="34" charset="0"/>
                </a:rPr>
                <a:t>http://www.sonpo.or.jp/protection/bousai/hm/index.html</a:t>
              </a:r>
              <a:endParaRPr kumimoji="1" lang="ja-JP" altLang="en-US" sz="1400" dirty="0">
                <a:latin typeface="Arial" panose="020B0604020202020204" pitchFamily="34" charset="0"/>
                <a:ea typeface="メイリオ" panose="020B0604030504040204" pitchFamily="50" charset="-128"/>
                <a:cs typeface="Arial" panose="020B0604020202020204" pitchFamily="34" charset="0"/>
              </a:endParaRPr>
            </a:p>
          </p:txBody>
        </p:sp>
      </p:grpSp>
      <p:grpSp>
        <p:nvGrpSpPr>
          <p:cNvPr id="24" name="グループ化 23">
            <a:extLst>
              <a:ext uri="{FF2B5EF4-FFF2-40B4-BE49-F238E27FC236}">
                <a16:creationId xmlns:a16="http://schemas.microsoft.com/office/drawing/2014/main" id="{5E093B63-A9F4-49FD-A4CC-21074A3ABC9C}"/>
              </a:ext>
            </a:extLst>
          </p:cNvPr>
          <p:cNvGrpSpPr/>
          <p:nvPr/>
        </p:nvGrpSpPr>
        <p:grpSpPr>
          <a:xfrm>
            <a:off x="622259" y="2481535"/>
            <a:ext cx="7899482" cy="492434"/>
            <a:chOff x="622259" y="1788634"/>
            <a:chExt cx="7899482" cy="492434"/>
          </a:xfrm>
        </p:grpSpPr>
        <p:sp>
          <p:nvSpPr>
            <p:cNvPr id="29" name="四角形: 角を丸くする 28">
              <a:extLst>
                <a:ext uri="{FF2B5EF4-FFF2-40B4-BE49-F238E27FC236}">
                  <a16:creationId xmlns:a16="http://schemas.microsoft.com/office/drawing/2014/main" id="{BEFFF808-26BD-4A22-AD4A-33F71BE98DB8}"/>
                </a:ext>
              </a:extLst>
            </p:cNvPr>
            <p:cNvSpPr/>
            <p:nvPr/>
          </p:nvSpPr>
          <p:spPr>
            <a:xfrm>
              <a:off x="1435947" y="1903800"/>
              <a:ext cx="7085794" cy="377268"/>
            </a:xfrm>
            <a:prstGeom prst="roundRect">
              <a:avLst>
                <a:gd name="adj" fmla="val 10711"/>
              </a:avLst>
            </a:prstGeom>
            <a:solidFill>
              <a:srgbClr val="DA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6C74CA33-1111-43A9-8AD4-4600863A0F26}"/>
                </a:ext>
              </a:extLst>
            </p:cNvPr>
            <p:cNvSpPr txBox="1"/>
            <p:nvPr/>
          </p:nvSpPr>
          <p:spPr>
            <a:xfrm>
              <a:off x="2099003" y="1917660"/>
              <a:ext cx="6204431" cy="302006"/>
            </a:xfrm>
            <a:prstGeom prst="rect">
              <a:avLst/>
            </a:prstGeom>
            <a:noFill/>
          </p:spPr>
          <p:txBody>
            <a:bodyPr wrap="square" lIns="0" tIns="0" rIns="0" bIns="0" rtlCol="0">
              <a:spAutoFit/>
            </a:bodyPr>
            <a:lstStyle/>
            <a:p>
              <a:pPr algn="l">
                <a:lnSpc>
                  <a:spcPts val="2500"/>
                </a:lnSpc>
              </a:pPr>
              <a:r>
                <a:rPr lang="ja-JP" altLang="en-US" sz="1600" b="1" i="0" u="none" strike="noStrike" spc="-150" baseline="0" dirty="0">
                  <a:solidFill>
                    <a:schemeClr val="bg2">
                      <a:lumMod val="10000"/>
                    </a:schemeClr>
                  </a:solidFill>
                  <a:latin typeface="メイリオ" panose="020B0604030504040204" pitchFamily="50" charset="-128"/>
                  <a:ea typeface="メイリオ" panose="020B0604030504040204" pitchFamily="50" charset="-128"/>
                </a:rPr>
                <a:t>地震における家の中の安全対策として、どのようなことができるだろうか。</a:t>
              </a:r>
              <a:endParaRPr kumimoji="1" lang="ja-JP" altLang="en-US" sz="1600" b="1" spc="-15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33" name="四角形: 角を丸くする 32">
              <a:extLst>
                <a:ext uri="{FF2B5EF4-FFF2-40B4-BE49-F238E27FC236}">
                  <a16:creationId xmlns:a16="http://schemas.microsoft.com/office/drawing/2014/main" id="{1006DC7B-2151-4A85-BD51-25F19AD70186}"/>
                </a:ext>
              </a:extLst>
            </p:cNvPr>
            <p:cNvSpPr/>
            <p:nvPr/>
          </p:nvSpPr>
          <p:spPr>
            <a:xfrm>
              <a:off x="733179" y="1903241"/>
              <a:ext cx="1254904" cy="294968"/>
            </a:xfrm>
            <a:prstGeom prst="roundRect">
              <a:avLst>
                <a:gd name="adj" fmla="val 48667"/>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4000" tIns="36000" rIns="0" bIns="0" rtlCol="0" anchor="ctr" anchorCtr="1"/>
            <a:lstStyle/>
            <a:p>
              <a:pPr algn="ctr"/>
              <a:r>
                <a:rPr kumimoji="1" lang="ja-JP" altLang="en-US" sz="1200" b="1" dirty="0">
                  <a:latin typeface="メイリオ" panose="020B0604030504040204" pitchFamily="50" charset="-128"/>
                  <a:ea typeface="メイリオ" panose="020B0604030504040204" pitchFamily="50" charset="-128"/>
                </a:rPr>
                <a:t>考えてみよう</a:t>
              </a:r>
            </a:p>
          </p:txBody>
        </p:sp>
        <p:pic>
          <p:nvPicPr>
            <p:cNvPr id="34" name="グラフィックス 33">
              <a:extLst>
                <a:ext uri="{FF2B5EF4-FFF2-40B4-BE49-F238E27FC236}">
                  <a16:creationId xmlns:a16="http://schemas.microsoft.com/office/drawing/2014/main" id="{53500BB9-D5A9-4FEA-A57D-2DA0E7763C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259" y="1788634"/>
              <a:ext cx="419100" cy="409575"/>
            </a:xfrm>
            <a:prstGeom prst="rect">
              <a:avLst/>
            </a:prstGeom>
          </p:spPr>
        </p:pic>
      </p:grpSp>
      <p:sp>
        <p:nvSpPr>
          <p:cNvPr id="25" name="テキスト ボックス 24">
            <a:extLst>
              <a:ext uri="{FF2B5EF4-FFF2-40B4-BE49-F238E27FC236}">
                <a16:creationId xmlns:a16="http://schemas.microsoft.com/office/drawing/2014/main" id="{88D76025-385D-4A46-8BA8-A020A1017A13}"/>
              </a:ext>
            </a:extLst>
          </p:cNvPr>
          <p:cNvSpPr txBox="1"/>
          <p:nvPr/>
        </p:nvSpPr>
        <p:spPr>
          <a:xfrm>
            <a:off x="1130758" y="1730878"/>
            <a:ext cx="7405549" cy="645048"/>
          </a:xfrm>
          <a:prstGeom prst="rect">
            <a:avLst/>
          </a:prstGeom>
          <a:noFill/>
        </p:spPr>
        <p:txBody>
          <a:bodyPr wrap="square" lIns="0" tIns="0" rIns="0" bIns="0" rtlCol="0">
            <a:spAutoFit/>
          </a:bodyPr>
          <a:lstStyle/>
          <a:p>
            <a:pPr>
              <a:lnSpc>
                <a:spcPts val="2600"/>
              </a:lnSpc>
            </a:pPr>
            <a:r>
              <a:rPr kumimoji="1" lang="ja-JP" altLang="en-US" sz="1400" spc="-100" dirty="0">
                <a:solidFill>
                  <a:schemeClr val="bg2">
                    <a:lumMod val="10000"/>
                  </a:schemeClr>
                </a:solidFill>
                <a:latin typeface="メイリオ" panose="020B0604030504040204" pitchFamily="50" charset="-128"/>
                <a:ea typeface="メイリオ" panose="020B0604030504040204" pitchFamily="50" charset="-128"/>
              </a:rPr>
              <a:t>　ハザードマップから、その地域にもたらされる揺れの大きさや揺れ方の様子などがわかります。その地域で起こりうる被害を確認しておき、万一の地震被害に備えましょう。</a:t>
            </a:r>
          </a:p>
        </p:txBody>
      </p:sp>
      <p:grpSp>
        <p:nvGrpSpPr>
          <p:cNvPr id="4" name="グループ化 3">
            <a:extLst>
              <a:ext uri="{FF2B5EF4-FFF2-40B4-BE49-F238E27FC236}">
                <a16:creationId xmlns:a16="http://schemas.microsoft.com/office/drawing/2014/main" id="{499C1DF4-59D5-4604-BC43-F0FF16B687E1}"/>
              </a:ext>
            </a:extLst>
          </p:cNvPr>
          <p:cNvGrpSpPr/>
          <p:nvPr/>
        </p:nvGrpSpPr>
        <p:grpSpPr>
          <a:xfrm>
            <a:off x="1224000" y="5328000"/>
            <a:ext cx="6102685" cy="302006"/>
            <a:chOff x="831392" y="5652144"/>
            <a:chExt cx="6102685" cy="302006"/>
          </a:xfrm>
        </p:grpSpPr>
        <p:sp>
          <p:nvSpPr>
            <p:cNvPr id="32" name="テキスト ボックス 31">
              <a:extLst>
                <a:ext uri="{FF2B5EF4-FFF2-40B4-BE49-F238E27FC236}">
                  <a16:creationId xmlns:a16="http://schemas.microsoft.com/office/drawing/2014/main" id="{BFBA186A-D41A-415A-AE84-890F269030DE}"/>
                </a:ext>
              </a:extLst>
            </p:cNvPr>
            <p:cNvSpPr txBox="1"/>
            <p:nvPr/>
          </p:nvSpPr>
          <p:spPr>
            <a:xfrm>
              <a:off x="1078619" y="5652144"/>
              <a:ext cx="5855458" cy="302006"/>
            </a:xfrm>
            <a:prstGeom prst="rect">
              <a:avLst/>
            </a:prstGeom>
            <a:noFill/>
          </p:spPr>
          <p:txBody>
            <a:bodyPr wrap="square" lIns="0" tIns="0" rIns="0" bIns="0" rtlCol="0">
              <a:spAutoFit/>
            </a:bodyPr>
            <a:lstStyle/>
            <a:p>
              <a:pPr>
                <a:lnSpc>
                  <a:spcPts val="2500"/>
                </a:lnSpc>
              </a:pPr>
              <a:r>
                <a:rPr lang="ja-JP" altLang="en-US" sz="1600" b="1" dirty="0">
                  <a:solidFill>
                    <a:schemeClr val="bg2">
                      <a:lumMod val="10000"/>
                    </a:schemeClr>
                  </a:solidFill>
                  <a:latin typeface="メイリオ" panose="020B0604030504040204" pitchFamily="50" charset="-128"/>
                  <a:ea typeface="メイリオ" panose="020B0604030504040204" pitchFamily="50" charset="-128"/>
                </a:rPr>
                <a:t>その他（外出時の安全対策など）</a:t>
              </a:r>
              <a:endParaRPr kumimoji="1" lang="ja-JP" altLang="en-US" sz="1600" b="1" spc="12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5A18BD8A-A962-4C79-8A92-569F0C5BC6F0}"/>
                </a:ext>
              </a:extLst>
            </p:cNvPr>
            <p:cNvSpPr/>
            <p:nvPr/>
          </p:nvSpPr>
          <p:spPr>
            <a:xfrm>
              <a:off x="831392" y="5716600"/>
              <a:ext cx="149013" cy="14901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grpSp>
      <p:pic>
        <p:nvPicPr>
          <p:cNvPr id="39" name="図 38" descr="挿絵 が含まれている画像&#10;&#10;自動的に生成された説明">
            <a:extLst>
              <a:ext uri="{FF2B5EF4-FFF2-40B4-BE49-F238E27FC236}">
                <a16:creationId xmlns:a16="http://schemas.microsoft.com/office/drawing/2014/main" id="{DC6EF51C-2A25-46D2-9C40-40E1376D0F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0000" y="3096000"/>
            <a:ext cx="3576610" cy="1941141"/>
          </a:xfrm>
          <a:prstGeom prst="rect">
            <a:avLst/>
          </a:prstGeom>
        </p:spPr>
      </p:pic>
      <p:sp>
        <p:nvSpPr>
          <p:cNvPr id="31" name="正方形/長方形 30">
            <a:extLst>
              <a:ext uri="{FF2B5EF4-FFF2-40B4-BE49-F238E27FC236}">
                <a16:creationId xmlns:a16="http://schemas.microsoft.com/office/drawing/2014/main" id="{270414C3-B134-4910-A07D-A0E29C2AD6C7}"/>
              </a:ext>
            </a:extLst>
          </p:cNvPr>
          <p:cNvSpPr/>
          <p:nvPr/>
        </p:nvSpPr>
        <p:spPr>
          <a:xfrm>
            <a:off x="1296000" y="5760000"/>
            <a:ext cx="6588000" cy="648000"/>
          </a:xfrm>
          <a:prstGeom prst="rect">
            <a:avLst/>
          </a:prstGeom>
          <a:noFill/>
          <a:ln w="1905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5" name="object 10">
            <a:extLst>
              <a:ext uri="{FF2B5EF4-FFF2-40B4-BE49-F238E27FC236}">
                <a16:creationId xmlns:a16="http://schemas.microsoft.com/office/drawing/2014/main" id="{463FEF80-0F9B-401D-9E98-72FCB5BB9057}"/>
              </a:ext>
            </a:extLst>
          </p:cNvPr>
          <p:cNvSpPr txBox="1"/>
          <p:nvPr/>
        </p:nvSpPr>
        <p:spPr>
          <a:xfrm>
            <a:off x="1439999" y="5976000"/>
            <a:ext cx="6372000" cy="247504"/>
          </a:xfrm>
          <a:prstGeom prst="rect">
            <a:avLst/>
          </a:prstGeom>
        </p:spPr>
        <p:txBody>
          <a:bodyPr vert="horz" wrap="square" lIns="0" tIns="12700" rIns="0" bIns="0" spcCol="144000" rtlCol="0">
            <a:spAutoFit/>
          </a:bodyPr>
          <a:lstStyle/>
          <a:p>
            <a:pPr marL="12700">
              <a:lnSpc>
                <a:spcPts val="1800"/>
              </a:lnSpc>
              <a:spcBef>
                <a:spcPts val="100"/>
              </a:spcBef>
            </a:pPr>
            <a:r>
              <a:rPr lang="ja-JP" altLang="en-US" sz="1600" b="1" dirty="0">
                <a:solidFill>
                  <a:srgbClr val="FF0000"/>
                </a:solidFill>
                <a:latin typeface="メイリオ" panose="020B0604030504040204" pitchFamily="50" charset="-128"/>
                <a:ea typeface="メイリオ" panose="020B0604030504040204" pitchFamily="50" charset="-128"/>
              </a:rPr>
              <a:t>次ページで確認しましょう</a:t>
            </a:r>
            <a:endParaRPr lang="ja-JP" altLang="en-US" sz="1200" b="1" dirty="0">
              <a:solidFill>
                <a:srgbClr val="FF0000"/>
              </a:solidFill>
              <a:latin typeface="メイリオ" panose="020B0604030504040204" pitchFamily="50" charset="-128"/>
              <a:ea typeface="メイリオ" panose="020B0604030504040204" pitchFamily="50" charset="-128"/>
              <a:cs typeface="メイリオ"/>
            </a:endParaRPr>
          </a:p>
        </p:txBody>
      </p:sp>
    </p:spTree>
    <p:extLst>
      <p:ext uri="{BB962C8B-B14F-4D97-AF65-F5344CB8AC3E}">
        <p14:creationId xmlns:p14="http://schemas.microsoft.com/office/powerpoint/2010/main" val="40804619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par>
                                <p:cTn id="8" presetID="10" presetClass="entr" presetSubtype="0" fill="hold" nodeType="withEffect">
                                  <p:stCondLst>
                                    <p:cond delay="3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
                                        <p:tgtEl>
                                          <p:spTgt spid="4"/>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3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repeatCount="200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2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k object 16">
            <a:extLst>
              <a:ext uri="{FF2B5EF4-FFF2-40B4-BE49-F238E27FC236}">
                <a16:creationId xmlns:a16="http://schemas.microsoft.com/office/drawing/2014/main" id="{48062CF4-489C-436F-BE80-9ABC9C0E0A6D}"/>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126AAE"/>
            </a:solidFill>
          </a:ln>
        </p:spPr>
        <p:txBody>
          <a:bodyPr wrap="square" lIns="0" tIns="0" rIns="0" bIns="0" rtlCol="0"/>
          <a:lstStyle/>
          <a:p>
            <a:endParaRPr/>
          </a:p>
        </p:txBody>
      </p:sp>
      <p:sp>
        <p:nvSpPr>
          <p:cNvPr id="9" name="object 2">
            <a:extLst>
              <a:ext uri="{FF2B5EF4-FFF2-40B4-BE49-F238E27FC236}">
                <a16:creationId xmlns:a16="http://schemas.microsoft.com/office/drawing/2014/main" id="{80B139EB-9D76-466F-AA05-29CFE9906FBF}"/>
              </a:ext>
            </a:extLst>
          </p:cNvPr>
          <p:cNvSpPr/>
          <p:nvPr/>
        </p:nvSpPr>
        <p:spPr>
          <a:xfrm>
            <a:off x="-1" y="232651"/>
            <a:ext cx="7178893"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ED9901"/>
          </a:solidFill>
        </p:spPr>
        <p:txBody>
          <a:bodyPr wrap="square" lIns="0" tIns="0" rIns="0" bIns="0" rtlCol="0"/>
          <a:lstStyle/>
          <a:p>
            <a:endParaRPr dirty="0"/>
          </a:p>
        </p:txBody>
      </p:sp>
      <p:grpSp>
        <p:nvGrpSpPr>
          <p:cNvPr id="23" name="グループ化 22">
            <a:extLst>
              <a:ext uri="{FF2B5EF4-FFF2-40B4-BE49-F238E27FC236}">
                <a16:creationId xmlns:a16="http://schemas.microsoft.com/office/drawing/2014/main" id="{B0079016-4A8B-4046-96DF-098758CF2293}"/>
              </a:ext>
            </a:extLst>
          </p:cNvPr>
          <p:cNvGrpSpPr/>
          <p:nvPr/>
        </p:nvGrpSpPr>
        <p:grpSpPr>
          <a:xfrm>
            <a:off x="76200" y="324000"/>
            <a:ext cx="7006331" cy="628377"/>
            <a:chOff x="76200" y="324000"/>
            <a:chExt cx="7006331" cy="628377"/>
          </a:xfrm>
        </p:grpSpPr>
        <p:sp>
          <p:nvSpPr>
            <p:cNvPr id="11" name="object 3">
              <a:extLst>
                <a:ext uri="{FF2B5EF4-FFF2-40B4-BE49-F238E27FC236}">
                  <a16:creationId xmlns:a16="http://schemas.microsoft.com/office/drawing/2014/main" id="{C4227F71-E657-4075-9458-7264392F2497}"/>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7" name="object 3">
              <a:extLst>
                <a:ext uri="{FF2B5EF4-FFF2-40B4-BE49-F238E27FC236}">
                  <a16:creationId xmlns:a16="http://schemas.microsoft.com/office/drawing/2014/main" id="{4E943721-31AF-4867-A95F-A1786B09DFE7}"/>
                </a:ext>
              </a:extLst>
            </p:cNvPr>
            <p:cNvSpPr txBox="1">
              <a:spLocks/>
            </p:cNvSpPr>
            <p:nvPr/>
          </p:nvSpPr>
          <p:spPr>
            <a:xfrm>
              <a:off x="792000" y="396000"/>
              <a:ext cx="5446627"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備えあれば憂いなし！</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9" name="object 3">
              <a:extLst>
                <a:ext uri="{FF2B5EF4-FFF2-40B4-BE49-F238E27FC236}">
                  <a16:creationId xmlns:a16="http://schemas.microsoft.com/office/drawing/2014/main" id="{79B4A53B-642A-4855-9CEB-3E1430E496E5}"/>
                </a:ext>
              </a:extLst>
            </p:cNvPr>
            <p:cNvSpPr txBox="1">
              <a:spLocks/>
            </p:cNvSpPr>
            <p:nvPr/>
          </p:nvSpPr>
          <p:spPr>
            <a:xfrm>
              <a:off x="4557917" y="457200"/>
              <a:ext cx="2524614"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b="1" kern="0" dirty="0">
                  <a:solidFill>
                    <a:srgbClr val="FFFFFF"/>
                  </a:solidFill>
                  <a:latin typeface="メイリオ" panose="020B0604030504040204" pitchFamily="50" charset="-128"/>
                  <a:ea typeface="メイリオ" panose="020B0604030504040204" pitchFamily="50" charset="-128"/>
                </a:rPr>
                <a:t>（自然災害への備え）</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05825D39-4802-442C-8B85-51CAD5F70806}"/>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2</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sp>
        <p:nvSpPr>
          <p:cNvPr id="16" name="テキスト ボックス 15">
            <a:extLst>
              <a:ext uri="{FF2B5EF4-FFF2-40B4-BE49-F238E27FC236}">
                <a16:creationId xmlns:a16="http://schemas.microsoft.com/office/drawing/2014/main" id="{7ACE7EC0-E3C2-4331-882F-5B696C868420}"/>
              </a:ext>
            </a:extLst>
          </p:cNvPr>
          <p:cNvSpPr txBox="1"/>
          <p:nvPr/>
        </p:nvSpPr>
        <p:spPr>
          <a:xfrm>
            <a:off x="590668" y="1350952"/>
            <a:ext cx="7820152" cy="323165"/>
          </a:xfrm>
          <a:prstGeom prst="rect">
            <a:avLst/>
          </a:prstGeom>
          <a:noFill/>
        </p:spPr>
        <p:txBody>
          <a:bodyPr wrap="square" lIns="0" tIns="0" rIns="0" bIns="0" rtlCol="0">
            <a:spAutoFit/>
          </a:bodyPr>
          <a:lstStyle/>
          <a:p>
            <a:pPr>
              <a:lnSpc>
                <a:spcPts val="2800"/>
              </a:lnSpc>
            </a:pPr>
            <a:r>
              <a:rPr kumimoji="1" lang="ja-JP" altLang="en-US" sz="1400" b="1" dirty="0">
                <a:solidFill>
                  <a:schemeClr val="bg2">
                    <a:lumMod val="10000"/>
                  </a:schemeClr>
                </a:solidFill>
                <a:latin typeface="メイリオ" panose="020B0604030504040204" pitchFamily="50" charset="-128"/>
                <a:ea typeface="メイリオ" panose="020B0604030504040204" pitchFamily="50" charset="-128"/>
              </a:rPr>
              <a:t>（３）地震に備えよう</a:t>
            </a:r>
          </a:p>
        </p:txBody>
      </p:sp>
      <p:grpSp>
        <p:nvGrpSpPr>
          <p:cNvPr id="5" name="グループ化 4" hidden="1">
            <a:extLst>
              <a:ext uri="{FF2B5EF4-FFF2-40B4-BE49-F238E27FC236}">
                <a16:creationId xmlns:a16="http://schemas.microsoft.com/office/drawing/2014/main" id="{F196071B-E090-43C2-BD9C-6DD8D3EF6228}"/>
              </a:ext>
            </a:extLst>
          </p:cNvPr>
          <p:cNvGrpSpPr/>
          <p:nvPr/>
        </p:nvGrpSpPr>
        <p:grpSpPr>
          <a:xfrm>
            <a:off x="1658414" y="4419305"/>
            <a:ext cx="5741975" cy="1731558"/>
            <a:chOff x="1658414" y="4419305"/>
            <a:chExt cx="5741975" cy="1731558"/>
          </a:xfrm>
        </p:grpSpPr>
        <p:sp>
          <p:nvSpPr>
            <p:cNvPr id="26" name="正方形/長方形 25">
              <a:extLst>
                <a:ext uri="{FF2B5EF4-FFF2-40B4-BE49-F238E27FC236}">
                  <a16:creationId xmlns:a16="http://schemas.microsoft.com/office/drawing/2014/main" id="{683B0185-699F-4C37-885E-B5F8B1895756}"/>
                </a:ext>
              </a:extLst>
            </p:cNvPr>
            <p:cNvSpPr/>
            <p:nvPr/>
          </p:nvSpPr>
          <p:spPr>
            <a:xfrm>
              <a:off x="1658414" y="4419305"/>
              <a:ext cx="2197969" cy="338667"/>
            </a:xfrm>
            <a:prstGeom prst="rect">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1400" b="1" dirty="0">
                  <a:latin typeface="メイリオ" panose="020B0604030504040204" pitchFamily="50" charset="-128"/>
                  <a:ea typeface="メイリオ" panose="020B0604030504040204" pitchFamily="50" charset="-128"/>
                </a:rPr>
                <a:t>ハザードマップの活用</a:t>
              </a:r>
            </a:p>
          </p:txBody>
        </p:sp>
        <p:sp>
          <p:nvSpPr>
            <p:cNvPr id="27" name="テキスト ボックス 26">
              <a:extLst>
                <a:ext uri="{FF2B5EF4-FFF2-40B4-BE49-F238E27FC236}">
                  <a16:creationId xmlns:a16="http://schemas.microsoft.com/office/drawing/2014/main" id="{9783F943-AC9D-46A5-BF35-C27CA45FC40F}"/>
                </a:ext>
              </a:extLst>
            </p:cNvPr>
            <p:cNvSpPr txBox="1"/>
            <p:nvPr/>
          </p:nvSpPr>
          <p:spPr>
            <a:xfrm>
              <a:off x="1769896" y="4883914"/>
              <a:ext cx="5630493" cy="584775"/>
            </a:xfrm>
            <a:prstGeom prst="rect">
              <a:avLst/>
            </a:prstGeom>
            <a:noFill/>
          </p:spPr>
          <p:txBody>
            <a:bodyPr wrap="square" rtlCol="0">
              <a:spAutoFit/>
            </a:bodyPr>
            <a:lstStyle/>
            <a:p>
              <a:pPr algn="l"/>
              <a:r>
                <a:rPr lang="ja-JP" altLang="en-US" sz="1400" b="0" i="0" u="none" strike="noStrike" baseline="0" dirty="0">
                  <a:latin typeface="メイリオ" panose="020B0604030504040204" pitchFamily="50" charset="-128"/>
                  <a:ea typeface="メイリオ" panose="020B0604030504040204" pitchFamily="50" charset="-128"/>
                </a:rPr>
                <a:t>・国土交通省ハザードマップポータルサイト</a:t>
              </a:r>
              <a:r>
                <a:rPr lang="ja-JP" altLang="en-US" sz="1400" b="0" i="0" u="none" strike="noStrike" baseline="0" dirty="0">
                  <a:latin typeface="UDShinGoPro-Regular"/>
                  <a:ea typeface="メイリオ" panose="020B0604030504040204" pitchFamily="50" charset="-128"/>
                </a:rPr>
                <a:t>　</a:t>
              </a:r>
            </a:p>
            <a:p>
              <a:pPr algn="l"/>
              <a:r>
                <a:rPr lang="ja-JP" altLang="en-US" sz="1800" b="0" i="0" u="none" strike="noStrike" baseline="0" dirty="0">
                  <a:latin typeface="UDShinGoPro-Regular"/>
                  <a:ea typeface="メイリオ" panose="020B0604030504040204" pitchFamily="50" charset="-128"/>
                </a:rPr>
                <a:t>　　</a:t>
              </a:r>
              <a:r>
                <a:rPr lang="en-US" altLang="ja-JP" sz="1400" b="0" i="0" u="none" strike="noStrike" baseline="0" dirty="0">
                  <a:latin typeface="Arial" panose="020B0604020202020204" pitchFamily="34" charset="0"/>
                  <a:ea typeface="メイリオ" panose="020B0604030504040204" pitchFamily="50" charset="-128"/>
                  <a:cs typeface="Arial" panose="020B0604020202020204" pitchFamily="34" charset="0"/>
                </a:rPr>
                <a:t>http://disaportal.gsi.go.jp/index2.html</a:t>
              </a:r>
            </a:p>
          </p:txBody>
        </p:sp>
        <p:sp>
          <p:nvSpPr>
            <p:cNvPr id="28" name="テキスト ボックス 27">
              <a:extLst>
                <a:ext uri="{FF2B5EF4-FFF2-40B4-BE49-F238E27FC236}">
                  <a16:creationId xmlns:a16="http://schemas.microsoft.com/office/drawing/2014/main" id="{42B4F3B7-C227-4CB5-A8D1-38FB300DA354}"/>
                </a:ext>
              </a:extLst>
            </p:cNvPr>
            <p:cNvSpPr txBox="1"/>
            <p:nvPr/>
          </p:nvSpPr>
          <p:spPr>
            <a:xfrm>
              <a:off x="1769896" y="5566088"/>
              <a:ext cx="5630493" cy="584775"/>
            </a:xfrm>
            <a:prstGeom prst="rect">
              <a:avLst/>
            </a:prstGeom>
            <a:noFill/>
          </p:spPr>
          <p:txBody>
            <a:bodyPr wrap="square" rtlCol="0">
              <a:spAutoFit/>
            </a:bodyPr>
            <a:lstStyle/>
            <a:p>
              <a:pPr algn="l"/>
              <a:r>
                <a:rPr lang="ja-JP" altLang="en-US" sz="1400" b="0" i="0" u="none" strike="noStrike" baseline="0" dirty="0">
                  <a:latin typeface="メイリオ" panose="020B0604030504040204" pitchFamily="50" charset="-128"/>
                  <a:ea typeface="メイリオ" panose="020B0604030504040204" pitchFamily="50" charset="-128"/>
                </a:rPr>
                <a:t>・動画で学ぼう！ハザードマップ（日本損害保険協会）</a:t>
              </a:r>
            </a:p>
            <a:p>
              <a:pPr algn="l"/>
              <a:r>
                <a:rPr lang="ja-JP" altLang="en-US" sz="1800" b="0" i="0" u="none" strike="noStrike" baseline="0" dirty="0">
                  <a:latin typeface="UDShinGoPro-Regular"/>
                  <a:ea typeface="メイリオ" panose="020B0604030504040204" pitchFamily="50" charset="-128"/>
                </a:rPr>
                <a:t>　　</a:t>
              </a:r>
              <a:r>
                <a:rPr lang="en-US" altLang="ja-JP" sz="1400" b="0" i="0" u="none" strike="noStrike" baseline="0" dirty="0">
                  <a:latin typeface="Arial" panose="020B0604020202020204" pitchFamily="34" charset="0"/>
                  <a:ea typeface="メイリオ" panose="020B0604030504040204" pitchFamily="50" charset="-128"/>
                  <a:cs typeface="Arial" panose="020B0604020202020204" pitchFamily="34" charset="0"/>
                </a:rPr>
                <a:t>http://www.sonpo.or.jp/protection/bousai/hm/index.html</a:t>
              </a:r>
              <a:endParaRPr kumimoji="1" lang="ja-JP" altLang="en-US" sz="1400" dirty="0">
                <a:latin typeface="Arial" panose="020B0604020202020204" pitchFamily="34" charset="0"/>
                <a:ea typeface="メイリオ" panose="020B0604030504040204" pitchFamily="50" charset="-128"/>
                <a:cs typeface="Arial" panose="020B0604020202020204" pitchFamily="34" charset="0"/>
              </a:endParaRPr>
            </a:p>
          </p:txBody>
        </p:sp>
      </p:grpSp>
      <p:grpSp>
        <p:nvGrpSpPr>
          <p:cNvPr id="2" name="グループ化 1">
            <a:extLst>
              <a:ext uri="{FF2B5EF4-FFF2-40B4-BE49-F238E27FC236}">
                <a16:creationId xmlns:a16="http://schemas.microsoft.com/office/drawing/2014/main" id="{6F2B197C-5826-4766-8B7B-1371B397BC0B}"/>
              </a:ext>
            </a:extLst>
          </p:cNvPr>
          <p:cNvGrpSpPr/>
          <p:nvPr/>
        </p:nvGrpSpPr>
        <p:grpSpPr>
          <a:xfrm>
            <a:off x="792480" y="2043063"/>
            <a:ext cx="7430347" cy="4053935"/>
            <a:chOff x="792480" y="2043063"/>
            <a:chExt cx="7430347" cy="4053935"/>
          </a:xfrm>
        </p:grpSpPr>
        <p:sp>
          <p:nvSpPr>
            <p:cNvPr id="46" name="吹き出し: 角を丸めた四角形 45">
              <a:extLst>
                <a:ext uri="{FF2B5EF4-FFF2-40B4-BE49-F238E27FC236}">
                  <a16:creationId xmlns:a16="http://schemas.microsoft.com/office/drawing/2014/main" id="{4AFCC919-D488-4CE3-AD6C-497DBEA4E099}"/>
                </a:ext>
              </a:extLst>
            </p:cNvPr>
            <p:cNvSpPr/>
            <p:nvPr/>
          </p:nvSpPr>
          <p:spPr>
            <a:xfrm>
              <a:off x="792480" y="2043063"/>
              <a:ext cx="690880" cy="331894"/>
            </a:xfrm>
            <a:prstGeom prst="wedgeRoundRectCallout">
              <a:avLst>
                <a:gd name="adj1" fmla="val 73285"/>
                <a:gd name="adj2" fmla="val -25000"/>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kumimoji="1" lang="ja-JP" altLang="en-US" sz="1600" b="1" spc="200" dirty="0">
                  <a:latin typeface="メイリオ" panose="020B0604030504040204" pitchFamily="50" charset="-128"/>
                  <a:ea typeface="メイリオ" panose="020B0604030504040204" pitchFamily="50" charset="-128"/>
                </a:rPr>
                <a:t>参考</a:t>
              </a:r>
              <a:endParaRPr kumimoji="1" lang="ja-JP" altLang="en-US" sz="2000" b="1" spc="200" dirty="0">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DB491786-13A7-4A71-B067-44832B4F4D66}"/>
                </a:ext>
              </a:extLst>
            </p:cNvPr>
            <p:cNvSpPr txBox="1"/>
            <p:nvPr/>
          </p:nvSpPr>
          <p:spPr>
            <a:xfrm>
              <a:off x="1647012" y="2043941"/>
              <a:ext cx="4218693" cy="338554"/>
            </a:xfrm>
            <a:prstGeom prst="rect">
              <a:avLst/>
            </a:prstGeom>
            <a:noFill/>
          </p:spPr>
          <p:txBody>
            <a:bodyPr wrap="square" rtlCol="0">
              <a:spAutoFit/>
            </a:bodyPr>
            <a:lstStyle/>
            <a:p>
              <a:r>
                <a:rPr kumimoji="1" lang="ja-JP" altLang="en-US" sz="1600" b="1" dirty="0">
                  <a:solidFill>
                    <a:schemeClr val="bg2">
                      <a:lumMod val="10000"/>
                    </a:schemeClr>
                  </a:solidFill>
                  <a:latin typeface="メイリオ" panose="020B0604030504040204" pitchFamily="50" charset="-128"/>
                  <a:ea typeface="メイリオ" panose="020B0604030504040204" pitchFamily="50" charset="-128"/>
                </a:rPr>
                <a:t>外出先で地震に遭ったら</a:t>
              </a:r>
              <a:endParaRPr kumimoji="1" lang="ja-JP" altLang="en-US" sz="2000" b="1" dirty="0">
                <a:solidFill>
                  <a:schemeClr val="bg2">
                    <a:lumMod val="10000"/>
                  </a:schemeClr>
                </a:solidFill>
                <a:latin typeface="メイリオ" panose="020B0604030504040204" pitchFamily="50" charset="-128"/>
                <a:ea typeface="メイリオ" panose="020B0604030504040204" pitchFamily="50" charset="-128"/>
              </a:endParaRPr>
            </a:p>
          </p:txBody>
        </p:sp>
        <p:grpSp>
          <p:nvGrpSpPr>
            <p:cNvPr id="48" name="グループ化 47">
              <a:extLst>
                <a:ext uri="{FF2B5EF4-FFF2-40B4-BE49-F238E27FC236}">
                  <a16:creationId xmlns:a16="http://schemas.microsoft.com/office/drawing/2014/main" id="{EB93DF61-5379-41C9-8221-34D228879FF5}"/>
                </a:ext>
              </a:extLst>
            </p:cNvPr>
            <p:cNvGrpSpPr/>
            <p:nvPr/>
          </p:nvGrpSpPr>
          <p:grpSpPr>
            <a:xfrm>
              <a:off x="968398" y="2560623"/>
              <a:ext cx="7254429" cy="3536375"/>
              <a:chOff x="968398" y="2438399"/>
              <a:chExt cx="7254429" cy="3536375"/>
            </a:xfrm>
          </p:grpSpPr>
          <p:sp>
            <p:nvSpPr>
              <p:cNvPr id="49" name="正方形/長方形 48">
                <a:extLst>
                  <a:ext uri="{FF2B5EF4-FFF2-40B4-BE49-F238E27FC236}">
                    <a16:creationId xmlns:a16="http://schemas.microsoft.com/office/drawing/2014/main" id="{305C6AF6-40C1-4096-96D5-95DA2E2AAA36}"/>
                  </a:ext>
                </a:extLst>
              </p:cNvPr>
              <p:cNvSpPr/>
              <p:nvPr/>
            </p:nvSpPr>
            <p:spPr>
              <a:xfrm>
                <a:off x="968398" y="2438399"/>
                <a:ext cx="1666423" cy="3536373"/>
              </a:xfrm>
              <a:prstGeom prst="rect">
                <a:avLst/>
              </a:prstGeom>
              <a:solidFill>
                <a:srgbClr val="EB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CD1C4A68-100B-4DA0-B4FD-0CA188731465}"/>
                  </a:ext>
                </a:extLst>
              </p:cNvPr>
              <p:cNvSpPr txBox="1"/>
              <p:nvPr/>
            </p:nvSpPr>
            <p:spPr>
              <a:xfrm>
                <a:off x="2706950" y="2489376"/>
                <a:ext cx="5468650" cy="759182"/>
              </a:xfrm>
              <a:prstGeom prst="rect">
                <a:avLst/>
              </a:prstGeom>
              <a:noFill/>
            </p:spPr>
            <p:txBody>
              <a:bodyPr wrap="square" lIns="0" tIns="0" rIns="0" bIns="0" rtlCol="0">
                <a:spAutoFit/>
              </a:bodyPr>
              <a:lstStyle/>
              <a:p>
                <a:pPr>
                  <a:lnSpc>
                    <a:spcPts val="20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施設の誘導係員の指示に従う。頭を保護し、揺れに備えて身構える。あわてて出口・階段などに殺到しない。ガラス製の陳列棚や吊り下がっている照明などの下から離れる。</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51" name="正方形/長方形 50">
                <a:extLst>
                  <a:ext uri="{FF2B5EF4-FFF2-40B4-BE49-F238E27FC236}">
                    <a16:creationId xmlns:a16="http://schemas.microsoft.com/office/drawing/2014/main" id="{614C3D32-76FF-4A54-9493-2B98C9A66E00}"/>
                  </a:ext>
                </a:extLst>
              </p:cNvPr>
              <p:cNvSpPr/>
              <p:nvPr/>
            </p:nvSpPr>
            <p:spPr>
              <a:xfrm>
                <a:off x="968398" y="2438400"/>
                <a:ext cx="7254429" cy="3536374"/>
              </a:xfrm>
              <a:prstGeom prst="rect">
                <a:avLst/>
              </a:prstGeom>
              <a:noFill/>
              <a:ln w="1905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cxnSp>
            <p:nvCxnSpPr>
              <p:cNvPr id="52" name="直線コネクタ 51">
                <a:extLst>
                  <a:ext uri="{FF2B5EF4-FFF2-40B4-BE49-F238E27FC236}">
                    <a16:creationId xmlns:a16="http://schemas.microsoft.com/office/drawing/2014/main" id="{B75A70E9-B19D-40C1-B531-895A6E88ADB4}"/>
                  </a:ext>
                </a:extLst>
              </p:cNvPr>
              <p:cNvCxnSpPr>
                <a:cxnSpLocks/>
              </p:cNvCxnSpPr>
              <p:nvPr/>
            </p:nvCxnSpPr>
            <p:spPr>
              <a:xfrm>
                <a:off x="2634827" y="2438400"/>
                <a:ext cx="0" cy="3536372"/>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11CA03BE-A760-4CD3-9F2E-4629A531DE64}"/>
                  </a:ext>
                </a:extLst>
              </p:cNvPr>
              <p:cNvCxnSpPr/>
              <p:nvPr/>
            </p:nvCxnSpPr>
            <p:spPr>
              <a:xfrm>
                <a:off x="968398" y="3305793"/>
                <a:ext cx="7254429" cy="0"/>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8CED96F7-42BE-4F06-893B-59CB7EE46F03}"/>
                  </a:ext>
                </a:extLst>
              </p:cNvPr>
              <p:cNvCxnSpPr/>
              <p:nvPr/>
            </p:nvCxnSpPr>
            <p:spPr>
              <a:xfrm>
                <a:off x="968398" y="3837400"/>
                <a:ext cx="7254429" cy="0"/>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076BB358-1158-4FBF-ACE7-7AAB8CBF8BF3}"/>
                  </a:ext>
                </a:extLst>
              </p:cNvPr>
              <p:cNvSpPr txBox="1"/>
              <p:nvPr/>
            </p:nvSpPr>
            <p:spPr>
              <a:xfrm>
                <a:off x="1040527" y="2695568"/>
                <a:ext cx="1526559" cy="294311"/>
              </a:xfrm>
              <a:prstGeom prst="rect">
                <a:avLst/>
              </a:prstGeom>
              <a:noFill/>
            </p:spPr>
            <p:txBody>
              <a:bodyPr wrap="square" lIns="0" tIns="0" rIns="0" bIns="0" rtlCol="0">
                <a:spAutoFit/>
              </a:bodyPr>
              <a:lstStyle/>
              <a:p>
                <a:pPr algn="ct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商業施設などでは</a:t>
                </a:r>
                <a:endParaRPr kumimoji="1" lang="ja-JP" altLang="en-US" sz="1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56" name="テキスト ボックス 55">
                <a:extLst>
                  <a:ext uri="{FF2B5EF4-FFF2-40B4-BE49-F238E27FC236}">
                    <a16:creationId xmlns:a16="http://schemas.microsoft.com/office/drawing/2014/main" id="{89E14631-BBD9-4FCE-B2F9-F36391158C3D}"/>
                  </a:ext>
                </a:extLst>
              </p:cNvPr>
              <p:cNvSpPr txBox="1"/>
              <p:nvPr/>
            </p:nvSpPr>
            <p:spPr>
              <a:xfrm>
                <a:off x="2706950" y="3444580"/>
                <a:ext cx="5468650" cy="246221"/>
              </a:xfrm>
              <a:prstGeom prst="rect">
                <a:avLst/>
              </a:prstGeom>
              <a:noFill/>
            </p:spPr>
            <p:txBody>
              <a:bodyPr wrap="square" lIns="0" tIns="0" rIns="0" bIns="0" rtlCol="0">
                <a:spAutoFit/>
              </a:bodyPr>
              <a:lstStyle/>
              <a:p>
                <a:pPr>
                  <a:lnSpc>
                    <a:spcPts val="20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最寄りの階で停止させ、速やかにエレベーターから降りる。</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57" name="テキスト ボックス 56">
                <a:extLst>
                  <a:ext uri="{FF2B5EF4-FFF2-40B4-BE49-F238E27FC236}">
                    <a16:creationId xmlns:a16="http://schemas.microsoft.com/office/drawing/2014/main" id="{2662B40C-6160-46E9-AC51-C8523F29ACD5}"/>
                  </a:ext>
                </a:extLst>
              </p:cNvPr>
              <p:cNvSpPr txBox="1"/>
              <p:nvPr/>
            </p:nvSpPr>
            <p:spPr>
              <a:xfrm>
                <a:off x="1040527" y="3413588"/>
                <a:ext cx="1526559" cy="294311"/>
              </a:xfrm>
              <a:prstGeom prst="rect">
                <a:avLst/>
              </a:prstGeom>
              <a:noFill/>
            </p:spPr>
            <p:txBody>
              <a:bodyPr wrap="square" lIns="0" tIns="0" rIns="0" bIns="0" rtlCol="0">
                <a:spAutoFit/>
              </a:bodyPr>
              <a:lstStyle/>
              <a:p>
                <a:pPr algn="ct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エレベーターでは</a:t>
                </a:r>
                <a:endParaRPr kumimoji="1" lang="ja-JP" altLang="en-US" sz="1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58" name="テキスト ボックス 57">
                <a:extLst>
                  <a:ext uri="{FF2B5EF4-FFF2-40B4-BE49-F238E27FC236}">
                    <a16:creationId xmlns:a16="http://schemas.microsoft.com/office/drawing/2014/main" id="{38E63725-927D-4793-B413-CFE6AE151DA9}"/>
                  </a:ext>
                </a:extLst>
              </p:cNvPr>
              <p:cNvSpPr txBox="1"/>
              <p:nvPr/>
            </p:nvSpPr>
            <p:spPr>
              <a:xfrm>
                <a:off x="2706950" y="3904191"/>
                <a:ext cx="5468650" cy="759182"/>
              </a:xfrm>
              <a:prstGeom prst="rect">
                <a:avLst/>
              </a:prstGeom>
              <a:noFill/>
            </p:spPr>
            <p:txBody>
              <a:bodyPr wrap="square" lIns="0" tIns="0" rIns="0" bIns="0" rtlCol="0">
                <a:spAutoFit/>
              </a:bodyPr>
              <a:lstStyle/>
              <a:p>
                <a:pPr>
                  <a:lnSpc>
                    <a:spcPts val="20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ブロック塀や自動販売機など倒れてきそうなものから離れる。看板、割れた窓ガラスの破片が落下することがあるので建物の周囲から急いで離れる。</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cxnSp>
            <p:nvCxnSpPr>
              <p:cNvPr id="59" name="直線コネクタ 58">
                <a:extLst>
                  <a:ext uri="{FF2B5EF4-FFF2-40B4-BE49-F238E27FC236}">
                    <a16:creationId xmlns:a16="http://schemas.microsoft.com/office/drawing/2014/main" id="{3CCF2A73-B273-4D50-A224-BFDFE8D10809}"/>
                  </a:ext>
                </a:extLst>
              </p:cNvPr>
              <p:cNvCxnSpPr/>
              <p:nvPr/>
            </p:nvCxnSpPr>
            <p:spPr>
              <a:xfrm>
                <a:off x="968398" y="4720608"/>
                <a:ext cx="7254429" cy="0"/>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A0F973E6-E5A6-454E-9B6A-7AB094351267}"/>
                  </a:ext>
                </a:extLst>
              </p:cNvPr>
              <p:cNvSpPr txBox="1"/>
              <p:nvPr/>
            </p:nvSpPr>
            <p:spPr>
              <a:xfrm>
                <a:off x="1040527" y="4110383"/>
                <a:ext cx="1526559" cy="294311"/>
              </a:xfrm>
              <a:prstGeom prst="rect">
                <a:avLst/>
              </a:prstGeom>
              <a:noFill/>
            </p:spPr>
            <p:txBody>
              <a:bodyPr wrap="square" lIns="0" tIns="0" rIns="0" bIns="0" rtlCol="0">
                <a:spAutoFit/>
              </a:bodyPr>
              <a:lstStyle/>
              <a:p>
                <a:pPr algn="ct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街にいるときは</a:t>
                </a:r>
                <a:endParaRPr kumimoji="1" lang="ja-JP" altLang="en-US" sz="1100" dirty="0">
                  <a:solidFill>
                    <a:schemeClr val="bg2">
                      <a:lumMod val="10000"/>
                    </a:schemeClr>
                  </a:solidFill>
                  <a:latin typeface="メイリオ" panose="020B0604030504040204" pitchFamily="50" charset="-128"/>
                  <a:ea typeface="メイリオ" panose="020B0604030504040204" pitchFamily="50" charset="-128"/>
                </a:endParaRPr>
              </a:p>
            </p:txBody>
          </p:sp>
          <p:cxnSp>
            <p:nvCxnSpPr>
              <p:cNvPr id="61" name="直線コネクタ 60">
                <a:extLst>
                  <a:ext uri="{FF2B5EF4-FFF2-40B4-BE49-F238E27FC236}">
                    <a16:creationId xmlns:a16="http://schemas.microsoft.com/office/drawing/2014/main" id="{B898F31B-F47C-4637-99E0-97A6B57CF2E4}"/>
                  </a:ext>
                </a:extLst>
              </p:cNvPr>
              <p:cNvCxnSpPr/>
              <p:nvPr/>
            </p:nvCxnSpPr>
            <p:spPr>
              <a:xfrm>
                <a:off x="968398" y="5311792"/>
                <a:ext cx="7254429" cy="0"/>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276D6F6A-63CE-40BE-BA55-3C9C7148679B}"/>
                  </a:ext>
                </a:extLst>
              </p:cNvPr>
              <p:cNvSpPr txBox="1"/>
              <p:nvPr/>
            </p:nvSpPr>
            <p:spPr>
              <a:xfrm>
                <a:off x="2706950" y="4898653"/>
                <a:ext cx="5468650" cy="246221"/>
              </a:xfrm>
              <a:prstGeom prst="rect">
                <a:avLst/>
              </a:prstGeom>
              <a:noFill/>
            </p:spPr>
            <p:txBody>
              <a:bodyPr wrap="square" lIns="0" tIns="0" rIns="0" bIns="0" rtlCol="0">
                <a:spAutoFit/>
              </a:bodyPr>
              <a:lstStyle/>
              <a:p>
                <a:pPr>
                  <a:lnSpc>
                    <a:spcPts val="20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落石やがけ崩れが発生しそうな場所から急いで離れる。</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63" name="テキスト ボックス 62">
                <a:extLst>
                  <a:ext uri="{FF2B5EF4-FFF2-40B4-BE49-F238E27FC236}">
                    <a16:creationId xmlns:a16="http://schemas.microsoft.com/office/drawing/2014/main" id="{3F64481B-2128-467A-81F6-AF62CEC77908}"/>
                  </a:ext>
                </a:extLst>
              </p:cNvPr>
              <p:cNvSpPr txBox="1"/>
              <p:nvPr/>
            </p:nvSpPr>
            <p:spPr>
              <a:xfrm>
                <a:off x="1040527" y="4805690"/>
                <a:ext cx="1526559" cy="461665"/>
              </a:xfrm>
              <a:prstGeom prst="rect">
                <a:avLst/>
              </a:prstGeom>
              <a:noFill/>
            </p:spPr>
            <p:txBody>
              <a:bodyPr wrap="square" lIns="0" tIns="0" rIns="0" bIns="0" rtlCol="0">
                <a:spAutoFit/>
              </a:bodyPr>
              <a:lstStyle/>
              <a:p>
                <a:pPr algn="ctr">
                  <a:lnSpc>
                    <a:spcPts val="18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山やがけ付近に</a:t>
                </a:r>
              </a:p>
              <a:p>
                <a:pPr algn="ctr">
                  <a:lnSpc>
                    <a:spcPts val="18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いるときは</a:t>
                </a:r>
                <a:endParaRPr kumimoji="1" lang="ja-JP" altLang="en-US" sz="1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64" name="テキスト ボックス 63">
                <a:extLst>
                  <a:ext uri="{FF2B5EF4-FFF2-40B4-BE49-F238E27FC236}">
                    <a16:creationId xmlns:a16="http://schemas.microsoft.com/office/drawing/2014/main" id="{451C9208-CF26-4A75-BB0D-3A4F3BB05FF2}"/>
                  </a:ext>
                </a:extLst>
              </p:cNvPr>
              <p:cNvSpPr txBox="1"/>
              <p:nvPr/>
            </p:nvSpPr>
            <p:spPr>
              <a:xfrm>
                <a:off x="1040527" y="5428837"/>
                <a:ext cx="1526559" cy="461665"/>
              </a:xfrm>
              <a:prstGeom prst="rect">
                <a:avLst/>
              </a:prstGeom>
              <a:noFill/>
            </p:spPr>
            <p:txBody>
              <a:bodyPr wrap="square" lIns="0" tIns="0" rIns="0" bIns="0" rtlCol="0">
                <a:spAutoFit/>
              </a:bodyPr>
              <a:lstStyle/>
              <a:p>
                <a:pPr algn="ctr">
                  <a:lnSpc>
                    <a:spcPts val="18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電車・バスに</a:t>
                </a:r>
              </a:p>
              <a:p>
                <a:pPr algn="ctr">
                  <a:lnSpc>
                    <a:spcPts val="18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乗車中のときは</a:t>
                </a:r>
                <a:endParaRPr kumimoji="1" lang="ja-JP" altLang="en-US" sz="1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65" name="テキスト ボックス 64">
                <a:extLst>
                  <a:ext uri="{FF2B5EF4-FFF2-40B4-BE49-F238E27FC236}">
                    <a16:creationId xmlns:a16="http://schemas.microsoft.com/office/drawing/2014/main" id="{65375461-9547-4559-B7E2-9CCDE091ECCF}"/>
                  </a:ext>
                </a:extLst>
              </p:cNvPr>
              <p:cNvSpPr txBox="1"/>
              <p:nvPr/>
            </p:nvSpPr>
            <p:spPr>
              <a:xfrm>
                <a:off x="2706950" y="5387551"/>
                <a:ext cx="5468650" cy="502702"/>
              </a:xfrm>
              <a:prstGeom prst="rect">
                <a:avLst/>
              </a:prstGeom>
              <a:noFill/>
            </p:spPr>
            <p:txBody>
              <a:bodyPr wrap="square" lIns="0" tIns="0" rIns="0" bIns="0" rtlCol="0">
                <a:spAutoFit/>
              </a:bodyPr>
              <a:lstStyle/>
              <a:p>
                <a:pPr>
                  <a:lnSpc>
                    <a:spcPts val="20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つり革、手すりなどにしっかりつかまり、車外に投げ出されないように気を付けるとともに、車掌または誘導員の指示に従う。</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grpSp>
      </p:grpSp>
    </p:spTree>
    <p:extLst>
      <p:ext uri="{BB962C8B-B14F-4D97-AF65-F5344CB8AC3E}">
        <p14:creationId xmlns:p14="http://schemas.microsoft.com/office/powerpoint/2010/main" val="955613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par>
                                <p:cTn id="8" presetID="10" presetClass="entr" presetSubtype="0" fill="hold" nodeType="withEffect">
                                  <p:stCondLst>
                                    <p:cond delay="3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グループ化 71">
            <a:extLst>
              <a:ext uri="{FF2B5EF4-FFF2-40B4-BE49-F238E27FC236}">
                <a16:creationId xmlns:a16="http://schemas.microsoft.com/office/drawing/2014/main" id="{0AAAEE84-B963-4B1C-8A89-810775CACE0E}"/>
              </a:ext>
            </a:extLst>
          </p:cNvPr>
          <p:cNvGrpSpPr/>
          <p:nvPr/>
        </p:nvGrpSpPr>
        <p:grpSpPr>
          <a:xfrm>
            <a:off x="317500" y="228600"/>
            <a:ext cx="8509000" cy="4335610"/>
            <a:chOff x="317500" y="228600"/>
            <a:chExt cx="8509000" cy="4335610"/>
          </a:xfrm>
        </p:grpSpPr>
        <p:sp>
          <p:nvSpPr>
            <p:cNvPr id="38" name="bk object 16">
              <a:extLst>
                <a:ext uri="{FF2B5EF4-FFF2-40B4-BE49-F238E27FC236}">
                  <a16:creationId xmlns:a16="http://schemas.microsoft.com/office/drawing/2014/main" id="{E71EC815-EA86-4FFA-BFE4-42DFCE1B2BCB}"/>
                </a:ext>
              </a:extLst>
            </p:cNvPr>
            <p:cNvSpPr/>
            <p:nvPr/>
          </p:nvSpPr>
          <p:spPr>
            <a:xfrm>
              <a:off x="317500" y="457200"/>
              <a:ext cx="8509000" cy="410701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70BB"/>
              </a:solidFill>
            </a:ln>
          </p:spPr>
          <p:txBody>
            <a:bodyPr wrap="square" lIns="0" tIns="0" rIns="0" bIns="0" rtlCol="0"/>
            <a:lstStyle/>
            <a:p>
              <a:endParaRPr/>
            </a:p>
          </p:txBody>
        </p:sp>
        <p:sp>
          <p:nvSpPr>
            <p:cNvPr id="39" name="四角形: 角を丸くする 38">
              <a:extLst>
                <a:ext uri="{FF2B5EF4-FFF2-40B4-BE49-F238E27FC236}">
                  <a16:creationId xmlns:a16="http://schemas.microsoft.com/office/drawing/2014/main" id="{8773C1A2-35CC-4FEC-9899-1EE341223E1A}"/>
                </a:ext>
              </a:extLst>
            </p:cNvPr>
            <p:cNvSpPr/>
            <p:nvPr/>
          </p:nvSpPr>
          <p:spPr>
            <a:xfrm>
              <a:off x="2412000" y="228600"/>
              <a:ext cx="4320000" cy="508000"/>
            </a:xfrm>
            <a:prstGeom prst="roundRect">
              <a:avLst>
                <a:gd name="adj" fmla="val 50000"/>
              </a:avLst>
            </a:prstGeom>
            <a:solidFill>
              <a:srgbClr val="007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E598068F-4DA0-45AB-979B-CFD5D5329621}"/>
                </a:ext>
              </a:extLst>
            </p:cNvPr>
            <p:cNvSpPr txBox="1"/>
            <p:nvPr/>
          </p:nvSpPr>
          <p:spPr>
            <a:xfrm>
              <a:off x="2412000" y="301084"/>
              <a:ext cx="4320000" cy="461665"/>
            </a:xfrm>
            <a:prstGeom prst="rect">
              <a:avLst/>
            </a:prstGeom>
            <a:noFill/>
          </p:spPr>
          <p:txBody>
            <a:bodyPr wrap="square" rtlCol="0">
              <a:spAutoFit/>
            </a:bodyPr>
            <a:lstStyle/>
            <a:p>
              <a:pPr algn="ctr"/>
              <a:r>
                <a:rPr kumimoji="1" lang="ja-JP" altLang="en-US" sz="2400" b="1" dirty="0">
                  <a:solidFill>
                    <a:schemeClr val="bg1"/>
                  </a:solidFill>
                  <a:latin typeface="メイリオ" panose="020B0604030504040204" pitchFamily="50" charset="-128"/>
                  <a:ea typeface="メイリオ" panose="020B0604030504040204" pitchFamily="50" charset="-128"/>
                </a:rPr>
                <a:t>目　次</a:t>
              </a:r>
            </a:p>
          </p:txBody>
        </p:sp>
      </p:grpSp>
      <p:sp>
        <p:nvSpPr>
          <p:cNvPr id="26" name="object 10">
            <a:extLst>
              <a:ext uri="{FF2B5EF4-FFF2-40B4-BE49-F238E27FC236}">
                <a16:creationId xmlns:a16="http://schemas.microsoft.com/office/drawing/2014/main" id="{BB4F973F-7C30-4935-87A5-EA667525B02B}"/>
              </a:ext>
            </a:extLst>
          </p:cNvPr>
          <p:cNvSpPr txBox="1"/>
          <p:nvPr/>
        </p:nvSpPr>
        <p:spPr>
          <a:xfrm>
            <a:off x="317500" y="4612354"/>
            <a:ext cx="8508999" cy="1971648"/>
          </a:xfrm>
          <a:prstGeom prst="rect">
            <a:avLst/>
          </a:prstGeom>
          <a:noFill/>
        </p:spPr>
        <p:txBody>
          <a:bodyPr vert="horz" wrap="square" lIns="360000" tIns="180000" rIns="360000" bIns="180000" spcCol="360000" rtlCol="0">
            <a:spAutoFit/>
          </a:bodyPr>
          <a:lstStyle/>
          <a:p>
            <a:pPr>
              <a:lnSpc>
                <a:spcPts val="3200"/>
              </a:lnSpc>
            </a:pPr>
            <a:r>
              <a:rPr lang="ja-JP" altLang="en-US" b="1" dirty="0">
                <a:solidFill>
                  <a:schemeClr val="bg2">
                    <a:lumMod val="10000"/>
                  </a:schemeClr>
                </a:solidFill>
                <a:latin typeface="メイリオ" panose="020B0604030504040204" pitchFamily="50" charset="-128"/>
                <a:ea typeface="メイリオ" panose="020B0604030504040204" pitchFamily="50" charset="-128"/>
                <a:cs typeface="メイリオ"/>
              </a:rPr>
              <a:t>近年、世界中でさまざまな自然災害が発生しています。私たちの生活に大きな影響を及ぼす自然災害ですが、日ごろから災害時の対応を考えて住まい方を工夫することで、被害を軽減することができます。今、自分たちができることを考え、生活の中に活かしましょう。</a:t>
            </a:r>
          </a:p>
        </p:txBody>
      </p:sp>
      <p:grpSp>
        <p:nvGrpSpPr>
          <p:cNvPr id="83" name="グループ化 82">
            <a:extLst>
              <a:ext uri="{FF2B5EF4-FFF2-40B4-BE49-F238E27FC236}">
                <a16:creationId xmlns:a16="http://schemas.microsoft.com/office/drawing/2014/main" id="{D3932E94-75CB-4D62-BD1B-3E8F62758689}"/>
              </a:ext>
            </a:extLst>
          </p:cNvPr>
          <p:cNvGrpSpPr/>
          <p:nvPr/>
        </p:nvGrpSpPr>
        <p:grpSpPr>
          <a:xfrm>
            <a:off x="532063" y="1174600"/>
            <a:ext cx="8230937" cy="3034820"/>
            <a:chOff x="532063" y="1174600"/>
            <a:chExt cx="8230937" cy="3034820"/>
          </a:xfrm>
        </p:grpSpPr>
        <p:sp>
          <p:nvSpPr>
            <p:cNvPr id="42" name="テキスト ボックス 41">
              <a:extLst>
                <a:ext uri="{FF2B5EF4-FFF2-40B4-BE49-F238E27FC236}">
                  <a16:creationId xmlns:a16="http://schemas.microsoft.com/office/drawing/2014/main" id="{920C1564-564E-4E42-826A-858CD185009E}"/>
                </a:ext>
              </a:extLst>
            </p:cNvPr>
            <p:cNvSpPr txBox="1"/>
            <p:nvPr/>
          </p:nvSpPr>
          <p:spPr>
            <a:xfrm>
              <a:off x="612000" y="1208354"/>
              <a:ext cx="6550800" cy="338554"/>
            </a:xfrm>
            <a:prstGeom prst="rect">
              <a:avLst/>
            </a:prstGeom>
            <a:noFill/>
          </p:spPr>
          <p:txBody>
            <a:bodyPr wrap="square" rtlCol="0">
              <a:spAutoFit/>
            </a:bodyPr>
            <a:lstStyle/>
            <a:p>
              <a:r>
                <a:rPr lang="ja-JP" altLang="en-US" sz="1600" b="1" spc="100" dirty="0">
                  <a:solidFill>
                    <a:srgbClr val="0000FF"/>
                  </a:solidFill>
                  <a:latin typeface="メイリオ" panose="020B0604030504040204" pitchFamily="50" charset="-128"/>
                  <a:ea typeface="メイリオ" panose="020B0604030504040204" pitchFamily="50" charset="-128"/>
                </a:rPr>
                <a:t>　天災は、忘れたときにやってくる？</a:t>
              </a:r>
              <a:r>
                <a:rPr lang="ja-JP" altLang="en-US" sz="1200" b="1" spc="100" dirty="0">
                  <a:solidFill>
                    <a:srgbClr val="0000FF"/>
                  </a:solidFill>
                  <a:latin typeface="メイリオ" panose="020B0604030504040204" pitchFamily="50" charset="-128"/>
                  <a:ea typeface="メイリオ" panose="020B0604030504040204" pitchFamily="50" charset="-128"/>
                </a:rPr>
                <a:t>（いろいろな自然災害）</a:t>
              </a:r>
              <a:endParaRPr kumimoji="1" lang="ja-JP" altLang="en-US" sz="1200" dirty="0">
                <a:solidFill>
                  <a:srgbClr val="0000FF"/>
                </a:solidFill>
              </a:endParaRPr>
            </a:p>
          </p:txBody>
        </p:sp>
        <p:sp>
          <p:nvSpPr>
            <p:cNvPr id="43" name="テキスト ボックス 42">
              <a:extLst>
                <a:ext uri="{FF2B5EF4-FFF2-40B4-BE49-F238E27FC236}">
                  <a16:creationId xmlns:a16="http://schemas.microsoft.com/office/drawing/2014/main" id="{0C1F5A1A-9734-4490-B609-BF399FA59BFC}"/>
                </a:ext>
              </a:extLst>
            </p:cNvPr>
            <p:cNvSpPr txBox="1"/>
            <p:nvPr/>
          </p:nvSpPr>
          <p:spPr>
            <a:xfrm>
              <a:off x="612000" y="1873982"/>
              <a:ext cx="5323800" cy="338554"/>
            </a:xfrm>
            <a:prstGeom prst="rect">
              <a:avLst/>
            </a:prstGeom>
            <a:noFill/>
          </p:spPr>
          <p:txBody>
            <a:bodyPr wrap="square" rtlCol="0">
              <a:spAutoFit/>
            </a:bodyPr>
            <a:lstStyle/>
            <a:p>
              <a:r>
                <a:rPr lang="ja-JP" altLang="en-US" sz="1600" b="1" spc="100" dirty="0">
                  <a:solidFill>
                    <a:srgbClr val="0000FF"/>
                  </a:solidFill>
                  <a:latin typeface="メイリオ" panose="020B0604030504040204" pitchFamily="50" charset="-128"/>
                  <a:ea typeface="メイリオ" panose="020B0604030504040204" pitchFamily="50" charset="-128"/>
                </a:rPr>
                <a:t>　備えあれば憂いなし！</a:t>
              </a:r>
              <a:r>
                <a:rPr lang="ja-JP" altLang="en-US" sz="1200" b="1" spc="100" dirty="0">
                  <a:solidFill>
                    <a:srgbClr val="0000FF"/>
                  </a:solidFill>
                  <a:latin typeface="メイリオ" panose="020B0604030504040204" pitchFamily="50" charset="-128"/>
                  <a:ea typeface="メイリオ" panose="020B0604030504040204" pitchFamily="50" charset="-128"/>
                </a:rPr>
                <a:t> （自然災害への備え）（１）（２）</a:t>
              </a:r>
              <a:endParaRPr kumimoji="0" lang="ja-JP" altLang="en-US" sz="1200" b="1" kern="0" spc="100" dirty="0">
                <a:solidFill>
                  <a:srgbClr val="0000FF"/>
                </a:solidFill>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425AF991-0796-40C5-8A33-7361B3257B2E}"/>
                </a:ext>
              </a:extLst>
            </p:cNvPr>
            <p:cNvSpPr txBox="1"/>
            <p:nvPr/>
          </p:nvSpPr>
          <p:spPr>
            <a:xfrm>
              <a:off x="609600" y="2539610"/>
              <a:ext cx="5323800" cy="338554"/>
            </a:xfrm>
            <a:prstGeom prst="rect">
              <a:avLst/>
            </a:prstGeom>
            <a:noFill/>
          </p:spPr>
          <p:txBody>
            <a:bodyPr wrap="square" rtlCol="0">
              <a:spAutoFit/>
            </a:bodyPr>
            <a:lstStyle/>
            <a:p>
              <a:r>
                <a:rPr lang="ja-JP" altLang="en-US" sz="1600" b="1" spc="100" dirty="0">
                  <a:solidFill>
                    <a:srgbClr val="0000FF"/>
                  </a:solidFill>
                  <a:latin typeface="メイリオ" panose="020B0604030504040204" pitchFamily="50" charset="-128"/>
                  <a:ea typeface="メイリオ" panose="020B0604030504040204" pitchFamily="50" charset="-128"/>
                </a:rPr>
                <a:t>　備えあれば憂いなし！ </a:t>
              </a:r>
              <a:r>
                <a:rPr lang="ja-JP" altLang="en-US" sz="1200" b="1" spc="100" dirty="0">
                  <a:solidFill>
                    <a:srgbClr val="0000FF"/>
                  </a:solidFill>
                  <a:latin typeface="メイリオ" panose="020B0604030504040204" pitchFamily="50" charset="-128"/>
                  <a:ea typeface="メイリオ" panose="020B0604030504040204" pitchFamily="50" charset="-128"/>
                </a:rPr>
                <a:t>（自然災害への備え）（３）</a:t>
              </a:r>
              <a:endParaRPr kumimoji="0" lang="ja-JP" altLang="en-US" sz="1200" b="1" kern="0" spc="100" dirty="0">
                <a:solidFill>
                  <a:srgbClr val="0000FF"/>
                </a:solidFill>
                <a:latin typeface="メイリオ" panose="020B0604030504040204" pitchFamily="50" charset="-128"/>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2E26FC03-17F5-430F-8BB6-A6945926F97B}"/>
                </a:ext>
              </a:extLst>
            </p:cNvPr>
            <p:cNvSpPr txBox="1"/>
            <p:nvPr/>
          </p:nvSpPr>
          <p:spPr>
            <a:xfrm>
              <a:off x="612000" y="3870866"/>
              <a:ext cx="5516710" cy="338554"/>
            </a:xfrm>
            <a:prstGeom prst="rect">
              <a:avLst/>
            </a:prstGeom>
            <a:noFill/>
          </p:spPr>
          <p:txBody>
            <a:bodyPr wrap="square" rtlCol="0">
              <a:spAutoFit/>
            </a:bodyPr>
            <a:lstStyle/>
            <a:p>
              <a:r>
                <a:rPr lang="ja-JP" altLang="en-US" sz="1600" b="1" spc="100" dirty="0">
                  <a:solidFill>
                    <a:srgbClr val="0000FF"/>
                  </a:solidFill>
                  <a:latin typeface="メイリオ" panose="020B0604030504040204" pitchFamily="50" charset="-128"/>
                  <a:ea typeface="メイリオ" panose="020B0604030504040204" pitchFamily="50" charset="-128"/>
                </a:rPr>
                <a:t>　自然災害への経済的な備え </a:t>
              </a:r>
              <a:r>
                <a:rPr lang="ja-JP" altLang="en-US" sz="1200" b="1" spc="100" dirty="0">
                  <a:solidFill>
                    <a:srgbClr val="0000FF"/>
                  </a:solidFill>
                  <a:latin typeface="メイリオ" panose="020B0604030504040204" pitchFamily="50" charset="-128"/>
                  <a:ea typeface="メイリオ" panose="020B0604030504040204" pitchFamily="50" charset="-128"/>
                </a:rPr>
                <a:t>（すまいの保険を中心として）</a:t>
              </a:r>
              <a:endParaRPr kumimoji="0" lang="ja-JP" altLang="en-US" sz="1200" b="1" kern="0" spc="100" dirty="0">
                <a:solidFill>
                  <a:srgbClr val="0000FF"/>
                </a:solidFill>
                <a:latin typeface="メイリオ" panose="020B0604030504040204" pitchFamily="50" charset="-128"/>
                <a:ea typeface="メイリオ" panose="020B0604030504040204" pitchFamily="50" charset="-128"/>
              </a:endParaRPr>
            </a:p>
          </p:txBody>
        </p:sp>
        <p:sp>
          <p:nvSpPr>
            <p:cNvPr id="48" name="テキスト ボックス 47">
              <a:extLst>
                <a:ext uri="{FF2B5EF4-FFF2-40B4-BE49-F238E27FC236}">
                  <a16:creationId xmlns:a16="http://schemas.microsoft.com/office/drawing/2014/main" id="{717CC1D7-3EA6-48EF-95A1-822FF10801F6}"/>
                </a:ext>
              </a:extLst>
            </p:cNvPr>
            <p:cNvSpPr txBox="1"/>
            <p:nvPr/>
          </p:nvSpPr>
          <p:spPr>
            <a:xfrm>
              <a:off x="8382000" y="1174600"/>
              <a:ext cx="304800" cy="338554"/>
            </a:xfrm>
            <a:prstGeom prst="rect">
              <a:avLst/>
            </a:prstGeom>
            <a:noFill/>
          </p:spPr>
          <p:txBody>
            <a:bodyPr wrap="square" rtlCol="0">
              <a:spAutoFit/>
            </a:bodyPr>
            <a:lstStyle/>
            <a:p>
              <a:pPr algn="ctr"/>
              <a:r>
                <a:rPr kumimoji="1" lang="en-US" altLang="ja-JP" sz="1600" dirty="0">
                  <a:solidFill>
                    <a:schemeClr val="bg2">
                      <a:lumMod val="10000"/>
                    </a:schemeClr>
                  </a:solidFill>
                  <a:latin typeface="メイリオ" panose="020B0604030504040204" pitchFamily="50" charset="-128"/>
                  <a:ea typeface="メイリオ" panose="020B0604030504040204" pitchFamily="50" charset="-128"/>
                </a:rPr>
                <a:t>3</a:t>
              </a:r>
              <a:endParaRPr kumimoji="1" lang="ja-JP" altLang="en-US" sz="16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49" name="テキスト ボックス 48">
              <a:extLst>
                <a:ext uri="{FF2B5EF4-FFF2-40B4-BE49-F238E27FC236}">
                  <a16:creationId xmlns:a16="http://schemas.microsoft.com/office/drawing/2014/main" id="{70047406-136D-40A2-BA92-ED1675502141}"/>
                </a:ext>
              </a:extLst>
            </p:cNvPr>
            <p:cNvSpPr txBox="1"/>
            <p:nvPr/>
          </p:nvSpPr>
          <p:spPr>
            <a:xfrm>
              <a:off x="8382000" y="1860400"/>
              <a:ext cx="304800" cy="338554"/>
            </a:xfrm>
            <a:prstGeom prst="rect">
              <a:avLst/>
            </a:prstGeom>
            <a:noFill/>
          </p:spPr>
          <p:txBody>
            <a:bodyPr wrap="square" rtlCol="0">
              <a:spAutoFit/>
            </a:bodyPr>
            <a:lstStyle/>
            <a:p>
              <a:pPr algn="ctr"/>
              <a:r>
                <a:rPr kumimoji="1" lang="en-US" altLang="ja-JP" sz="1600" dirty="0">
                  <a:solidFill>
                    <a:schemeClr val="bg2">
                      <a:lumMod val="10000"/>
                    </a:schemeClr>
                  </a:solidFill>
                  <a:latin typeface="メイリオ" panose="020B0604030504040204" pitchFamily="50" charset="-128"/>
                  <a:ea typeface="メイリオ" panose="020B0604030504040204" pitchFamily="50" charset="-128"/>
                </a:rPr>
                <a:t>9</a:t>
              </a:r>
            </a:p>
          </p:txBody>
        </p:sp>
        <p:sp>
          <p:nvSpPr>
            <p:cNvPr id="50" name="テキスト ボックス 49">
              <a:extLst>
                <a:ext uri="{FF2B5EF4-FFF2-40B4-BE49-F238E27FC236}">
                  <a16:creationId xmlns:a16="http://schemas.microsoft.com/office/drawing/2014/main" id="{ABC41684-59A8-48DD-8F21-52E03402F578}"/>
                </a:ext>
              </a:extLst>
            </p:cNvPr>
            <p:cNvSpPr txBox="1"/>
            <p:nvPr/>
          </p:nvSpPr>
          <p:spPr>
            <a:xfrm>
              <a:off x="8305800" y="2503754"/>
              <a:ext cx="457200" cy="338554"/>
            </a:xfrm>
            <a:prstGeom prst="rect">
              <a:avLst/>
            </a:prstGeom>
            <a:noFill/>
          </p:spPr>
          <p:txBody>
            <a:bodyPr wrap="square" rtlCol="0">
              <a:spAutoFit/>
            </a:bodyPr>
            <a:lstStyle/>
            <a:p>
              <a:pPr algn="ctr"/>
              <a:r>
                <a:rPr kumimoji="1" lang="en-US" altLang="ja-JP" sz="1600" dirty="0">
                  <a:solidFill>
                    <a:schemeClr val="bg2">
                      <a:lumMod val="10000"/>
                    </a:schemeClr>
                  </a:solidFill>
                  <a:latin typeface="メイリオ" panose="020B0604030504040204" pitchFamily="50" charset="-128"/>
                  <a:ea typeface="メイリオ" panose="020B0604030504040204" pitchFamily="50" charset="-128"/>
                </a:rPr>
                <a:t>15</a:t>
              </a:r>
              <a:endParaRPr lang="en-US" altLang="ja-JP" sz="1600" dirty="0">
                <a:solidFill>
                  <a:schemeClr val="bg2">
                    <a:lumMod val="10000"/>
                  </a:schemeClr>
                </a:solidFill>
                <a:latin typeface="メイリオ" panose="020B0604030504040204" pitchFamily="50" charset="-128"/>
                <a:ea typeface="メイリオ" panose="020B0604030504040204" pitchFamily="50" charset="-128"/>
              </a:endParaRPr>
            </a:p>
          </p:txBody>
        </p:sp>
        <p:cxnSp>
          <p:nvCxnSpPr>
            <p:cNvPr id="51" name="直線コネクタ 50">
              <a:extLst>
                <a:ext uri="{FF2B5EF4-FFF2-40B4-BE49-F238E27FC236}">
                  <a16:creationId xmlns:a16="http://schemas.microsoft.com/office/drawing/2014/main" id="{1F489FDF-8127-403E-8114-CE2503243566}"/>
                </a:ext>
              </a:extLst>
            </p:cNvPr>
            <p:cNvCxnSpPr>
              <a:cxnSpLocks/>
            </p:cNvCxnSpPr>
            <p:nvPr/>
          </p:nvCxnSpPr>
          <p:spPr>
            <a:xfrm>
              <a:off x="6824546" y="1327000"/>
              <a:ext cx="1481254"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42CEDB64-EBE4-4557-BC23-A11CA1C7440F}"/>
                </a:ext>
              </a:extLst>
            </p:cNvPr>
            <p:cNvCxnSpPr>
              <a:cxnSpLocks/>
            </p:cNvCxnSpPr>
            <p:nvPr/>
          </p:nvCxnSpPr>
          <p:spPr>
            <a:xfrm>
              <a:off x="6324972" y="2014433"/>
              <a:ext cx="1980828"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A9F7C002-78B1-42B3-A893-80133F51CF58}"/>
                </a:ext>
              </a:extLst>
            </p:cNvPr>
            <p:cNvCxnSpPr>
              <a:cxnSpLocks/>
            </p:cNvCxnSpPr>
            <p:nvPr/>
          </p:nvCxnSpPr>
          <p:spPr>
            <a:xfrm>
              <a:off x="5933400" y="2669016"/>
              <a:ext cx="2372400"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57B73D92-5263-4244-9631-6D9FF6199C85}"/>
                </a:ext>
              </a:extLst>
            </p:cNvPr>
            <p:cNvSpPr txBox="1"/>
            <p:nvPr/>
          </p:nvSpPr>
          <p:spPr>
            <a:xfrm>
              <a:off x="609600" y="3205238"/>
              <a:ext cx="5323800" cy="338554"/>
            </a:xfrm>
            <a:prstGeom prst="rect">
              <a:avLst/>
            </a:prstGeom>
            <a:noFill/>
          </p:spPr>
          <p:txBody>
            <a:bodyPr wrap="square" rtlCol="0">
              <a:spAutoFit/>
            </a:bodyPr>
            <a:lstStyle/>
            <a:p>
              <a:r>
                <a:rPr lang="ja-JP" altLang="en-US" sz="1600" b="1" spc="100" dirty="0">
                  <a:solidFill>
                    <a:srgbClr val="0000FF"/>
                  </a:solidFill>
                  <a:latin typeface="メイリオ" panose="020B0604030504040204" pitchFamily="50" charset="-128"/>
                  <a:ea typeface="メイリオ" panose="020B0604030504040204" pitchFamily="50" charset="-128"/>
                </a:rPr>
                <a:t>　備えあれば憂いなし！</a:t>
              </a:r>
              <a:r>
                <a:rPr lang="ja-JP" altLang="en-US" sz="1200" b="1" spc="100" dirty="0">
                  <a:solidFill>
                    <a:srgbClr val="0000FF"/>
                  </a:solidFill>
                  <a:latin typeface="メイリオ" panose="020B0604030504040204" pitchFamily="50" charset="-128"/>
                  <a:ea typeface="メイリオ" panose="020B0604030504040204" pitchFamily="50" charset="-128"/>
                </a:rPr>
                <a:t> （自然災害への備え）（４） </a:t>
              </a:r>
              <a:endParaRPr kumimoji="0" lang="ja-JP" altLang="en-US" sz="1200" b="1" kern="0" spc="1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55" name="テキスト ボックス 54">
              <a:extLst>
                <a:ext uri="{FF2B5EF4-FFF2-40B4-BE49-F238E27FC236}">
                  <a16:creationId xmlns:a16="http://schemas.microsoft.com/office/drawing/2014/main" id="{080A8C6F-B19D-4413-9F92-9350040AFAC6}"/>
                </a:ext>
              </a:extLst>
            </p:cNvPr>
            <p:cNvSpPr txBox="1"/>
            <p:nvPr/>
          </p:nvSpPr>
          <p:spPr>
            <a:xfrm>
              <a:off x="8305800" y="3166773"/>
              <a:ext cx="457200" cy="338554"/>
            </a:xfrm>
            <a:prstGeom prst="rect">
              <a:avLst/>
            </a:prstGeom>
            <a:noFill/>
          </p:spPr>
          <p:txBody>
            <a:bodyPr wrap="square" rtlCol="0">
              <a:spAutoFit/>
            </a:bodyPr>
            <a:lstStyle/>
            <a:p>
              <a:pPr algn="ctr"/>
              <a:r>
                <a:rPr kumimoji="1" lang="en-US" altLang="ja-JP" sz="1600" dirty="0">
                  <a:solidFill>
                    <a:schemeClr val="bg2">
                      <a:lumMod val="10000"/>
                    </a:schemeClr>
                  </a:solidFill>
                  <a:latin typeface="メイリオ" panose="020B0604030504040204" pitchFamily="50" charset="-128"/>
                  <a:ea typeface="メイリオ" panose="020B0604030504040204" pitchFamily="50" charset="-128"/>
                </a:rPr>
                <a:t>21</a:t>
              </a:r>
              <a:endParaRPr lang="en-US" altLang="ja-JP" sz="1600" dirty="0">
                <a:solidFill>
                  <a:schemeClr val="bg2">
                    <a:lumMod val="10000"/>
                  </a:schemeClr>
                </a:solidFill>
                <a:latin typeface="メイリオ" panose="020B0604030504040204" pitchFamily="50" charset="-128"/>
                <a:ea typeface="メイリオ" panose="020B0604030504040204" pitchFamily="50" charset="-128"/>
              </a:endParaRPr>
            </a:p>
          </p:txBody>
        </p:sp>
        <p:cxnSp>
          <p:nvCxnSpPr>
            <p:cNvPr id="56" name="直線コネクタ 55">
              <a:extLst>
                <a:ext uri="{FF2B5EF4-FFF2-40B4-BE49-F238E27FC236}">
                  <a16:creationId xmlns:a16="http://schemas.microsoft.com/office/drawing/2014/main" id="{58D70F0C-F7A7-4D75-A233-AD5F9FD20DF0}"/>
                </a:ext>
              </a:extLst>
            </p:cNvPr>
            <p:cNvCxnSpPr>
              <a:cxnSpLocks/>
            </p:cNvCxnSpPr>
            <p:nvPr/>
          </p:nvCxnSpPr>
          <p:spPr>
            <a:xfrm>
              <a:off x="5933400" y="3332035"/>
              <a:ext cx="2372400"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975C99A1-5D2F-4D8F-B2B9-77B83D573657}"/>
                </a:ext>
              </a:extLst>
            </p:cNvPr>
            <p:cNvSpPr txBox="1"/>
            <p:nvPr/>
          </p:nvSpPr>
          <p:spPr>
            <a:xfrm>
              <a:off x="8305800" y="3829483"/>
              <a:ext cx="457200" cy="338554"/>
            </a:xfrm>
            <a:prstGeom prst="rect">
              <a:avLst/>
            </a:prstGeom>
            <a:noFill/>
          </p:spPr>
          <p:txBody>
            <a:bodyPr wrap="square" rtlCol="0">
              <a:spAutoFit/>
            </a:bodyPr>
            <a:lstStyle/>
            <a:p>
              <a:pPr algn="ctr"/>
              <a:r>
                <a:rPr kumimoji="1" lang="en-US" altLang="ja-JP" sz="1600" dirty="0">
                  <a:solidFill>
                    <a:schemeClr val="bg2">
                      <a:lumMod val="10000"/>
                    </a:schemeClr>
                  </a:solidFill>
                  <a:latin typeface="メイリオ" panose="020B0604030504040204" pitchFamily="50" charset="-128"/>
                  <a:ea typeface="メイリオ" panose="020B0604030504040204" pitchFamily="50" charset="-128"/>
                </a:rPr>
                <a:t>26</a:t>
              </a:r>
            </a:p>
          </p:txBody>
        </p:sp>
        <p:cxnSp>
          <p:nvCxnSpPr>
            <p:cNvPr id="58" name="直線コネクタ 57">
              <a:extLst>
                <a:ext uri="{FF2B5EF4-FFF2-40B4-BE49-F238E27FC236}">
                  <a16:creationId xmlns:a16="http://schemas.microsoft.com/office/drawing/2014/main" id="{C4B77E62-61AC-444A-8023-6A99DBF7CED8}"/>
                </a:ext>
              </a:extLst>
            </p:cNvPr>
            <p:cNvCxnSpPr>
              <a:cxnSpLocks/>
            </p:cNvCxnSpPr>
            <p:nvPr/>
          </p:nvCxnSpPr>
          <p:spPr>
            <a:xfrm>
              <a:off x="6490010" y="3983516"/>
              <a:ext cx="1815790"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4" name="四角形: 角を丸くする 73">
              <a:extLst>
                <a:ext uri="{FF2B5EF4-FFF2-40B4-BE49-F238E27FC236}">
                  <a16:creationId xmlns:a16="http://schemas.microsoft.com/office/drawing/2014/main" id="{0B27B5A6-2576-4710-B4E8-89459107255C}"/>
                </a:ext>
              </a:extLst>
            </p:cNvPr>
            <p:cNvSpPr/>
            <p:nvPr/>
          </p:nvSpPr>
          <p:spPr>
            <a:xfrm>
              <a:off x="532064" y="1220018"/>
              <a:ext cx="270825" cy="247717"/>
            </a:xfrm>
            <a:prstGeom prst="roundRect">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1400"/>
                </a:lnSpc>
              </a:pPr>
              <a:r>
                <a:rPr kumimoji="1" lang="en-US" altLang="ja-JP" sz="1400" b="1" dirty="0">
                  <a:solidFill>
                    <a:srgbClr val="0000FF"/>
                  </a:solidFill>
                  <a:latin typeface="メイリオ" panose="020B0604030504040204" pitchFamily="50" charset="-128"/>
                  <a:ea typeface="メイリオ" panose="020B0604030504040204" pitchFamily="50" charset="-128"/>
                  <a:cs typeface="Arial" panose="020B0604020202020204" pitchFamily="34" charset="0"/>
                </a:rPr>
                <a:t>1</a:t>
              </a:r>
              <a:endParaRPr kumimoji="1" lang="ja-JP" altLang="en-US" sz="1400" b="1" dirty="0">
                <a:solidFill>
                  <a:srgbClr val="0000FF"/>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76" name="四角形: 角を丸くする 75">
              <a:extLst>
                <a:ext uri="{FF2B5EF4-FFF2-40B4-BE49-F238E27FC236}">
                  <a16:creationId xmlns:a16="http://schemas.microsoft.com/office/drawing/2014/main" id="{2DEF5013-801A-485E-B95D-1449B0552D97}"/>
                </a:ext>
              </a:extLst>
            </p:cNvPr>
            <p:cNvSpPr/>
            <p:nvPr/>
          </p:nvSpPr>
          <p:spPr>
            <a:xfrm>
              <a:off x="532064" y="1882706"/>
              <a:ext cx="270825" cy="247717"/>
            </a:xfrm>
            <a:prstGeom prst="roundRect">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1400"/>
                </a:lnSpc>
              </a:pPr>
              <a:r>
                <a:rPr kumimoji="1" lang="en-US" altLang="ja-JP" sz="1400" b="1" dirty="0">
                  <a:solidFill>
                    <a:srgbClr val="0000FF"/>
                  </a:solidFill>
                  <a:latin typeface="メイリオ" panose="020B0604030504040204" pitchFamily="50" charset="-128"/>
                  <a:ea typeface="メイリオ" panose="020B0604030504040204" pitchFamily="50" charset="-128"/>
                  <a:cs typeface="Arial" panose="020B0604020202020204" pitchFamily="34" charset="0"/>
                </a:rPr>
                <a:t>2</a:t>
              </a:r>
              <a:endParaRPr kumimoji="1" lang="ja-JP" altLang="en-US" sz="1400" b="1" dirty="0">
                <a:solidFill>
                  <a:srgbClr val="0000FF"/>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78" name="四角形: 角を丸くする 77">
              <a:extLst>
                <a:ext uri="{FF2B5EF4-FFF2-40B4-BE49-F238E27FC236}">
                  <a16:creationId xmlns:a16="http://schemas.microsoft.com/office/drawing/2014/main" id="{25C041EA-D94B-4F7B-A374-C961FCC39E7B}"/>
                </a:ext>
              </a:extLst>
            </p:cNvPr>
            <p:cNvSpPr/>
            <p:nvPr/>
          </p:nvSpPr>
          <p:spPr>
            <a:xfrm>
              <a:off x="532063" y="2552950"/>
              <a:ext cx="270825" cy="247717"/>
            </a:xfrm>
            <a:prstGeom prst="roundRect">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1400"/>
                </a:lnSpc>
              </a:pPr>
              <a:r>
                <a:rPr kumimoji="1" lang="en-US" altLang="ja-JP" sz="1400" b="1" dirty="0">
                  <a:solidFill>
                    <a:srgbClr val="0000FF"/>
                  </a:solidFill>
                  <a:latin typeface="メイリオ" panose="020B0604030504040204" pitchFamily="50" charset="-128"/>
                  <a:ea typeface="メイリオ" panose="020B0604030504040204" pitchFamily="50" charset="-128"/>
                  <a:cs typeface="Arial" panose="020B0604020202020204" pitchFamily="34" charset="0"/>
                </a:rPr>
                <a:t>2</a:t>
              </a:r>
              <a:endParaRPr kumimoji="1" lang="ja-JP" altLang="en-US" sz="1400" b="1" dirty="0">
                <a:solidFill>
                  <a:srgbClr val="0000FF"/>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80" name="四角形: 角を丸くする 79">
              <a:extLst>
                <a:ext uri="{FF2B5EF4-FFF2-40B4-BE49-F238E27FC236}">
                  <a16:creationId xmlns:a16="http://schemas.microsoft.com/office/drawing/2014/main" id="{3707BDB5-5538-4B98-A165-758B27857D00}"/>
                </a:ext>
              </a:extLst>
            </p:cNvPr>
            <p:cNvSpPr/>
            <p:nvPr/>
          </p:nvSpPr>
          <p:spPr>
            <a:xfrm>
              <a:off x="534427" y="3228996"/>
              <a:ext cx="270825" cy="247717"/>
            </a:xfrm>
            <a:prstGeom prst="roundRect">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1400"/>
                </a:lnSpc>
              </a:pPr>
              <a:r>
                <a:rPr kumimoji="1" lang="en-US" altLang="ja-JP" sz="1400" b="1" dirty="0">
                  <a:solidFill>
                    <a:srgbClr val="0000FF"/>
                  </a:solidFill>
                  <a:latin typeface="メイリオ" panose="020B0604030504040204" pitchFamily="50" charset="-128"/>
                  <a:ea typeface="メイリオ" panose="020B0604030504040204" pitchFamily="50" charset="-128"/>
                  <a:cs typeface="Arial" panose="020B0604020202020204" pitchFamily="34" charset="0"/>
                </a:rPr>
                <a:t>2</a:t>
              </a:r>
              <a:endParaRPr kumimoji="1" lang="ja-JP" altLang="en-US" sz="1400" b="1" dirty="0">
                <a:solidFill>
                  <a:srgbClr val="0000FF"/>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82" name="四角形: 角を丸くする 81">
              <a:extLst>
                <a:ext uri="{FF2B5EF4-FFF2-40B4-BE49-F238E27FC236}">
                  <a16:creationId xmlns:a16="http://schemas.microsoft.com/office/drawing/2014/main" id="{1096ED17-2498-4CD0-8E96-7CE0590262FE}"/>
                </a:ext>
              </a:extLst>
            </p:cNvPr>
            <p:cNvSpPr/>
            <p:nvPr/>
          </p:nvSpPr>
          <p:spPr>
            <a:xfrm>
              <a:off x="537860" y="3902968"/>
              <a:ext cx="270825" cy="247717"/>
            </a:xfrm>
            <a:prstGeom prst="roundRect">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1400"/>
                </a:lnSpc>
              </a:pPr>
              <a:r>
                <a:rPr kumimoji="1" lang="en-US" altLang="ja-JP" sz="1400" b="1" dirty="0">
                  <a:solidFill>
                    <a:srgbClr val="0000FF"/>
                  </a:solidFill>
                  <a:latin typeface="メイリオ" panose="020B0604030504040204" pitchFamily="50" charset="-128"/>
                  <a:ea typeface="メイリオ" panose="020B0604030504040204" pitchFamily="50" charset="-128"/>
                  <a:cs typeface="Arial" panose="020B0604020202020204" pitchFamily="34" charset="0"/>
                </a:rPr>
                <a:t>3</a:t>
              </a:r>
              <a:endParaRPr kumimoji="1" lang="ja-JP" altLang="en-US" sz="1400" b="1" dirty="0">
                <a:solidFill>
                  <a:srgbClr val="0000FF"/>
                </a:solidFill>
                <a:latin typeface="メイリオ" panose="020B0604030504040204" pitchFamily="50" charset="-128"/>
                <a:ea typeface="メイリオ" panose="020B0604030504040204" pitchFamily="50" charset="-128"/>
                <a:cs typeface="Arial" panose="020B0604020202020204" pitchFamily="34" charset="0"/>
              </a:endParaRPr>
            </a:p>
          </p:txBody>
        </p:sp>
      </p:grpSp>
    </p:spTree>
    <p:extLst>
      <p:ext uri="{BB962C8B-B14F-4D97-AF65-F5344CB8AC3E}">
        <p14:creationId xmlns:p14="http://schemas.microsoft.com/office/powerpoint/2010/main" val="29367818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300"/>
                                        <p:tgtEl>
                                          <p:spTgt spid="72"/>
                                        </p:tgtEl>
                                      </p:cBhvr>
                                    </p:animEffect>
                                  </p:childTnLst>
                                </p:cTn>
                              </p:par>
                            </p:childTnLst>
                          </p:cTn>
                        </p:par>
                        <p:par>
                          <p:cTn id="8" fill="hold">
                            <p:stCondLst>
                              <p:cond delay="600"/>
                            </p:stCondLst>
                            <p:childTnLst>
                              <p:par>
                                <p:cTn id="9" presetID="22"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up)">
                                      <p:cBhvr>
                                        <p:cTn id="11" dur="300"/>
                                        <p:tgtEl>
                                          <p:spTgt spid="83"/>
                                        </p:tgtEl>
                                      </p:cBhvr>
                                    </p:animEffect>
                                  </p:childTnLst>
                                </p:cTn>
                              </p:par>
                            </p:childTnLst>
                          </p:cTn>
                        </p:par>
                        <p:par>
                          <p:cTn id="12" fill="hold">
                            <p:stCondLst>
                              <p:cond delay="900"/>
                            </p:stCondLst>
                            <p:childTnLst>
                              <p:par>
                                <p:cTn id="13" presetID="10" presetClass="entr" presetSubtype="0" fill="hold" grpId="0" nodeType="afterEffect">
                                  <p:stCondLst>
                                    <p:cond delay="50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3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k object 16">
            <a:extLst>
              <a:ext uri="{FF2B5EF4-FFF2-40B4-BE49-F238E27FC236}">
                <a16:creationId xmlns:a16="http://schemas.microsoft.com/office/drawing/2014/main" id="{48062CF4-489C-436F-BE80-9ABC9C0E0A6D}"/>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126AAE"/>
            </a:solidFill>
          </a:ln>
        </p:spPr>
        <p:txBody>
          <a:bodyPr wrap="square" lIns="0" tIns="0" rIns="0" bIns="0" rtlCol="0"/>
          <a:lstStyle/>
          <a:p>
            <a:endParaRPr/>
          </a:p>
        </p:txBody>
      </p:sp>
      <p:sp>
        <p:nvSpPr>
          <p:cNvPr id="9" name="object 2">
            <a:extLst>
              <a:ext uri="{FF2B5EF4-FFF2-40B4-BE49-F238E27FC236}">
                <a16:creationId xmlns:a16="http://schemas.microsoft.com/office/drawing/2014/main" id="{80B139EB-9D76-466F-AA05-29CFE9906FBF}"/>
              </a:ext>
            </a:extLst>
          </p:cNvPr>
          <p:cNvSpPr/>
          <p:nvPr/>
        </p:nvSpPr>
        <p:spPr>
          <a:xfrm>
            <a:off x="-1" y="232651"/>
            <a:ext cx="7178893"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ED9901"/>
          </a:solidFill>
        </p:spPr>
        <p:txBody>
          <a:bodyPr wrap="square" lIns="0" tIns="0" rIns="0" bIns="0" rtlCol="0"/>
          <a:lstStyle/>
          <a:p>
            <a:endParaRPr dirty="0"/>
          </a:p>
        </p:txBody>
      </p:sp>
      <p:grpSp>
        <p:nvGrpSpPr>
          <p:cNvPr id="23" name="グループ化 22">
            <a:extLst>
              <a:ext uri="{FF2B5EF4-FFF2-40B4-BE49-F238E27FC236}">
                <a16:creationId xmlns:a16="http://schemas.microsoft.com/office/drawing/2014/main" id="{B0079016-4A8B-4046-96DF-098758CF2293}"/>
              </a:ext>
            </a:extLst>
          </p:cNvPr>
          <p:cNvGrpSpPr/>
          <p:nvPr/>
        </p:nvGrpSpPr>
        <p:grpSpPr>
          <a:xfrm>
            <a:off x="76200" y="324000"/>
            <a:ext cx="7006331" cy="628377"/>
            <a:chOff x="76200" y="324000"/>
            <a:chExt cx="7006331" cy="628377"/>
          </a:xfrm>
        </p:grpSpPr>
        <p:sp>
          <p:nvSpPr>
            <p:cNvPr id="11" name="object 3">
              <a:extLst>
                <a:ext uri="{FF2B5EF4-FFF2-40B4-BE49-F238E27FC236}">
                  <a16:creationId xmlns:a16="http://schemas.microsoft.com/office/drawing/2014/main" id="{C4227F71-E657-4075-9458-7264392F2497}"/>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7" name="object 3">
              <a:extLst>
                <a:ext uri="{FF2B5EF4-FFF2-40B4-BE49-F238E27FC236}">
                  <a16:creationId xmlns:a16="http://schemas.microsoft.com/office/drawing/2014/main" id="{4E943721-31AF-4867-A95F-A1786B09DFE7}"/>
                </a:ext>
              </a:extLst>
            </p:cNvPr>
            <p:cNvSpPr txBox="1">
              <a:spLocks/>
            </p:cNvSpPr>
            <p:nvPr/>
          </p:nvSpPr>
          <p:spPr>
            <a:xfrm>
              <a:off x="792000" y="396000"/>
              <a:ext cx="5446627"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備えあれば憂いなし！</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9" name="object 3">
              <a:extLst>
                <a:ext uri="{FF2B5EF4-FFF2-40B4-BE49-F238E27FC236}">
                  <a16:creationId xmlns:a16="http://schemas.microsoft.com/office/drawing/2014/main" id="{79B4A53B-642A-4855-9CEB-3E1430E496E5}"/>
                </a:ext>
              </a:extLst>
            </p:cNvPr>
            <p:cNvSpPr txBox="1">
              <a:spLocks/>
            </p:cNvSpPr>
            <p:nvPr/>
          </p:nvSpPr>
          <p:spPr>
            <a:xfrm>
              <a:off x="4557917" y="457200"/>
              <a:ext cx="2524614"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b="1" kern="0" dirty="0">
                  <a:solidFill>
                    <a:srgbClr val="FFFFFF"/>
                  </a:solidFill>
                  <a:latin typeface="メイリオ" panose="020B0604030504040204" pitchFamily="50" charset="-128"/>
                  <a:ea typeface="メイリオ" panose="020B0604030504040204" pitchFamily="50" charset="-128"/>
                </a:rPr>
                <a:t>（自然災害への備え）</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05825D39-4802-442C-8B85-51CAD5F70806}"/>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2</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sp>
        <p:nvSpPr>
          <p:cNvPr id="16" name="テキスト ボックス 15">
            <a:extLst>
              <a:ext uri="{FF2B5EF4-FFF2-40B4-BE49-F238E27FC236}">
                <a16:creationId xmlns:a16="http://schemas.microsoft.com/office/drawing/2014/main" id="{7ACE7EC0-E3C2-4331-882F-5B696C868420}"/>
              </a:ext>
            </a:extLst>
          </p:cNvPr>
          <p:cNvSpPr txBox="1"/>
          <p:nvPr/>
        </p:nvSpPr>
        <p:spPr>
          <a:xfrm>
            <a:off x="590668" y="1350952"/>
            <a:ext cx="7820152" cy="323165"/>
          </a:xfrm>
          <a:prstGeom prst="rect">
            <a:avLst/>
          </a:prstGeom>
          <a:noFill/>
        </p:spPr>
        <p:txBody>
          <a:bodyPr wrap="square" lIns="0" tIns="0" rIns="0" bIns="0" rtlCol="0">
            <a:spAutoFit/>
          </a:bodyPr>
          <a:lstStyle/>
          <a:p>
            <a:pPr>
              <a:lnSpc>
                <a:spcPts val="2800"/>
              </a:lnSpc>
            </a:pPr>
            <a:r>
              <a:rPr kumimoji="1" lang="ja-JP" altLang="en-US" sz="1400" b="1" dirty="0">
                <a:solidFill>
                  <a:schemeClr val="bg2">
                    <a:lumMod val="10000"/>
                  </a:schemeClr>
                </a:solidFill>
                <a:latin typeface="メイリオ" panose="020B0604030504040204" pitchFamily="50" charset="-128"/>
                <a:ea typeface="メイリオ" panose="020B0604030504040204" pitchFamily="50" charset="-128"/>
              </a:rPr>
              <a:t>（３）地震に備えよう</a:t>
            </a:r>
          </a:p>
        </p:txBody>
      </p:sp>
      <p:sp>
        <p:nvSpPr>
          <p:cNvPr id="31" name="正方形/長方形 30">
            <a:extLst>
              <a:ext uri="{FF2B5EF4-FFF2-40B4-BE49-F238E27FC236}">
                <a16:creationId xmlns:a16="http://schemas.microsoft.com/office/drawing/2014/main" id="{C3962FB7-544D-44CB-A934-C1B2A163F637}"/>
              </a:ext>
            </a:extLst>
          </p:cNvPr>
          <p:cNvSpPr/>
          <p:nvPr/>
        </p:nvSpPr>
        <p:spPr>
          <a:xfrm>
            <a:off x="720000" y="1800000"/>
            <a:ext cx="2484429" cy="467225"/>
          </a:xfrm>
          <a:prstGeom prst="rect">
            <a:avLst/>
          </a:prstGeom>
          <a:solidFill>
            <a:srgbClr val="DE521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b="1" spc="100" dirty="0">
                <a:solidFill>
                  <a:srgbClr val="FFFFFF"/>
                </a:solidFill>
                <a:latin typeface="メイリオ" panose="020B0604030504040204" pitchFamily="50" charset="-128"/>
                <a:ea typeface="メイリオ" panose="020B0604030504040204" pitchFamily="50" charset="-128"/>
                <a:cs typeface="メイリオ"/>
              </a:rPr>
              <a:t>家の中の安全対策</a:t>
            </a:r>
          </a:p>
        </p:txBody>
      </p:sp>
      <p:pic>
        <p:nvPicPr>
          <p:cNvPr id="68" name="図 67">
            <a:extLst>
              <a:ext uri="{FF2B5EF4-FFF2-40B4-BE49-F238E27FC236}">
                <a16:creationId xmlns:a16="http://schemas.microsoft.com/office/drawing/2014/main" id="{348059BF-37AD-4BFF-922A-C49D1C9E849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2507" y="2629787"/>
            <a:ext cx="6370345" cy="3417130"/>
          </a:xfrm>
          <a:prstGeom prst="rect">
            <a:avLst/>
          </a:prstGeom>
        </p:spPr>
      </p:pic>
      <p:grpSp>
        <p:nvGrpSpPr>
          <p:cNvPr id="69" name="食器棚">
            <a:extLst>
              <a:ext uri="{FF2B5EF4-FFF2-40B4-BE49-F238E27FC236}">
                <a16:creationId xmlns:a16="http://schemas.microsoft.com/office/drawing/2014/main" id="{15D1A750-0AEC-4213-B155-65083914348E}"/>
              </a:ext>
            </a:extLst>
          </p:cNvPr>
          <p:cNvGrpSpPr/>
          <p:nvPr/>
        </p:nvGrpSpPr>
        <p:grpSpPr>
          <a:xfrm>
            <a:off x="2798090" y="3935327"/>
            <a:ext cx="4693920" cy="1876213"/>
            <a:chOff x="2458720" y="2370667"/>
            <a:chExt cx="4693920" cy="1876213"/>
          </a:xfrm>
        </p:grpSpPr>
        <p:sp>
          <p:nvSpPr>
            <p:cNvPr id="70" name="吹き出し: 線 69">
              <a:extLst>
                <a:ext uri="{FF2B5EF4-FFF2-40B4-BE49-F238E27FC236}">
                  <a16:creationId xmlns:a16="http://schemas.microsoft.com/office/drawing/2014/main" id="{923A16BC-FCFB-4F13-810A-EEEEA6A1D0AE}"/>
                </a:ext>
              </a:extLst>
            </p:cNvPr>
            <p:cNvSpPr/>
            <p:nvPr/>
          </p:nvSpPr>
          <p:spPr>
            <a:xfrm>
              <a:off x="2458720" y="2370667"/>
              <a:ext cx="4693920" cy="1876213"/>
            </a:xfrm>
            <a:prstGeom prst="borderCallout1">
              <a:avLst>
                <a:gd name="adj1" fmla="val 451"/>
                <a:gd name="adj2" fmla="val 10715"/>
                <a:gd name="adj3" fmla="val -44968"/>
                <a:gd name="adj4" fmla="val 3081"/>
              </a:avLst>
            </a:prstGeom>
            <a:solidFill>
              <a:srgbClr val="FEF7DA"/>
            </a:solidFill>
            <a:ln w="2540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1" name="テキスト ボックス 70">
              <a:extLst>
                <a:ext uri="{FF2B5EF4-FFF2-40B4-BE49-F238E27FC236}">
                  <a16:creationId xmlns:a16="http://schemas.microsoft.com/office/drawing/2014/main" id="{0C43CD24-CB2A-476C-9E4C-217A5C12AE05}"/>
                </a:ext>
              </a:extLst>
            </p:cNvPr>
            <p:cNvSpPr txBox="1"/>
            <p:nvPr/>
          </p:nvSpPr>
          <p:spPr>
            <a:xfrm>
              <a:off x="2819086" y="2529108"/>
              <a:ext cx="4021981" cy="307777"/>
            </a:xfrm>
            <a:prstGeom prst="rect">
              <a:avLst/>
            </a:prstGeom>
            <a:noFill/>
          </p:spPr>
          <p:txBody>
            <a:bodyPr wrap="square" rtlCol="0">
              <a:spAutoFit/>
            </a:bodyPr>
            <a:lstStyle/>
            <a:p>
              <a:pPr algn="l"/>
              <a:r>
                <a:rPr lang="ja-JP" altLang="en-US" sz="1400" b="1" i="0" u="none" strike="noStrike" baseline="0" dirty="0">
                  <a:latin typeface="メイリオ" panose="020B0604030504040204" pitchFamily="50" charset="-128"/>
                  <a:ea typeface="メイリオ" panose="020B0604030504040204" pitchFamily="50" charset="-128"/>
                </a:rPr>
                <a:t>食器棚</a:t>
              </a:r>
              <a:endParaRPr kumimoji="1" lang="ja-JP" altLang="en-US" sz="1400" b="1" dirty="0">
                <a:latin typeface="Arial" panose="020B0604020202020204" pitchFamily="34" charset="0"/>
                <a:ea typeface="メイリオ" panose="020B0604030504040204" pitchFamily="50" charset="-128"/>
                <a:cs typeface="Arial" panose="020B0604020202020204" pitchFamily="34" charset="0"/>
              </a:endParaRPr>
            </a:p>
          </p:txBody>
        </p:sp>
        <p:sp>
          <p:nvSpPr>
            <p:cNvPr id="72" name="正方形/長方形 71">
              <a:extLst>
                <a:ext uri="{FF2B5EF4-FFF2-40B4-BE49-F238E27FC236}">
                  <a16:creationId xmlns:a16="http://schemas.microsoft.com/office/drawing/2014/main" id="{80DD0DAC-03F7-451E-BEB9-4DEDDF29533F}"/>
                </a:ext>
              </a:extLst>
            </p:cNvPr>
            <p:cNvSpPr/>
            <p:nvPr/>
          </p:nvSpPr>
          <p:spPr>
            <a:xfrm>
              <a:off x="2652330" y="2598804"/>
              <a:ext cx="149013" cy="1490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3" name="テキスト ボックス 72">
              <a:extLst>
                <a:ext uri="{FF2B5EF4-FFF2-40B4-BE49-F238E27FC236}">
                  <a16:creationId xmlns:a16="http://schemas.microsoft.com/office/drawing/2014/main" id="{222F283D-6735-4A2C-AF7D-6F91134BA18E}"/>
                </a:ext>
              </a:extLst>
            </p:cNvPr>
            <p:cNvSpPr txBox="1"/>
            <p:nvPr/>
          </p:nvSpPr>
          <p:spPr>
            <a:xfrm>
              <a:off x="2819086" y="2893629"/>
              <a:ext cx="4021981" cy="1027845"/>
            </a:xfrm>
            <a:prstGeom prst="rect">
              <a:avLst/>
            </a:prstGeom>
            <a:noFill/>
          </p:spPr>
          <p:txBody>
            <a:bodyPr wrap="square" rtlCol="0">
              <a:spAutoFit/>
            </a:bodyPr>
            <a:lstStyle/>
            <a:p>
              <a:pPr algn="l">
                <a:lnSpc>
                  <a:spcPts val="2500"/>
                </a:lnSpc>
              </a:pPr>
              <a:r>
                <a:rPr lang="ja-JP" altLang="en-US" sz="1400" b="0" i="0" u="none" strike="noStrike" baseline="0" dirty="0">
                  <a:latin typeface="メイリオ" panose="020B0604030504040204" pitchFamily="50" charset="-128"/>
                  <a:ea typeface="メイリオ" panose="020B0604030504040204" pitchFamily="50" charset="-128"/>
                </a:rPr>
                <a:t>Ｌ字型金具やワイヤーなどで壁に固定し、開き戸には開かないように留め金を付ける。ガラスにはガラス飛散防止フィルムを貼る。</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grpSp>
      <p:grpSp>
        <p:nvGrpSpPr>
          <p:cNvPr id="79" name="冷蔵庫">
            <a:extLst>
              <a:ext uri="{FF2B5EF4-FFF2-40B4-BE49-F238E27FC236}">
                <a16:creationId xmlns:a16="http://schemas.microsoft.com/office/drawing/2014/main" id="{2DE33520-3606-4F63-9C8B-4C4F76CB63AE}"/>
              </a:ext>
            </a:extLst>
          </p:cNvPr>
          <p:cNvGrpSpPr/>
          <p:nvPr/>
        </p:nvGrpSpPr>
        <p:grpSpPr>
          <a:xfrm>
            <a:off x="1838436" y="4058466"/>
            <a:ext cx="4693920" cy="1170783"/>
            <a:chOff x="2458720" y="2370667"/>
            <a:chExt cx="4693920" cy="1170783"/>
          </a:xfrm>
        </p:grpSpPr>
        <p:sp>
          <p:nvSpPr>
            <p:cNvPr id="80" name="吹き出し: 線 79">
              <a:extLst>
                <a:ext uri="{FF2B5EF4-FFF2-40B4-BE49-F238E27FC236}">
                  <a16:creationId xmlns:a16="http://schemas.microsoft.com/office/drawing/2014/main" id="{3B531059-82FF-4B15-BFBA-E9665BFC7779}"/>
                </a:ext>
              </a:extLst>
            </p:cNvPr>
            <p:cNvSpPr/>
            <p:nvPr/>
          </p:nvSpPr>
          <p:spPr>
            <a:xfrm>
              <a:off x="2458720" y="2370667"/>
              <a:ext cx="4693920" cy="1170783"/>
            </a:xfrm>
            <a:prstGeom prst="borderCallout1">
              <a:avLst>
                <a:gd name="adj1" fmla="val 451"/>
                <a:gd name="adj2" fmla="val 10715"/>
                <a:gd name="adj3" fmla="val -53993"/>
                <a:gd name="adj4" fmla="val 2937"/>
              </a:avLst>
            </a:prstGeom>
            <a:solidFill>
              <a:srgbClr val="FEF7DA"/>
            </a:solidFill>
            <a:ln w="2540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81" name="テキスト ボックス 80">
              <a:extLst>
                <a:ext uri="{FF2B5EF4-FFF2-40B4-BE49-F238E27FC236}">
                  <a16:creationId xmlns:a16="http://schemas.microsoft.com/office/drawing/2014/main" id="{1756AEC5-ECEC-4826-A84A-3E26E6598081}"/>
                </a:ext>
              </a:extLst>
            </p:cNvPr>
            <p:cNvSpPr txBox="1"/>
            <p:nvPr/>
          </p:nvSpPr>
          <p:spPr>
            <a:xfrm>
              <a:off x="2819086" y="2529108"/>
              <a:ext cx="4021981" cy="307777"/>
            </a:xfrm>
            <a:prstGeom prst="rect">
              <a:avLst/>
            </a:prstGeom>
            <a:noFill/>
          </p:spPr>
          <p:txBody>
            <a:bodyPr wrap="square" rtlCol="0">
              <a:spAutoFit/>
            </a:bodyPr>
            <a:lstStyle/>
            <a:p>
              <a:pPr algn="l"/>
              <a:r>
                <a:rPr lang="ja-JP" altLang="en-US" sz="1400" b="1" i="0" u="none" strike="noStrike" baseline="0" dirty="0">
                  <a:latin typeface="メイリオ" panose="020B0604030504040204" pitchFamily="50" charset="-128"/>
                  <a:ea typeface="メイリオ" panose="020B0604030504040204" pitchFamily="50" charset="-128"/>
                </a:rPr>
                <a:t>冷蔵庫</a:t>
              </a:r>
              <a:endParaRPr kumimoji="1" lang="ja-JP" altLang="en-US" sz="1400" b="1" dirty="0">
                <a:latin typeface="Arial" panose="020B0604020202020204" pitchFamily="34" charset="0"/>
                <a:ea typeface="メイリオ" panose="020B0604030504040204" pitchFamily="50" charset="-128"/>
                <a:cs typeface="Arial" panose="020B0604020202020204" pitchFamily="34" charset="0"/>
              </a:endParaRPr>
            </a:p>
          </p:txBody>
        </p:sp>
        <p:sp>
          <p:nvSpPr>
            <p:cNvPr id="82" name="正方形/長方形 81">
              <a:extLst>
                <a:ext uri="{FF2B5EF4-FFF2-40B4-BE49-F238E27FC236}">
                  <a16:creationId xmlns:a16="http://schemas.microsoft.com/office/drawing/2014/main" id="{E71384A9-4C00-4E3D-93E9-167B583EB8AC}"/>
                </a:ext>
              </a:extLst>
            </p:cNvPr>
            <p:cNvSpPr/>
            <p:nvPr/>
          </p:nvSpPr>
          <p:spPr>
            <a:xfrm>
              <a:off x="2652330" y="2598804"/>
              <a:ext cx="149013" cy="1490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83" name="テキスト ボックス 82">
              <a:extLst>
                <a:ext uri="{FF2B5EF4-FFF2-40B4-BE49-F238E27FC236}">
                  <a16:creationId xmlns:a16="http://schemas.microsoft.com/office/drawing/2014/main" id="{ABDF7A71-8065-4427-951C-24CBC4E3BAE4}"/>
                </a:ext>
              </a:extLst>
            </p:cNvPr>
            <p:cNvSpPr txBox="1"/>
            <p:nvPr/>
          </p:nvSpPr>
          <p:spPr>
            <a:xfrm>
              <a:off x="2819086" y="2893629"/>
              <a:ext cx="4021981" cy="386644"/>
            </a:xfrm>
            <a:prstGeom prst="rect">
              <a:avLst/>
            </a:prstGeom>
            <a:noFill/>
          </p:spPr>
          <p:txBody>
            <a:bodyPr wrap="square" rtlCol="0">
              <a:spAutoFit/>
            </a:bodyPr>
            <a:lstStyle/>
            <a:p>
              <a:pPr algn="l">
                <a:lnSpc>
                  <a:spcPts val="2500"/>
                </a:lnSpc>
              </a:pPr>
              <a:r>
                <a:rPr lang="ja-JP" altLang="en-US" sz="1400" b="0" i="0" u="none" strike="noStrike" baseline="0" dirty="0">
                  <a:latin typeface="メイリオ" panose="020B0604030504040204" pitchFamily="50" charset="-128"/>
                  <a:ea typeface="メイリオ" panose="020B0604030504040204" pitchFamily="50" charset="-128"/>
                </a:rPr>
                <a:t>裏側をワイヤーなどで壁に固定する。</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grpSp>
      <p:grpSp>
        <p:nvGrpSpPr>
          <p:cNvPr id="84" name="窓ガラス">
            <a:extLst>
              <a:ext uri="{FF2B5EF4-FFF2-40B4-BE49-F238E27FC236}">
                <a16:creationId xmlns:a16="http://schemas.microsoft.com/office/drawing/2014/main" id="{D89837EB-33EF-45F8-BE03-8156CE677556}"/>
              </a:ext>
            </a:extLst>
          </p:cNvPr>
          <p:cNvGrpSpPr/>
          <p:nvPr/>
        </p:nvGrpSpPr>
        <p:grpSpPr>
          <a:xfrm>
            <a:off x="2352161" y="3007741"/>
            <a:ext cx="4693920" cy="2706736"/>
            <a:chOff x="2458720" y="2370667"/>
            <a:chExt cx="4693920" cy="2706736"/>
          </a:xfrm>
        </p:grpSpPr>
        <p:sp>
          <p:nvSpPr>
            <p:cNvPr id="85" name="吹き出し: 線 84">
              <a:extLst>
                <a:ext uri="{FF2B5EF4-FFF2-40B4-BE49-F238E27FC236}">
                  <a16:creationId xmlns:a16="http://schemas.microsoft.com/office/drawing/2014/main" id="{6D5B4304-51D7-4241-99E8-1EBE4A777E3C}"/>
                </a:ext>
              </a:extLst>
            </p:cNvPr>
            <p:cNvSpPr/>
            <p:nvPr/>
          </p:nvSpPr>
          <p:spPr>
            <a:xfrm>
              <a:off x="2458720" y="2370667"/>
              <a:ext cx="4693920" cy="2706736"/>
            </a:xfrm>
            <a:prstGeom prst="borderCallout1">
              <a:avLst>
                <a:gd name="adj1" fmla="val 47551"/>
                <a:gd name="adj2" fmla="val 37"/>
                <a:gd name="adj3" fmla="val 70926"/>
                <a:gd name="adj4" fmla="val -12936"/>
              </a:avLst>
            </a:prstGeom>
            <a:solidFill>
              <a:srgbClr val="FEF7DA"/>
            </a:solidFill>
            <a:ln w="2540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86" name="テキスト ボックス 85">
              <a:extLst>
                <a:ext uri="{FF2B5EF4-FFF2-40B4-BE49-F238E27FC236}">
                  <a16:creationId xmlns:a16="http://schemas.microsoft.com/office/drawing/2014/main" id="{0000522F-A7B5-41CD-8EE0-B136C1B91A56}"/>
                </a:ext>
              </a:extLst>
            </p:cNvPr>
            <p:cNvSpPr txBox="1"/>
            <p:nvPr/>
          </p:nvSpPr>
          <p:spPr>
            <a:xfrm>
              <a:off x="2819086" y="2529108"/>
              <a:ext cx="4021981" cy="307777"/>
            </a:xfrm>
            <a:prstGeom prst="rect">
              <a:avLst/>
            </a:prstGeom>
            <a:noFill/>
          </p:spPr>
          <p:txBody>
            <a:bodyPr wrap="square" rtlCol="0">
              <a:spAutoFit/>
            </a:bodyPr>
            <a:lstStyle/>
            <a:p>
              <a:pPr algn="l"/>
              <a:r>
                <a:rPr lang="ja-JP" altLang="en-US" sz="1400" b="1" i="0" u="none" strike="noStrike" baseline="0" dirty="0">
                  <a:latin typeface="メイリオ" panose="020B0604030504040204" pitchFamily="50" charset="-128"/>
                  <a:ea typeface="メイリオ" panose="020B0604030504040204" pitchFamily="50" charset="-128"/>
                </a:rPr>
                <a:t>窓ガラス</a:t>
              </a:r>
              <a:endParaRPr kumimoji="1" lang="ja-JP" altLang="en-US" sz="1400" b="1" dirty="0">
                <a:latin typeface="Arial" panose="020B0604020202020204" pitchFamily="34" charset="0"/>
                <a:ea typeface="メイリオ" panose="020B0604030504040204" pitchFamily="50" charset="-128"/>
                <a:cs typeface="Arial" panose="020B0604020202020204" pitchFamily="34" charset="0"/>
              </a:endParaRPr>
            </a:p>
          </p:txBody>
        </p:sp>
        <p:sp>
          <p:nvSpPr>
            <p:cNvPr id="87" name="正方形/長方形 86">
              <a:extLst>
                <a:ext uri="{FF2B5EF4-FFF2-40B4-BE49-F238E27FC236}">
                  <a16:creationId xmlns:a16="http://schemas.microsoft.com/office/drawing/2014/main" id="{6CCAC296-6023-465B-85CE-82BB565478CD}"/>
                </a:ext>
              </a:extLst>
            </p:cNvPr>
            <p:cNvSpPr/>
            <p:nvPr/>
          </p:nvSpPr>
          <p:spPr>
            <a:xfrm>
              <a:off x="2652330" y="2598804"/>
              <a:ext cx="149013" cy="1490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88" name="テキスト ボックス 87">
              <a:extLst>
                <a:ext uri="{FF2B5EF4-FFF2-40B4-BE49-F238E27FC236}">
                  <a16:creationId xmlns:a16="http://schemas.microsoft.com/office/drawing/2014/main" id="{EFA84CC3-94D2-4EEF-9B0B-FC66D8EBF722}"/>
                </a:ext>
              </a:extLst>
            </p:cNvPr>
            <p:cNvSpPr txBox="1"/>
            <p:nvPr/>
          </p:nvSpPr>
          <p:spPr>
            <a:xfrm>
              <a:off x="2819086" y="2893629"/>
              <a:ext cx="4021981" cy="1989647"/>
            </a:xfrm>
            <a:prstGeom prst="rect">
              <a:avLst/>
            </a:prstGeom>
            <a:noFill/>
          </p:spPr>
          <p:txBody>
            <a:bodyPr wrap="square" rtlCol="0">
              <a:spAutoFit/>
            </a:bodyPr>
            <a:lstStyle/>
            <a:p>
              <a:pPr algn="l">
                <a:lnSpc>
                  <a:spcPts val="2500"/>
                </a:lnSpc>
              </a:pPr>
              <a:r>
                <a:rPr lang="ja-JP" altLang="en-US" sz="1400" b="0" i="0" u="none" strike="noStrike" baseline="0" dirty="0">
                  <a:latin typeface="メイリオ" panose="020B0604030504040204" pitchFamily="50" charset="-128"/>
                  <a:ea typeface="メイリオ" panose="020B0604030504040204" pitchFamily="50" charset="-128"/>
                </a:rPr>
                <a:t>　強化ガラスに替えたり、飛散防止フィルムを貼ったりする。カーテンを閉めておくことでも室内への飛散防止に効果がある。</a:t>
              </a:r>
            </a:p>
            <a:p>
              <a:pPr algn="l">
                <a:lnSpc>
                  <a:spcPts val="2500"/>
                </a:lnSpc>
              </a:pPr>
              <a:r>
                <a:rPr lang="ja-JP" altLang="en-US" sz="1400" b="0" i="0" u="none" strike="noStrike" baseline="0" dirty="0">
                  <a:latin typeface="メイリオ" panose="020B0604030504040204" pitchFamily="50" charset="-128"/>
                  <a:ea typeface="メイリオ" panose="020B0604030504040204" pitchFamily="50" charset="-128"/>
                </a:rPr>
                <a:t>　また、割れたガラスが飛散した部屋でも安全に歩けるように、スリッパなどを近くに置いておく。</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grpSp>
      <p:grpSp>
        <p:nvGrpSpPr>
          <p:cNvPr id="89" name="テレビ">
            <a:extLst>
              <a:ext uri="{FF2B5EF4-FFF2-40B4-BE49-F238E27FC236}">
                <a16:creationId xmlns:a16="http://schemas.microsoft.com/office/drawing/2014/main" id="{CF4B96C3-70B0-4714-963A-08124540861E}"/>
              </a:ext>
            </a:extLst>
          </p:cNvPr>
          <p:cNvGrpSpPr/>
          <p:nvPr/>
        </p:nvGrpSpPr>
        <p:grpSpPr>
          <a:xfrm>
            <a:off x="614071" y="3111701"/>
            <a:ext cx="3524549" cy="1964134"/>
            <a:chOff x="2458720" y="2370667"/>
            <a:chExt cx="4693920" cy="2104790"/>
          </a:xfrm>
        </p:grpSpPr>
        <p:sp>
          <p:nvSpPr>
            <p:cNvPr id="90" name="吹き出し: 線 89">
              <a:extLst>
                <a:ext uri="{FF2B5EF4-FFF2-40B4-BE49-F238E27FC236}">
                  <a16:creationId xmlns:a16="http://schemas.microsoft.com/office/drawing/2014/main" id="{01D195FE-B0F7-4B64-9D83-6438CD37E07C}"/>
                </a:ext>
              </a:extLst>
            </p:cNvPr>
            <p:cNvSpPr/>
            <p:nvPr/>
          </p:nvSpPr>
          <p:spPr>
            <a:xfrm>
              <a:off x="2458720" y="2370667"/>
              <a:ext cx="4693920" cy="2104790"/>
            </a:xfrm>
            <a:prstGeom prst="borderCallout1">
              <a:avLst>
                <a:gd name="adj1" fmla="val 54834"/>
                <a:gd name="adj2" fmla="val 100343"/>
                <a:gd name="adj3" fmla="val 133559"/>
                <a:gd name="adj4" fmla="val 108293"/>
              </a:avLst>
            </a:prstGeom>
            <a:solidFill>
              <a:srgbClr val="FEF7DA"/>
            </a:solidFill>
            <a:ln w="2540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91" name="テキスト ボックス 90">
              <a:extLst>
                <a:ext uri="{FF2B5EF4-FFF2-40B4-BE49-F238E27FC236}">
                  <a16:creationId xmlns:a16="http://schemas.microsoft.com/office/drawing/2014/main" id="{7E3EFC27-FE06-4C3C-B33C-D88F0B82B91D}"/>
                </a:ext>
              </a:extLst>
            </p:cNvPr>
            <p:cNvSpPr txBox="1"/>
            <p:nvPr/>
          </p:nvSpPr>
          <p:spPr>
            <a:xfrm>
              <a:off x="2819086" y="2529108"/>
              <a:ext cx="4021982" cy="329818"/>
            </a:xfrm>
            <a:prstGeom prst="rect">
              <a:avLst/>
            </a:prstGeom>
            <a:noFill/>
          </p:spPr>
          <p:txBody>
            <a:bodyPr wrap="square" rtlCol="0">
              <a:spAutoFit/>
            </a:bodyPr>
            <a:lstStyle/>
            <a:p>
              <a:pPr algn="l"/>
              <a:r>
                <a:rPr lang="ja-JP" altLang="en-US" sz="1400" b="1" i="0" u="none" strike="noStrike" baseline="0" dirty="0">
                  <a:latin typeface="メイリオ" panose="020B0604030504040204" pitchFamily="50" charset="-128"/>
                  <a:ea typeface="メイリオ" panose="020B0604030504040204" pitchFamily="50" charset="-128"/>
                </a:rPr>
                <a:t>テレビ</a:t>
              </a:r>
              <a:endParaRPr kumimoji="1" lang="ja-JP" altLang="en-US" sz="1400" b="1" dirty="0">
                <a:latin typeface="Arial" panose="020B0604020202020204" pitchFamily="34" charset="0"/>
                <a:ea typeface="メイリオ" panose="020B0604030504040204" pitchFamily="50" charset="-128"/>
                <a:cs typeface="Arial" panose="020B0604020202020204" pitchFamily="34" charset="0"/>
              </a:endParaRPr>
            </a:p>
          </p:txBody>
        </p:sp>
        <p:sp>
          <p:nvSpPr>
            <p:cNvPr id="92" name="正方形/長方形 91">
              <a:extLst>
                <a:ext uri="{FF2B5EF4-FFF2-40B4-BE49-F238E27FC236}">
                  <a16:creationId xmlns:a16="http://schemas.microsoft.com/office/drawing/2014/main" id="{C06FEDC9-2619-4521-BB35-ED336EC7309E}"/>
                </a:ext>
              </a:extLst>
            </p:cNvPr>
            <p:cNvSpPr/>
            <p:nvPr/>
          </p:nvSpPr>
          <p:spPr>
            <a:xfrm>
              <a:off x="2652330" y="2598803"/>
              <a:ext cx="196571" cy="15817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93" name="テキスト ボックス 92">
              <a:extLst>
                <a:ext uri="{FF2B5EF4-FFF2-40B4-BE49-F238E27FC236}">
                  <a16:creationId xmlns:a16="http://schemas.microsoft.com/office/drawing/2014/main" id="{E7E39585-1AE5-4535-8051-29AF5F4AEC29}"/>
                </a:ext>
              </a:extLst>
            </p:cNvPr>
            <p:cNvSpPr txBox="1"/>
            <p:nvPr/>
          </p:nvSpPr>
          <p:spPr>
            <a:xfrm>
              <a:off x="2819085" y="2893629"/>
              <a:ext cx="4099021" cy="1101451"/>
            </a:xfrm>
            <a:prstGeom prst="rect">
              <a:avLst/>
            </a:prstGeom>
            <a:noFill/>
          </p:spPr>
          <p:txBody>
            <a:bodyPr wrap="square" rtlCol="0">
              <a:spAutoFit/>
            </a:bodyPr>
            <a:lstStyle/>
            <a:p>
              <a:pPr algn="l">
                <a:lnSpc>
                  <a:spcPts val="2500"/>
                </a:lnSpc>
              </a:pPr>
              <a:r>
                <a:rPr lang="ja-JP" altLang="en-US" sz="1400" b="0" i="0" u="none" strike="noStrike" baseline="0" dirty="0">
                  <a:latin typeface="メイリオ" panose="020B0604030504040204" pitchFamily="50" charset="-128"/>
                  <a:ea typeface="メイリオ" panose="020B0604030504040204" pitchFamily="50" charset="-128"/>
                </a:rPr>
                <a:t>　粘着マットを敷いて転倒を防ぐとともに、機器の裏側をワイヤーなどで壁やテレビボードに固定する。</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grpSp>
      <p:grpSp>
        <p:nvGrpSpPr>
          <p:cNvPr id="94" name="タンス">
            <a:extLst>
              <a:ext uri="{FF2B5EF4-FFF2-40B4-BE49-F238E27FC236}">
                <a16:creationId xmlns:a16="http://schemas.microsoft.com/office/drawing/2014/main" id="{A8A65D34-BE83-4825-88CB-4E69CC194231}"/>
              </a:ext>
            </a:extLst>
          </p:cNvPr>
          <p:cNvGrpSpPr/>
          <p:nvPr/>
        </p:nvGrpSpPr>
        <p:grpSpPr>
          <a:xfrm>
            <a:off x="1777553" y="3067464"/>
            <a:ext cx="3524549" cy="2781650"/>
            <a:chOff x="2458720" y="2370666"/>
            <a:chExt cx="4693920" cy="2980851"/>
          </a:xfrm>
        </p:grpSpPr>
        <p:sp>
          <p:nvSpPr>
            <p:cNvPr id="95" name="吹き出し: 線 94">
              <a:extLst>
                <a:ext uri="{FF2B5EF4-FFF2-40B4-BE49-F238E27FC236}">
                  <a16:creationId xmlns:a16="http://schemas.microsoft.com/office/drawing/2014/main" id="{C071E021-6980-405E-8035-C9DC5B704824}"/>
                </a:ext>
              </a:extLst>
            </p:cNvPr>
            <p:cNvSpPr/>
            <p:nvPr/>
          </p:nvSpPr>
          <p:spPr>
            <a:xfrm>
              <a:off x="2458720" y="2370666"/>
              <a:ext cx="4693920" cy="2980851"/>
            </a:xfrm>
            <a:prstGeom prst="borderCallout1">
              <a:avLst>
                <a:gd name="adj1" fmla="val 54834"/>
                <a:gd name="adj2" fmla="val 100343"/>
                <a:gd name="adj3" fmla="val 87050"/>
                <a:gd name="adj4" fmla="val 158259"/>
              </a:avLst>
            </a:prstGeom>
            <a:solidFill>
              <a:srgbClr val="FEF7DA"/>
            </a:solidFill>
            <a:ln w="2540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96" name="テキスト ボックス 95">
              <a:extLst>
                <a:ext uri="{FF2B5EF4-FFF2-40B4-BE49-F238E27FC236}">
                  <a16:creationId xmlns:a16="http://schemas.microsoft.com/office/drawing/2014/main" id="{28156432-B1DE-4546-8754-916752ED1E8E}"/>
                </a:ext>
              </a:extLst>
            </p:cNvPr>
            <p:cNvSpPr txBox="1"/>
            <p:nvPr/>
          </p:nvSpPr>
          <p:spPr>
            <a:xfrm>
              <a:off x="2819086" y="2529108"/>
              <a:ext cx="4021982" cy="329818"/>
            </a:xfrm>
            <a:prstGeom prst="rect">
              <a:avLst/>
            </a:prstGeom>
            <a:noFill/>
          </p:spPr>
          <p:txBody>
            <a:bodyPr wrap="square" rtlCol="0">
              <a:spAutoFit/>
            </a:bodyPr>
            <a:lstStyle/>
            <a:p>
              <a:pPr algn="l"/>
              <a:r>
                <a:rPr lang="ja-JP" altLang="en-US" sz="1400" b="1" i="0" u="none" strike="noStrike" baseline="0" dirty="0">
                  <a:latin typeface="メイリオ" panose="020B0604030504040204" pitchFamily="50" charset="-128"/>
                  <a:ea typeface="メイリオ" panose="020B0604030504040204" pitchFamily="50" charset="-128"/>
                </a:rPr>
                <a:t>タンス</a:t>
              </a:r>
              <a:endParaRPr kumimoji="1" lang="ja-JP" altLang="en-US" sz="1400" b="1" dirty="0">
                <a:latin typeface="Arial" panose="020B0604020202020204" pitchFamily="34" charset="0"/>
                <a:ea typeface="メイリオ" panose="020B0604030504040204" pitchFamily="50" charset="-128"/>
                <a:cs typeface="Arial" panose="020B0604020202020204" pitchFamily="34" charset="0"/>
              </a:endParaRPr>
            </a:p>
          </p:txBody>
        </p:sp>
        <p:sp>
          <p:nvSpPr>
            <p:cNvPr id="97" name="正方形/長方形 96">
              <a:extLst>
                <a:ext uri="{FF2B5EF4-FFF2-40B4-BE49-F238E27FC236}">
                  <a16:creationId xmlns:a16="http://schemas.microsoft.com/office/drawing/2014/main" id="{8567A38C-22F8-48E6-93C8-25DEF4F1898C}"/>
                </a:ext>
              </a:extLst>
            </p:cNvPr>
            <p:cNvSpPr/>
            <p:nvPr/>
          </p:nvSpPr>
          <p:spPr>
            <a:xfrm>
              <a:off x="2652330" y="2598803"/>
              <a:ext cx="196571" cy="15817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98" name="テキスト ボックス 97">
              <a:extLst>
                <a:ext uri="{FF2B5EF4-FFF2-40B4-BE49-F238E27FC236}">
                  <a16:creationId xmlns:a16="http://schemas.microsoft.com/office/drawing/2014/main" id="{1500C83E-5314-4625-A2C8-8705E2339506}"/>
                </a:ext>
              </a:extLst>
            </p:cNvPr>
            <p:cNvSpPr txBox="1"/>
            <p:nvPr/>
          </p:nvSpPr>
          <p:spPr>
            <a:xfrm>
              <a:off x="2819085" y="2893629"/>
              <a:ext cx="4099021" cy="2132130"/>
            </a:xfrm>
            <a:prstGeom prst="rect">
              <a:avLst/>
            </a:prstGeom>
            <a:noFill/>
          </p:spPr>
          <p:txBody>
            <a:bodyPr wrap="square" rtlCol="0">
              <a:spAutoFit/>
            </a:bodyPr>
            <a:lstStyle/>
            <a:p>
              <a:pPr algn="l">
                <a:lnSpc>
                  <a:spcPts val="2500"/>
                </a:lnSpc>
              </a:pPr>
              <a:r>
                <a:rPr lang="ja-JP" altLang="en-US" sz="1400" b="0" i="0" u="none" strike="noStrike" baseline="0" dirty="0">
                  <a:latin typeface="メイリオ" panose="020B0604030504040204" pitchFamily="50" charset="-128"/>
                  <a:ea typeface="メイリオ" panose="020B0604030504040204" pitchFamily="50" charset="-128"/>
                </a:rPr>
                <a:t>　床側をストッパーなどで固定し、天井側はポール式器具で固定。</a:t>
              </a:r>
            </a:p>
            <a:p>
              <a:pPr algn="l">
                <a:lnSpc>
                  <a:spcPts val="2500"/>
                </a:lnSpc>
              </a:pPr>
              <a:r>
                <a:rPr lang="ja-JP" altLang="en-US" sz="1400" b="0" i="0" u="none" strike="noStrike" baseline="0" dirty="0">
                  <a:latin typeface="メイリオ" panose="020B0604030504040204" pitchFamily="50" charset="-128"/>
                  <a:ea typeface="メイリオ" panose="020B0604030504040204" pitchFamily="50" charset="-128"/>
                </a:rPr>
                <a:t>ポール式器具は、タンスの奥の方（ 壁側）で、天井や家具の硬いところに取り付ける。上下に分かれている家具は連結しておく。</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grpSp>
      <p:grpSp>
        <p:nvGrpSpPr>
          <p:cNvPr id="74" name="本棚">
            <a:extLst>
              <a:ext uri="{FF2B5EF4-FFF2-40B4-BE49-F238E27FC236}">
                <a16:creationId xmlns:a16="http://schemas.microsoft.com/office/drawing/2014/main" id="{CCB6E6C9-B321-4B0E-9FC4-E238C3CF9DED}"/>
              </a:ext>
            </a:extLst>
          </p:cNvPr>
          <p:cNvGrpSpPr/>
          <p:nvPr/>
        </p:nvGrpSpPr>
        <p:grpSpPr>
          <a:xfrm>
            <a:off x="1991795" y="3537983"/>
            <a:ext cx="4693920" cy="2038773"/>
            <a:chOff x="2458720" y="2370667"/>
            <a:chExt cx="4693920" cy="2038773"/>
          </a:xfrm>
        </p:grpSpPr>
        <p:sp>
          <p:nvSpPr>
            <p:cNvPr id="75" name="吹き出し: 線 74">
              <a:extLst>
                <a:ext uri="{FF2B5EF4-FFF2-40B4-BE49-F238E27FC236}">
                  <a16:creationId xmlns:a16="http://schemas.microsoft.com/office/drawing/2014/main" id="{F3CE23C3-FA1C-4836-98DF-E18E81301E3A}"/>
                </a:ext>
              </a:extLst>
            </p:cNvPr>
            <p:cNvSpPr/>
            <p:nvPr/>
          </p:nvSpPr>
          <p:spPr>
            <a:xfrm>
              <a:off x="2458720" y="2370667"/>
              <a:ext cx="4693920" cy="2038773"/>
            </a:xfrm>
            <a:prstGeom prst="borderCallout1">
              <a:avLst>
                <a:gd name="adj1" fmla="val 43265"/>
                <a:gd name="adj2" fmla="val 100037"/>
                <a:gd name="adj3" fmla="val -23691"/>
                <a:gd name="adj4" fmla="val 114049"/>
              </a:avLst>
            </a:prstGeom>
            <a:solidFill>
              <a:srgbClr val="FEF7DA"/>
            </a:solidFill>
            <a:ln w="2540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6" name="テキスト ボックス 75">
              <a:extLst>
                <a:ext uri="{FF2B5EF4-FFF2-40B4-BE49-F238E27FC236}">
                  <a16:creationId xmlns:a16="http://schemas.microsoft.com/office/drawing/2014/main" id="{F51F42F0-E63A-4587-8197-CB3447D8998C}"/>
                </a:ext>
              </a:extLst>
            </p:cNvPr>
            <p:cNvSpPr txBox="1"/>
            <p:nvPr/>
          </p:nvSpPr>
          <p:spPr>
            <a:xfrm>
              <a:off x="2819086" y="2529108"/>
              <a:ext cx="4021981" cy="307777"/>
            </a:xfrm>
            <a:prstGeom prst="rect">
              <a:avLst/>
            </a:prstGeom>
            <a:noFill/>
          </p:spPr>
          <p:txBody>
            <a:bodyPr wrap="square" rtlCol="0">
              <a:spAutoFit/>
            </a:bodyPr>
            <a:lstStyle/>
            <a:p>
              <a:pPr algn="l"/>
              <a:r>
                <a:rPr lang="ja-JP" altLang="en-US" sz="1400" b="1" i="0" u="none" strike="noStrike" baseline="0" dirty="0">
                  <a:latin typeface="メイリオ" panose="020B0604030504040204" pitchFamily="50" charset="-128"/>
                  <a:ea typeface="メイリオ" panose="020B0604030504040204" pitchFamily="50" charset="-128"/>
                </a:rPr>
                <a:t>本棚</a:t>
              </a:r>
              <a:endParaRPr kumimoji="1" lang="ja-JP" altLang="en-US" sz="1400" b="1" dirty="0">
                <a:latin typeface="Arial" panose="020B0604020202020204" pitchFamily="34" charset="0"/>
                <a:ea typeface="メイリオ" panose="020B0604030504040204" pitchFamily="50" charset="-128"/>
                <a:cs typeface="Arial" panose="020B0604020202020204" pitchFamily="34" charset="0"/>
              </a:endParaRPr>
            </a:p>
          </p:txBody>
        </p:sp>
        <p:sp>
          <p:nvSpPr>
            <p:cNvPr id="77" name="正方形/長方形 76">
              <a:extLst>
                <a:ext uri="{FF2B5EF4-FFF2-40B4-BE49-F238E27FC236}">
                  <a16:creationId xmlns:a16="http://schemas.microsoft.com/office/drawing/2014/main" id="{37BE6B1C-4034-4713-BB48-60AC30B5A8F4}"/>
                </a:ext>
              </a:extLst>
            </p:cNvPr>
            <p:cNvSpPr/>
            <p:nvPr/>
          </p:nvSpPr>
          <p:spPr>
            <a:xfrm>
              <a:off x="2652330" y="2598804"/>
              <a:ext cx="149013" cy="1490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8" name="テキスト ボックス 77">
              <a:extLst>
                <a:ext uri="{FF2B5EF4-FFF2-40B4-BE49-F238E27FC236}">
                  <a16:creationId xmlns:a16="http://schemas.microsoft.com/office/drawing/2014/main" id="{11607AA7-CF14-417F-8D3F-354070B47E8D}"/>
                </a:ext>
              </a:extLst>
            </p:cNvPr>
            <p:cNvSpPr txBox="1"/>
            <p:nvPr/>
          </p:nvSpPr>
          <p:spPr>
            <a:xfrm>
              <a:off x="2819086" y="2893629"/>
              <a:ext cx="4021981" cy="1348446"/>
            </a:xfrm>
            <a:prstGeom prst="rect">
              <a:avLst/>
            </a:prstGeom>
            <a:noFill/>
          </p:spPr>
          <p:txBody>
            <a:bodyPr wrap="square" rtlCol="0">
              <a:spAutoFit/>
            </a:bodyPr>
            <a:lstStyle/>
            <a:p>
              <a:pPr algn="l">
                <a:lnSpc>
                  <a:spcPts val="2500"/>
                </a:lnSpc>
              </a:pPr>
              <a:r>
                <a:rPr lang="ja-JP" altLang="en-US" sz="1400" b="0" i="0" u="none" strike="noStrike" baseline="0" dirty="0">
                  <a:latin typeface="メイリオ" panose="020B0604030504040204" pitchFamily="50" charset="-128"/>
                  <a:ea typeface="メイリオ" panose="020B0604030504040204" pitchFamily="50" charset="-128"/>
                </a:rPr>
                <a:t>Ｌ字型金具やワイヤーなどで壁に固定し、重い本は下の段に。本棚の端の硬い部分にひもやベルトなどを取り付けて、本が飛び出さないようにしておく。</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grpSp>
    </p:spTree>
    <p:extLst>
      <p:ext uri="{BB962C8B-B14F-4D97-AF65-F5344CB8AC3E}">
        <p14:creationId xmlns:p14="http://schemas.microsoft.com/office/powerpoint/2010/main" val="2911013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300"/>
                                        <p:tgtEl>
                                          <p:spTgt spid="31"/>
                                        </p:tgtEl>
                                      </p:cBhvr>
                                    </p:animEffect>
                                  </p:childTnLst>
                                </p:cTn>
                              </p:par>
                              <p:par>
                                <p:cTn id="8" presetID="10" presetClass="entr" presetSubtype="0" fill="hold" nodeType="withEffect">
                                  <p:stCondLst>
                                    <p:cond delay="30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3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300"/>
                                        <p:tgtEl>
                                          <p:spTgt spid="69"/>
                                        </p:tgtEl>
                                      </p:cBhvr>
                                    </p:animEffect>
                                  </p:childTnLst>
                                  <p:subTnLst>
                                    <p:set>
                                      <p:cBhvr override="childStyle">
                                        <p:cTn dur="1" fill="hold" display="0" masterRel="nextClick" afterEffect="1"/>
                                        <p:tgtEl>
                                          <p:spTgt spid="69"/>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9"/>
                                        </p:tgtEl>
                                        <p:attrNameLst>
                                          <p:attrName>style.visibility</p:attrName>
                                        </p:attrNameLst>
                                      </p:cBhvr>
                                      <p:to>
                                        <p:strVal val="visible"/>
                                      </p:to>
                                    </p:set>
                                    <p:animEffect transition="in" filter="fade">
                                      <p:cBhvr>
                                        <p:cTn id="20" dur="300"/>
                                        <p:tgtEl>
                                          <p:spTgt spid="79"/>
                                        </p:tgtEl>
                                      </p:cBhvr>
                                    </p:animEffect>
                                  </p:childTnLst>
                                  <p:subTnLst>
                                    <p:set>
                                      <p:cBhvr override="childStyle">
                                        <p:cTn dur="1" fill="hold" display="0" masterRel="nextClick" afterEffect="1"/>
                                        <p:tgtEl>
                                          <p:spTgt spid="7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fade">
                                      <p:cBhvr>
                                        <p:cTn id="25" dur="300"/>
                                        <p:tgtEl>
                                          <p:spTgt spid="84"/>
                                        </p:tgtEl>
                                      </p:cBhvr>
                                    </p:animEffect>
                                  </p:childTnLst>
                                  <p:subTnLst>
                                    <p:set>
                                      <p:cBhvr override="childStyle">
                                        <p:cTn dur="1" fill="hold" display="0" masterRel="nextClick" afterEffect="1"/>
                                        <p:tgtEl>
                                          <p:spTgt spid="84"/>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fade">
                                      <p:cBhvr>
                                        <p:cTn id="30" dur="300"/>
                                        <p:tgtEl>
                                          <p:spTgt spid="89"/>
                                        </p:tgtEl>
                                      </p:cBhvr>
                                    </p:animEffect>
                                  </p:childTnLst>
                                  <p:subTnLst>
                                    <p:set>
                                      <p:cBhvr override="childStyle">
                                        <p:cTn dur="1" fill="hold" display="0" masterRel="nextClick" afterEffect="1"/>
                                        <p:tgtEl>
                                          <p:spTgt spid="89"/>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300"/>
                                        <p:tgtEl>
                                          <p:spTgt spid="94"/>
                                        </p:tgtEl>
                                      </p:cBhvr>
                                    </p:animEffect>
                                  </p:childTnLst>
                                  <p:subTnLst>
                                    <p:set>
                                      <p:cBhvr override="childStyle">
                                        <p:cTn dur="1" fill="hold" display="0" masterRel="nextClick" afterEffect="1"/>
                                        <p:tgtEl>
                                          <p:spTgt spid="94"/>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3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k object 16">
            <a:extLst>
              <a:ext uri="{FF2B5EF4-FFF2-40B4-BE49-F238E27FC236}">
                <a16:creationId xmlns:a16="http://schemas.microsoft.com/office/drawing/2014/main" id="{48062CF4-489C-436F-BE80-9ABC9C0E0A6D}"/>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126AAE"/>
            </a:solidFill>
          </a:ln>
        </p:spPr>
        <p:txBody>
          <a:bodyPr wrap="square" lIns="0" tIns="0" rIns="0" bIns="0" rtlCol="0"/>
          <a:lstStyle/>
          <a:p>
            <a:endParaRPr/>
          </a:p>
        </p:txBody>
      </p:sp>
      <p:sp>
        <p:nvSpPr>
          <p:cNvPr id="9" name="object 2">
            <a:extLst>
              <a:ext uri="{FF2B5EF4-FFF2-40B4-BE49-F238E27FC236}">
                <a16:creationId xmlns:a16="http://schemas.microsoft.com/office/drawing/2014/main" id="{80B139EB-9D76-466F-AA05-29CFE9906FBF}"/>
              </a:ext>
            </a:extLst>
          </p:cNvPr>
          <p:cNvSpPr/>
          <p:nvPr/>
        </p:nvSpPr>
        <p:spPr>
          <a:xfrm>
            <a:off x="-1" y="232651"/>
            <a:ext cx="7178893"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ED9901"/>
          </a:solidFill>
        </p:spPr>
        <p:txBody>
          <a:bodyPr wrap="square" lIns="0" tIns="0" rIns="0" bIns="0" rtlCol="0"/>
          <a:lstStyle/>
          <a:p>
            <a:endParaRPr dirty="0"/>
          </a:p>
        </p:txBody>
      </p:sp>
      <p:grpSp>
        <p:nvGrpSpPr>
          <p:cNvPr id="23" name="グループ化 22">
            <a:extLst>
              <a:ext uri="{FF2B5EF4-FFF2-40B4-BE49-F238E27FC236}">
                <a16:creationId xmlns:a16="http://schemas.microsoft.com/office/drawing/2014/main" id="{B0079016-4A8B-4046-96DF-098758CF2293}"/>
              </a:ext>
            </a:extLst>
          </p:cNvPr>
          <p:cNvGrpSpPr/>
          <p:nvPr/>
        </p:nvGrpSpPr>
        <p:grpSpPr>
          <a:xfrm>
            <a:off x="76200" y="324000"/>
            <a:ext cx="7006331" cy="628377"/>
            <a:chOff x="76200" y="324000"/>
            <a:chExt cx="7006331" cy="628377"/>
          </a:xfrm>
        </p:grpSpPr>
        <p:sp>
          <p:nvSpPr>
            <p:cNvPr id="11" name="object 3">
              <a:extLst>
                <a:ext uri="{FF2B5EF4-FFF2-40B4-BE49-F238E27FC236}">
                  <a16:creationId xmlns:a16="http://schemas.microsoft.com/office/drawing/2014/main" id="{C4227F71-E657-4075-9458-7264392F2497}"/>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7" name="object 3">
              <a:extLst>
                <a:ext uri="{FF2B5EF4-FFF2-40B4-BE49-F238E27FC236}">
                  <a16:creationId xmlns:a16="http://schemas.microsoft.com/office/drawing/2014/main" id="{4E943721-31AF-4867-A95F-A1786B09DFE7}"/>
                </a:ext>
              </a:extLst>
            </p:cNvPr>
            <p:cNvSpPr txBox="1">
              <a:spLocks/>
            </p:cNvSpPr>
            <p:nvPr/>
          </p:nvSpPr>
          <p:spPr>
            <a:xfrm>
              <a:off x="792000" y="396000"/>
              <a:ext cx="5446627"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備えあれば憂いなし！</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9" name="object 3">
              <a:extLst>
                <a:ext uri="{FF2B5EF4-FFF2-40B4-BE49-F238E27FC236}">
                  <a16:creationId xmlns:a16="http://schemas.microsoft.com/office/drawing/2014/main" id="{79B4A53B-642A-4855-9CEB-3E1430E496E5}"/>
                </a:ext>
              </a:extLst>
            </p:cNvPr>
            <p:cNvSpPr txBox="1">
              <a:spLocks/>
            </p:cNvSpPr>
            <p:nvPr/>
          </p:nvSpPr>
          <p:spPr>
            <a:xfrm>
              <a:off x="4557917" y="457200"/>
              <a:ext cx="2524614"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b="1" kern="0" dirty="0">
                  <a:solidFill>
                    <a:srgbClr val="FFFFFF"/>
                  </a:solidFill>
                  <a:latin typeface="メイリオ" panose="020B0604030504040204" pitchFamily="50" charset="-128"/>
                  <a:ea typeface="メイリオ" panose="020B0604030504040204" pitchFamily="50" charset="-128"/>
                </a:rPr>
                <a:t>（自然災害への備え）</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05825D39-4802-442C-8B85-51CAD5F70806}"/>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2</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sp>
        <p:nvSpPr>
          <p:cNvPr id="16" name="テキスト ボックス 15">
            <a:extLst>
              <a:ext uri="{FF2B5EF4-FFF2-40B4-BE49-F238E27FC236}">
                <a16:creationId xmlns:a16="http://schemas.microsoft.com/office/drawing/2014/main" id="{7ACE7EC0-E3C2-4331-882F-5B696C868420}"/>
              </a:ext>
            </a:extLst>
          </p:cNvPr>
          <p:cNvSpPr txBox="1"/>
          <p:nvPr/>
        </p:nvSpPr>
        <p:spPr>
          <a:xfrm>
            <a:off x="590668" y="1350952"/>
            <a:ext cx="7820152" cy="682238"/>
          </a:xfrm>
          <a:prstGeom prst="rect">
            <a:avLst/>
          </a:prstGeom>
          <a:noFill/>
        </p:spPr>
        <p:txBody>
          <a:bodyPr wrap="square" lIns="0" tIns="0" rIns="0" bIns="0" rtlCol="0">
            <a:spAutoFit/>
          </a:bodyPr>
          <a:lstStyle/>
          <a:p>
            <a:pPr>
              <a:lnSpc>
                <a:spcPts val="2800"/>
              </a:lnSpc>
            </a:pPr>
            <a:r>
              <a:rPr kumimoji="1" lang="ja-JP" altLang="en-US" sz="1400" b="1" dirty="0">
                <a:solidFill>
                  <a:schemeClr val="bg2">
                    <a:lumMod val="10000"/>
                  </a:schemeClr>
                </a:solidFill>
                <a:latin typeface="メイリオ" panose="020B0604030504040204" pitchFamily="50" charset="-128"/>
                <a:ea typeface="メイリオ" panose="020B0604030504040204" pitchFamily="50" charset="-128"/>
              </a:rPr>
              <a:t>（４）家族で防災会議をしよう</a:t>
            </a:r>
          </a:p>
          <a:p>
            <a:pPr>
              <a:lnSpc>
                <a:spcPts val="2800"/>
              </a:lnSpc>
            </a:pPr>
            <a:endParaRPr kumimoji="1" lang="ja-JP" altLang="en-US" sz="1400" b="1" dirty="0">
              <a:solidFill>
                <a:schemeClr val="bg2">
                  <a:lumMod val="10000"/>
                </a:schemeClr>
              </a:solidFill>
              <a:latin typeface="メイリオ" panose="020B0604030504040204" pitchFamily="50" charset="-128"/>
              <a:ea typeface="メイリオ" panose="020B0604030504040204" pitchFamily="50" charset="-128"/>
            </a:endParaRPr>
          </a:p>
        </p:txBody>
      </p:sp>
      <p:grpSp>
        <p:nvGrpSpPr>
          <p:cNvPr id="24" name="グループ化 23">
            <a:extLst>
              <a:ext uri="{FF2B5EF4-FFF2-40B4-BE49-F238E27FC236}">
                <a16:creationId xmlns:a16="http://schemas.microsoft.com/office/drawing/2014/main" id="{5E093B63-A9F4-49FD-A4CC-21074A3ABC9C}"/>
              </a:ext>
            </a:extLst>
          </p:cNvPr>
          <p:cNvGrpSpPr/>
          <p:nvPr/>
        </p:nvGrpSpPr>
        <p:grpSpPr>
          <a:xfrm>
            <a:off x="622259" y="3060860"/>
            <a:ext cx="7788561" cy="1108544"/>
            <a:chOff x="622259" y="1788634"/>
            <a:chExt cx="7788561" cy="1108544"/>
          </a:xfrm>
        </p:grpSpPr>
        <p:sp>
          <p:nvSpPr>
            <p:cNvPr id="29" name="四角形: 角を丸くする 28">
              <a:extLst>
                <a:ext uri="{FF2B5EF4-FFF2-40B4-BE49-F238E27FC236}">
                  <a16:creationId xmlns:a16="http://schemas.microsoft.com/office/drawing/2014/main" id="{BEFFF808-26BD-4A22-AD4A-33F71BE98DB8}"/>
                </a:ext>
              </a:extLst>
            </p:cNvPr>
            <p:cNvSpPr/>
            <p:nvPr/>
          </p:nvSpPr>
          <p:spPr>
            <a:xfrm>
              <a:off x="1435947" y="1903799"/>
              <a:ext cx="6974873" cy="993379"/>
            </a:xfrm>
            <a:prstGeom prst="roundRect">
              <a:avLst>
                <a:gd name="adj" fmla="val 6361"/>
              </a:avLst>
            </a:prstGeom>
            <a:solidFill>
              <a:srgbClr val="DA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6C74CA33-1111-43A9-8AD4-4600863A0F26}"/>
                </a:ext>
              </a:extLst>
            </p:cNvPr>
            <p:cNvSpPr txBox="1"/>
            <p:nvPr/>
          </p:nvSpPr>
          <p:spPr>
            <a:xfrm>
              <a:off x="2099003" y="1917660"/>
              <a:ext cx="6204431" cy="943207"/>
            </a:xfrm>
            <a:prstGeom prst="rect">
              <a:avLst/>
            </a:prstGeom>
            <a:noFill/>
          </p:spPr>
          <p:txBody>
            <a:bodyPr wrap="square" lIns="0" tIns="0" rIns="0" bIns="0" rtlCol="0">
              <a:spAutoFit/>
            </a:bodyPr>
            <a:lstStyle/>
            <a:p>
              <a:pPr algn="l">
                <a:lnSpc>
                  <a:spcPts val="2500"/>
                </a:lnSpc>
              </a:pPr>
              <a:r>
                <a:rPr lang="ja-JP" altLang="en-US" sz="1600" b="1" i="0" u="none" strike="noStrike" baseline="0" dirty="0">
                  <a:solidFill>
                    <a:schemeClr val="bg2">
                      <a:lumMod val="10000"/>
                    </a:schemeClr>
                  </a:solidFill>
                  <a:latin typeface="メイリオ" panose="020B0604030504040204" pitchFamily="50" charset="-128"/>
                  <a:ea typeface="メイリオ" panose="020B0604030504040204" pitchFamily="50" charset="-128"/>
                </a:rPr>
                <a:t>災害時の家族の役割分担には、火の始末や初期消火の他、どのようなことがあるだろうか。また、どのようなものを備蓄しておくとよいだろうか。</a:t>
              </a:r>
            </a:p>
          </p:txBody>
        </p:sp>
        <p:sp>
          <p:nvSpPr>
            <p:cNvPr id="33" name="四角形: 角を丸くする 32">
              <a:extLst>
                <a:ext uri="{FF2B5EF4-FFF2-40B4-BE49-F238E27FC236}">
                  <a16:creationId xmlns:a16="http://schemas.microsoft.com/office/drawing/2014/main" id="{1006DC7B-2151-4A85-BD51-25F19AD70186}"/>
                </a:ext>
              </a:extLst>
            </p:cNvPr>
            <p:cNvSpPr/>
            <p:nvPr/>
          </p:nvSpPr>
          <p:spPr>
            <a:xfrm>
              <a:off x="733179" y="1903241"/>
              <a:ext cx="1254904" cy="294968"/>
            </a:xfrm>
            <a:prstGeom prst="roundRect">
              <a:avLst>
                <a:gd name="adj" fmla="val 48667"/>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4000" tIns="36000" rIns="0" bIns="0" rtlCol="0" anchor="ctr" anchorCtr="1"/>
            <a:lstStyle/>
            <a:p>
              <a:pPr algn="ctr"/>
              <a:r>
                <a:rPr kumimoji="1" lang="ja-JP" altLang="en-US" sz="1200" b="1" dirty="0">
                  <a:latin typeface="メイリオ" panose="020B0604030504040204" pitchFamily="50" charset="-128"/>
                  <a:ea typeface="メイリオ" panose="020B0604030504040204" pitchFamily="50" charset="-128"/>
                </a:rPr>
                <a:t>考えてみよう</a:t>
              </a:r>
            </a:p>
          </p:txBody>
        </p:sp>
        <p:pic>
          <p:nvPicPr>
            <p:cNvPr id="34" name="グラフィックス 33">
              <a:extLst>
                <a:ext uri="{FF2B5EF4-FFF2-40B4-BE49-F238E27FC236}">
                  <a16:creationId xmlns:a16="http://schemas.microsoft.com/office/drawing/2014/main" id="{53500BB9-D5A9-4FEA-A57D-2DA0E7763C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259" y="1788634"/>
              <a:ext cx="419100" cy="409575"/>
            </a:xfrm>
            <a:prstGeom prst="rect">
              <a:avLst/>
            </a:prstGeom>
          </p:spPr>
        </p:pic>
      </p:grpSp>
      <p:sp>
        <p:nvSpPr>
          <p:cNvPr id="36" name="テキスト ボックス 35">
            <a:extLst>
              <a:ext uri="{FF2B5EF4-FFF2-40B4-BE49-F238E27FC236}">
                <a16:creationId xmlns:a16="http://schemas.microsoft.com/office/drawing/2014/main" id="{63F0E625-4AB1-4B5E-B717-3A84DFBA4089}"/>
              </a:ext>
            </a:extLst>
          </p:cNvPr>
          <p:cNvSpPr txBox="1"/>
          <p:nvPr/>
        </p:nvSpPr>
        <p:spPr>
          <a:xfrm>
            <a:off x="1198880" y="4872771"/>
            <a:ext cx="7257900" cy="323165"/>
          </a:xfrm>
          <a:prstGeom prst="rect">
            <a:avLst/>
          </a:prstGeom>
          <a:noFill/>
        </p:spPr>
        <p:txBody>
          <a:bodyPr wrap="square" rtlCol="0">
            <a:spAutoFit/>
          </a:bodyPr>
          <a:lstStyle/>
          <a:p>
            <a:pPr marL="12700">
              <a:lnSpc>
                <a:spcPts val="1800"/>
              </a:lnSpc>
              <a:spcBef>
                <a:spcPts val="100"/>
              </a:spcBef>
            </a:pPr>
            <a:r>
              <a:rPr lang="ja-JP" altLang="en-US" sz="1400" b="1" dirty="0">
                <a:solidFill>
                  <a:srgbClr val="FF0000"/>
                </a:solidFill>
                <a:latin typeface="メイリオ" panose="020B0604030504040204" pitchFamily="50" charset="-128"/>
                <a:ea typeface="メイリオ" panose="020B0604030504040204" pitchFamily="50" charset="-128"/>
              </a:rPr>
              <a:t>避難口の確保、非常持ち出し袋の持ち出し、（家族の中の）乳幼児や高齢者の介助など</a:t>
            </a:r>
            <a:endParaRPr lang="ja-JP" altLang="en-US" sz="1100" b="1" dirty="0">
              <a:solidFill>
                <a:srgbClr val="FF0000"/>
              </a:solidFill>
              <a:latin typeface="メイリオ" panose="020B0604030504040204" pitchFamily="50" charset="-128"/>
              <a:ea typeface="メイリオ" panose="020B0604030504040204" pitchFamily="50" charset="-128"/>
              <a:cs typeface="メイリオ"/>
            </a:endParaRPr>
          </a:p>
        </p:txBody>
      </p:sp>
      <p:sp>
        <p:nvSpPr>
          <p:cNvPr id="25" name="テキスト ボックス 24">
            <a:extLst>
              <a:ext uri="{FF2B5EF4-FFF2-40B4-BE49-F238E27FC236}">
                <a16:creationId xmlns:a16="http://schemas.microsoft.com/office/drawing/2014/main" id="{10284AB8-F58B-42F2-9184-0F00425178CB}"/>
              </a:ext>
            </a:extLst>
          </p:cNvPr>
          <p:cNvSpPr txBox="1"/>
          <p:nvPr/>
        </p:nvSpPr>
        <p:spPr>
          <a:xfrm>
            <a:off x="980405" y="1742237"/>
            <a:ext cx="7277593" cy="978473"/>
          </a:xfrm>
          <a:prstGeom prst="rect">
            <a:avLst/>
          </a:prstGeom>
          <a:noFill/>
        </p:spPr>
        <p:txBody>
          <a:bodyPr wrap="square" lIns="0" tIns="0" rIns="0" bIns="0" rtlCol="0">
            <a:spAutoFit/>
          </a:bodyPr>
          <a:lstStyle/>
          <a:p>
            <a:pPr>
              <a:lnSpc>
                <a:spcPts val="2600"/>
              </a:lnSpc>
            </a:pPr>
            <a:r>
              <a:rPr kumimoji="1" lang="ja-JP" altLang="en-US" sz="1400" dirty="0">
                <a:solidFill>
                  <a:schemeClr val="bg2">
                    <a:lumMod val="10000"/>
                  </a:schemeClr>
                </a:solidFill>
                <a:latin typeface="メイリオ" panose="020B0604030504040204" pitchFamily="50" charset="-128"/>
                <a:ea typeface="メイリオ" panose="020B0604030504040204" pitchFamily="50" charset="-128"/>
              </a:rPr>
              <a:t>　災害が発生した場合に備えて、家族の役割分担、避難場所や避難方法、別々になった場合の連絡方法などについて、家族で話し合っておくことが大切です。また、備蓄品や非常持ち出し品の置き場所、賞味期限の確認なども行いましょう。</a:t>
            </a:r>
          </a:p>
        </p:txBody>
      </p:sp>
      <p:sp>
        <p:nvSpPr>
          <p:cNvPr id="38" name="テキスト ボックス 37" hidden="1">
            <a:extLst>
              <a:ext uri="{FF2B5EF4-FFF2-40B4-BE49-F238E27FC236}">
                <a16:creationId xmlns:a16="http://schemas.microsoft.com/office/drawing/2014/main" id="{4B7B2A23-833F-4B71-B247-F78F1CAA0A0E}"/>
              </a:ext>
            </a:extLst>
          </p:cNvPr>
          <p:cNvSpPr txBox="1"/>
          <p:nvPr/>
        </p:nvSpPr>
        <p:spPr>
          <a:xfrm>
            <a:off x="1198880" y="5826187"/>
            <a:ext cx="6434371" cy="323165"/>
          </a:xfrm>
          <a:prstGeom prst="rect">
            <a:avLst/>
          </a:prstGeom>
          <a:noFill/>
        </p:spPr>
        <p:txBody>
          <a:bodyPr wrap="square" rtlCol="0">
            <a:spAutoFit/>
          </a:bodyPr>
          <a:lstStyle/>
          <a:p>
            <a:pPr marL="12700">
              <a:lnSpc>
                <a:spcPts val="1800"/>
              </a:lnSpc>
              <a:spcBef>
                <a:spcPts val="100"/>
              </a:spcBef>
            </a:pPr>
            <a:r>
              <a:rPr lang="ja-JP" altLang="en-US" sz="1400" b="1" dirty="0">
                <a:solidFill>
                  <a:srgbClr val="FF0000"/>
                </a:solidFill>
                <a:latin typeface="メイリオ" panose="020B0604030504040204" pitchFamily="50" charset="-128"/>
                <a:ea typeface="メイリオ" panose="020B0604030504040204" pitchFamily="50" charset="-128"/>
              </a:rPr>
              <a:t>備蓄品については、右記参照。</a:t>
            </a:r>
          </a:p>
        </p:txBody>
      </p:sp>
      <p:grpSp>
        <p:nvGrpSpPr>
          <p:cNvPr id="2" name="グループ化 1">
            <a:extLst>
              <a:ext uri="{FF2B5EF4-FFF2-40B4-BE49-F238E27FC236}">
                <a16:creationId xmlns:a16="http://schemas.microsoft.com/office/drawing/2014/main" id="{03AE22D3-2E0C-43D4-8CD1-8B0E66387764}"/>
              </a:ext>
            </a:extLst>
          </p:cNvPr>
          <p:cNvGrpSpPr/>
          <p:nvPr/>
        </p:nvGrpSpPr>
        <p:grpSpPr>
          <a:xfrm>
            <a:off x="831392" y="4475719"/>
            <a:ext cx="7625388" cy="1829523"/>
            <a:chOff x="831392" y="4475719"/>
            <a:chExt cx="7625388" cy="1829523"/>
          </a:xfrm>
        </p:grpSpPr>
        <p:grpSp>
          <p:nvGrpSpPr>
            <p:cNvPr id="3" name="グループ化 2">
              <a:extLst>
                <a:ext uri="{FF2B5EF4-FFF2-40B4-BE49-F238E27FC236}">
                  <a16:creationId xmlns:a16="http://schemas.microsoft.com/office/drawing/2014/main" id="{9CE2B9EC-4B44-4EE7-B2C4-D5B432399EB9}"/>
                </a:ext>
              </a:extLst>
            </p:cNvPr>
            <p:cNvGrpSpPr/>
            <p:nvPr/>
          </p:nvGrpSpPr>
          <p:grpSpPr>
            <a:xfrm>
              <a:off x="831392" y="4475719"/>
              <a:ext cx="3429364" cy="1184657"/>
              <a:chOff x="831392" y="4475719"/>
              <a:chExt cx="3429364" cy="1184657"/>
            </a:xfrm>
          </p:grpSpPr>
          <p:sp>
            <p:nvSpPr>
              <p:cNvPr id="31" name="テキスト ボックス 30">
                <a:extLst>
                  <a:ext uri="{FF2B5EF4-FFF2-40B4-BE49-F238E27FC236}">
                    <a16:creationId xmlns:a16="http://schemas.microsoft.com/office/drawing/2014/main" id="{86579A9C-55C0-4AA8-8A34-DA17D4FADA89}"/>
                  </a:ext>
                </a:extLst>
              </p:cNvPr>
              <p:cNvSpPr txBox="1"/>
              <p:nvPr/>
            </p:nvSpPr>
            <p:spPr>
              <a:xfrm>
                <a:off x="1078619" y="4475719"/>
                <a:ext cx="3175329" cy="302006"/>
              </a:xfrm>
              <a:prstGeom prst="rect">
                <a:avLst/>
              </a:prstGeom>
              <a:noFill/>
            </p:spPr>
            <p:txBody>
              <a:bodyPr wrap="square" lIns="0" tIns="0" rIns="0" bIns="0" rtlCol="0">
                <a:spAutoFit/>
              </a:bodyPr>
              <a:lstStyle/>
              <a:p>
                <a:pPr>
                  <a:lnSpc>
                    <a:spcPts val="2500"/>
                  </a:lnSpc>
                </a:pPr>
                <a:r>
                  <a:rPr lang="ja-JP" altLang="en-US" sz="1600" b="1" dirty="0">
                    <a:solidFill>
                      <a:schemeClr val="bg2">
                        <a:lumMod val="10000"/>
                      </a:schemeClr>
                    </a:solidFill>
                    <a:latin typeface="メイリオ" panose="020B0604030504040204" pitchFamily="50" charset="-128"/>
                    <a:ea typeface="メイリオ" panose="020B0604030504040204" pitchFamily="50" charset="-128"/>
                  </a:rPr>
                  <a:t>家族の役割分担</a:t>
                </a:r>
                <a:r>
                  <a:rPr lang="en-US" altLang="ja-JP" sz="1600" b="1" dirty="0">
                    <a:solidFill>
                      <a:schemeClr val="bg2">
                        <a:lumMod val="10000"/>
                      </a:schemeClr>
                    </a:solidFill>
                    <a:latin typeface="メイリオ" panose="020B0604030504040204" pitchFamily="50" charset="-128"/>
                    <a:ea typeface="メイリオ" panose="020B0604030504040204" pitchFamily="50" charset="-128"/>
                  </a:rPr>
                  <a:t>‥</a:t>
                </a:r>
                <a:endParaRPr kumimoji="1" lang="ja-JP" altLang="en-US" sz="1600" b="1" spc="12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32" name="正方形/長方形 31">
                <a:extLst>
                  <a:ext uri="{FF2B5EF4-FFF2-40B4-BE49-F238E27FC236}">
                    <a16:creationId xmlns:a16="http://schemas.microsoft.com/office/drawing/2014/main" id="{9BB5DC87-117A-4701-AB8A-6D7AF470AE01}"/>
                  </a:ext>
                </a:extLst>
              </p:cNvPr>
              <p:cNvSpPr/>
              <p:nvPr/>
            </p:nvSpPr>
            <p:spPr>
              <a:xfrm>
                <a:off x="831392" y="4545855"/>
                <a:ext cx="149013" cy="14901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5530F57F-3DFC-4982-8AAE-868E775C94B3}"/>
                  </a:ext>
                </a:extLst>
              </p:cNvPr>
              <p:cNvSpPr txBox="1"/>
              <p:nvPr/>
            </p:nvSpPr>
            <p:spPr>
              <a:xfrm>
                <a:off x="1085427" y="5358370"/>
                <a:ext cx="3175329" cy="302006"/>
              </a:xfrm>
              <a:prstGeom prst="rect">
                <a:avLst/>
              </a:prstGeom>
              <a:noFill/>
            </p:spPr>
            <p:txBody>
              <a:bodyPr wrap="square" lIns="0" tIns="0" rIns="0" bIns="0" rtlCol="0">
                <a:spAutoFit/>
              </a:bodyPr>
              <a:lstStyle/>
              <a:p>
                <a:pPr>
                  <a:lnSpc>
                    <a:spcPts val="2500"/>
                  </a:lnSpc>
                </a:pPr>
                <a:r>
                  <a:rPr lang="ja-JP" altLang="en-US" sz="1600" b="1" dirty="0">
                    <a:solidFill>
                      <a:schemeClr val="bg2">
                        <a:lumMod val="10000"/>
                      </a:schemeClr>
                    </a:solidFill>
                    <a:latin typeface="メイリオ" panose="020B0604030504040204" pitchFamily="50" charset="-128"/>
                    <a:ea typeface="メイリオ" panose="020B0604030504040204" pitchFamily="50" charset="-128"/>
                  </a:rPr>
                  <a:t>備蓄しておくとよいもの</a:t>
                </a:r>
                <a:r>
                  <a:rPr lang="en-US" altLang="ja-JP" sz="1600" b="1" dirty="0">
                    <a:solidFill>
                      <a:schemeClr val="bg2">
                        <a:lumMod val="10000"/>
                      </a:schemeClr>
                    </a:solidFill>
                    <a:latin typeface="メイリオ" panose="020B0604030504040204" pitchFamily="50" charset="-128"/>
                    <a:ea typeface="メイリオ" panose="020B0604030504040204" pitchFamily="50" charset="-128"/>
                  </a:rPr>
                  <a:t>‥</a:t>
                </a:r>
              </a:p>
            </p:txBody>
          </p:sp>
          <p:sp>
            <p:nvSpPr>
              <p:cNvPr id="40" name="正方形/長方形 39">
                <a:extLst>
                  <a:ext uri="{FF2B5EF4-FFF2-40B4-BE49-F238E27FC236}">
                    <a16:creationId xmlns:a16="http://schemas.microsoft.com/office/drawing/2014/main" id="{B1DAFC92-1DAA-450B-AE57-1B59AE05B739}"/>
                  </a:ext>
                </a:extLst>
              </p:cNvPr>
              <p:cNvSpPr/>
              <p:nvPr/>
            </p:nvSpPr>
            <p:spPr>
              <a:xfrm>
                <a:off x="838200" y="5428506"/>
                <a:ext cx="149013" cy="14901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grpSp>
        <p:cxnSp>
          <p:nvCxnSpPr>
            <p:cNvPr id="4" name="直線コネクタ 3">
              <a:extLst>
                <a:ext uri="{FF2B5EF4-FFF2-40B4-BE49-F238E27FC236}">
                  <a16:creationId xmlns:a16="http://schemas.microsoft.com/office/drawing/2014/main" id="{60099DE1-AC38-4ED6-85EA-828D4BC5DED4}"/>
                </a:ext>
              </a:extLst>
            </p:cNvPr>
            <p:cNvCxnSpPr/>
            <p:nvPr/>
          </p:nvCxnSpPr>
          <p:spPr>
            <a:xfrm>
              <a:off x="1078619" y="5184000"/>
              <a:ext cx="737816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C19B25A2-A2A0-457B-AD31-D3CC66220B10}"/>
                </a:ext>
              </a:extLst>
            </p:cNvPr>
            <p:cNvCxnSpPr/>
            <p:nvPr/>
          </p:nvCxnSpPr>
          <p:spPr>
            <a:xfrm>
              <a:off x="1078619" y="6305242"/>
              <a:ext cx="7378161"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6" name="object 10">
            <a:extLst>
              <a:ext uri="{FF2B5EF4-FFF2-40B4-BE49-F238E27FC236}">
                <a16:creationId xmlns:a16="http://schemas.microsoft.com/office/drawing/2014/main" id="{8CB40AE3-74F5-458C-8FBD-C6CC3C6EF4E8}"/>
              </a:ext>
            </a:extLst>
          </p:cNvPr>
          <p:cNvSpPr txBox="1"/>
          <p:nvPr/>
        </p:nvSpPr>
        <p:spPr>
          <a:xfrm>
            <a:off x="1294433" y="5691916"/>
            <a:ext cx="7257900" cy="872034"/>
          </a:xfrm>
          <a:prstGeom prst="rect">
            <a:avLst/>
          </a:prstGeom>
        </p:spPr>
        <p:txBody>
          <a:bodyPr vert="horz" wrap="square" lIns="0" tIns="12700" rIns="0" bIns="0" spcCol="144000" rtlCol="0">
            <a:spAutoFit/>
          </a:bodyPr>
          <a:lstStyle/>
          <a:p>
            <a:pPr marL="180000" indent="-457200">
              <a:lnSpc>
                <a:spcPts val="2400"/>
              </a:lnSpc>
            </a:pPr>
            <a:r>
              <a:rPr lang="ja-JP" altLang="en-US" sz="1400" b="1" dirty="0">
                <a:solidFill>
                  <a:srgbClr val="FF0000"/>
                </a:solidFill>
                <a:latin typeface="メイリオ" panose="020B0604030504040204" pitchFamily="50" charset="-128"/>
                <a:ea typeface="メイリオ" panose="020B0604030504040204" pitchFamily="50" charset="-128"/>
              </a:rPr>
              <a:t>飲料水、食品、下着、衣類、トイレットペーパー、ティッシュペーパー、マッチ、</a:t>
            </a:r>
            <a:endParaRPr lang="en-US" altLang="ja-JP" sz="1400" b="1" dirty="0">
              <a:solidFill>
                <a:srgbClr val="FF0000"/>
              </a:solidFill>
              <a:latin typeface="メイリオ" panose="020B0604030504040204" pitchFamily="50" charset="-128"/>
              <a:ea typeface="メイリオ" panose="020B0604030504040204" pitchFamily="50" charset="-128"/>
            </a:endParaRPr>
          </a:p>
          <a:p>
            <a:pPr marL="180000" indent="-457200">
              <a:lnSpc>
                <a:spcPts val="2400"/>
              </a:lnSpc>
            </a:pPr>
            <a:r>
              <a:rPr lang="ja-JP" altLang="en-US" sz="1400" b="1" dirty="0">
                <a:solidFill>
                  <a:srgbClr val="FF0000"/>
                </a:solidFill>
                <a:latin typeface="メイリオ" panose="020B0604030504040204" pitchFamily="50" charset="-128"/>
                <a:ea typeface="メイリオ" panose="020B0604030504040204" pitchFamily="50" charset="-128"/>
              </a:rPr>
              <a:t>ろうそく、カセットこんろ など</a:t>
            </a:r>
            <a:endParaRPr kumimoji="1" lang="ja-JP" altLang="en-US" sz="1600" b="1" dirty="0">
              <a:solidFill>
                <a:srgbClr val="FF0000"/>
              </a:solidFill>
              <a:latin typeface="Arial" panose="020B0604020202020204" pitchFamily="34" charset="0"/>
              <a:ea typeface="メイリオ" panose="020B0604030504040204" pitchFamily="50" charset="-128"/>
              <a:cs typeface="Arial" panose="020B0604020202020204" pitchFamily="34" charset="0"/>
            </a:endParaRPr>
          </a:p>
          <a:p>
            <a:pPr marL="12700">
              <a:lnSpc>
                <a:spcPts val="1800"/>
              </a:lnSpc>
              <a:spcBef>
                <a:spcPts val="100"/>
              </a:spcBef>
            </a:pPr>
            <a:endParaRPr lang="ja-JP" altLang="en-US" sz="1400" b="1" dirty="0">
              <a:solidFill>
                <a:srgbClr val="FF0000"/>
              </a:solidFill>
              <a:latin typeface="メイリオ" panose="020B0604030504040204" pitchFamily="50" charset="-128"/>
              <a:ea typeface="メイリオ" panose="020B0604030504040204" pitchFamily="50" charset="-128"/>
              <a:cs typeface="メイリオ"/>
            </a:endParaRPr>
          </a:p>
        </p:txBody>
      </p:sp>
    </p:spTree>
    <p:extLst>
      <p:ext uri="{BB962C8B-B14F-4D97-AF65-F5344CB8AC3E}">
        <p14:creationId xmlns:p14="http://schemas.microsoft.com/office/powerpoint/2010/main" val="4182757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300"/>
                                        <p:tgtEl>
                                          <p:spTgt spid="16"/>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300"/>
                                        <p:tgtEl>
                                          <p:spTgt spid="25"/>
                                        </p:tgtEl>
                                      </p:cBhvr>
                                    </p:animEffect>
                                  </p:childTnLst>
                                </p:cTn>
                              </p:par>
                            </p:childTnLst>
                          </p:cTn>
                        </p:par>
                        <p:par>
                          <p:cTn id="11" fill="hold">
                            <p:stCondLst>
                              <p:cond delay="600"/>
                            </p:stCondLst>
                            <p:childTnLst>
                              <p:par>
                                <p:cTn id="12" presetID="47" presetClass="entr" presetSubtype="0" fill="hold" nodeType="afterEffect">
                                  <p:stCondLst>
                                    <p:cond delay="30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300"/>
                                        <p:tgtEl>
                                          <p:spTgt spid="24"/>
                                        </p:tgtEl>
                                      </p:cBhvr>
                                    </p:animEffect>
                                    <p:anim calcmode="lin" valueType="num">
                                      <p:cBhvr>
                                        <p:cTn id="15" dur="300" fill="hold"/>
                                        <p:tgtEl>
                                          <p:spTgt spid="24"/>
                                        </p:tgtEl>
                                        <p:attrNameLst>
                                          <p:attrName>ppt_x</p:attrName>
                                        </p:attrNameLst>
                                      </p:cBhvr>
                                      <p:tavLst>
                                        <p:tav tm="0">
                                          <p:val>
                                            <p:strVal val="#ppt_x"/>
                                          </p:val>
                                        </p:tav>
                                        <p:tav tm="100000">
                                          <p:val>
                                            <p:strVal val="#ppt_x"/>
                                          </p:val>
                                        </p:tav>
                                      </p:tavLst>
                                    </p:anim>
                                    <p:anim calcmode="lin" valueType="num">
                                      <p:cBhvr>
                                        <p:cTn id="16" dur="300" fill="hold"/>
                                        <p:tgtEl>
                                          <p:spTgt spid="24"/>
                                        </p:tgtEl>
                                        <p:attrNameLst>
                                          <p:attrName>ppt_y</p:attrName>
                                        </p:attrNameLst>
                                      </p:cBhvr>
                                      <p:tavLst>
                                        <p:tav tm="0">
                                          <p:val>
                                            <p:strVal val="#ppt_y-.1"/>
                                          </p:val>
                                        </p:tav>
                                        <p:tav tm="100000">
                                          <p:val>
                                            <p:strVal val="#ppt_y"/>
                                          </p:val>
                                        </p:tav>
                                      </p:tavLst>
                                    </p:anim>
                                  </p:childTnLst>
                                </p:cTn>
                              </p:par>
                            </p:childTnLst>
                          </p:cTn>
                        </p:par>
                        <p:par>
                          <p:cTn id="17" fill="hold">
                            <p:stCondLst>
                              <p:cond delay="12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3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repeatCount="200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2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repeatCount="200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2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repeatCount="200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2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6" grpId="0"/>
      <p:bldP spid="25" grpId="0"/>
      <p:bldP spid="38"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k object 16">
            <a:extLst>
              <a:ext uri="{FF2B5EF4-FFF2-40B4-BE49-F238E27FC236}">
                <a16:creationId xmlns:a16="http://schemas.microsoft.com/office/drawing/2014/main" id="{48062CF4-489C-436F-BE80-9ABC9C0E0A6D}"/>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126AAE"/>
            </a:solidFill>
          </a:ln>
        </p:spPr>
        <p:txBody>
          <a:bodyPr wrap="square" lIns="0" tIns="0" rIns="0" bIns="0" rtlCol="0"/>
          <a:lstStyle/>
          <a:p>
            <a:endParaRPr/>
          </a:p>
        </p:txBody>
      </p:sp>
      <p:sp>
        <p:nvSpPr>
          <p:cNvPr id="9" name="object 2">
            <a:extLst>
              <a:ext uri="{FF2B5EF4-FFF2-40B4-BE49-F238E27FC236}">
                <a16:creationId xmlns:a16="http://schemas.microsoft.com/office/drawing/2014/main" id="{80B139EB-9D76-466F-AA05-29CFE9906FBF}"/>
              </a:ext>
            </a:extLst>
          </p:cNvPr>
          <p:cNvSpPr/>
          <p:nvPr/>
        </p:nvSpPr>
        <p:spPr>
          <a:xfrm>
            <a:off x="-1" y="232651"/>
            <a:ext cx="7178893"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ED9901"/>
          </a:solidFill>
        </p:spPr>
        <p:txBody>
          <a:bodyPr wrap="square" lIns="0" tIns="0" rIns="0" bIns="0" rtlCol="0"/>
          <a:lstStyle/>
          <a:p>
            <a:endParaRPr dirty="0"/>
          </a:p>
        </p:txBody>
      </p:sp>
      <p:grpSp>
        <p:nvGrpSpPr>
          <p:cNvPr id="23" name="グループ化 22">
            <a:extLst>
              <a:ext uri="{FF2B5EF4-FFF2-40B4-BE49-F238E27FC236}">
                <a16:creationId xmlns:a16="http://schemas.microsoft.com/office/drawing/2014/main" id="{B0079016-4A8B-4046-96DF-098758CF2293}"/>
              </a:ext>
            </a:extLst>
          </p:cNvPr>
          <p:cNvGrpSpPr/>
          <p:nvPr/>
        </p:nvGrpSpPr>
        <p:grpSpPr>
          <a:xfrm>
            <a:off x="76200" y="324000"/>
            <a:ext cx="7006331" cy="628377"/>
            <a:chOff x="76200" y="324000"/>
            <a:chExt cx="7006331" cy="628377"/>
          </a:xfrm>
        </p:grpSpPr>
        <p:sp>
          <p:nvSpPr>
            <p:cNvPr id="11" name="object 3">
              <a:extLst>
                <a:ext uri="{FF2B5EF4-FFF2-40B4-BE49-F238E27FC236}">
                  <a16:creationId xmlns:a16="http://schemas.microsoft.com/office/drawing/2014/main" id="{C4227F71-E657-4075-9458-7264392F2497}"/>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7" name="object 3">
              <a:extLst>
                <a:ext uri="{FF2B5EF4-FFF2-40B4-BE49-F238E27FC236}">
                  <a16:creationId xmlns:a16="http://schemas.microsoft.com/office/drawing/2014/main" id="{4E943721-31AF-4867-A95F-A1786B09DFE7}"/>
                </a:ext>
              </a:extLst>
            </p:cNvPr>
            <p:cNvSpPr txBox="1">
              <a:spLocks/>
            </p:cNvSpPr>
            <p:nvPr/>
          </p:nvSpPr>
          <p:spPr>
            <a:xfrm>
              <a:off x="792000" y="396000"/>
              <a:ext cx="5446627"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備えあれば憂いなし！</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9" name="object 3">
              <a:extLst>
                <a:ext uri="{FF2B5EF4-FFF2-40B4-BE49-F238E27FC236}">
                  <a16:creationId xmlns:a16="http://schemas.microsoft.com/office/drawing/2014/main" id="{79B4A53B-642A-4855-9CEB-3E1430E496E5}"/>
                </a:ext>
              </a:extLst>
            </p:cNvPr>
            <p:cNvSpPr txBox="1">
              <a:spLocks/>
            </p:cNvSpPr>
            <p:nvPr/>
          </p:nvSpPr>
          <p:spPr>
            <a:xfrm>
              <a:off x="4557917" y="457200"/>
              <a:ext cx="2524614"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b="1" kern="0" dirty="0">
                  <a:solidFill>
                    <a:srgbClr val="FFFFFF"/>
                  </a:solidFill>
                  <a:latin typeface="メイリオ" panose="020B0604030504040204" pitchFamily="50" charset="-128"/>
                  <a:ea typeface="メイリオ" panose="020B0604030504040204" pitchFamily="50" charset="-128"/>
                </a:rPr>
                <a:t>（自然災害への備え）</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05825D39-4802-442C-8B85-51CAD5F70806}"/>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2</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sp>
        <p:nvSpPr>
          <p:cNvPr id="16" name="テキスト ボックス 15">
            <a:extLst>
              <a:ext uri="{FF2B5EF4-FFF2-40B4-BE49-F238E27FC236}">
                <a16:creationId xmlns:a16="http://schemas.microsoft.com/office/drawing/2014/main" id="{7ACE7EC0-E3C2-4331-882F-5B696C868420}"/>
              </a:ext>
            </a:extLst>
          </p:cNvPr>
          <p:cNvSpPr txBox="1"/>
          <p:nvPr/>
        </p:nvSpPr>
        <p:spPr>
          <a:xfrm>
            <a:off x="590668" y="1350952"/>
            <a:ext cx="7820152" cy="682238"/>
          </a:xfrm>
          <a:prstGeom prst="rect">
            <a:avLst/>
          </a:prstGeom>
          <a:noFill/>
        </p:spPr>
        <p:txBody>
          <a:bodyPr wrap="square" lIns="0" tIns="0" rIns="0" bIns="0" rtlCol="0">
            <a:spAutoFit/>
          </a:bodyPr>
          <a:lstStyle/>
          <a:p>
            <a:pPr>
              <a:lnSpc>
                <a:spcPts val="2800"/>
              </a:lnSpc>
            </a:pPr>
            <a:r>
              <a:rPr kumimoji="1" lang="ja-JP" altLang="en-US" sz="1400" b="1" dirty="0">
                <a:solidFill>
                  <a:schemeClr val="bg2">
                    <a:lumMod val="10000"/>
                  </a:schemeClr>
                </a:solidFill>
                <a:latin typeface="メイリオ" panose="020B0604030504040204" pitchFamily="50" charset="-128"/>
                <a:ea typeface="メイリオ" panose="020B0604030504040204" pitchFamily="50" charset="-128"/>
              </a:rPr>
              <a:t>（４）家族で防災会議をしよう</a:t>
            </a:r>
          </a:p>
          <a:p>
            <a:pPr>
              <a:lnSpc>
                <a:spcPts val="2800"/>
              </a:lnSpc>
            </a:pPr>
            <a:endParaRPr kumimoji="1" lang="ja-JP" altLang="en-US" sz="1400" b="1" dirty="0">
              <a:solidFill>
                <a:schemeClr val="bg2">
                  <a:lumMod val="10000"/>
                </a:schemeClr>
              </a:solidFill>
              <a:latin typeface="メイリオ" panose="020B0604030504040204" pitchFamily="50" charset="-128"/>
              <a:ea typeface="メイリオ" panose="020B0604030504040204" pitchFamily="50" charset="-128"/>
            </a:endParaRPr>
          </a:p>
        </p:txBody>
      </p:sp>
      <p:grpSp>
        <p:nvGrpSpPr>
          <p:cNvPr id="5" name="グループ化 4" hidden="1">
            <a:extLst>
              <a:ext uri="{FF2B5EF4-FFF2-40B4-BE49-F238E27FC236}">
                <a16:creationId xmlns:a16="http://schemas.microsoft.com/office/drawing/2014/main" id="{F196071B-E090-43C2-BD9C-6DD8D3EF6228}"/>
              </a:ext>
            </a:extLst>
          </p:cNvPr>
          <p:cNvGrpSpPr/>
          <p:nvPr/>
        </p:nvGrpSpPr>
        <p:grpSpPr>
          <a:xfrm>
            <a:off x="1658414" y="4419305"/>
            <a:ext cx="5741975" cy="1731558"/>
            <a:chOff x="1658414" y="4419305"/>
            <a:chExt cx="5741975" cy="1731558"/>
          </a:xfrm>
        </p:grpSpPr>
        <p:sp>
          <p:nvSpPr>
            <p:cNvPr id="26" name="正方形/長方形 25">
              <a:extLst>
                <a:ext uri="{FF2B5EF4-FFF2-40B4-BE49-F238E27FC236}">
                  <a16:creationId xmlns:a16="http://schemas.microsoft.com/office/drawing/2014/main" id="{683B0185-699F-4C37-885E-B5F8B1895756}"/>
                </a:ext>
              </a:extLst>
            </p:cNvPr>
            <p:cNvSpPr/>
            <p:nvPr/>
          </p:nvSpPr>
          <p:spPr>
            <a:xfrm>
              <a:off x="1658414" y="4419305"/>
              <a:ext cx="2197969" cy="338667"/>
            </a:xfrm>
            <a:prstGeom prst="rect">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1400" b="1" dirty="0">
                  <a:latin typeface="メイリオ" panose="020B0604030504040204" pitchFamily="50" charset="-128"/>
                  <a:ea typeface="メイリオ" panose="020B0604030504040204" pitchFamily="50" charset="-128"/>
                </a:rPr>
                <a:t>ハザードマップの活用</a:t>
              </a:r>
            </a:p>
          </p:txBody>
        </p:sp>
        <p:sp>
          <p:nvSpPr>
            <p:cNvPr id="27" name="テキスト ボックス 26">
              <a:extLst>
                <a:ext uri="{FF2B5EF4-FFF2-40B4-BE49-F238E27FC236}">
                  <a16:creationId xmlns:a16="http://schemas.microsoft.com/office/drawing/2014/main" id="{9783F943-AC9D-46A5-BF35-C27CA45FC40F}"/>
                </a:ext>
              </a:extLst>
            </p:cNvPr>
            <p:cNvSpPr txBox="1"/>
            <p:nvPr/>
          </p:nvSpPr>
          <p:spPr>
            <a:xfrm>
              <a:off x="1769896" y="4883914"/>
              <a:ext cx="5630493" cy="584775"/>
            </a:xfrm>
            <a:prstGeom prst="rect">
              <a:avLst/>
            </a:prstGeom>
            <a:noFill/>
          </p:spPr>
          <p:txBody>
            <a:bodyPr wrap="square" rtlCol="0">
              <a:spAutoFit/>
            </a:bodyPr>
            <a:lstStyle/>
            <a:p>
              <a:pPr algn="l"/>
              <a:r>
                <a:rPr lang="ja-JP" altLang="en-US" sz="1400" b="0" i="0" u="none" strike="noStrike" baseline="0" dirty="0">
                  <a:latin typeface="メイリオ" panose="020B0604030504040204" pitchFamily="50" charset="-128"/>
                  <a:ea typeface="メイリオ" panose="020B0604030504040204" pitchFamily="50" charset="-128"/>
                </a:rPr>
                <a:t>・国土交通省ハザードマップポータルサイト</a:t>
              </a:r>
              <a:r>
                <a:rPr lang="ja-JP" altLang="en-US" sz="1400" b="0" i="0" u="none" strike="noStrike" baseline="0" dirty="0">
                  <a:latin typeface="UDShinGoPro-Regular"/>
                  <a:ea typeface="メイリオ" panose="020B0604030504040204" pitchFamily="50" charset="-128"/>
                </a:rPr>
                <a:t>　</a:t>
              </a:r>
            </a:p>
            <a:p>
              <a:pPr algn="l"/>
              <a:r>
                <a:rPr lang="ja-JP" altLang="en-US" sz="1800" b="0" i="0" u="none" strike="noStrike" baseline="0" dirty="0">
                  <a:latin typeface="UDShinGoPro-Regular"/>
                  <a:ea typeface="メイリオ" panose="020B0604030504040204" pitchFamily="50" charset="-128"/>
                </a:rPr>
                <a:t>　　</a:t>
              </a:r>
              <a:r>
                <a:rPr lang="en-US" altLang="ja-JP" sz="1400" b="0" i="0" u="none" strike="noStrike" baseline="0" dirty="0">
                  <a:latin typeface="Arial" panose="020B0604020202020204" pitchFamily="34" charset="0"/>
                  <a:ea typeface="メイリオ" panose="020B0604030504040204" pitchFamily="50" charset="-128"/>
                  <a:cs typeface="Arial" panose="020B0604020202020204" pitchFamily="34" charset="0"/>
                </a:rPr>
                <a:t>http://disaportal.gsi.go.jp/index2.html</a:t>
              </a:r>
            </a:p>
          </p:txBody>
        </p:sp>
        <p:sp>
          <p:nvSpPr>
            <p:cNvPr id="28" name="テキスト ボックス 27">
              <a:extLst>
                <a:ext uri="{FF2B5EF4-FFF2-40B4-BE49-F238E27FC236}">
                  <a16:creationId xmlns:a16="http://schemas.microsoft.com/office/drawing/2014/main" id="{42B4F3B7-C227-4CB5-A8D1-38FB300DA354}"/>
                </a:ext>
              </a:extLst>
            </p:cNvPr>
            <p:cNvSpPr txBox="1"/>
            <p:nvPr/>
          </p:nvSpPr>
          <p:spPr>
            <a:xfrm>
              <a:off x="1769896" y="5566088"/>
              <a:ext cx="5630493" cy="584775"/>
            </a:xfrm>
            <a:prstGeom prst="rect">
              <a:avLst/>
            </a:prstGeom>
            <a:noFill/>
          </p:spPr>
          <p:txBody>
            <a:bodyPr wrap="square" rtlCol="0">
              <a:spAutoFit/>
            </a:bodyPr>
            <a:lstStyle/>
            <a:p>
              <a:pPr algn="l"/>
              <a:r>
                <a:rPr lang="ja-JP" altLang="en-US" sz="1400" b="0" i="0" u="none" strike="noStrike" baseline="0" dirty="0">
                  <a:latin typeface="メイリオ" panose="020B0604030504040204" pitchFamily="50" charset="-128"/>
                  <a:ea typeface="メイリオ" panose="020B0604030504040204" pitchFamily="50" charset="-128"/>
                </a:rPr>
                <a:t>・動画で学ぼう！ハザードマップ（日本損害保険協会）</a:t>
              </a:r>
            </a:p>
            <a:p>
              <a:pPr algn="l"/>
              <a:r>
                <a:rPr lang="ja-JP" altLang="en-US" sz="1800" b="0" i="0" u="none" strike="noStrike" baseline="0" dirty="0">
                  <a:latin typeface="UDShinGoPro-Regular"/>
                  <a:ea typeface="メイリオ" panose="020B0604030504040204" pitchFamily="50" charset="-128"/>
                </a:rPr>
                <a:t>　　</a:t>
              </a:r>
              <a:r>
                <a:rPr lang="en-US" altLang="ja-JP" sz="1400" b="0" i="0" u="none" strike="noStrike" baseline="0" dirty="0">
                  <a:latin typeface="Arial" panose="020B0604020202020204" pitchFamily="34" charset="0"/>
                  <a:ea typeface="メイリオ" panose="020B0604030504040204" pitchFamily="50" charset="-128"/>
                  <a:cs typeface="Arial" panose="020B0604020202020204" pitchFamily="34" charset="0"/>
                </a:rPr>
                <a:t>http://www.sonpo.or.jp/protection/bousai/hm/index.html</a:t>
              </a:r>
              <a:endParaRPr kumimoji="1" lang="ja-JP" altLang="en-US" sz="1400" dirty="0">
                <a:latin typeface="Arial" panose="020B0604020202020204" pitchFamily="34" charset="0"/>
                <a:ea typeface="メイリオ" panose="020B0604030504040204" pitchFamily="50" charset="-128"/>
                <a:cs typeface="Arial" panose="020B0604020202020204" pitchFamily="34" charset="0"/>
              </a:endParaRPr>
            </a:p>
          </p:txBody>
        </p:sp>
      </p:grpSp>
      <p:grpSp>
        <p:nvGrpSpPr>
          <p:cNvPr id="2" name="グループ化 1">
            <a:extLst>
              <a:ext uri="{FF2B5EF4-FFF2-40B4-BE49-F238E27FC236}">
                <a16:creationId xmlns:a16="http://schemas.microsoft.com/office/drawing/2014/main" id="{60BE0EAD-DD62-477A-9A6A-88AC31B73714}"/>
              </a:ext>
            </a:extLst>
          </p:cNvPr>
          <p:cNvGrpSpPr/>
          <p:nvPr/>
        </p:nvGrpSpPr>
        <p:grpSpPr>
          <a:xfrm>
            <a:off x="804638" y="1854920"/>
            <a:ext cx="7606181" cy="4367638"/>
            <a:chOff x="804638" y="1854920"/>
            <a:chExt cx="7606181" cy="4367638"/>
          </a:xfrm>
        </p:grpSpPr>
        <p:sp>
          <p:nvSpPr>
            <p:cNvPr id="37" name="テキスト ボックス 36">
              <a:extLst>
                <a:ext uri="{FF2B5EF4-FFF2-40B4-BE49-F238E27FC236}">
                  <a16:creationId xmlns:a16="http://schemas.microsoft.com/office/drawing/2014/main" id="{3D93F0F4-3E64-45B7-9F14-DB884985B20B}"/>
                </a:ext>
              </a:extLst>
            </p:cNvPr>
            <p:cNvSpPr txBox="1"/>
            <p:nvPr/>
          </p:nvSpPr>
          <p:spPr>
            <a:xfrm>
              <a:off x="968398" y="2295668"/>
              <a:ext cx="7442421" cy="525144"/>
            </a:xfrm>
            <a:prstGeom prst="rect">
              <a:avLst/>
            </a:prstGeom>
            <a:noFill/>
          </p:spPr>
          <p:txBody>
            <a:bodyPr wrap="square" lIns="0" tIns="0" rIns="0" bIns="0" rtlCol="0">
              <a:spAutoFit/>
            </a:bodyPr>
            <a:lstStyle/>
            <a:p>
              <a:pPr>
                <a:lnSpc>
                  <a:spcPts val="2100"/>
                </a:lnSpc>
              </a:pPr>
              <a:r>
                <a:rPr kumimoji="1" lang="ja-JP" altLang="en-US" sz="1400" spc="100" dirty="0">
                  <a:solidFill>
                    <a:schemeClr val="bg2">
                      <a:lumMod val="10000"/>
                    </a:schemeClr>
                  </a:solidFill>
                  <a:latin typeface="メイリオ" panose="020B0604030504040204" pitchFamily="50" charset="-128"/>
                  <a:ea typeface="メイリオ" panose="020B0604030504040204" pitchFamily="50" charset="-128"/>
                </a:rPr>
                <a:t>　避難口の確保、火の始末、初期消火、非常持ち出し袋の持ち出しなどについて、あらかじめ確認しておくと、いざというときにあわてずに対応できます。</a:t>
              </a:r>
            </a:p>
          </p:txBody>
        </p:sp>
        <p:grpSp>
          <p:nvGrpSpPr>
            <p:cNvPr id="41" name="グループ化 40">
              <a:extLst>
                <a:ext uri="{FF2B5EF4-FFF2-40B4-BE49-F238E27FC236}">
                  <a16:creationId xmlns:a16="http://schemas.microsoft.com/office/drawing/2014/main" id="{5F977F81-5BF2-4497-BFF9-FEF3A68DA55A}"/>
                </a:ext>
              </a:extLst>
            </p:cNvPr>
            <p:cNvGrpSpPr/>
            <p:nvPr/>
          </p:nvGrpSpPr>
          <p:grpSpPr>
            <a:xfrm>
              <a:off x="804638" y="1854920"/>
              <a:ext cx="4553069" cy="360000"/>
              <a:chOff x="804638" y="1884383"/>
              <a:chExt cx="4553069" cy="360000"/>
            </a:xfrm>
          </p:grpSpPr>
          <p:sp>
            <p:nvSpPr>
              <p:cNvPr id="42" name="正方形/長方形 41">
                <a:extLst>
                  <a:ext uri="{FF2B5EF4-FFF2-40B4-BE49-F238E27FC236}">
                    <a16:creationId xmlns:a16="http://schemas.microsoft.com/office/drawing/2014/main" id="{7C97EF79-021B-405B-B644-4E73AFDEA7D2}"/>
                  </a:ext>
                </a:extLst>
              </p:cNvPr>
              <p:cNvSpPr/>
              <p:nvPr/>
            </p:nvSpPr>
            <p:spPr>
              <a:xfrm>
                <a:off x="968399" y="1884383"/>
                <a:ext cx="4285488" cy="360000"/>
              </a:xfrm>
              <a:prstGeom prst="rect">
                <a:avLst/>
              </a:prstGeom>
              <a:solidFill>
                <a:srgbClr val="E1F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43" name="テキスト ボックス 42">
                <a:extLst>
                  <a:ext uri="{FF2B5EF4-FFF2-40B4-BE49-F238E27FC236}">
                    <a16:creationId xmlns:a16="http://schemas.microsoft.com/office/drawing/2014/main" id="{ECC9C33D-04E9-4FCD-B286-F9EEC29977DB}"/>
                  </a:ext>
                </a:extLst>
              </p:cNvPr>
              <p:cNvSpPr txBox="1"/>
              <p:nvPr/>
            </p:nvSpPr>
            <p:spPr>
              <a:xfrm>
                <a:off x="1072219" y="1905829"/>
                <a:ext cx="4285488" cy="338554"/>
              </a:xfrm>
              <a:prstGeom prst="rect">
                <a:avLst/>
              </a:prstGeom>
              <a:noFill/>
            </p:spPr>
            <p:txBody>
              <a:bodyPr wrap="square" rtlCol="0">
                <a:spAutoFit/>
              </a:bodyPr>
              <a:lstStyle/>
              <a:p>
                <a:r>
                  <a:rPr kumimoji="1" lang="ja-JP" altLang="en-US" sz="1600" b="1" dirty="0">
                    <a:solidFill>
                      <a:schemeClr val="bg2">
                        <a:lumMod val="10000"/>
                      </a:schemeClr>
                    </a:solidFill>
                    <a:latin typeface="メイリオ" panose="020B0604030504040204" pitchFamily="50" charset="-128"/>
                    <a:ea typeface="メイリオ" panose="020B0604030504040204" pitchFamily="50" charset="-128"/>
                  </a:rPr>
                  <a:t>災害が発生した場合の家族の役割分担の例</a:t>
                </a:r>
                <a:endParaRPr kumimoji="1" lang="ja-JP" altLang="en-US" sz="2000" b="1"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44" name="楕円 43">
                <a:extLst>
                  <a:ext uri="{FF2B5EF4-FFF2-40B4-BE49-F238E27FC236}">
                    <a16:creationId xmlns:a16="http://schemas.microsoft.com/office/drawing/2014/main" id="{D0A1D1E6-2054-4920-A427-0B3F9D735324}"/>
                  </a:ext>
                </a:extLst>
              </p:cNvPr>
              <p:cNvSpPr/>
              <p:nvPr/>
            </p:nvSpPr>
            <p:spPr>
              <a:xfrm>
                <a:off x="804746" y="1909788"/>
                <a:ext cx="288000" cy="288000"/>
              </a:xfrm>
              <a:prstGeom prst="ellipse">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31FCE4F1-892C-445A-994E-912EED388969}"/>
                  </a:ext>
                </a:extLst>
              </p:cNvPr>
              <p:cNvSpPr txBox="1"/>
              <p:nvPr/>
            </p:nvSpPr>
            <p:spPr>
              <a:xfrm>
                <a:off x="804638" y="1884511"/>
                <a:ext cx="218687" cy="338554"/>
              </a:xfrm>
              <a:prstGeom prst="rect">
                <a:avLst/>
              </a:prstGeom>
              <a:noFill/>
            </p:spPr>
            <p:txBody>
              <a:bodyPr wrap="square" rtlCol="0">
                <a:spAutoFit/>
              </a:bodyPr>
              <a:lstStyle/>
              <a:p>
                <a:r>
                  <a:rPr kumimoji="1" lang="en-US" altLang="ja-JP" sz="1600" b="1" dirty="0">
                    <a:solidFill>
                      <a:schemeClr val="bg1"/>
                    </a:solidFill>
                    <a:latin typeface="Arial" panose="020B0604020202020204" pitchFamily="34" charset="0"/>
                    <a:ea typeface="メイリオ" panose="020B0604030504040204" pitchFamily="50" charset="-128"/>
                    <a:cs typeface="Arial" panose="020B0604020202020204" pitchFamily="34" charset="0"/>
                  </a:rPr>
                  <a:t>1</a:t>
                </a:r>
                <a:endParaRPr kumimoji="1" lang="ja-JP" altLang="en-US" b="1"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grpSp>
        <p:sp>
          <p:nvSpPr>
            <p:cNvPr id="46" name="テキスト ボックス 45">
              <a:extLst>
                <a:ext uri="{FF2B5EF4-FFF2-40B4-BE49-F238E27FC236}">
                  <a16:creationId xmlns:a16="http://schemas.microsoft.com/office/drawing/2014/main" id="{FB3733BE-D886-469E-879A-2045D5575887}"/>
                </a:ext>
              </a:extLst>
            </p:cNvPr>
            <p:cNvSpPr txBox="1"/>
            <p:nvPr/>
          </p:nvSpPr>
          <p:spPr>
            <a:xfrm>
              <a:off x="968397" y="3498343"/>
              <a:ext cx="7442421" cy="294311"/>
            </a:xfrm>
            <a:prstGeom prst="rect">
              <a:avLst/>
            </a:prstGeom>
            <a:noFill/>
          </p:spPr>
          <p:txBody>
            <a:bodyPr wrap="square" lIns="0" tIns="0" rIns="0" bIns="0" rtlCol="0">
              <a:spAutoFit/>
            </a:bodyPr>
            <a:lstStyle/>
            <a:p>
              <a:pPr>
                <a:lnSpc>
                  <a:spcPts val="2500"/>
                </a:lnSpc>
              </a:pPr>
              <a:r>
                <a:rPr kumimoji="1" lang="ja-JP" altLang="en-US" sz="1400" spc="100" dirty="0">
                  <a:solidFill>
                    <a:schemeClr val="bg2">
                      <a:lumMod val="10000"/>
                    </a:schemeClr>
                  </a:solidFill>
                  <a:latin typeface="メイリオ" panose="020B0604030504040204" pitchFamily="50" charset="-128"/>
                  <a:ea typeface="メイリオ" panose="020B0604030504040204" pitchFamily="50" charset="-128"/>
                </a:rPr>
                <a:t>　災害が発生した場合、自分の状況を自分から家族に連絡することが重要です。</a:t>
              </a:r>
            </a:p>
          </p:txBody>
        </p:sp>
        <p:grpSp>
          <p:nvGrpSpPr>
            <p:cNvPr id="47" name="グループ化 46">
              <a:extLst>
                <a:ext uri="{FF2B5EF4-FFF2-40B4-BE49-F238E27FC236}">
                  <a16:creationId xmlns:a16="http://schemas.microsoft.com/office/drawing/2014/main" id="{9B37EC5E-C4C8-4333-9BCD-3C79C2FB2B85}"/>
                </a:ext>
              </a:extLst>
            </p:cNvPr>
            <p:cNvGrpSpPr/>
            <p:nvPr/>
          </p:nvGrpSpPr>
          <p:grpSpPr>
            <a:xfrm>
              <a:off x="804638" y="3084661"/>
              <a:ext cx="4275361" cy="360000"/>
              <a:chOff x="804638" y="1884383"/>
              <a:chExt cx="4275361" cy="360000"/>
            </a:xfrm>
          </p:grpSpPr>
          <p:sp>
            <p:nvSpPr>
              <p:cNvPr id="48" name="正方形/長方形 47">
                <a:extLst>
                  <a:ext uri="{FF2B5EF4-FFF2-40B4-BE49-F238E27FC236}">
                    <a16:creationId xmlns:a16="http://schemas.microsoft.com/office/drawing/2014/main" id="{453A0629-67BD-422B-AA58-2324BC289898}"/>
                  </a:ext>
                </a:extLst>
              </p:cNvPr>
              <p:cNvSpPr/>
              <p:nvPr/>
            </p:nvSpPr>
            <p:spPr>
              <a:xfrm>
                <a:off x="968399" y="1884383"/>
                <a:ext cx="4111600" cy="360000"/>
              </a:xfrm>
              <a:prstGeom prst="rect">
                <a:avLst/>
              </a:prstGeom>
              <a:solidFill>
                <a:srgbClr val="E1F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49" name="テキスト ボックス 48">
                <a:extLst>
                  <a:ext uri="{FF2B5EF4-FFF2-40B4-BE49-F238E27FC236}">
                    <a16:creationId xmlns:a16="http://schemas.microsoft.com/office/drawing/2014/main" id="{E7663F87-BA20-4868-B1CB-FB1EC3ABCB4A}"/>
                  </a:ext>
                </a:extLst>
              </p:cNvPr>
              <p:cNvSpPr txBox="1"/>
              <p:nvPr/>
            </p:nvSpPr>
            <p:spPr>
              <a:xfrm>
                <a:off x="1072218" y="1905829"/>
                <a:ext cx="4007781" cy="338554"/>
              </a:xfrm>
              <a:prstGeom prst="rect">
                <a:avLst/>
              </a:prstGeom>
              <a:noFill/>
            </p:spPr>
            <p:txBody>
              <a:bodyPr wrap="square" rtlCol="0">
                <a:spAutoFit/>
              </a:bodyPr>
              <a:lstStyle/>
              <a:p>
                <a:r>
                  <a:rPr kumimoji="1" lang="ja-JP" altLang="en-US" sz="1600" b="1" dirty="0">
                    <a:solidFill>
                      <a:schemeClr val="bg2">
                        <a:lumMod val="10000"/>
                      </a:schemeClr>
                    </a:solidFill>
                    <a:latin typeface="メイリオ" panose="020B0604030504040204" pitchFamily="50" charset="-128"/>
                    <a:ea typeface="メイリオ" panose="020B0604030504040204" pitchFamily="50" charset="-128"/>
                  </a:rPr>
                  <a:t>家族が別々の場所にいる場合の連絡方法</a:t>
                </a:r>
                <a:endParaRPr kumimoji="1" lang="ja-JP" altLang="en-US" sz="2000" b="1"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50" name="楕円 49">
                <a:extLst>
                  <a:ext uri="{FF2B5EF4-FFF2-40B4-BE49-F238E27FC236}">
                    <a16:creationId xmlns:a16="http://schemas.microsoft.com/office/drawing/2014/main" id="{2E551F60-567E-4855-BC5B-5BDA275DE259}"/>
                  </a:ext>
                </a:extLst>
              </p:cNvPr>
              <p:cNvSpPr/>
              <p:nvPr/>
            </p:nvSpPr>
            <p:spPr>
              <a:xfrm>
                <a:off x="804746" y="1909788"/>
                <a:ext cx="288000" cy="288000"/>
              </a:xfrm>
              <a:prstGeom prst="ellipse">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51" name="テキスト ボックス 50">
                <a:extLst>
                  <a:ext uri="{FF2B5EF4-FFF2-40B4-BE49-F238E27FC236}">
                    <a16:creationId xmlns:a16="http://schemas.microsoft.com/office/drawing/2014/main" id="{4A1DDDB3-F352-49D3-B7D2-EC8E101D4046}"/>
                  </a:ext>
                </a:extLst>
              </p:cNvPr>
              <p:cNvSpPr txBox="1"/>
              <p:nvPr/>
            </p:nvSpPr>
            <p:spPr>
              <a:xfrm>
                <a:off x="804638" y="1884511"/>
                <a:ext cx="218687" cy="338554"/>
              </a:xfrm>
              <a:prstGeom prst="rect">
                <a:avLst/>
              </a:prstGeom>
              <a:noFill/>
            </p:spPr>
            <p:txBody>
              <a:bodyPr wrap="square" rtlCol="0">
                <a:spAutoFit/>
              </a:bodyPr>
              <a:lstStyle/>
              <a:p>
                <a:r>
                  <a:rPr kumimoji="1" lang="en-US" altLang="ja-JP" sz="1600" b="1" dirty="0">
                    <a:solidFill>
                      <a:schemeClr val="bg1"/>
                    </a:solidFill>
                    <a:latin typeface="Arial" panose="020B0604020202020204" pitchFamily="34" charset="0"/>
                    <a:ea typeface="メイリオ" panose="020B0604030504040204" pitchFamily="50" charset="-128"/>
                    <a:cs typeface="Arial" panose="020B0604020202020204" pitchFamily="34" charset="0"/>
                  </a:rPr>
                  <a:t>2</a:t>
                </a:r>
                <a:endParaRPr kumimoji="1" lang="ja-JP" altLang="en-US" b="1"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grpSp>
        <p:pic>
          <p:nvPicPr>
            <p:cNvPr id="52" name="図 51" descr="テキスト, 記号, 挿絵 が含まれている画像&#10;&#10;自動的に生成された説明">
              <a:extLst>
                <a:ext uri="{FF2B5EF4-FFF2-40B4-BE49-F238E27FC236}">
                  <a16:creationId xmlns:a16="http://schemas.microsoft.com/office/drawing/2014/main" id="{B08F545E-8337-4A56-A023-C0EB834FE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266" y="4438210"/>
              <a:ext cx="5625468" cy="1784348"/>
            </a:xfrm>
            <a:prstGeom prst="rect">
              <a:avLst/>
            </a:prstGeom>
          </p:spPr>
        </p:pic>
        <p:sp>
          <p:nvSpPr>
            <p:cNvPr id="53" name="正方形/長方形 52">
              <a:extLst>
                <a:ext uri="{FF2B5EF4-FFF2-40B4-BE49-F238E27FC236}">
                  <a16:creationId xmlns:a16="http://schemas.microsoft.com/office/drawing/2014/main" id="{3FDEA7FC-A4DC-4F62-BB7F-6575B0F98FB2}"/>
                </a:ext>
              </a:extLst>
            </p:cNvPr>
            <p:cNvSpPr/>
            <p:nvPr/>
          </p:nvSpPr>
          <p:spPr>
            <a:xfrm>
              <a:off x="1231542" y="4003794"/>
              <a:ext cx="3848457" cy="323011"/>
            </a:xfrm>
            <a:prstGeom prst="rect">
              <a:avLst/>
            </a:prstGeom>
            <a:solidFill>
              <a:srgbClr val="DB832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pPr>
              <a:r>
                <a:rPr kumimoji="1" lang="ja-JP" altLang="en-US" sz="1400" b="1" dirty="0">
                  <a:latin typeface="メイリオ" panose="020B0604030504040204" pitchFamily="50" charset="-128"/>
                  <a:ea typeface="メイリオ" panose="020B0604030504040204" pitchFamily="50" charset="-128"/>
                </a:rPr>
                <a:t>「</a:t>
              </a:r>
              <a:r>
                <a:rPr kumimoji="1" lang="en-US" altLang="ja-JP" sz="1400" b="1" dirty="0">
                  <a:latin typeface="メイリオ" panose="020B0604030504040204" pitchFamily="50" charset="-128"/>
                  <a:ea typeface="メイリオ" panose="020B0604030504040204" pitchFamily="50" charset="-128"/>
                </a:rPr>
                <a:t>171</a:t>
              </a:r>
              <a:r>
                <a:rPr kumimoji="1" lang="ja-JP" altLang="en-US" sz="1400" b="1" dirty="0">
                  <a:latin typeface="メイリオ" panose="020B0604030504040204" pitchFamily="50" charset="-128"/>
                  <a:ea typeface="メイリオ" panose="020B0604030504040204" pitchFamily="50" charset="-128"/>
                </a:rPr>
                <a:t>　災害用伝言ダイヤル」の利用方法</a:t>
              </a:r>
            </a:p>
          </p:txBody>
        </p:sp>
      </p:grpSp>
    </p:spTree>
    <p:extLst>
      <p:ext uri="{BB962C8B-B14F-4D97-AF65-F5344CB8AC3E}">
        <p14:creationId xmlns:p14="http://schemas.microsoft.com/office/powerpoint/2010/main" val="34324556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par>
                                <p:cTn id="8" presetID="10" presetClass="entr" presetSubtype="0" fill="hold" nodeType="withEffect">
                                  <p:stCondLst>
                                    <p:cond delay="3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k object 16">
            <a:extLst>
              <a:ext uri="{FF2B5EF4-FFF2-40B4-BE49-F238E27FC236}">
                <a16:creationId xmlns:a16="http://schemas.microsoft.com/office/drawing/2014/main" id="{48062CF4-489C-436F-BE80-9ABC9C0E0A6D}"/>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126AAE"/>
            </a:solidFill>
          </a:ln>
        </p:spPr>
        <p:txBody>
          <a:bodyPr wrap="square" lIns="0" tIns="0" rIns="0" bIns="0" rtlCol="0"/>
          <a:lstStyle/>
          <a:p>
            <a:endParaRPr/>
          </a:p>
        </p:txBody>
      </p:sp>
      <p:sp>
        <p:nvSpPr>
          <p:cNvPr id="9" name="object 2">
            <a:extLst>
              <a:ext uri="{FF2B5EF4-FFF2-40B4-BE49-F238E27FC236}">
                <a16:creationId xmlns:a16="http://schemas.microsoft.com/office/drawing/2014/main" id="{80B139EB-9D76-466F-AA05-29CFE9906FBF}"/>
              </a:ext>
            </a:extLst>
          </p:cNvPr>
          <p:cNvSpPr/>
          <p:nvPr/>
        </p:nvSpPr>
        <p:spPr>
          <a:xfrm>
            <a:off x="-1" y="232651"/>
            <a:ext cx="7178893"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ED9901"/>
          </a:solidFill>
        </p:spPr>
        <p:txBody>
          <a:bodyPr wrap="square" lIns="0" tIns="0" rIns="0" bIns="0" rtlCol="0"/>
          <a:lstStyle/>
          <a:p>
            <a:endParaRPr dirty="0"/>
          </a:p>
        </p:txBody>
      </p:sp>
      <p:grpSp>
        <p:nvGrpSpPr>
          <p:cNvPr id="23" name="グループ化 22">
            <a:extLst>
              <a:ext uri="{FF2B5EF4-FFF2-40B4-BE49-F238E27FC236}">
                <a16:creationId xmlns:a16="http://schemas.microsoft.com/office/drawing/2014/main" id="{B0079016-4A8B-4046-96DF-098758CF2293}"/>
              </a:ext>
            </a:extLst>
          </p:cNvPr>
          <p:cNvGrpSpPr/>
          <p:nvPr/>
        </p:nvGrpSpPr>
        <p:grpSpPr>
          <a:xfrm>
            <a:off x="76200" y="324000"/>
            <a:ext cx="7006331" cy="628377"/>
            <a:chOff x="76200" y="324000"/>
            <a:chExt cx="7006331" cy="628377"/>
          </a:xfrm>
        </p:grpSpPr>
        <p:sp>
          <p:nvSpPr>
            <p:cNvPr id="11" name="object 3">
              <a:extLst>
                <a:ext uri="{FF2B5EF4-FFF2-40B4-BE49-F238E27FC236}">
                  <a16:creationId xmlns:a16="http://schemas.microsoft.com/office/drawing/2014/main" id="{C4227F71-E657-4075-9458-7264392F2497}"/>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7" name="object 3">
              <a:extLst>
                <a:ext uri="{FF2B5EF4-FFF2-40B4-BE49-F238E27FC236}">
                  <a16:creationId xmlns:a16="http://schemas.microsoft.com/office/drawing/2014/main" id="{4E943721-31AF-4867-A95F-A1786B09DFE7}"/>
                </a:ext>
              </a:extLst>
            </p:cNvPr>
            <p:cNvSpPr txBox="1">
              <a:spLocks/>
            </p:cNvSpPr>
            <p:nvPr/>
          </p:nvSpPr>
          <p:spPr>
            <a:xfrm>
              <a:off x="792000" y="396000"/>
              <a:ext cx="5446627"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備えあれば憂いなし！</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9" name="object 3">
              <a:extLst>
                <a:ext uri="{FF2B5EF4-FFF2-40B4-BE49-F238E27FC236}">
                  <a16:creationId xmlns:a16="http://schemas.microsoft.com/office/drawing/2014/main" id="{79B4A53B-642A-4855-9CEB-3E1430E496E5}"/>
                </a:ext>
              </a:extLst>
            </p:cNvPr>
            <p:cNvSpPr txBox="1">
              <a:spLocks/>
            </p:cNvSpPr>
            <p:nvPr/>
          </p:nvSpPr>
          <p:spPr>
            <a:xfrm>
              <a:off x="4557917" y="457200"/>
              <a:ext cx="2524614"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b="1" kern="0" dirty="0">
                  <a:solidFill>
                    <a:srgbClr val="FFFFFF"/>
                  </a:solidFill>
                  <a:latin typeface="メイリオ" panose="020B0604030504040204" pitchFamily="50" charset="-128"/>
                  <a:ea typeface="メイリオ" panose="020B0604030504040204" pitchFamily="50" charset="-128"/>
                </a:rPr>
                <a:t>（自然災害への備え）</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05825D39-4802-442C-8B85-51CAD5F70806}"/>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2</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sp>
        <p:nvSpPr>
          <p:cNvPr id="16" name="テキスト ボックス 15">
            <a:extLst>
              <a:ext uri="{FF2B5EF4-FFF2-40B4-BE49-F238E27FC236}">
                <a16:creationId xmlns:a16="http://schemas.microsoft.com/office/drawing/2014/main" id="{7ACE7EC0-E3C2-4331-882F-5B696C868420}"/>
              </a:ext>
            </a:extLst>
          </p:cNvPr>
          <p:cNvSpPr txBox="1"/>
          <p:nvPr/>
        </p:nvSpPr>
        <p:spPr>
          <a:xfrm>
            <a:off x="590668" y="1350952"/>
            <a:ext cx="7820152" cy="682238"/>
          </a:xfrm>
          <a:prstGeom prst="rect">
            <a:avLst/>
          </a:prstGeom>
          <a:noFill/>
        </p:spPr>
        <p:txBody>
          <a:bodyPr wrap="square" lIns="0" tIns="0" rIns="0" bIns="0" rtlCol="0">
            <a:spAutoFit/>
          </a:bodyPr>
          <a:lstStyle/>
          <a:p>
            <a:pPr>
              <a:lnSpc>
                <a:spcPts val="2800"/>
              </a:lnSpc>
            </a:pPr>
            <a:r>
              <a:rPr kumimoji="1" lang="ja-JP" altLang="en-US" sz="1400" b="1" dirty="0">
                <a:solidFill>
                  <a:schemeClr val="bg2">
                    <a:lumMod val="10000"/>
                  </a:schemeClr>
                </a:solidFill>
                <a:latin typeface="メイリオ" panose="020B0604030504040204" pitchFamily="50" charset="-128"/>
                <a:ea typeface="メイリオ" panose="020B0604030504040204" pitchFamily="50" charset="-128"/>
              </a:rPr>
              <a:t>（４）家族で防災会議をしよう</a:t>
            </a:r>
          </a:p>
          <a:p>
            <a:pPr>
              <a:lnSpc>
                <a:spcPts val="2800"/>
              </a:lnSpc>
            </a:pPr>
            <a:endParaRPr kumimoji="1" lang="ja-JP" altLang="en-US" sz="1400" b="1" dirty="0">
              <a:solidFill>
                <a:schemeClr val="bg2">
                  <a:lumMod val="10000"/>
                </a:schemeClr>
              </a:solidFill>
              <a:latin typeface="メイリオ" panose="020B0604030504040204" pitchFamily="50" charset="-128"/>
              <a:ea typeface="メイリオ" panose="020B0604030504040204" pitchFamily="50" charset="-128"/>
            </a:endParaRPr>
          </a:p>
        </p:txBody>
      </p:sp>
      <p:grpSp>
        <p:nvGrpSpPr>
          <p:cNvPr id="4" name="グループ化 3">
            <a:extLst>
              <a:ext uri="{FF2B5EF4-FFF2-40B4-BE49-F238E27FC236}">
                <a16:creationId xmlns:a16="http://schemas.microsoft.com/office/drawing/2014/main" id="{8F2FB84F-FC86-4A5A-BECF-B40538CE9F26}"/>
              </a:ext>
            </a:extLst>
          </p:cNvPr>
          <p:cNvGrpSpPr/>
          <p:nvPr/>
        </p:nvGrpSpPr>
        <p:grpSpPr>
          <a:xfrm>
            <a:off x="804638" y="1852647"/>
            <a:ext cx="7606181" cy="928665"/>
            <a:chOff x="804638" y="1852647"/>
            <a:chExt cx="7606181" cy="928665"/>
          </a:xfrm>
        </p:grpSpPr>
        <p:sp>
          <p:nvSpPr>
            <p:cNvPr id="30" name="テキスト ボックス 29">
              <a:extLst>
                <a:ext uri="{FF2B5EF4-FFF2-40B4-BE49-F238E27FC236}">
                  <a16:creationId xmlns:a16="http://schemas.microsoft.com/office/drawing/2014/main" id="{8A042BAD-7A8D-4491-AF87-FDEB2F0F8F12}"/>
                </a:ext>
              </a:extLst>
            </p:cNvPr>
            <p:cNvSpPr txBox="1"/>
            <p:nvPr/>
          </p:nvSpPr>
          <p:spPr>
            <a:xfrm>
              <a:off x="968398" y="2256168"/>
              <a:ext cx="7442421" cy="525144"/>
            </a:xfrm>
            <a:prstGeom prst="rect">
              <a:avLst/>
            </a:prstGeom>
            <a:noFill/>
          </p:spPr>
          <p:txBody>
            <a:bodyPr wrap="square" lIns="0" tIns="0" rIns="0" bIns="0" rtlCol="0">
              <a:spAutoFit/>
            </a:bodyPr>
            <a:lstStyle/>
            <a:p>
              <a:pPr>
                <a:lnSpc>
                  <a:spcPts val="2100"/>
                </a:lnSpc>
              </a:pPr>
              <a:r>
                <a:rPr kumimoji="1" lang="ja-JP" altLang="en-US" sz="1400" spc="100" dirty="0">
                  <a:solidFill>
                    <a:schemeClr val="bg2">
                      <a:lumMod val="10000"/>
                    </a:schemeClr>
                  </a:solidFill>
                  <a:latin typeface="メイリオ" panose="020B0604030504040204" pitchFamily="50" charset="-128"/>
                  <a:ea typeface="メイリオ" panose="020B0604030504040204" pitchFamily="50" charset="-128"/>
                </a:rPr>
                <a:t>　備蓄品や非常持ち出し品は、防災用として特別に用意するのではなく、毎日の生活の中に組み込んで、必要なものを備えておきましょう。</a:t>
              </a:r>
            </a:p>
          </p:txBody>
        </p:sp>
        <p:grpSp>
          <p:nvGrpSpPr>
            <p:cNvPr id="31" name="グループ化 30">
              <a:extLst>
                <a:ext uri="{FF2B5EF4-FFF2-40B4-BE49-F238E27FC236}">
                  <a16:creationId xmlns:a16="http://schemas.microsoft.com/office/drawing/2014/main" id="{A37B28A5-50C4-4771-8C32-BB5F52885DA6}"/>
                </a:ext>
              </a:extLst>
            </p:cNvPr>
            <p:cNvGrpSpPr/>
            <p:nvPr/>
          </p:nvGrpSpPr>
          <p:grpSpPr>
            <a:xfrm>
              <a:off x="804638" y="1852647"/>
              <a:ext cx="3049389" cy="360000"/>
              <a:chOff x="804638" y="4433618"/>
              <a:chExt cx="3049389" cy="360000"/>
            </a:xfrm>
          </p:grpSpPr>
          <p:sp>
            <p:nvSpPr>
              <p:cNvPr id="32" name="正方形/長方形 31">
                <a:extLst>
                  <a:ext uri="{FF2B5EF4-FFF2-40B4-BE49-F238E27FC236}">
                    <a16:creationId xmlns:a16="http://schemas.microsoft.com/office/drawing/2014/main" id="{05AABCC5-D13C-4811-B9DD-1EC2D683BD27}"/>
                  </a:ext>
                </a:extLst>
              </p:cNvPr>
              <p:cNvSpPr/>
              <p:nvPr/>
            </p:nvSpPr>
            <p:spPr>
              <a:xfrm>
                <a:off x="968399" y="4433618"/>
                <a:ext cx="2885628" cy="360000"/>
              </a:xfrm>
              <a:prstGeom prst="rect">
                <a:avLst/>
              </a:prstGeom>
              <a:solidFill>
                <a:srgbClr val="E1F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D0D0B75A-D991-47DC-8139-CF76E3AE4960}"/>
                  </a:ext>
                </a:extLst>
              </p:cNvPr>
              <p:cNvSpPr txBox="1"/>
              <p:nvPr/>
            </p:nvSpPr>
            <p:spPr>
              <a:xfrm>
                <a:off x="1072218" y="4455064"/>
                <a:ext cx="2659889" cy="338554"/>
              </a:xfrm>
              <a:prstGeom prst="rect">
                <a:avLst/>
              </a:prstGeom>
              <a:noFill/>
            </p:spPr>
            <p:txBody>
              <a:bodyPr wrap="square" rtlCol="0">
                <a:spAutoFit/>
              </a:bodyPr>
              <a:lstStyle/>
              <a:p>
                <a:r>
                  <a:rPr kumimoji="1" lang="ja-JP" altLang="en-US" sz="1600" b="1" dirty="0">
                    <a:solidFill>
                      <a:schemeClr val="bg2">
                        <a:lumMod val="10000"/>
                      </a:schemeClr>
                    </a:solidFill>
                    <a:latin typeface="メイリオ" panose="020B0604030504040204" pitchFamily="50" charset="-128"/>
                    <a:ea typeface="メイリオ" panose="020B0604030504040204" pitchFamily="50" charset="-128"/>
                  </a:rPr>
                  <a:t>飲料水や食料品などを備蓄</a:t>
                </a:r>
                <a:endParaRPr kumimoji="1" lang="ja-JP" altLang="en-US" sz="2000" b="1"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34" name="楕円 33">
                <a:extLst>
                  <a:ext uri="{FF2B5EF4-FFF2-40B4-BE49-F238E27FC236}">
                    <a16:creationId xmlns:a16="http://schemas.microsoft.com/office/drawing/2014/main" id="{777BD69C-D48B-44E8-80BE-5F77FE728C67}"/>
                  </a:ext>
                </a:extLst>
              </p:cNvPr>
              <p:cNvSpPr/>
              <p:nvPr/>
            </p:nvSpPr>
            <p:spPr>
              <a:xfrm>
                <a:off x="804746" y="4459023"/>
                <a:ext cx="288000" cy="288000"/>
              </a:xfrm>
              <a:prstGeom prst="ellipse">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23D06F0C-BF1D-41ED-8358-6E3E7DCA559D}"/>
                  </a:ext>
                </a:extLst>
              </p:cNvPr>
              <p:cNvSpPr txBox="1"/>
              <p:nvPr/>
            </p:nvSpPr>
            <p:spPr>
              <a:xfrm>
                <a:off x="804638" y="4433746"/>
                <a:ext cx="218687" cy="338554"/>
              </a:xfrm>
              <a:prstGeom prst="rect">
                <a:avLst/>
              </a:prstGeom>
              <a:noFill/>
            </p:spPr>
            <p:txBody>
              <a:bodyPr wrap="square" rtlCol="0">
                <a:spAutoFit/>
              </a:bodyPr>
              <a:lstStyle/>
              <a:p>
                <a:r>
                  <a:rPr kumimoji="1" lang="en-US" altLang="ja-JP" sz="1600" b="1" dirty="0">
                    <a:solidFill>
                      <a:schemeClr val="bg1"/>
                    </a:solidFill>
                    <a:latin typeface="Arial" panose="020B0604020202020204" pitchFamily="34" charset="0"/>
                    <a:ea typeface="メイリオ" panose="020B0604030504040204" pitchFamily="50" charset="-128"/>
                    <a:cs typeface="Arial" panose="020B0604020202020204" pitchFamily="34" charset="0"/>
                  </a:rPr>
                  <a:t>3</a:t>
                </a:r>
                <a:endParaRPr kumimoji="1" lang="ja-JP" altLang="en-US" b="1"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grpSp>
      </p:grpSp>
      <p:grpSp>
        <p:nvGrpSpPr>
          <p:cNvPr id="6" name="グループ化 5">
            <a:extLst>
              <a:ext uri="{FF2B5EF4-FFF2-40B4-BE49-F238E27FC236}">
                <a16:creationId xmlns:a16="http://schemas.microsoft.com/office/drawing/2014/main" id="{04A5243D-4FDD-43E3-8187-92E3E44DEF46}"/>
              </a:ext>
            </a:extLst>
          </p:cNvPr>
          <p:cNvGrpSpPr/>
          <p:nvPr/>
        </p:nvGrpSpPr>
        <p:grpSpPr>
          <a:xfrm>
            <a:off x="952257" y="3133463"/>
            <a:ext cx="7382060" cy="3119895"/>
            <a:chOff x="952257" y="3025549"/>
            <a:chExt cx="7382060" cy="3119895"/>
          </a:xfrm>
        </p:grpSpPr>
        <p:sp>
          <p:nvSpPr>
            <p:cNvPr id="38" name="テキスト ボックス 37">
              <a:extLst>
                <a:ext uri="{FF2B5EF4-FFF2-40B4-BE49-F238E27FC236}">
                  <a16:creationId xmlns:a16="http://schemas.microsoft.com/office/drawing/2014/main" id="{C59C7291-04DF-4F9E-9CE8-CE097C48B4CB}"/>
                </a:ext>
              </a:extLst>
            </p:cNvPr>
            <p:cNvSpPr txBox="1"/>
            <p:nvPr/>
          </p:nvSpPr>
          <p:spPr>
            <a:xfrm>
              <a:off x="1494147" y="3025549"/>
              <a:ext cx="3020007" cy="307777"/>
            </a:xfrm>
            <a:prstGeom prst="rect">
              <a:avLst/>
            </a:prstGeom>
            <a:noFill/>
          </p:spPr>
          <p:txBody>
            <a:bodyPr wrap="square" rtlCol="0">
              <a:spAutoFit/>
            </a:bodyPr>
            <a:lstStyle/>
            <a:p>
              <a:pPr algn="l"/>
              <a:r>
                <a:rPr lang="ja-JP" altLang="en-US" sz="1400" b="1" i="0" u="none" strike="noStrike" baseline="0" dirty="0">
                  <a:latin typeface="メイリオ" panose="020B0604030504040204" pitchFamily="50" charset="-128"/>
                  <a:ea typeface="メイリオ" panose="020B0604030504040204" pitchFamily="50" charset="-128"/>
                </a:rPr>
                <a:t>災害時に備えた備蓄品の例</a:t>
              </a:r>
              <a:endParaRPr kumimoji="1" lang="ja-JP" altLang="en-US" sz="1400" b="1" dirty="0">
                <a:latin typeface="Arial" panose="020B0604020202020204" pitchFamily="34" charset="0"/>
                <a:ea typeface="メイリオ" panose="020B0604030504040204" pitchFamily="50" charset="-128"/>
                <a:cs typeface="Arial" panose="020B0604020202020204" pitchFamily="34" charset="0"/>
              </a:endParaRPr>
            </a:p>
          </p:txBody>
        </p:sp>
        <p:sp>
          <p:nvSpPr>
            <p:cNvPr id="39" name="正方形/長方形 38">
              <a:extLst>
                <a:ext uri="{FF2B5EF4-FFF2-40B4-BE49-F238E27FC236}">
                  <a16:creationId xmlns:a16="http://schemas.microsoft.com/office/drawing/2014/main" id="{62B5AC01-2C97-4D52-9692-C2E91C0AC96C}"/>
                </a:ext>
              </a:extLst>
            </p:cNvPr>
            <p:cNvSpPr/>
            <p:nvPr/>
          </p:nvSpPr>
          <p:spPr>
            <a:xfrm>
              <a:off x="1368934" y="3090586"/>
              <a:ext cx="147600" cy="147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9707FBDE-99C6-49E2-984C-9379C4219B54}"/>
                </a:ext>
              </a:extLst>
            </p:cNvPr>
            <p:cNvSpPr txBox="1"/>
            <p:nvPr/>
          </p:nvSpPr>
          <p:spPr>
            <a:xfrm>
              <a:off x="1494145" y="3365710"/>
              <a:ext cx="6173267" cy="1989647"/>
            </a:xfrm>
            <a:prstGeom prst="rect">
              <a:avLst/>
            </a:prstGeom>
            <a:noFill/>
          </p:spPr>
          <p:txBody>
            <a:bodyPr wrap="square" rtlCol="0">
              <a:spAutoFit/>
            </a:bodyPr>
            <a:lstStyle/>
            <a:p>
              <a:pPr marL="180000" indent="-457200" algn="l">
                <a:lnSpc>
                  <a:spcPts val="2400"/>
                </a:lnSpc>
              </a:pPr>
              <a:r>
                <a:rPr lang="ja-JP" altLang="en-US" sz="1400" b="0" i="0" u="none" strike="noStrike" baseline="0" dirty="0">
                  <a:latin typeface="メイリオ" panose="020B0604030504040204" pitchFamily="50" charset="-128"/>
                  <a:ea typeface="メイリオ" panose="020B0604030504040204" pitchFamily="50" charset="-128"/>
                </a:rPr>
                <a:t>・飲料水（１人１日</a:t>
              </a:r>
              <a:r>
                <a:rPr lang="en-US" altLang="ja-JP" sz="1400" b="0" i="0" u="none" strike="noStrike" baseline="0" dirty="0">
                  <a:latin typeface="メイリオ" panose="020B0604030504040204" pitchFamily="50" charset="-128"/>
                  <a:ea typeface="メイリオ" panose="020B0604030504040204" pitchFamily="50" charset="-128"/>
                </a:rPr>
                <a:t>3</a:t>
              </a:r>
              <a:r>
                <a:rPr lang="ja-JP" altLang="en-US" sz="1400" b="0" i="0" u="none" strike="noStrike" baseline="0" dirty="0">
                  <a:latin typeface="メイリオ" panose="020B0604030504040204" pitchFamily="50" charset="-128"/>
                  <a:ea typeface="メイリオ" panose="020B0604030504040204" pitchFamily="50" charset="-128"/>
                </a:rPr>
                <a:t>リットルを目安に、</a:t>
              </a:r>
              <a:r>
                <a:rPr lang="en-US" altLang="ja-JP" sz="1400" b="0" i="0" u="none" strike="noStrike" baseline="0" dirty="0">
                  <a:latin typeface="メイリオ" panose="020B0604030504040204" pitchFamily="50" charset="-128"/>
                  <a:ea typeface="メイリオ" panose="020B0604030504040204" pitchFamily="50" charset="-128"/>
                </a:rPr>
                <a:t>3</a:t>
              </a:r>
              <a:r>
                <a:rPr lang="ja-JP" altLang="en-US" sz="1400" b="0" i="0" u="none" strike="noStrike" baseline="0" dirty="0">
                  <a:latin typeface="メイリオ" panose="020B0604030504040204" pitchFamily="50" charset="-128"/>
                  <a:ea typeface="メイリオ" panose="020B0604030504040204" pitchFamily="50" charset="-128"/>
                </a:rPr>
                <a:t>日分を用意）</a:t>
              </a:r>
              <a:r>
                <a:rPr lang="en-US" altLang="ja-JP" sz="1400" b="0" i="0" u="none" strike="noStrike" baseline="30000" dirty="0">
                  <a:latin typeface="メイリオ" panose="020B0604030504040204" pitchFamily="50" charset="-128"/>
                  <a:ea typeface="メイリオ" panose="020B0604030504040204" pitchFamily="50" charset="-128"/>
                </a:rPr>
                <a:t>※1</a:t>
              </a:r>
              <a:r>
                <a:rPr lang="ja-JP" altLang="en-US" sz="1400" b="0" i="0" u="none" strike="noStrike" baseline="30000" dirty="0">
                  <a:latin typeface="メイリオ" panose="020B0604030504040204" pitchFamily="50" charset="-128"/>
                  <a:ea typeface="メイリオ" panose="020B0604030504040204" pitchFamily="50" charset="-128"/>
                </a:rPr>
                <a:t>、</a:t>
              </a:r>
              <a:r>
                <a:rPr lang="en-US" altLang="ja-JP" sz="1400" b="0" i="0" u="none" strike="noStrike" baseline="30000" dirty="0">
                  <a:latin typeface="メイリオ" panose="020B0604030504040204" pitchFamily="50" charset="-128"/>
                  <a:ea typeface="メイリオ" panose="020B0604030504040204" pitchFamily="50" charset="-128"/>
                </a:rPr>
                <a:t>※2</a:t>
              </a:r>
            </a:p>
            <a:p>
              <a:pPr marL="180000" indent="-457200" algn="l">
                <a:lnSpc>
                  <a:spcPts val="2400"/>
                </a:lnSpc>
              </a:pPr>
              <a:r>
                <a:rPr lang="ja-JP" altLang="en-US" sz="1400" b="0" i="0" u="none" strike="noStrike" baseline="0" dirty="0">
                  <a:latin typeface="メイリオ" panose="020B0604030504040204" pitchFamily="50" charset="-128"/>
                  <a:ea typeface="メイリオ" panose="020B0604030504040204" pitchFamily="50" charset="-128"/>
                </a:rPr>
                <a:t>・食品（ご飯（アルファ米など１人</a:t>
              </a:r>
              <a:r>
                <a:rPr lang="en-US" altLang="ja-JP" sz="1400" b="0" i="0" u="none" strike="noStrike" baseline="0" dirty="0">
                  <a:latin typeface="メイリオ" panose="020B0604030504040204" pitchFamily="50" charset="-128"/>
                  <a:ea typeface="メイリオ" panose="020B0604030504040204" pitchFamily="50" charset="-128"/>
                </a:rPr>
                <a:t>5</a:t>
              </a:r>
              <a:r>
                <a:rPr lang="ja-JP" altLang="en-US" sz="1400" b="0" i="0" u="none" strike="noStrike" baseline="0" dirty="0">
                  <a:latin typeface="メイリオ" panose="020B0604030504040204" pitchFamily="50" charset="-128"/>
                  <a:ea typeface="メイリオ" panose="020B0604030504040204" pitchFamily="50" charset="-128"/>
                </a:rPr>
                <a:t>食分を用意）、ビスケット、板チョコ、乾パンなど、１人最低</a:t>
              </a:r>
              <a:r>
                <a:rPr lang="en-US" altLang="ja-JP" sz="1400" b="0" i="0" u="none" strike="noStrike" baseline="0" dirty="0">
                  <a:latin typeface="メイリオ" panose="020B0604030504040204" pitchFamily="50" charset="-128"/>
                  <a:ea typeface="メイリオ" panose="020B0604030504040204" pitchFamily="50" charset="-128"/>
                </a:rPr>
                <a:t>3</a:t>
              </a:r>
              <a:r>
                <a:rPr lang="ja-JP" altLang="en-US" sz="1400" b="0" i="0" u="none" strike="noStrike" baseline="0" dirty="0">
                  <a:latin typeface="メイリオ" panose="020B0604030504040204" pitchFamily="50" charset="-128"/>
                  <a:ea typeface="メイリオ" panose="020B0604030504040204" pitchFamily="50" charset="-128"/>
                </a:rPr>
                <a:t>日分の食料を備蓄しておきましょう）</a:t>
              </a:r>
              <a:r>
                <a:rPr lang="en-US" altLang="ja-JP" sz="1400" b="0" i="0" u="none" strike="noStrike" baseline="30000" dirty="0">
                  <a:latin typeface="メイリオ" panose="020B0604030504040204" pitchFamily="50" charset="-128"/>
                  <a:ea typeface="メイリオ" panose="020B0604030504040204" pitchFamily="50" charset="-128"/>
                </a:rPr>
                <a:t>※1</a:t>
              </a:r>
            </a:p>
            <a:p>
              <a:pPr marL="180000" indent="-457200" algn="l">
                <a:lnSpc>
                  <a:spcPts val="2400"/>
                </a:lnSpc>
              </a:pPr>
              <a:r>
                <a:rPr lang="ja-JP" altLang="en-US" sz="1400" b="0" i="0" u="none" strike="noStrike" baseline="0" dirty="0">
                  <a:latin typeface="メイリオ" panose="020B0604030504040204" pitchFamily="50" charset="-128"/>
                  <a:ea typeface="メイリオ" panose="020B0604030504040204" pitchFamily="50" charset="-128"/>
                </a:rPr>
                <a:t>・下着、衣類</a:t>
              </a:r>
            </a:p>
            <a:p>
              <a:pPr marL="180000" indent="-457200" algn="l">
                <a:lnSpc>
                  <a:spcPts val="2400"/>
                </a:lnSpc>
              </a:pPr>
              <a:r>
                <a:rPr lang="ja-JP" altLang="en-US" sz="1400" b="0" i="0" u="none" strike="noStrike" baseline="0" dirty="0">
                  <a:latin typeface="メイリオ" panose="020B0604030504040204" pitchFamily="50" charset="-128"/>
                  <a:ea typeface="メイリオ" panose="020B0604030504040204" pitchFamily="50" charset="-128"/>
                </a:rPr>
                <a:t>・トイレットペーパー、ティッシュペーパーなど</a:t>
              </a:r>
            </a:p>
            <a:p>
              <a:pPr marL="180000" indent="-457200" algn="l">
                <a:lnSpc>
                  <a:spcPts val="2400"/>
                </a:lnSpc>
              </a:pPr>
              <a:r>
                <a:rPr lang="ja-JP" altLang="en-US" sz="1400" b="0" i="0" u="none" strike="noStrike" baseline="0" dirty="0">
                  <a:latin typeface="メイリオ" panose="020B0604030504040204" pitchFamily="50" charset="-128"/>
                  <a:ea typeface="メイリオ" panose="020B0604030504040204" pitchFamily="50" charset="-128"/>
                </a:rPr>
                <a:t>・マッチ、ろうそく、カセットこんろ</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sp>
          <p:nvSpPr>
            <p:cNvPr id="54" name="テキスト ボックス 53">
              <a:extLst>
                <a:ext uri="{FF2B5EF4-FFF2-40B4-BE49-F238E27FC236}">
                  <a16:creationId xmlns:a16="http://schemas.microsoft.com/office/drawing/2014/main" id="{197D7A18-6FA2-411D-8D2B-DAE11E4D6064}"/>
                </a:ext>
              </a:extLst>
            </p:cNvPr>
            <p:cNvSpPr txBox="1"/>
            <p:nvPr/>
          </p:nvSpPr>
          <p:spPr>
            <a:xfrm>
              <a:off x="952257" y="5520914"/>
              <a:ext cx="7382060" cy="624530"/>
            </a:xfrm>
            <a:prstGeom prst="rect">
              <a:avLst/>
            </a:prstGeom>
            <a:noFill/>
          </p:spPr>
          <p:txBody>
            <a:bodyPr wrap="square" rtlCol="0">
              <a:spAutoFit/>
            </a:bodyPr>
            <a:lstStyle/>
            <a:p>
              <a:pPr marL="324000" indent="-457200" algn="l">
                <a:lnSpc>
                  <a:spcPts val="1400"/>
                </a:lnSpc>
              </a:pPr>
              <a:r>
                <a:rPr lang="en-US" altLang="ja-JP" sz="1000" b="0" i="0" u="none" strike="noStrike" baseline="0" dirty="0">
                  <a:latin typeface="メイリオ" panose="020B0604030504040204" pitchFamily="50" charset="-128"/>
                  <a:ea typeface="メイリオ" panose="020B0604030504040204" pitchFamily="50" charset="-128"/>
                </a:rPr>
                <a:t>※1</a:t>
              </a:r>
              <a:r>
                <a:rPr lang="ja-JP" altLang="en-US" sz="1000" b="0" i="0" u="none" strike="noStrike" baseline="0" dirty="0">
                  <a:latin typeface="メイリオ" panose="020B0604030504040204" pitchFamily="50" charset="-128"/>
                  <a:ea typeface="メイリオ" panose="020B0604030504040204" pitchFamily="50" charset="-128"/>
                </a:rPr>
                <a:t>　非常に広い地域に被害が及ぶ可能性のある南海トラフ地震では、「</a:t>
              </a:r>
              <a:r>
                <a:rPr lang="en-US" altLang="ja-JP" sz="1000" b="0" i="0" u="none" strike="noStrike" baseline="0" dirty="0">
                  <a:latin typeface="メイリオ" panose="020B0604030504040204" pitchFamily="50" charset="-128"/>
                  <a:ea typeface="メイリオ" panose="020B0604030504040204" pitchFamily="50" charset="-128"/>
                </a:rPr>
                <a:t>1</a:t>
              </a:r>
              <a:r>
                <a:rPr lang="ja-JP" altLang="en-US" sz="1000" b="0" i="0" u="none" strike="noStrike" baseline="0" dirty="0">
                  <a:latin typeface="メイリオ" panose="020B0604030504040204" pitchFamily="50" charset="-128"/>
                  <a:ea typeface="メイリオ" panose="020B0604030504040204" pitchFamily="50" charset="-128"/>
                </a:rPr>
                <a:t>週間分以上」の備蓄が望ましいとの指摘もあります。</a:t>
              </a:r>
            </a:p>
            <a:p>
              <a:pPr marL="324000" indent="-457200" algn="l">
                <a:lnSpc>
                  <a:spcPts val="1400"/>
                </a:lnSpc>
              </a:pPr>
              <a:r>
                <a:rPr lang="en-US" altLang="ja-JP" sz="1000" b="0" i="0" u="none" strike="noStrike" baseline="0" dirty="0">
                  <a:latin typeface="メイリオ" panose="020B0604030504040204" pitchFamily="50" charset="-128"/>
                  <a:ea typeface="メイリオ" panose="020B0604030504040204" pitchFamily="50" charset="-128"/>
                </a:rPr>
                <a:t>※2</a:t>
              </a:r>
              <a:r>
                <a:rPr lang="ja-JP" altLang="en-US" sz="1000" b="0" i="0" u="none" strike="noStrike" baseline="0" dirty="0">
                  <a:latin typeface="メイリオ" panose="020B0604030504040204" pitchFamily="50" charset="-128"/>
                  <a:ea typeface="メイリオ" panose="020B0604030504040204" pitchFamily="50" charset="-128"/>
                </a:rPr>
                <a:t>　飲料水とは別に、物を洗ったり、トイレで使用したりするための水も必要です。日ごろから水道水を入れたポリタンクを用意する、お風呂の水をいつもはっておくなどの備えをしておきましょう。</a:t>
              </a:r>
              <a:endParaRPr kumimoji="1" lang="ja-JP" altLang="en-US" sz="1400" dirty="0">
                <a:latin typeface="Arial" panose="020B0604020202020204" pitchFamily="34" charset="0"/>
                <a:ea typeface="メイリオ" panose="020B0604030504040204" pitchFamily="50" charset="-128"/>
                <a:cs typeface="Arial" panose="020B0604020202020204" pitchFamily="34" charset="0"/>
              </a:endParaRPr>
            </a:p>
          </p:txBody>
        </p:sp>
      </p:grpSp>
    </p:spTree>
    <p:extLst>
      <p:ext uri="{BB962C8B-B14F-4D97-AF65-F5344CB8AC3E}">
        <p14:creationId xmlns:p14="http://schemas.microsoft.com/office/powerpoint/2010/main" val="3709331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
                                        <p:tgtEl>
                                          <p:spTgt spid="4"/>
                                        </p:tgtEl>
                                      </p:cBhvr>
                                    </p:animEffect>
                                  </p:childTnLst>
                                </p:cTn>
                              </p:par>
                              <p:par>
                                <p:cTn id="8" presetID="10" presetClass="entr" presetSubtype="0" fill="hold"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k object 16">
            <a:extLst>
              <a:ext uri="{FF2B5EF4-FFF2-40B4-BE49-F238E27FC236}">
                <a16:creationId xmlns:a16="http://schemas.microsoft.com/office/drawing/2014/main" id="{48062CF4-489C-436F-BE80-9ABC9C0E0A6D}"/>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126AAE"/>
            </a:solidFill>
          </a:ln>
        </p:spPr>
        <p:txBody>
          <a:bodyPr wrap="square" lIns="0" tIns="0" rIns="0" bIns="0" rtlCol="0"/>
          <a:lstStyle/>
          <a:p>
            <a:endParaRPr/>
          </a:p>
        </p:txBody>
      </p:sp>
      <p:sp>
        <p:nvSpPr>
          <p:cNvPr id="9" name="object 2">
            <a:extLst>
              <a:ext uri="{FF2B5EF4-FFF2-40B4-BE49-F238E27FC236}">
                <a16:creationId xmlns:a16="http://schemas.microsoft.com/office/drawing/2014/main" id="{80B139EB-9D76-466F-AA05-29CFE9906FBF}"/>
              </a:ext>
            </a:extLst>
          </p:cNvPr>
          <p:cNvSpPr/>
          <p:nvPr/>
        </p:nvSpPr>
        <p:spPr>
          <a:xfrm>
            <a:off x="-1" y="232651"/>
            <a:ext cx="7178893"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ED9901"/>
          </a:solidFill>
        </p:spPr>
        <p:txBody>
          <a:bodyPr wrap="square" lIns="0" tIns="0" rIns="0" bIns="0" rtlCol="0"/>
          <a:lstStyle/>
          <a:p>
            <a:endParaRPr dirty="0"/>
          </a:p>
        </p:txBody>
      </p:sp>
      <p:grpSp>
        <p:nvGrpSpPr>
          <p:cNvPr id="23" name="グループ化 22">
            <a:extLst>
              <a:ext uri="{FF2B5EF4-FFF2-40B4-BE49-F238E27FC236}">
                <a16:creationId xmlns:a16="http://schemas.microsoft.com/office/drawing/2014/main" id="{B0079016-4A8B-4046-96DF-098758CF2293}"/>
              </a:ext>
            </a:extLst>
          </p:cNvPr>
          <p:cNvGrpSpPr/>
          <p:nvPr/>
        </p:nvGrpSpPr>
        <p:grpSpPr>
          <a:xfrm>
            <a:off x="76200" y="324000"/>
            <a:ext cx="7006331" cy="628377"/>
            <a:chOff x="76200" y="324000"/>
            <a:chExt cx="7006331" cy="628377"/>
          </a:xfrm>
        </p:grpSpPr>
        <p:sp>
          <p:nvSpPr>
            <p:cNvPr id="11" name="object 3">
              <a:extLst>
                <a:ext uri="{FF2B5EF4-FFF2-40B4-BE49-F238E27FC236}">
                  <a16:creationId xmlns:a16="http://schemas.microsoft.com/office/drawing/2014/main" id="{C4227F71-E657-4075-9458-7264392F2497}"/>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7" name="object 3">
              <a:extLst>
                <a:ext uri="{FF2B5EF4-FFF2-40B4-BE49-F238E27FC236}">
                  <a16:creationId xmlns:a16="http://schemas.microsoft.com/office/drawing/2014/main" id="{4E943721-31AF-4867-A95F-A1786B09DFE7}"/>
                </a:ext>
              </a:extLst>
            </p:cNvPr>
            <p:cNvSpPr txBox="1">
              <a:spLocks/>
            </p:cNvSpPr>
            <p:nvPr/>
          </p:nvSpPr>
          <p:spPr>
            <a:xfrm>
              <a:off x="792000" y="396000"/>
              <a:ext cx="5446627"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備えあれば憂いなし！</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9" name="object 3">
              <a:extLst>
                <a:ext uri="{FF2B5EF4-FFF2-40B4-BE49-F238E27FC236}">
                  <a16:creationId xmlns:a16="http://schemas.microsoft.com/office/drawing/2014/main" id="{79B4A53B-642A-4855-9CEB-3E1430E496E5}"/>
                </a:ext>
              </a:extLst>
            </p:cNvPr>
            <p:cNvSpPr txBox="1">
              <a:spLocks/>
            </p:cNvSpPr>
            <p:nvPr/>
          </p:nvSpPr>
          <p:spPr>
            <a:xfrm>
              <a:off x="4557917" y="457200"/>
              <a:ext cx="2524614"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b="1" kern="0" dirty="0">
                  <a:solidFill>
                    <a:srgbClr val="FFFFFF"/>
                  </a:solidFill>
                  <a:latin typeface="メイリオ" panose="020B0604030504040204" pitchFamily="50" charset="-128"/>
                  <a:ea typeface="メイリオ" panose="020B0604030504040204" pitchFamily="50" charset="-128"/>
                </a:rPr>
                <a:t>（自然災害への備え）</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05825D39-4802-442C-8B85-51CAD5F70806}"/>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2</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sp>
        <p:nvSpPr>
          <p:cNvPr id="16" name="テキスト ボックス 15">
            <a:extLst>
              <a:ext uri="{FF2B5EF4-FFF2-40B4-BE49-F238E27FC236}">
                <a16:creationId xmlns:a16="http://schemas.microsoft.com/office/drawing/2014/main" id="{7ACE7EC0-E3C2-4331-882F-5B696C868420}"/>
              </a:ext>
            </a:extLst>
          </p:cNvPr>
          <p:cNvSpPr txBox="1"/>
          <p:nvPr/>
        </p:nvSpPr>
        <p:spPr>
          <a:xfrm>
            <a:off x="590668" y="1350952"/>
            <a:ext cx="7820152" cy="682238"/>
          </a:xfrm>
          <a:prstGeom prst="rect">
            <a:avLst/>
          </a:prstGeom>
          <a:noFill/>
        </p:spPr>
        <p:txBody>
          <a:bodyPr wrap="square" lIns="0" tIns="0" rIns="0" bIns="0" rtlCol="0">
            <a:spAutoFit/>
          </a:bodyPr>
          <a:lstStyle/>
          <a:p>
            <a:pPr>
              <a:lnSpc>
                <a:spcPts val="2800"/>
              </a:lnSpc>
            </a:pPr>
            <a:r>
              <a:rPr kumimoji="1" lang="ja-JP" altLang="en-US" sz="1400" b="1" dirty="0">
                <a:solidFill>
                  <a:schemeClr val="bg2">
                    <a:lumMod val="10000"/>
                  </a:schemeClr>
                </a:solidFill>
                <a:latin typeface="メイリオ" panose="020B0604030504040204" pitchFamily="50" charset="-128"/>
                <a:ea typeface="メイリオ" panose="020B0604030504040204" pitchFamily="50" charset="-128"/>
              </a:rPr>
              <a:t>（４）家族で防災会議をしよう</a:t>
            </a:r>
          </a:p>
          <a:p>
            <a:pPr>
              <a:lnSpc>
                <a:spcPts val="2800"/>
              </a:lnSpc>
            </a:pPr>
            <a:endParaRPr kumimoji="1" lang="ja-JP" altLang="en-US" sz="1400" b="1" dirty="0">
              <a:solidFill>
                <a:schemeClr val="bg2">
                  <a:lumMod val="10000"/>
                </a:schemeClr>
              </a:solidFill>
              <a:latin typeface="メイリオ" panose="020B0604030504040204" pitchFamily="50" charset="-128"/>
              <a:ea typeface="メイリオ" panose="020B0604030504040204" pitchFamily="50" charset="-128"/>
            </a:endParaRPr>
          </a:p>
        </p:txBody>
      </p:sp>
      <p:grpSp>
        <p:nvGrpSpPr>
          <p:cNvPr id="4" name="グループ化 3">
            <a:extLst>
              <a:ext uri="{FF2B5EF4-FFF2-40B4-BE49-F238E27FC236}">
                <a16:creationId xmlns:a16="http://schemas.microsoft.com/office/drawing/2014/main" id="{8F2FB84F-FC86-4A5A-BECF-B40538CE9F26}"/>
              </a:ext>
            </a:extLst>
          </p:cNvPr>
          <p:cNvGrpSpPr/>
          <p:nvPr/>
        </p:nvGrpSpPr>
        <p:grpSpPr>
          <a:xfrm>
            <a:off x="804638" y="1852647"/>
            <a:ext cx="7606181" cy="928665"/>
            <a:chOff x="804638" y="1852647"/>
            <a:chExt cx="7606181" cy="928665"/>
          </a:xfrm>
        </p:grpSpPr>
        <p:sp>
          <p:nvSpPr>
            <p:cNvPr id="30" name="テキスト ボックス 29">
              <a:extLst>
                <a:ext uri="{FF2B5EF4-FFF2-40B4-BE49-F238E27FC236}">
                  <a16:creationId xmlns:a16="http://schemas.microsoft.com/office/drawing/2014/main" id="{8A042BAD-7A8D-4491-AF87-FDEB2F0F8F12}"/>
                </a:ext>
              </a:extLst>
            </p:cNvPr>
            <p:cNvSpPr txBox="1"/>
            <p:nvPr/>
          </p:nvSpPr>
          <p:spPr>
            <a:xfrm>
              <a:off x="968398" y="2256168"/>
              <a:ext cx="7442421" cy="525144"/>
            </a:xfrm>
            <a:prstGeom prst="rect">
              <a:avLst/>
            </a:prstGeom>
            <a:noFill/>
          </p:spPr>
          <p:txBody>
            <a:bodyPr wrap="square" lIns="0" tIns="0" rIns="0" bIns="0" rtlCol="0">
              <a:spAutoFit/>
            </a:bodyPr>
            <a:lstStyle/>
            <a:p>
              <a:pPr>
                <a:lnSpc>
                  <a:spcPts val="2100"/>
                </a:lnSpc>
              </a:pPr>
              <a:r>
                <a:rPr kumimoji="1" lang="ja-JP" altLang="en-US" sz="1400" spc="100" dirty="0">
                  <a:solidFill>
                    <a:schemeClr val="bg2">
                      <a:lumMod val="10000"/>
                    </a:schemeClr>
                  </a:solidFill>
                  <a:latin typeface="メイリオ" panose="020B0604030504040204" pitchFamily="50" charset="-128"/>
                  <a:ea typeface="メイリオ" panose="020B0604030504040204" pitchFamily="50" charset="-128"/>
                </a:rPr>
                <a:t>　備蓄品や非常持ち出し品は、防災用として特別に用意するのではなく、毎日の生活の中に組み込んで、必要なものを備えておきましょう。</a:t>
              </a:r>
            </a:p>
          </p:txBody>
        </p:sp>
        <p:grpSp>
          <p:nvGrpSpPr>
            <p:cNvPr id="31" name="グループ化 30">
              <a:extLst>
                <a:ext uri="{FF2B5EF4-FFF2-40B4-BE49-F238E27FC236}">
                  <a16:creationId xmlns:a16="http://schemas.microsoft.com/office/drawing/2014/main" id="{A37B28A5-50C4-4771-8C32-BB5F52885DA6}"/>
                </a:ext>
              </a:extLst>
            </p:cNvPr>
            <p:cNvGrpSpPr/>
            <p:nvPr/>
          </p:nvGrpSpPr>
          <p:grpSpPr>
            <a:xfrm>
              <a:off x="804638" y="1852647"/>
              <a:ext cx="3049389" cy="360000"/>
              <a:chOff x="804638" y="4433618"/>
              <a:chExt cx="3049389" cy="360000"/>
            </a:xfrm>
          </p:grpSpPr>
          <p:sp>
            <p:nvSpPr>
              <p:cNvPr id="32" name="正方形/長方形 31">
                <a:extLst>
                  <a:ext uri="{FF2B5EF4-FFF2-40B4-BE49-F238E27FC236}">
                    <a16:creationId xmlns:a16="http://schemas.microsoft.com/office/drawing/2014/main" id="{05AABCC5-D13C-4811-B9DD-1EC2D683BD27}"/>
                  </a:ext>
                </a:extLst>
              </p:cNvPr>
              <p:cNvSpPr/>
              <p:nvPr/>
            </p:nvSpPr>
            <p:spPr>
              <a:xfrm>
                <a:off x="968399" y="4433618"/>
                <a:ext cx="2885628" cy="360000"/>
              </a:xfrm>
              <a:prstGeom prst="rect">
                <a:avLst/>
              </a:prstGeom>
              <a:solidFill>
                <a:srgbClr val="E1F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D0D0B75A-D991-47DC-8139-CF76E3AE4960}"/>
                  </a:ext>
                </a:extLst>
              </p:cNvPr>
              <p:cNvSpPr txBox="1"/>
              <p:nvPr/>
            </p:nvSpPr>
            <p:spPr>
              <a:xfrm>
                <a:off x="1072218" y="4455064"/>
                <a:ext cx="2659889" cy="338554"/>
              </a:xfrm>
              <a:prstGeom prst="rect">
                <a:avLst/>
              </a:prstGeom>
              <a:noFill/>
            </p:spPr>
            <p:txBody>
              <a:bodyPr wrap="square" rtlCol="0">
                <a:spAutoFit/>
              </a:bodyPr>
              <a:lstStyle/>
              <a:p>
                <a:r>
                  <a:rPr kumimoji="1" lang="ja-JP" altLang="en-US" sz="1600" b="1" dirty="0">
                    <a:solidFill>
                      <a:schemeClr val="bg2">
                        <a:lumMod val="10000"/>
                      </a:schemeClr>
                    </a:solidFill>
                    <a:latin typeface="メイリオ" panose="020B0604030504040204" pitchFamily="50" charset="-128"/>
                    <a:ea typeface="メイリオ" panose="020B0604030504040204" pitchFamily="50" charset="-128"/>
                  </a:rPr>
                  <a:t>飲料水や食料品などを備蓄</a:t>
                </a:r>
                <a:endParaRPr kumimoji="1" lang="ja-JP" altLang="en-US" sz="2000" b="1"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34" name="楕円 33">
                <a:extLst>
                  <a:ext uri="{FF2B5EF4-FFF2-40B4-BE49-F238E27FC236}">
                    <a16:creationId xmlns:a16="http://schemas.microsoft.com/office/drawing/2014/main" id="{777BD69C-D48B-44E8-80BE-5F77FE728C67}"/>
                  </a:ext>
                </a:extLst>
              </p:cNvPr>
              <p:cNvSpPr/>
              <p:nvPr/>
            </p:nvSpPr>
            <p:spPr>
              <a:xfrm>
                <a:off x="804746" y="4459023"/>
                <a:ext cx="288000" cy="288000"/>
              </a:xfrm>
              <a:prstGeom prst="ellipse">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23D06F0C-BF1D-41ED-8358-6E3E7DCA559D}"/>
                  </a:ext>
                </a:extLst>
              </p:cNvPr>
              <p:cNvSpPr txBox="1"/>
              <p:nvPr/>
            </p:nvSpPr>
            <p:spPr>
              <a:xfrm>
                <a:off x="804638" y="4433746"/>
                <a:ext cx="218687" cy="338554"/>
              </a:xfrm>
              <a:prstGeom prst="rect">
                <a:avLst/>
              </a:prstGeom>
              <a:noFill/>
            </p:spPr>
            <p:txBody>
              <a:bodyPr wrap="square" rtlCol="0">
                <a:spAutoFit/>
              </a:bodyPr>
              <a:lstStyle/>
              <a:p>
                <a:r>
                  <a:rPr kumimoji="1" lang="en-US" altLang="ja-JP" sz="1600" b="1" dirty="0">
                    <a:solidFill>
                      <a:schemeClr val="bg1"/>
                    </a:solidFill>
                    <a:latin typeface="Arial" panose="020B0604020202020204" pitchFamily="34" charset="0"/>
                    <a:ea typeface="メイリオ" panose="020B0604030504040204" pitchFamily="50" charset="-128"/>
                    <a:cs typeface="Arial" panose="020B0604020202020204" pitchFamily="34" charset="0"/>
                  </a:rPr>
                  <a:t>3</a:t>
                </a:r>
                <a:endParaRPr kumimoji="1" lang="ja-JP" altLang="en-US" b="1"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grpSp>
      </p:grpSp>
      <p:grpSp>
        <p:nvGrpSpPr>
          <p:cNvPr id="55" name="グループ化 54">
            <a:extLst>
              <a:ext uri="{FF2B5EF4-FFF2-40B4-BE49-F238E27FC236}">
                <a16:creationId xmlns:a16="http://schemas.microsoft.com/office/drawing/2014/main" id="{5E1F2711-D3FD-49D2-98D4-EB2D96B4C4EF}"/>
              </a:ext>
            </a:extLst>
          </p:cNvPr>
          <p:cNvGrpSpPr/>
          <p:nvPr/>
        </p:nvGrpSpPr>
        <p:grpSpPr>
          <a:xfrm>
            <a:off x="1368934" y="3133464"/>
            <a:ext cx="6298478" cy="2329808"/>
            <a:chOff x="1368934" y="3025549"/>
            <a:chExt cx="6298478" cy="2329808"/>
          </a:xfrm>
        </p:grpSpPr>
        <p:sp>
          <p:nvSpPr>
            <p:cNvPr id="56" name="テキスト ボックス 55">
              <a:extLst>
                <a:ext uri="{FF2B5EF4-FFF2-40B4-BE49-F238E27FC236}">
                  <a16:creationId xmlns:a16="http://schemas.microsoft.com/office/drawing/2014/main" id="{185039E0-B397-4618-B884-860F1EF31455}"/>
                </a:ext>
              </a:extLst>
            </p:cNvPr>
            <p:cNvSpPr txBox="1"/>
            <p:nvPr/>
          </p:nvSpPr>
          <p:spPr>
            <a:xfrm>
              <a:off x="1494147" y="3025549"/>
              <a:ext cx="3020007" cy="307777"/>
            </a:xfrm>
            <a:prstGeom prst="rect">
              <a:avLst/>
            </a:prstGeom>
            <a:noFill/>
          </p:spPr>
          <p:txBody>
            <a:bodyPr wrap="square" rtlCol="0">
              <a:spAutoFit/>
            </a:bodyPr>
            <a:lstStyle/>
            <a:p>
              <a:pPr algn="l"/>
              <a:r>
                <a:rPr lang="ja-JP" altLang="en-US" sz="1400" b="1" i="0" u="none" strike="noStrike" baseline="0" dirty="0">
                  <a:latin typeface="メイリオ" panose="020B0604030504040204" pitchFamily="50" charset="-128"/>
                  <a:ea typeface="メイリオ" panose="020B0604030504040204" pitchFamily="50" charset="-128"/>
                </a:rPr>
                <a:t>非常持ち出し品の例</a:t>
              </a:r>
              <a:endParaRPr kumimoji="1" lang="ja-JP" altLang="en-US" sz="1400" b="1" dirty="0">
                <a:latin typeface="Arial" panose="020B0604020202020204" pitchFamily="34" charset="0"/>
                <a:ea typeface="メイリオ" panose="020B0604030504040204" pitchFamily="50" charset="-128"/>
                <a:cs typeface="Arial" panose="020B0604020202020204" pitchFamily="34" charset="0"/>
              </a:endParaRPr>
            </a:p>
          </p:txBody>
        </p:sp>
        <p:sp>
          <p:nvSpPr>
            <p:cNvPr id="57" name="正方形/長方形 56">
              <a:extLst>
                <a:ext uri="{FF2B5EF4-FFF2-40B4-BE49-F238E27FC236}">
                  <a16:creationId xmlns:a16="http://schemas.microsoft.com/office/drawing/2014/main" id="{0E24AE92-B9C1-45EF-96C7-54AF2287371D}"/>
                </a:ext>
              </a:extLst>
            </p:cNvPr>
            <p:cNvSpPr/>
            <p:nvPr/>
          </p:nvSpPr>
          <p:spPr>
            <a:xfrm>
              <a:off x="1368934" y="3090586"/>
              <a:ext cx="147600" cy="147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58" name="テキスト ボックス 57">
              <a:extLst>
                <a:ext uri="{FF2B5EF4-FFF2-40B4-BE49-F238E27FC236}">
                  <a16:creationId xmlns:a16="http://schemas.microsoft.com/office/drawing/2014/main" id="{78D18B98-73B7-4D8C-A164-BD66753D1805}"/>
                </a:ext>
              </a:extLst>
            </p:cNvPr>
            <p:cNvSpPr txBox="1"/>
            <p:nvPr/>
          </p:nvSpPr>
          <p:spPr>
            <a:xfrm>
              <a:off x="1494145" y="3365710"/>
              <a:ext cx="6173267" cy="1989647"/>
            </a:xfrm>
            <a:prstGeom prst="rect">
              <a:avLst/>
            </a:prstGeom>
            <a:noFill/>
          </p:spPr>
          <p:txBody>
            <a:bodyPr wrap="square" rtlCol="0">
              <a:spAutoFit/>
            </a:bodyPr>
            <a:lstStyle/>
            <a:p>
              <a:pPr algn="l">
                <a:lnSpc>
                  <a:spcPts val="2400"/>
                </a:lnSpc>
              </a:pPr>
              <a:r>
                <a:rPr lang="ja-JP" altLang="en-US" sz="1400" b="0" i="0" u="none" strike="noStrike" baseline="0" dirty="0">
                  <a:latin typeface="メイリオ" panose="020B0604030504040204" pitchFamily="50" charset="-128"/>
                  <a:ea typeface="メイリオ" panose="020B0604030504040204" pitchFamily="50" charset="-128"/>
                </a:rPr>
                <a:t>飲料水、食料品（カップめん、缶詰、ビスケット、チョコレートなど）、貴重品（預金通帳、印鑑、現金、健康保険証など）、救急用品（ばんそうこう、包帯、消毒液、常備薬など）、 ヘルメット、防災ずきん、マスク、軍手、懐中電灯、衣類、下着、毛布、タオル、携帯ラジオ、予備電池、使い捨てカイロ、ウェットティッシュ、洗面用具、裁縫セット、食品包装用ラップフィルム、ポリ袋など</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grpSp>
    </p:spTree>
    <p:extLst>
      <p:ext uri="{BB962C8B-B14F-4D97-AF65-F5344CB8AC3E}">
        <p14:creationId xmlns:p14="http://schemas.microsoft.com/office/powerpoint/2010/main" val="1978436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3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k object 16">
            <a:extLst>
              <a:ext uri="{FF2B5EF4-FFF2-40B4-BE49-F238E27FC236}">
                <a16:creationId xmlns:a16="http://schemas.microsoft.com/office/drawing/2014/main" id="{48062CF4-489C-436F-BE80-9ABC9C0E0A6D}"/>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126AAE"/>
            </a:solidFill>
          </a:ln>
        </p:spPr>
        <p:txBody>
          <a:bodyPr wrap="square" lIns="0" tIns="0" rIns="0" bIns="0" rtlCol="0"/>
          <a:lstStyle/>
          <a:p>
            <a:endParaRPr/>
          </a:p>
        </p:txBody>
      </p:sp>
      <p:sp>
        <p:nvSpPr>
          <p:cNvPr id="9" name="object 2">
            <a:extLst>
              <a:ext uri="{FF2B5EF4-FFF2-40B4-BE49-F238E27FC236}">
                <a16:creationId xmlns:a16="http://schemas.microsoft.com/office/drawing/2014/main" id="{80B139EB-9D76-466F-AA05-29CFE9906FBF}"/>
              </a:ext>
            </a:extLst>
          </p:cNvPr>
          <p:cNvSpPr/>
          <p:nvPr/>
        </p:nvSpPr>
        <p:spPr>
          <a:xfrm>
            <a:off x="-1" y="232651"/>
            <a:ext cx="7178893"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ED9901"/>
          </a:solidFill>
        </p:spPr>
        <p:txBody>
          <a:bodyPr wrap="square" lIns="0" tIns="0" rIns="0" bIns="0" rtlCol="0"/>
          <a:lstStyle/>
          <a:p>
            <a:endParaRPr dirty="0"/>
          </a:p>
        </p:txBody>
      </p:sp>
      <p:grpSp>
        <p:nvGrpSpPr>
          <p:cNvPr id="23" name="グループ化 22">
            <a:extLst>
              <a:ext uri="{FF2B5EF4-FFF2-40B4-BE49-F238E27FC236}">
                <a16:creationId xmlns:a16="http://schemas.microsoft.com/office/drawing/2014/main" id="{B0079016-4A8B-4046-96DF-098758CF2293}"/>
              </a:ext>
            </a:extLst>
          </p:cNvPr>
          <p:cNvGrpSpPr/>
          <p:nvPr/>
        </p:nvGrpSpPr>
        <p:grpSpPr>
          <a:xfrm>
            <a:off x="76200" y="324000"/>
            <a:ext cx="7006331" cy="628377"/>
            <a:chOff x="76200" y="324000"/>
            <a:chExt cx="7006331" cy="628377"/>
          </a:xfrm>
        </p:grpSpPr>
        <p:sp>
          <p:nvSpPr>
            <p:cNvPr id="11" name="object 3">
              <a:extLst>
                <a:ext uri="{FF2B5EF4-FFF2-40B4-BE49-F238E27FC236}">
                  <a16:creationId xmlns:a16="http://schemas.microsoft.com/office/drawing/2014/main" id="{C4227F71-E657-4075-9458-7264392F2497}"/>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7" name="object 3">
              <a:extLst>
                <a:ext uri="{FF2B5EF4-FFF2-40B4-BE49-F238E27FC236}">
                  <a16:creationId xmlns:a16="http://schemas.microsoft.com/office/drawing/2014/main" id="{4E943721-31AF-4867-A95F-A1786B09DFE7}"/>
                </a:ext>
              </a:extLst>
            </p:cNvPr>
            <p:cNvSpPr txBox="1">
              <a:spLocks/>
            </p:cNvSpPr>
            <p:nvPr/>
          </p:nvSpPr>
          <p:spPr>
            <a:xfrm>
              <a:off x="792000" y="396000"/>
              <a:ext cx="5446627"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備えあれば憂いなし！</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9" name="object 3">
              <a:extLst>
                <a:ext uri="{FF2B5EF4-FFF2-40B4-BE49-F238E27FC236}">
                  <a16:creationId xmlns:a16="http://schemas.microsoft.com/office/drawing/2014/main" id="{79B4A53B-642A-4855-9CEB-3E1430E496E5}"/>
                </a:ext>
              </a:extLst>
            </p:cNvPr>
            <p:cNvSpPr txBox="1">
              <a:spLocks/>
            </p:cNvSpPr>
            <p:nvPr/>
          </p:nvSpPr>
          <p:spPr>
            <a:xfrm>
              <a:off x="4557917" y="457200"/>
              <a:ext cx="2524614"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b="1" kern="0" dirty="0">
                  <a:solidFill>
                    <a:srgbClr val="FFFFFF"/>
                  </a:solidFill>
                  <a:latin typeface="メイリオ" panose="020B0604030504040204" pitchFamily="50" charset="-128"/>
                  <a:ea typeface="メイリオ" panose="020B0604030504040204" pitchFamily="50" charset="-128"/>
                </a:rPr>
                <a:t>（自然災害への備え）</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05825D39-4802-442C-8B85-51CAD5F70806}"/>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2</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sp>
        <p:nvSpPr>
          <p:cNvPr id="16" name="テキスト ボックス 15">
            <a:extLst>
              <a:ext uri="{FF2B5EF4-FFF2-40B4-BE49-F238E27FC236}">
                <a16:creationId xmlns:a16="http://schemas.microsoft.com/office/drawing/2014/main" id="{7ACE7EC0-E3C2-4331-882F-5B696C868420}"/>
              </a:ext>
            </a:extLst>
          </p:cNvPr>
          <p:cNvSpPr txBox="1"/>
          <p:nvPr/>
        </p:nvSpPr>
        <p:spPr>
          <a:xfrm>
            <a:off x="590668" y="1350952"/>
            <a:ext cx="7820152" cy="682238"/>
          </a:xfrm>
          <a:prstGeom prst="rect">
            <a:avLst/>
          </a:prstGeom>
          <a:noFill/>
        </p:spPr>
        <p:txBody>
          <a:bodyPr wrap="square" lIns="0" tIns="0" rIns="0" bIns="0" rtlCol="0">
            <a:spAutoFit/>
          </a:bodyPr>
          <a:lstStyle/>
          <a:p>
            <a:pPr>
              <a:lnSpc>
                <a:spcPts val="2800"/>
              </a:lnSpc>
            </a:pPr>
            <a:r>
              <a:rPr kumimoji="1" lang="ja-JP" altLang="en-US" sz="1400" b="1" dirty="0">
                <a:solidFill>
                  <a:schemeClr val="bg2">
                    <a:lumMod val="10000"/>
                  </a:schemeClr>
                </a:solidFill>
                <a:latin typeface="メイリオ" panose="020B0604030504040204" pitchFamily="50" charset="-128"/>
                <a:ea typeface="メイリオ" panose="020B0604030504040204" pitchFamily="50" charset="-128"/>
              </a:rPr>
              <a:t>（４）家族で防災会議をしよう</a:t>
            </a:r>
          </a:p>
          <a:p>
            <a:pPr>
              <a:lnSpc>
                <a:spcPts val="2800"/>
              </a:lnSpc>
            </a:pPr>
            <a:endParaRPr kumimoji="1" lang="ja-JP" altLang="en-US" sz="1400" b="1" dirty="0">
              <a:solidFill>
                <a:schemeClr val="bg2">
                  <a:lumMod val="10000"/>
                </a:schemeClr>
              </a:solidFill>
              <a:latin typeface="メイリオ" panose="020B0604030504040204" pitchFamily="50" charset="-128"/>
              <a:ea typeface="メイリオ" panose="020B0604030504040204" pitchFamily="50" charset="-128"/>
            </a:endParaRPr>
          </a:p>
        </p:txBody>
      </p:sp>
      <p:grpSp>
        <p:nvGrpSpPr>
          <p:cNvPr id="4" name="グループ化 3">
            <a:extLst>
              <a:ext uri="{FF2B5EF4-FFF2-40B4-BE49-F238E27FC236}">
                <a16:creationId xmlns:a16="http://schemas.microsoft.com/office/drawing/2014/main" id="{8F2FB84F-FC86-4A5A-BECF-B40538CE9F26}"/>
              </a:ext>
            </a:extLst>
          </p:cNvPr>
          <p:cNvGrpSpPr/>
          <p:nvPr/>
        </p:nvGrpSpPr>
        <p:grpSpPr>
          <a:xfrm>
            <a:off x="804638" y="1852647"/>
            <a:ext cx="7606181" cy="928665"/>
            <a:chOff x="804638" y="1852647"/>
            <a:chExt cx="7606181" cy="928665"/>
          </a:xfrm>
        </p:grpSpPr>
        <p:sp>
          <p:nvSpPr>
            <p:cNvPr id="30" name="テキスト ボックス 29">
              <a:extLst>
                <a:ext uri="{FF2B5EF4-FFF2-40B4-BE49-F238E27FC236}">
                  <a16:creationId xmlns:a16="http://schemas.microsoft.com/office/drawing/2014/main" id="{8A042BAD-7A8D-4491-AF87-FDEB2F0F8F12}"/>
                </a:ext>
              </a:extLst>
            </p:cNvPr>
            <p:cNvSpPr txBox="1"/>
            <p:nvPr/>
          </p:nvSpPr>
          <p:spPr>
            <a:xfrm>
              <a:off x="968398" y="2256168"/>
              <a:ext cx="7442421" cy="525144"/>
            </a:xfrm>
            <a:prstGeom prst="rect">
              <a:avLst/>
            </a:prstGeom>
            <a:noFill/>
          </p:spPr>
          <p:txBody>
            <a:bodyPr wrap="square" lIns="0" tIns="0" rIns="0" bIns="0" rtlCol="0">
              <a:spAutoFit/>
            </a:bodyPr>
            <a:lstStyle/>
            <a:p>
              <a:pPr>
                <a:lnSpc>
                  <a:spcPts val="2100"/>
                </a:lnSpc>
              </a:pPr>
              <a:r>
                <a:rPr kumimoji="1" lang="ja-JP" altLang="en-US" sz="1400" spc="100" dirty="0">
                  <a:solidFill>
                    <a:schemeClr val="bg2">
                      <a:lumMod val="10000"/>
                    </a:schemeClr>
                  </a:solidFill>
                  <a:latin typeface="メイリオ" panose="020B0604030504040204" pitchFamily="50" charset="-128"/>
                  <a:ea typeface="メイリオ" panose="020B0604030504040204" pitchFamily="50" charset="-128"/>
                </a:rPr>
                <a:t>　備蓄品や非常持ち出し品は、防災用として特別に用意するのではなく、毎日の生活の中に組み込んで、必要なものを備えておきましょう。</a:t>
              </a:r>
            </a:p>
          </p:txBody>
        </p:sp>
        <p:grpSp>
          <p:nvGrpSpPr>
            <p:cNvPr id="31" name="グループ化 30">
              <a:extLst>
                <a:ext uri="{FF2B5EF4-FFF2-40B4-BE49-F238E27FC236}">
                  <a16:creationId xmlns:a16="http://schemas.microsoft.com/office/drawing/2014/main" id="{A37B28A5-50C4-4771-8C32-BB5F52885DA6}"/>
                </a:ext>
              </a:extLst>
            </p:cNvPr>
            <p:cNvGrpSpPr/>
            <p:nvPr/>
          </p:nvGrpSpPr>
          <p:grpSpPr>
            <a:xfrm>
              <a:off x="804638" y="1852647"/>
              <a:ext cx="3049389" cy="360000"/>
              <a:chOff x="804638" y="4433618"/>
              <a:chExt cx="3049389" cy="360000"/>
            </a:xfrm>
          </p:grpSpPr>
          <p:sp>
            <p:nvSpPr>
              <p:cNvPr id="32" name="正方形/長方形 31">
                <a:extLst>
                  <a:ext uri="{FF2B5EF4-FFF2-40B4-BE49-F238E27FC236}">
                    <a16:creationId xmlns:a16="http://schemas.microsoft.com/office/drawing/2014/main" id="{05AABCC5-D13C-4811-B9DD-1EC2D683BD27}"/>
                  </a:ext>
                </a:extLst>
              </p:cNvPr>
              <p:cNvSpPr/>
              <p:nvPr/>
            </p:nvSpPr>
            <p:spPr>
              <a:xfrm>
                <a:off x="968399" y="4433618"/>
                <a:ext cx="2885628" cy="360000"/>
              </a:xfrm>
              <a:prstGeom prst="rect">
                <a:avLst/>
              </a:prstGeom>
              <a:solidFill>
                <a:srgbClr val="E1F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D0D0B75A-D991-47DC-8139-CF76E3AE4960}"/>
                  </a:ext>
                </a:extLst>
              </p:cNvPr>
              <p:cNvSpPr txBox="1"/>
              <p:nvPr/>
            </p:nvSpPr>
            <p:spPr>
              <a:xfrm>
                <a:off x="1072218" y="4455064"/>
                <a:ext cx="2659889" cy="338554"/>
              </a:xfrm>
              <a:prstGeom prst="rect">
                <a:avLst/>
              </a:prstGeom>
              <a:noFill/>
            </p:spPr>
            <p:txBody>
              <a:bodyPr wrap="square" rtlCol="0">
                <a:spAutoFit/>
              </a:bodyPr>
              <a:lstStyle/>
              <a:p>
                <a:r>
                  <a:rPr kumimoji="1" lang="ja-JP" altLang="en-US" sz="1600" b="1" dirty="0">
                    <a:solidFill>
                      <a:schemeClr val="bg2">
                        <a:lumMod val="10000"/>
                      </a:schemeClr>
                    </a:solidFill>
                    <a:latin typeface="メイリオ" panose="020B0604030504040204" pitchFamily="50" charset="-128"/>
                    <a:ea typeface="メイリオ" panose="020B0604030504040204" pitchFamily="50" charset="-128"/>
                  </a:rPr>
                  <a:t>飲料水や食料品などを備蓄</a:t>
                </a:r>
                <a:endParaRPr kumimoji="1" lang="ja-JP" altLang="en-US" sz="2000" b="1"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34" name="楕円 33">
                <a:extLst>
                  <a:ext uri="{FF2B5EF4-FFF2-40B4-BE49-F238E27FC236}">
                    <a16:creationId xmlns:a16="http://schemas.microsoft.com/office/drawing/2014/main" id="{777BD69C-D48B-44E8-80BE-5F77FE728C67}"/>
                  </a:ext>
                </a:extLst>
              </p:cNvPr>
              <p:cNvSpPr/>
              <p:nvPr/>
            </p:nvSpPr>
            <p:spPr>
              <a:xfrm>
                <a:off x="804746" y="4459023"/>
                <a:ext cx="288000" cy="288000"/>
              </a:xfrm>
              <a:prstGeom prst="ellipse">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23D06F0C-BF1D-41ED-8358-6E3E7DCA559D}"/>
                  </a:ext>
                </a:extLst>
              </p:cNvPr>
              <p:cNvSpPr txBox="1"/>
              <p:nvPr/>
            </p:nvSpPr>
            <p:spPr>
              <a:xfrm>
                <a:off x="804638" y="4433746"/>
                <a:ext cx="218687" cy="338554"/>
              </a:xfrm>
              <a:prstGeom prst="rect">
                <a:avLst/>
              </a:prstGeom>
              <a:noFill/>
            </p:spPr>
            <p:txBody>
              <a:bodyPr wrap="square" rtlCol="0">
                <a:spAutoFit/>
              </a:bodyPr>
              <a:lstStyle/>
              <a:p>
                <a:r>
                  <a:rPr kumimoji="1" lang="en-US" altLang="ja-JP" sz="1600" b="1" dirty="0">
                    <a:solidFill>
                      <a:schemeClr val="bg1"/>
                    </a:solidFill>
                    <a:latin typeface="Arial" panose="020B0604020202020204" pitchFamily="34" charset="0"/>
                    <a:ea typeface="メイリオ" panose="020B0604030504040204" pitchFamily="50" charset="-128"/>
                    <a:cs typeface="Arial" panose="020B0604020202020204" pitchFamily="34" charset="0"/>
                  </a:rPr>
                  <a:t>3</a:t>
                </a:r>
                <a:endParaRPr kumimoji="1" lang="ja-JP" altLang="en-US" b="1"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grpSp>
      </p:grpSp>
      <p:grpSp>
        <p:nvGrpSpPr>
          <p:cNvPr id="59" name="グループ化 58">
            <a:extLst>
              <a:ext uri="{FF2B5EF4-FFF2-40B4-BE49-F238E27FC236}">
                <a16:creationId xmlns:a16="http://schemas.microsoft.com/office/drawing/2014/main" id="{46A73F8B-3A24-410F-B16B-E05E527AAF87}"/>
              </a:ext>
            </a:extLst>
          </p:cNvPr>
          <p:cNvGrpSpPr/>
          <p:nvPr/>
        </p:nvGrpSpPr>
        <p:grpSpPr>
          <a:xfrm>
            <a:off x="1368934" y="3133461"/>
            <a:ext cx="6376890" cy="3013515"/>
            <a:chOff x="1368934" y="3025549"/>
            <a:chExt cx="6376890" cy="3013515"/>
          </a:xfrm>
        </p:grpSpPr>
        <p:sp>
          <p:nvSpPr>
            <p:cNvPr id="60" name="テキスト ボックス 59">
              <a:extLst>
                <a:ext uri="{FF2B5EF4-FFF2-40B4-BE49-F238E27FC236}">
                  <a16:creationId xmlns:a16="http://schemas.microsoft.com/office/drawing/2014/main" id="{34A7B39F-152C-4401-AF6D-6941D044F354}"/>
                </a:ext>
              </a:extLst>
            </p:cNvPr>
            <p:cNvSpPr txBox="1"/>
            <p:nvPr/>
          </p:nvSpPr>
          <p:spPr>
            <a:xfrm>
              <a:off x="1494147" y="3025549"/>
              <a:ext cx="3856786" cy="307777"/>
            </a:xfrm>
            <a:prstGeom prst="rect">
              <a:avLst/>
            </a:prstGeom>
            <a:noFill/>
          </p:spPr>
          <p:txBody>
            <a:bodyPr wrap="square" rtlCol="0">
              <a:spAutoFit/>
            </a:bodyPr>
            <a:lstStyle/>
            <a:p>
              <a:pPr algn="l"/>
              <a:r>
                <a:rPr lang="ja-JP" altLang="en-US" sz="1400" b="1" i="0" u="none" strike="noStrike" baseline="0" dirty="0">
                  <a:latin typeface="メイリオ" panose="020B0604030504040204" pitchFamily="50" charset="-128"/>
                  <a:ea typeface="メイリオ" panose="020B0604030504040204" pitchFamily="50" charset="-128"/>
                </a:rPr>
                <a:t>災害時の水まわりに関する工夫例</a:t>
              </a:r>
              <a:endParaRPr kumimoji="1" lang="ja-JP" altLang="en-US" sz="1400" b="1" dirty="0">
                <a:latin typeface="Arial" panose="020B0604020202020204" pitchFamily="34" charset="0"/>
                <a:ea typeface="メイリオ" panose="020B0604030504040204" pitchFamily="50" charset="-128"/>
                <a:cs typeface="Arial" panose="020B0604020202020204" pitchFamily="34" charset="0"/>
              </a:endParaRPr>
            </a:p>
          </p:txBody>
        </p:sp>
        <p:sp>
          <p:nvSpPr>
            <p:cNvPr id="61" name="正方形/長方形 60">
              <a:extLst>
                <a:ext uri="{FF2B5EF4-FFF2-40B4-BE49-F238E27FC236}">
                  <a16:creationId xmlns:a16="http://schemas.microsoft.com/office/drawing/2014/main" id="{D5E25230-54F1-490E-A8CC-0F685BFB7FFD}"/>
                </a:ext>
              </a:extLst>
            </p:cNvPr>
            <p:cNvSpPr/>
            <p:nvPr/>
          </p:nvSpPr>
          <p:spPr>
            <a:xfrm>
              <a:off x="1368934" y="3090586"/>
              <a:ext cx="147600" cy="147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grpSp>
          <p:nvGrpSpPr>
            <p:cNvPr id="62" name="グループ化 61">
              <a:extLst>
                <a:ext uri="{FF2B5EF4-FFF2-40B4-BE49-F238E27FC236}">
                  <a16:creationId xmlns:a16="http://schemas.microsoft.com/office/drawing/2014/main" id="{163ECF97-8400-4198-B906-99A9869E9CA6}"/>
                </a:ext>
              </a:extLst>
            </p:cNvPr>
            <p:cNvGrpSpPr/>
            <p:nvPr/>
          </p:nvGrpSpPr>
          <p:grpSpPr>
            <a:xfrm>
              <a:off x="1502197" y="3364103"/>
              <a:ext cx="6243627" cy="2674961"/>
              <a:chOff x="-399817" y="3194826"/>
              <a:chExt cx="6243627" cy="2674961"/>
            </a:xfrm>
          </p:grpSpPr>
          <p:sp>
            <p:nvSpPr>
              <p:cNvPr id="63" name="正方形/長方形 62">
                <a:extLst>
                  <a:ext uri="{FF2B5EF4-FFF2-40B4-BE49-F238E27FC236}">
                    <a16:creationId xmlns:a16="http://schemas.microsoft.com/office/drawing/2014/main" id="{E227E1F9-FC1F-44DE-8D65-97C01B1E858D}"/>
                  </a:ext>
                </a:extLst>
              </p:cNvPr>
              <p:cNvSpPr/>
              <p:nvPr/>
            </p:nvSpPr>
            <p:spPr>
              <a:xfrm>
                <a:off x="-399817" y="3194826"/>
                <a:ext cx="6243627" cy="2674961"/>
              </a:xfrm>
              <a:prstGeom prst="rect">
                <a:avLst/>
              </a:prstGeom>
              <a:solidFill>
                <a:schemeClr val="bg1"/>
              </a:solidFill>
              <a:ln w="1905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64" name="正方形/長方形 63">
                <a:extLst>
                  <a:ext uri="{FF2B5EF4-FFF2-40B4-BE49-F238E27FC236}">
                    <a16:creationId xmlns:a16="http://schemas.microsoft.com/office/drawing/2014/main" id="{74E709C7-F3C9-4444-8D04-3DDBBBCCE70B}"/>
                  </a:ext>
                </a:extLst>
              </p:cNvPr>
              <p:cNvSpPr/>
              <p:nvPr/>
            </p:nvSpPr>
            <p:spPr>
              <a:xfrm>
                <a:off x="-388820" y="3210747"/>
                <a:ext cx="1086467" cy="2653200"/>
              </a:xfrm>
              <a:prstGeom prst="rect">
                <a:avLst/>
              </a:prstGeom>
              <a:solidFill>
                <a:srgbClr val="EB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65" name="テキスト ボックス 64">
                <a:extLst>
                  <a:ext uri="{FF2B5EF4-FFF2-40B4-BE49-F238E27FC236}">
                    <a16:creationId xmlns:a16="http://schemas.microsoft.com/office/drawing/2014/main" id="{D0F78B8B-052E-4DDF-BE98-C5035C768927}"/>
                  </a:ext>
                </a:extLst>
              </p:cNvPr>
              <p:cNvSpPr txBox="1"/>
              <p:nvPr/>
            </p:nvSpPr>
            <p:spPr>
              <a:xfrm>
                <a:off x="741903" y="3219100"/>
                <a:ext cx="5036551" cy="820738"/>
              </a:xfrm>
              <a:prstGeom prst="rect">
                <a:avLst/>
              </a:prstGeom>
              <a:noFill/>
            </p:spPr>
            <p:txBody>
              <a:bodyPr wrap="square" lIns="0" tIns="0" rIns="0" bIns="0" rtlCol="0">
                <a:spAutoFit/>
              </a:bodyPr>
              <a:lstStyle/>
              <a:p>
                <a:pPr marL="144000" indent="-457200">
                  <a:lnSpc>
                    <a:spcPts val="1600"/>
                  </a:lnSpc>
                </a:pPr>
                <a:r>
                  <a:rPr lang="ja-JP" altLang="en-US" sz="1200" dirty="0">
                    <a:latin typeface="メイリオ" panose="020B0604030504040204" pitchFamily="50" charset="-128"/>
                    <a:ea typeface="メイリオ" panose="020B0604030504040204" pitchFamily="50" charset="-128"/>
                  </a:rPr>
                  <a:t>①切干大根と少量の水をポリ袋に入れ、切干大根をもどす。</a:t>
                </a:r>
              </a:p>
              <a:p>
                <a:pPr marL="144000" indent="-457200">
                  <a:lnSpc>
                    <a:spcPts val="1600"/>
                  </a:lnSpc>
                </a:pPr>
                <a:r>
                  <a:rPr lang="ja-JP" altLang="en-US" sz="1200" dirty="0">
                    <a:latin typeface="メイリオ" panose="020B0604030504040204" pitchFamily="50" charset="-128"/>
                    <a:ea typeface="メイリオ" panose="020B0604030504040204" pitchFamily="50" charset="-128"/>
                  </a:rPr>
                  <a:t>②戻した切干大根に缶詰のツナをあえ、醤油や塩など手元にある調味料を加えて、味を調える。</a:t>
                </a:r>
              </a:p>
              <a:p>
                <a:pPr marL="144000" indent="-457200">
                  <a:lnSpc>
                    <a:spcPts val="16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備蓄しやすい食材で熱を使わずに調理することができます。</a:t>
                </a:r>
                <a:endParaRPr kumimoji="1" lang="ja-JP" altLang="en-US" sz="800" spc="100" dirty="0">
                  <a:latin typeface="メイリオ" panose="020B0604030504040204" pitchFamily="50" charset="-128"/>
                  <a:ea typeface="メイリオ" panose="020B0604030504040204" pitchFamily="50" charset="-128"/>
                </a:endParaRPr>
              </a:p>
            </p:txBody>
          </p:sp>
          <p:cxnSp>
            <p:nvCxnSpPr>
              <p:cNvPr id="66" name="直線コネクタ 65">
                <a:extLst>
                  <a:ext uri="{FF2B5EF4-FFF2-40B4-BE49-F238E27FC236}">
                    <a16:creationId xmlns:a16="http://schemas.microsoft.com/office/drawing/2014/main" id="{B4B2FC90-4DA2-4959-A00A-D62D2E8FD0C2}"/>
                  </a:ext>
                </a:extLst>
              </p:cNvPr>
              <p:cNvCxnSpPr>
                <a:cxnSpLocks/>
              </p:cNvCxnSpPr>
              <p:nvPr/>
            </p:nvCxnSpPr>
            <p:spPr>
              <a:xfrm flipH="1">
                <a:off x="697647" y="3194826"/>
                <a:ext cx="6775" cy="2669121"/>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14B5FE64-0C66-4305-BE7F-47E682D2F8FD}"/>
                  </a:ext>
                </a:extLst>
              </p:cNvPr>
              <p:cNvCxnSpPr>
                <a:cxnSpLocks/>
              </p:cNvCxnSpPr>
              <p:nvPr/>
            </p:nvCxnSpPr>
            <p:spPr>
              <a:xfrm>
                <a:off x="-399816" y="4062219"/>
                <a:ext cx="6243626" cy="0"/>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04C5F940-1146-45CA-9932-5092AA9E5C3F}"/>
                  </a:ext>
                </a:extLst>
              </p:cNvPr>
              <p:cNvCxnSpPr>
                <a:cxnSpLocks/>
              </p:cNvCxnSpPr>
              <p:nvPr/>
            </p:nvCxnSpPr>
            <p:spPr>
              <a:xfrm>
                <a:off x="-399816" y="4519405"/>
                <a:ext cx="6243626" cy="0"/>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C3532C4B-B578-4B5E-BFFA-35B75782BC89}"/>
                  </a:ext>
                </a:extLst>
              </p:cNvPr>
              <p:cNvSpPr txBox="1"/>
              <p:nvPr/>
            </p:nvSpPr>
            <p:spPr>
              <a:xfrm>
                <a:off x="-327686" y="3451994"/>
                <a:ext cx="1025334" cy="294311"/>
              </a:xfrm>
              <a:prstGeom prst="rect">
                <a:avLst/>
              </a:prstGeom>
              <a:noFill/>
            </p:spPr>
            <p:txBody>
              <a:bodyPr wrap="square" lIns="0" tIns="0" rIns="0" bIns="0" rtlCol="0">
                <a:spAutoFit/>
              </a:bodyPr>
              <a:lstStyle/>
              <a:p>
                <a:pPr algn="ct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調　理</a:t>
                </a:r>
                <a:endParaRPr kumimoji="1" lang="ja-JP" altLang="en-US" sz="1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70" name="テキスト ボックス 69">
                <a:extLst>
                  <a:ext uri="{FF2B5EF4-FFF2-40B4-BE49-F238E27FC236}">
                    <a16:creationId xmlns:a16="http://schemas.microsoft.com/office/drawing/2014/main" id="{7598602F-8009-4E03-87F0-0B6BCC535973}"/>
                  </a:ext>
                </a:extLst>
              </p:cNvPr>
              <p:cNvSpPr txBox="1"/>
              <p:nvPr/>
            </p:nvSpPr>
            <p:spPr>
              <a:xfrm>
                <a:off x="769777" y="4109036"/>
                <a:ext cx="5008681" cy="410369"/>
              </a:xfrm>
              <a:prstGeom prst="rect">
                <a:avLst/>
              </a:prstGeom>
              <a:noFill/>
            </p:spPr>
            <p:txBody>
              <a:bodyPr wrap="square" lIns="0" tIns="0" rIns="0" bIns="0" rtlCol="0">
                <a:spAutoFit/>
              </a:bodyPr>
              <a:lstStyle/>
              <a:p>
                <a:pPr>
                  <a:lnSpc>
                    <a:spcPts val="1600"/>
                  </a:lnSpc>
                </a:pPr>
                <a:r>
                  <a:rPr lang="ja-JP" altLang="en-US" sz="1200" dirty="0">
                    <a:latin typeface="メイリオ" panose="020B0604030504040204" pitchFamily="50" charset="-128"/>
                    <a:ea typeface="メイリオ" panose="020B0604030504040204" pitchFamily="50" charset="-128"/>
                  </a:rPr>
                  <a:t>食器を食品包装用ラップフィルムで包んでおくと、食事後ラップフィルムをはずせば、食器を洗わずにすみます。</a:t>
                </a:r>
                <a:endParaRPr kumimoji="1" lang="ja-JP" altLang="en-US" sz="1050" spc="100" dirty="0">
                  <a:latin typeface="メイリオ" panose="020B0604030504040204" pitchFamily="50" charset="-128"/>
                  <a:ea typeface="メイリオ" panose="020B0604030504040204" pitchFamily="50" charset="-128"/>
                </a:endParaRPr>
              </a:p>
            </p:txBody>
          </p:sp>
          <p:sp>
            <p:nvSpPr>
              <p:cNvPr id="71" name="テキスト ボックス 70">
                <a:extLst>
                  <a:ext uri="{FF2B5EF4-FFF2-40B4-BE49-F238E27FC236}">
                    <a16:creationId xmlns:a16="http://schemas.microsoft.com/office/drawing/2014/main" id="{34602D37-6ECC-424C-A638-0590C95FB29C}"/>
                  </a:ext>
                </a:extLst>
              </p:cNvPr>
              <p:cNvSpPr txBox="1"/>
              <p:nvPr/>
            </p:nvSpPr>
            <p:spPr>
              <a:xfrm>
                <a:off x="-327686" y="4130755"/>
                <a:ext cx="1025334" cy="294311"/>
              </a:xfrm>
              <a:prstGeom prst="rect">
                <a:avLst/>
              </a:prstGeom>
              <a:noFill/>
            </p:spPr>
            <p:txBody>
              <a:bodyPr wrap="square" lIns="0" tIns="0" rIns="0" bIns="0" rtlCol="0">
                <a:spAutoFit/>
              </a:bodyPr>
              <a:lstStyle/>
              <a:p>
                <a:pPr algn="ct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食器の洗浄</a:t>
                </a:r>
                <a:endParaRPr kumimoji="1" lang="ja-JP" altLang="en-US" sz="1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72" name="テキスト ボックス 71">
                <a:extLst>
                  <a:ext uri="{FF2B5EF4-FFF2-40B4-BE49-F238E27FC236}">
                    <a16:creationId xmlns:a16="http://schemas.microsoft.com/office/drawing/2014/main" id="{8C9A7497-2532-412E-862D-85F5C7ACD809}"/>
                  </a:ext>
                </a:extLst>
              </p:cNvPr>
              <p:cNvSpPr txBox="1"/>
              <p:nvPr/>
            </p:nvSpPr>
            <p:spPr>
              <a:xfrm>
                <a:off x="769778" y="4566221"/>
                <a:ext cx="5008684" cy="1256754"/>
              </a:xfrm>
              <a:prstGeom prst="rect">
                <a:avLst/>
              </a:prstGeom>
              <a:noFill/>
            </p:spPr>
            <p:txBody>
              <a:bodyPr wrap="square" lIns="0" tIns="0" rIns="0" bIns="0" rtlCol="0">
                <a:spAutoFit/>
              </a:bodyPr>
              <a:lstStyle/>
              <a:p>
                <a:pPr marL="144000" indent="-457200">
                  <a:lnSpc>
                    <a:spcPts val="1400"/>
                  </a:lnSpc>
                </a:pPr>
                <a:r>
                  <a:rPr lang="ja-JP" altLang="en-US" sz="1200" dirty="0">
                    <a:latin typeface="メイリオ" panose="020B0604030504040204" pitchFamily="50" charset="-128"/>
                    <a:ea typeface="メイリオ" panose="020B0604030504040204" pitchFamily="50" charset="-128"/>
                  </a:rPr>
                  <a:t>①大きい厚手のポリ袋に水と少量の洗剤、下着・靴下などの薄手の洗濯物を入れる。</a:t>
                </a:r>
              </a:p>
              <a:p>
                <a:pPr marL="144000" indent="-457200">
                  <a:lnSpc>
                    <a:spcPts val="1400"/>
                  </a:lnSpc>
                </a:pPr>
                <a:r>
                  <a:rPr lang="ja-JP" altLang="en-US" sz="1200" dirty="0">
                    <a:latin typeface="メイリオ" panose="020B0604030504040204" pitchFamily="50" charset="-128"/>
                    <a:ea typeface="メイリオ" panose="020B0604030504040204" pitchFamily="50" charset="-128"/>
                  </a:rPr>
                  <a:t>②袋を結んで２～３分程度もみ洗いをした後、水を捨て、袋の上から足で踏んで脱水する。</a:t>
                </a:r>
              </a:p>
              <a:p>
                <a:pPr marL="144000" indent="-457200">
                  <a:lnSpc>
                    <a:spcPts val="1400"/>
                  </a:lnSpc>
                </a:pPr>
                <a:r>
                  <a:rPr lang="ja-JP" altLang="en-US" sz="1200" dirty="0">
                    <a:latin typeface="メイリオ" panose="020B0604030504040204" pitchFamily="50" charset="-128"/>
                    <a:ea typeface="メイリオ" panose="020B0604030504040204" pitchFamily="50" charset="-128"/>
                  </a:rPr>
                  <a:t>③再び水を入れてもみ洗いですすぎをした後、水を捨て、袋の上から足で踏んで脱水する。</a:t>
                </a:r>
              </a:p>
              <a:p>
                <a:pPr marL="144000" indent="-457200">
                  <a:lnSpc>
                    <a:spcPts val="1400"/>
                  </a:lnSpc>
                </a:pPr>
                <a:r>
                  <a:rPr lang="en-US" altLang="ja-JP" sz="1000" spc="-80" dirty="0">
                    <a:latin typeface="メイリオ" panose="020B0604030504040204" pitchFamily="50" charset="-128"/>
                    <a:ea typeface="メイリオ" panose="020B0604030504040204" pitchFamily="50" charset="-128"/>
                  </a:rPr>
                  <a:t>※</a:t>
                </a:r>
                <a:r>
                  <a:rPr lang="ja-JP" altLang="en-US" sz="1000" spc="-80" dirty="0">
                    <a:latin typeface="メイリオ" panose="020B0604030504040204" pitchFamily="50" charset="-128"/>
                    <a:ea typeface="メイリオ" panose="020B0604030504040204" pitchFamily="50" charset="-128"/>
                  </a:rPr>
                  <a:t>汚れの少ないものから順に洗います。また、使用した水はトイレ用として再利用しましょう。</a:t>
                </a:r>
                <a:endParaRPr kumimoji="1" lang="ja-JP" altLang="en-US" sz="800" spc="-80" dirty="0">
                  <a:latin typeface="メイリオ" panose="020B0604030504040204" pitchFamily="50" charset="-128"/>
                  <a:ea typeface="メイリオ" panose="020B0604030504040204" pitchFamily="50" charset="-128"/>
                </a:endParaRPr>
              </a:p>
            </p:txBody>
          </p:sp>
          <p:sp>
            <p:nvSpPr>
              <p:cNvPr id="73" name="テキスト ボックス 72">
                <a:extLst>
                  <a:ext uri="{FF2B5EF4-FFF2-40B4-BE49-F238E27FC236}">
                    <a16:creationId xmlns:a16="http://schemas.microsoft.com/office/drawing/2014/main" id="{F31A0648-4C25-4FE9-9C4C-DE9429841C4C}"/>
                  </a:ext>
                </a:extLst>
              </p:cNvPr>
              <p:cNvSpPr txBox="1"/>
              <p:nvPr/>
            </p:nvSpPr>
            <p:spPr>
              <a:xfrm>
                <a:off x="-327686" y="5084036"/>
                <a:ext cx="1025334" cy="294311"/>
              </a:xfrm>
              <a:prstGeom prst="rect">
                <a:avLst/>
              </a:prstGeom>
              <a:noFill/>
            </p:spPr>
            <p:txBody>
              <a:bodyPr wrap="square" lIns="0" tIns="0" rIns="0" bIns="0" rtlCol="0">
                <a:spAutoFit/>
              </a:bodyPr>
              <a:lstStyle/>
              <a:p>
                <a:pPr algn="ct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洗　濯</a:t>
                </a:r>
                <a:endParaRPr kumimoji="1" lang="ja-JP" altLang="en-US" sz="1100" dirty="0">
                  <a:solidFill>
                    <a:schemeClr val="bg2">
                      <a:lumMod val="10000"/>
                    </a:schemeClr>
                  </a:solidFill>
                  <a:latin typeface="メイリオ" panose="020B0604030504040204" pitchFamily="50" charset="-128"/>
                  <a:ea typeface="メイリオ" panose="020B0604030504040204" pitchFamily="50" charset="-128"/>
                </a:endParaRPr>
              </a:p>
            </p:txBody>
          </p:sp>
        </p:grpSp>
      </p:grpSp>
    </p:spTree>
    <p:extLst>
      <p:ext uri="{BB962C8B-B14F-4D97-AF65-F5344CB8AC3E}">
        <p14:creationId xmlns:p14="http://schemas.microsoft.com/office/powerpoint/2010/main" val="1058021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3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k object 16">
            <a:extLst>
              <a:ext uri="{FF2B5EF4-FFF2-40B4-BE49-F238E27FC236}">
                <a16:creationId xmlns:a16="http://schemas.microsoft.com/office/drawing/2014/main" id="{48062CF4-489C-436F-BE80-9ABC9C0E0A6D}"/>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126AAE"/>
            </a:solidFill>
          </a:ln>
        </p:spPr>
        <p:txBody>
          <a:bodyPr wrap="square" lIns="0" tIns="0" rIns="0" bIns="0" rtlCol="0"/>
          <a:lstStyle/>
          <a:p>
            <a:endParaRPr/>
          </a:p>
        </p:txBody>
      </p:sp>
      <p:sp>
        <p:nvSpPr>
          <p:cNvPr id="9" name="object 2">
            <a:extLst>
              <a:ext uri="{FF2B5EF4-FFF2-40B4-BE49-F238E27FC236}">
                <a16:creationId xmlns:a16="http://schemas.microsoft.com/office/drawing/2014/main" id="{80B139EB-9D76-466F-AA05-29CFE9906FBF}"/>
              </a:ext>
            </a:extLst>
          </p:cNvPr>
          <p:cNvSpPr/>
          <p:nvPr/>
        </p:nvSpPr>
        <p:spPr>
          <a:xfrm>
            <a:off x="-1" y="232651"/>
            <a:ext cx="8553333"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ED9901"/>
          </a:solidFill>
        </p:spPr>
        <p:txBody>
          <a:bodyPr wrap="square" lIns="0" tIns="0" rIns="0" bIns="0" rtlCol="0"/>
          <a:lstStyle/>
          <a:p>
            <a:endParaRPr dirty="0"/>
          </a:p>
        </p:txBody>
      </p:sp>
      <p:grpSp>
        <p:nvGrpSpPr>
          <p:cNvPr id="23" name="グループ化 22">
            <a:extLst>
              <a:ext uri="{FF2B5EF4-FFF2-40B4-BE49-F238E27FC236}">
                <a16:creationId xmlns:a16="http://schemas.microsoft.com/office/drawing/2014/main" id="{B0079016-4A8B-4046-96DF-098758CF2293}"/>
              </a:ext>
            </a:extLst>
          </p:cNvPr>
          <p:cNvGrpSpPr/>
          <p:nvPr/>
        </p:nvGrpSpPr>
        <p:grpSpPr>
          <a:xfrm>
            <a:off x="76200" y="324000"/>
            <a:ext cx="8428554" cy="628377"/>
            <a:chOff x="76200" y="324000"/>
            <a:chExt cx="8428554" cy="628377"/>
          </a:xfrm>
        </p:grpSpPr>
        <p:sp>
          <p:nvSpPr>
            <p:cNvPr id="11" name="object 3">
              <a:extLst>
                <a:ext uri="{FF2B5EF4-FFF2-40B4-BE49-F238E27FC236}">
                  <a16:creationId xmlns:a16="http://schemas.microsoft.com/office/drawing/2014/main" id="{C4227F71-E657-4075-9458-7264392F2497}"/>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7" name="object 3">
              <a:extLst>
                <a:ext uri="{FF2B5EF4-FFF2-40B4-BE49-F238E27FC236}">
                  <a16:creationId xmlns:a16="http://schemas.microsoft.com/office/drawing/2014/main" id="{4E943721-31AF-4867-A95F-A1786B09DFE7}"/>
                </a:ext>
              </a:extLst>
            </p:cNvPr>
            <p:cNvSpPr txBox="1">
              <a:spLocks/>
            </p:cNvSpPr>
            <p:nvPr/>
          </p:nvSpPr>
          <p:spPr>
            <a:xfrm>
              <a:off x="792000" y="396000"/>
              <a:ext cx="5446627"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自然災害への経済的な備え</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9" name="object 3">
              <a:extLst>
                <a:ext uri="{FF2B5EF4-FFF2-40B4-BE49-F238E27FC236}">
                  <a16:creationId xmlns:a16="http://schemas.microsoft.com/office/drawing/2014/main" id="{79B4A53B-642A-4855-9CEB-3E1430E496E5}"/>
                </a:ext>
              </a:extLst>
            </p:cNvPr>
            <p:cNvSpPr txBox="1">
              <a:spLocks/>
            </p:cNvSpPr>
            <p:nvPr/>
          </p:nvSpPr>
          <p:spPr>
            <a:xfrm>
              <a:off x="5196559" y="457200"/>
              <a:ext cx="3308195"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b="1" kern="0" dirty="0">
                  <a:solidFill>
                    <a:srgbClr val="FFFFFF"/>
                  </a:solidFill>
                  <a:latin typeface="メイリオ" panose="020B0604030504040204" pitchFamily="50" charset="-128"/>
                  <a:ea typeface="メイリオ" panose="020B0604030504040204" pitchFamily="50" charset="-128"/>
                </a:rPr>
                <a:t>（すまいの保険を中心として）</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05825D39-4802-442C-8B85-51CAD5F70806}"/>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３</a:t>
              </a:r>
            </a:p>
          </p:txBody>
        </p:sp>
      </p:grpSp>
      <p:sp>
        <p:nvSpPr>
          <p:cNvPr id="16" name="テキスト ボックス 15">
            <a:extLst>
              <a:ext uri="{FF2B5EF4-FFF2-40B4-BE49-F238E27FC236}">
                <a16:creationId xmlns:a16="http://schemas.microsoft.com/office/drawing/2014/main" id="{C7AA6BC5-6B62-4FBB-B7F4-2334CA73D8C4}"/>
              </a:ext>
            </a:extLst>
          </p:cNvPr>
          <p:cNvSpPr txBox="1"/>
          <p:nvPr/>
        </p:nvSpPr>
        <p:spPr>
          <a:xfrm>
            <a:off x="733179" y="2062190"/>
            <a:ext cx="7677642" cy="1759456"/>
          </a:xfrm>
          <a:prstGeom prst="rect">
            <a:avLst/>
          </a:prstGeom>
          <a:noFill/>
        </p:spPr>
        <p:txBody>
          <a:bodyPr wrap="square" lIns="0" tIns="0" rIns="0" bIns="0" rtlCol="0">
            <a:spAutoFit/>
          </a:bodyPr>
          <a:lstStyle/>
          <a:p>
            <a:pPr>
              <a:lnSpc>
                <a:spcPts val="2800"/>
              </a:lnSpc>
            </a:pPr>
            <a:r>
              <a:rPr kumimoji="1" lang="ja-JP" altLang="en-US" sz="1400" dirty="0">
                <a:solidFill>
                  <a:schemeClr val="bg2">
                    <a:lumMod val="10000"/>
                  </a:schemeClr>
                </a:solidFill>
                <a:latin typeface="メイリオ" panose="020B0604030504040204" pitchFamily="50" charset="-128"/>
                <a:ea typeface="メイリオ" panose="020B0604030504040204" pitchFamily="50" charset="-128"/>
              </a:rPr>
              <a:t>　自然災害への経済的な備えには、（　　　　）と（　　　　）があります。</a:t>
            </a:r>
          </a:p>
          <a:p>
            <a:pPr>
              <a:lnSpc>
                <a:spcPts val="2800"/>
              </a:lnSpc>
            </a:pPr>
            <a:r>
              <a:rPr kumimoji="1" lang="ja-JP" altLang="en-US" sz="1400" dirty="0">
                <a:solidFill>
                  <a:schemeClr val="bg2">
                    <a:lumMod val="10000"/>
                  </a:schemeClr>
                </a:solidFill>
                <a:latin typeface="メイリオ" panose="020B0604030504040204" pitchFamily="50" charset="-128"/>
                <a:ea typeface="メイリオ" panose="020B0604030504040204" pitchFamily="50" charset="-128"/>
              </a:rPr>
              <a:t>　保険は、みんなでお金を出し合い、誰かが事故や災害にあったときは、その出し合ったお金で補償するしくみです。保険には、大きく分けて、人に関わる「生命保険」と、物に関わる「損害保険」とがあります。</a:t>
            </a:r>
          </a:p>
          <a:p>
            <a:pPr>
              <a:lnSpc>
                <a:spcPts val="2800"/>
              </a:lnSpc>
            </a:pPr>
            <a:r>
              <a:rPr kumimoji="1" lang="ja-JP" altLang="en-US" sz="1400" dirty="0">
                <a:solidFill>
                  <a:schemeClr val="bg2">
                    <a:lumMod val="10000"/>
                  </a:schemeClr>
                </a:solidFill>
                <a:latin typeface="メイリオ" panose="020B0604030504040204" pitchFamily="50" charset="-128"/>
                <a:ea typeface="メイリオ" panose="020B0604030504040204" pitchFamily="50" charset="-128"/>
              </a:rPr>
              <a:t>　自然災害による住まいの損害には、このうち、（　　　　　　）で備えることができます。</a:t>
            </a:r>
          </a:p>
        </p:txBody>
      </p:sp>
      <p:sp>
        <p:nvSpPr>
          <p:cNvPr id="20" name="テキスト ボックス 19">
            <a:extLst>
              <a:ext uri="{FF2B5EF4-FFF2-40B4-BE49-F238E27FC236}">
                <a16:creationId xmlns:a16="http://schemas.microsoft.com/office/drawing/2014/main" id="{A3F165F8-3AF1-4826-85A4-7F4D377675E7}"/>
              </a:ext>
            </a:extLst>
          </p:cNvPr>
          <p:cNvSpPr txBox="1"/>
          <p:nvPr/>
        </p:nvSpPr>
        <p:spPr>
          <a:xfrm>
            <a:off x="3742793" y="2119350"/>
            <a:ext cx="738335" cy="307777"/>
          </a:xfrm>
          <a:prstGeom prst="rect">
            <a:avLst/>
          </a:prstGeom>
          <a:noFill/>
        </p:spPr>
        <p:txBody>
          <a:bodyPr wrap="square" rtlCol="0">
            <a:spAutoFit/>
          </a:bodyPr>
          <a:lstStyle/>
          <a:p>
            <a:pPr algn="ctr"/>
            <a:r>
              <a:rPr kumimoji="1" lang="ja-JP" altLang="en-US" sz="1400" b="1" dirty="0">
                <a:solidFill>
                  <a:srgbClr val="FF0000"/>
                </a:solidFill>
                <a:latin typeface="メイリオ" panose="020B0604030504040204" pitchFamily="50" charset="-128"/>
                <a:ea typeface="メイリオ" panose="020B0604030504040204" pitchFamily="50" charset="-128"/>
              </a:rPr>
              <a:t>貯蓄</a:t>
            </a:r>
          </a:p>
        </p:txBody>
      </p:sp>
      <p:sp>
        <p:nvSpPr>
          <p:cNvPr id="25" name="テキスト ボックス 24">
            <a:extLst>
              <a:ext uri="{FF2B5EF4-FFF2-40B4-BE49-F238E27FC236}">
                <a16:creationId xmlns:a16="http://schemas.microsoft.com/office/drawing/2014/main" id="{5D730B3C-58E7-4F5C-8201-AB0B6198EE65}"/>
              </a:ext>
            </a:extLst>
          </p:cNvPr>
          <p:cNvSpPr txBox="1"/>
          <p:nvPr/>
        </p:nvSpPr>
        <p:spPr>
          <a:xfrm>
            <a:off x="4833257" y="3533973"/>
            <a:ext cx="1057603" cy="307777"/>
          </a:xfrm>
          <a:prstGeom prst="rect">
            <a:avLst/>
          </a:prstGeom>
          <a:noFill/>
        </p:spPr>
        <p:txBody>
          <a:bodyPr wrap="square" rtlCol="0">
            <a:spAutoFit/>
          </a:bodyPr>
          <a:lstStyle/>
          <a:p>
            <a:pPr algn="ctr"/>
            <a:r>
              <a:rPr kumimoji="1" lang="ja-JP" altLang="en-US" sz="1400" b="1" dirty="0">
                <a:solidFill>
                  <a:srgbClr val="FF0000"/>
                </a:solidFill>
                <a:latin typeface="メイリオ" panose="020B0604030504040204" pitchFamily="50" charset="-128"/>
                <a:ea typeface="メイリオ" panose="020B0604030504040204" pitchFamily="50" charset="-128"/>
              </a:rPr>
              <a:t>損害保険</a:t>
            </a:r>
          </a:p>
        </p:txBody>
      </p:sp>
      <p:sp>
        <p:nvSpPr>
          <p:cNvPr id="26" name="テキスト ボックス 25">
            <a:extLst>
              <a:ext uri="{FF2B5EF4-FFF2-40B4-BE49-F238E27FC236}">
                <a16:creationId xmlns:a16="http://schemas.microsoft.com/office/drawing/2014/main" id="{59A31FE8-5435-44D1-8A26-445F4B0EC052}"/>
              </a:ext>
            </a:extLst>
          </p:cNvPr>
          <p:cNvSpPr txBox="1"/>
          <p:nvPr/>
        </p:nvSpPr>
        <p:spPr>
          <a:xfrm>
            <a:off x="4986604" y="2119350"/>
            <a:ext cx="738335" cy="307777"/>
          </a:xfrm>
          <a:prstGeom prst="rect">
            <a:avLst/>
          </a:prstGeom>
          <a:noFill/>
        </p:spPr>
        <p:txBody>
          <a:bodyPr wrap="square" rtlCol="0">
            <a:spAutoFit/>
          </a:bodyPr>
          <a:lstStyle/>
          <a:p>
            <a:pPr algn="ctr"/>
            <a:r>
              <a:rPr kumimoji="1" lang="ja-JP" altLang="en-US" sz="1400" b="1" dirty="0">
                <a:solidFill>
                  <a:srgbClr val="FF0000"/>
                </a:solidFill>
                <a:latin typeface="メイリオ" panose="020B0604030504040204" pitchFamily="50" charset="-128"/>
                <a:ea typeface="メイリオ" panose="020B0604030504040204" pitchFamily="50" charset="-128"/>
              </a:rPr>
              <a:t>保険</a:t>
            </a:r>
          </a:p>
        </p:txBody>
      </p:sp>
    </p:spTree>
    <p:extLst>
      <p:ext uri="{BB962C8B-B14F-4D97-AF65-F5344CB8AC3E}">
        <p14:creationId xmlns:p14="http://schemas.microsoft.com/office/powerpoint/2010/main" val="17038035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3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3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3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3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9" grpId="0" animBg="1"/>
      <p:bldP spid="16" grpId="0"/>
      <p:bldP spid="20"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k object 16">
            <a:extLst>
              <a:ext uri="{FF2B5EF4-FFF2-40B4-BE49-F238E27FC236}">
                <a16:creationId xmlns:a16="http://schemas.microsoft.com/office/drawing/2014/main" id="{48062CF4-489C-436F-BE80-9ABC9C0E0A6D}"/>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126AAE"/>
            </a:solidFill>
          </a:ln>
        </p:spPr>
        <p:txBody>
          <a:bodyPr wrap="square" lIns="0" tIns="0" rIns="0" bIns="0" rtlCol="0"/>
          <a:lstStyle/>
          <a:p>
            <a:endParaRPr/>
          </a:p>
        </p:txBody>
      </p:sp>
      <p:sp>
        <p:nvSpPr>
          <p:cNvPr id="9" name="object 2">
            <a:extLst>
              <a:ext uri="{FF2B5EF4-FFF2-40B4-BE49-F238E27FC236}">
                <a16:creationId xmlns:a16="http://schemas.microsoft.com/office/drawing/2014/main" id="{80B139EB-9D76-466F-AA05-29CFE9906FBF}"/>
              </a:ext>
            </a:extLst>
          </p:cNvPr>
          <p:cNvSpPr/>
          <p:nvPr/>
        </p:nvSpPr>
        <p:spPr>
          <a:xfrm>
            <a:off x="-1" y="232651"/>
            <a:ext cx="8553333"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ED9901"/>
          </a:solidFill>
        </p:spPr>
        <p:txBody>
          <a:bodyPr wrap="square" lIns="0" tIns="0" rIns="0" bIns="0" rtlCol="0"/>
          <a:lstStyle/>
          <a:p>
            <a:endParaRPr dirty="0"/>
          </a:p>
        </p:txBody>
      </p:sp>
      <p:grpSp>
        <p:nvGrpSpPr>
          <p:cNvPr id="23" name="グループ化 22">
            <a:extLst>
              <a:ext uri="{FF2B5EF4-FFF2-40B4-BE49-F238E27FC236}">
                <a16:creationId xmlns:a16="http://schemas.microsoft.com/office/drawing/2014/main" id="{B0079016-4A8B-4046-96DF-098758CF2293}"/>
              </a:ext>
            </a:extLst>
          </p:cNvPr>
          <p:cNvGrpSpPr/>
          <p:nvPr/>
        </p:nvGrpSpPr>
        <p:grpSpPr>
          <a:xfrm>
            <a:off x="76200" y="324000"/>
            <a:ext cx="8428554" cy="628377"/>
            <a:chOff x="76200" y="324000"/>
            <a:chExt cx="8428554" cy="628377"/>
          </a:xfrm>
        </p:grpSpPr>
        <p:sp>
          <p:nvSpPr>
            <p:cNvPr id="11" name="object 3">
              <a:extLst>
                <a:ext uri="{FF2B5EF4-FFF2-40B4-BE49-F238E27FC236}">
                  <a16:creationId xmlns:a16="http://schemas.microsoft.com/office/drawing/2014/main" id="{C4227F71-E657-4075-9458-7264392F2497}"/>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7" name="object 3">
              <a:extLst>
                <a:ext uri="{FF2B5EF4-FFF2-40B4-BE49-F238E27FC236}">
                  <a16:creationId xmlns:a16="http://schemas.microsoft.com/office/drawing/2014/main" id="{4E943721-31AF-4867-A95F-A1786B09DFE7}"/>
                </a:ext>
              </a:extLst>
            </p:cNvPr>
            <p:cNvSpPr txBox="1">
              <a:spLocks/>
            </p:cNvSpPr>
            <p:nvPr/>
          </p:nvSpPr>
          <p:spPr>
            <a:xfrm>
              <a:off x="792000" y="396000"/>
              <a:ext cx="5446627"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自然災害への経済的な備え</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9" name="object 3">
              <a:extLst>
                <a:ext uri="{FF2B5EF4-FFF2-40B4-BE49-F238E27FC236}">
                  <a16:creationId xmlns:a16="http://schemas.microsoft.com/office/drawing/2014/main" id="{79B4A53B-642A-4855-9CEB-3E1430E496E5}"/>
                </a:ext>
              </a:extLst>
            </p:cNvPr>
            <p:cNvSpPr txBox="1">
              <a:spLocks/>
            </p:cNvSpPr>
            <p:nvPr/>
          </p:nvSpPr>
          <p:spPr>
            <a:xfrm>
              <a:off x="5196559" y="457200"/>
              <a:ext cx="3308195"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b="1" kern="0" dirty="0">
                  <a:solidFill>
                    <a:srgbClr val="FFFFFF"/>
                  </a:solidFill>
                  <a:latin typeface="メイリオ" panose="020B0604030504040204" pitchFamily="50" charset="-128"/>
                  <a:ea typeface="メイリオ" panose="020B0604030504040204" pitchFamily="50" charset="-128"/>
                </a:rPr>
                <a:t>（すまいの保険を中心として）</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05825D39-4802-442C-8B85-51CAD5F70806}"/>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３</a:t>
              </a:r>
            </a:p>
          </p:txBody>
        </p:sp>
      </p:grpSp>
      <p:grpSp>
        <p:nvGrpSpPr>
          <p:cNvPr id="5" name="グループ化 4">
            <a:extLst>
              <a:ext uri="{FF2B5EF4-FFF2-40B4-BE49-F238E27FC236}">
                <a16:creationId xmlns:a16="http://schemas.microsoft.com/office/drawing/2014/main" id="{476FD4A9-6F3B-45DF-814B-E9C095334213}"/>
              </a:ext>
            </a:extLst>
          </p:cNvPr>
          <p:cNvGrpSpPr/>
          <p:nvPr/>
        </p:nvGrpSpPr>
        <p:grpSpPr>
          <a:xfrm>
            <a:off x="797865" y="1399325"/>
            <a:ext cx="7424962" cy="4777951"/>
            <a:chOff x="797865" y="1399325"/>
            <a:chExt cx="7424962" cy="4777951"/>
          </a:xfrm>
        </p:grpSpPr>
        <p:grpSp>
          <p:nvGrpSpPr>
            <p:cNvPr id="27" name="グループ化 26">
              <a:extLst>
                <a:ext uri="{FF2B5EF4-FFF2-40B4-BE49-F238E27FC236}">
                  <a16:creationId xmlns:a16="http://schemas.microsoft.com/office/drawing/2014/main" id="{79D78F2A-C9E6-40D5-A52B-54238492C4EF}"/>
                </a:ext>
              </a:extLst>
            </p:cNvPr>
            <p:cNvGrpSpPr/>
            <p:nvPr/>
          </p:nvGrpSpPr>
          <p:grpSpPr>
            <a:xfrm>
              <a:off x="797865" y="2916552"/>
              <a:ext cx="2507522" cy="360000"/>
              <a:chOff x="797865" y="1884383"/>
              <a:chExt cx="2507522" cy="360000"/>
            </a:xfrm>
          </p:grpSpPr>
          <p:sp>
            <p:nvSpPr>
              <p:cNvPr id="28" name="正方形/長方形 27">
                <a:extLst>
                  <a:ext uri="{FF2B5EF4-FFF2-40B4-BE49-F238E27FC236}">
                    <a16:creationId xmlns:a16="http://schemas.microsoft.com/office/drawing/2014/main" id="{76653941-5073-4514-9595-E09317EAB3DC}"/>
                  </a:ext>
                </a:extLst>
              </p:cNvPr>
              <p:cNvSpPr/>
              <p:nvPr/>
            </p:nvSpPr>
            <p:spPr>
              <a:xfrm>
                <a:off x="968398" y="1884383"/>
                <a:ext cx="2336989" cy="360000"/>
              </a:xfrm>
              <a:prstGeom prst="rect">
                <a:avLst/>
              </a:prstGeom>
              <a:solidFill>
                <a:srgbClr val="E1F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8CD0FCA4-F144-4EA2-93AC-3DE8617ED47A}"/>
                  </a:ext>
                </a:extLst>
              </p:cNvPr>
              <p:cNvSpPr txBox="1"/>
              <p:nvPr/>
            </p:nvSpPr>
            <p:spPr>
              <a:xfrm>
                <a:off x="1072218" y="1905829"/>
                <a:ext cx="2178981" cy="338554"/>
              </a:xfrm>
              <a:prstGeom prst="rect">
                <a:avLst/>
              </a:prstGeom>
              <a:noFill/>
            </p:spPr>
            <p:txBody>
              <a:bodyPr wrap="square" rtlCol="0">
                <a:spAutoFit/>
              </a:bodyPr>
              <a:lstStyle/>
              <a:p>
                <a:r>
                  <a:rPr kumimoji="1" lang="ja-JP" altLang="en-US" sz="1600" b="1" spc="100" dirty="0">
                    <a:solidFill>
                      <a:schemeClr val="bg2">
                        <a:lumMod val="10000"/>
                      </a:schemeClr>
                    </a:solidFill>
                    <a:latin typeface="メイリオ" panose="020B0604030504040204" pitchFamily="50" charset="-128"/>
                    <a:ea typeface="メイリオ" panose="020B0604030504040204" pitchFamily="50" charset="-128"/>
                  </a:rPr>
                  <a:t>生命保険と損害保険</a:t>
                </a:r>
                <a:endParaRPr kumimoji="1" lang="ja-JP" altLang="en-US" sz="2000" b="1" spc="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30" name="楕円 29">
                <a:extLst>
                  <a:ext uri="{FF2B5EF4-FFF2-40B4-BE49-F238E27FC236}">
                    <a16:creationId xmlns:a16="http://schemas.microsoft.com/office/drawing/2014/main" id="{B57BF57B-4607-4FF6-8FAA-893438601047}"/>
                  </a:ext>
                </a:extLst>
              </p:cNvPr>
              <p:cNvSpPr/>
              <p:nvPr/>
            </p:nvSpPr>
            <p:spPr>
              <a:xfrm>
                <a:off x="804746" y="1909788"/>
                <a:ext cx="288000" cy="288000"/>
              </a:xfrm>
              <a:prstGeom prst="ellipse">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8E56CBAA-7662-4911-AC1A-F6C3A60460EA}"/>
                  </a:ext>
                </a:extLst>
              </p:cNvPr>
              <p:cNvSpPr txBox="1"/>
              <p:nvPr/>
            </p:nvSpPr>
            <p:spPr>
              <a:xfrm>
                <a:off x="797865" y="1884511"/>
                <a:ext cx="218687" cy="338554"/>
              </a:xfrm>
              <a:prstGeom prst="rect">
                <a:avLst/>
              </a:prstGeom>
              <a:noFill/>
            </p:spPr>
            <p:txBody>
              <a:bodyPr wrap="square" rtlCol="0">
                <a:spAutoFit/>
              </a:bodyPr>
              <a:lstStyle/>
              <a:p>
                <a:r>
                  <a:rPr kumimoji="1" lang="en-US" altLang="ja-JP" sz="1600" b="1" dirty="0">
                    <a:solidFill>
                      <a:schemeClr val="bg1"/>
                    </a:solidFill>
                    <a:latin typeface="Arial" panose="020B0604020202020204" pitchFamily="34" charset="0"/>
                    <a:ea typeface="メイリオ" panose="020B0604030504040204" pitchFamily="50" charset="-128"/>
                    <a:cs typeface="Arial" panose="020B0604020202020204" pitchFamily="34" charset="0"/>
                  </a:rPr>
                  <a:t>2</a:t>
                </a:r>
                <a:endParaRPr kumimoji="1" lang="ja-JP" altLang="en-US" b="1"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grpSp>
        <p:grpSp>
          <p:nvGrpSpPr>
            <p:cNvPr id="32" name="グループ化 31">
              <a:extLst>
                <a:ext uri="{FF2B5EF4-FFF2-40B4-BE49-F238E27FC236}">
                  <a16:creationId xmlns:a16="http://schemas.microsoft.com/office/drawing/2014/main" id="{E8F4A163-C50D-46C3-8226-4D6EF4DA9260}"/>
                </a:ext>
              </a:extLst>
            </p:cNvPr>
            <p:cNvGrpSpPr/>
            <p:nvPr/>
          </p:nvGrpSpPr>
          <p:grpSpPr>
            <a:xfrm>
              <a:off x="797865" y="1399325"/>
              <a:ext cx="2507522" cy="360000"/>
              <a:chOff x="797865" y="1884383"/>
              <a:chExt cx="2507522" cy="360000"/>
            </a:xfrm>
          </p:grpSpPr>
          <p:sp>
            <p:nvSpPr>
              <p:cNvPr id="33" name="正方形/長方形 32">
                <a:extLst>
                  <a:ext uri="{FF2B5EF4-FFF2-40B4-BE49-F238E27FC236}">
                    <a16:creationId xmlns:a16="http://schemas.microsoft.com/office/drawing/2014/main" id="{BF90E17D-CC2E-4C2C-9268-582726D6657D}"/>
                  </a:ext>
                </a:extLst>
              </p:cNvPr>
              <p:cNvSpPr/>
              <p:nvPr/>
            </p:nvSpPr>
            <p:spPr>
              <a:xfrm>
                <a:off x="968398" y="1884383"/>
                <a:ext cx="2336989" cy="360000"/>
              </a:xfrm>
              <a:prstGeom prst="rect">
                <a:avLst/>
              </a:prstGeom>
              <a:solidFill>
                <a:srgbClr val="E1F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68532D51-51D7-41A0-A58E-27BB73C02DBF}"/>
                  </a:ext>
                </a:extLst>
              </p:cNvPr>
              <p:cNvSpPr txBox="1"/>
              <p:nvPr/>
            </p:nvSpPr>
            <p:spPr>
              <a:xfrm>
                <a:off x="1072218" y="1905829"/>
                <a:ext cx="2178981" cy="338554"/>
              </a:xfrm>
              <a:prstGeom prst="rect">
                <a:avLst/>
              </a:prstGeom>
              <a:noFill/>
            </p:spPr>
            <p:txBody>
              <a:bodyPr wrap="square" rtlCol="0">
                <a:spAutoFit/>
              </a:bodyPr>
              <a:lstStyle/>
              <a:p>
                <a:r>
                  <a:rPr kumimoji="1" lang="ja-JP" altLang="en-US" sz="1600" b="1" spc="100" dirty="0">
                    <a:solidFill>
                      <a:schemeClr val="bg2">
                        <a:lumMod val="10000"/>
                      </a:schemeClr>
                    </a:solidFill>
                    <a:latin typeface="メイリオ" panose="020B0604030504040204" pitchFamily="50" charset="-128"/>
                    <a:ea typeface="メイリオ" panose="020B0604030504040204" pitchFamily="50" charset="-128"/>
                  </a:rPr>
                  <a:t>公的保険と私的保険</a:t>
                </a:r>
                <a:endParaRPr kumimoji="1" lang="ja-JP" altLang="en-US" sz="2000" b="1" spc="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35" name="楕円 34">
                <a:extLst>
                  <a:ext uri="{FF2B5EF4-FFF2-40B4-BE49-F238E27FC236}">
                    <a16:creationId xmlns:a16="http://schemas.microsoft.com/office/drawing/2014/main" id="{2C387913-8164-43E7-B854-36A16F033A5A}"/>
                  </a:ext>
                </a:extLst>
              </p:cNvPr>
              <p:cNvSpPr/>
              <p:nvPr/>
            </p:nvSpPr>
            <p:spPr>
              <a:xfrm>
                <a:off x="804746" y="1909788"/>
                <a:ext cx="288000" cy="288000"/>
              </a:xfrm>
              <a:prstGeom prst="ellipse">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C2933BA5-9402-492B-8FB6-3C9A8442DEA4}"/>
                  </a:ext>
                </a:extLst>
              </p:cNvPr>
              <p:cNvSpPr txBox="1"/>
              <p:nvPr/>
            </p:nvSpPr>
            <p:spPr>
              <a:xfrm>
                <a:off x="797865" y="1884511"/>
                <a:ext cx="218687" cy="338554"/>
              </a:xfrm>
              <a:prstGeom prst="rect">
                <a:avLst/>
              </a:prstGeom>
              <a:noFill/>
            </p:spPr>
            <p:txBody>
              <a:bodyPr wrap="square" rtlCol="0">
                <a:spAutoFit/>
              </a:bodyPr>
              <a:lstStyle/>
              <a:p>
                <a:r>
                  <a:rPr kumimoji="1" lang="en-US" altLang="ja-JP" sz="1600" b="1" dirty="0">
                    <a:solidFill>
                      <a:schemeClr val="bg1"/>
                    </a:solidFill>
                    <a:latin typeface="Arial" panose="020B0604020202020204" pitchFamily="34" charset="0"/>
                    <a:ea typeface="メイリオ" panose="020B0604030504040204" pitchFamily="50" charset="-128"/>
                    <a:cs typeface="Arial" panose="020B0604020202020204" pitchFamily="34" charset="0"/>
                  </a:rPr>
                  <a:t>1</a:t>
                </a:r>
                <a:endParaRPr kumimoji="1" lang="ja-JP" altLang="en-US" b="1"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grpSp>
        <p:grpSp>
          <p:nvGrpSpPr>
            <p:cNvPr id="37" name="グループ化 36">
              <a:extLst>
                <a:ext uri="{FF2B5EF4-FFF2-40B4-BE49-F238E27FC236}">
                  <a16:creationId xmlns:a16="http://schemas.microsoft.com/office/drawing/2014/main" id="{01600B2D-2E54-4865-AE8E-55D4A1C19542}"/>
                </a:ext>
              </a:extLst>
            </p:cNvPr>
            <p:cNvGrpSpPr/>
            <p:nvPr/>
          </p:nvGrpSpPr>
          <p:grpSpPr>
            <a:xfrm>
              <a:off x="968398" y="1891424"/>
              <a:ext cx="7254429" cy="807914"/>
              <a:chOff x="968398" y="2438400"/>
              <a:chExt cx="7254429" cy="807914"/>
            </a:xfrm>
          </p:grpSpPr>
          <p:sp>
            <p:nvSpPr>
              <p:cNvPr id="38" name="正方形/長方形 37">
                <a:extLst>
                  <a:ext uri="{FF2B5EF4-FFF2-40B4-BE49-F238E27FC236}">
                    <a16:creationId xmlns:a16="http://schemas.microsoft.com/office/drawing/2014/main" id="{9EFCD18E-A3F5-446A-8CAB-98C7E05EEC89}"/>
                  </a:ext>
                </a:extLst>
              </p:cNvPr>
              <p:cNvSpPr/>
              <p:nvPr/>
            </p:nvSpPr>
            <p:spPr>
              <a:xfrm>
                <a:off x="968399" y="2438401"/>
                <a:ext cx="1253256" cy="803652"/>
              </a:xfrm>
              <a:prstGeom prst="rect">
                <a:avLst/>
              </a:prstGeom>
              <a:solidFill>
                <a:srgbClr val="EB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BA2D8A42-F3FA-41AE-85A9-8E1BF41D69B4}"/>
                  </a:ext>
                </a:extLst>
              </p:cNvPr>
              <p:cNvSpPr txBox="1"/>
              <p:nvPr/>
            </p:nvSpPr>
            <p:spPr>
              <a:xfrm>
                <a:off x="2293781" y="2489376"/>
                <a:ext cx="5881819" cy="302006"/>
              </a:xfrm>
              <a:prstGeom prst="rect">
                <a:avLst/>
              </a:prstGeom>
              <a:noFill/>
            </p:spPr>
            <p:txBody>
              <a:bodyPr wrap="square" lIns="0" tIns="0" rIns="0" bIns="0" rtlCol="0">
                <a:spAutoFit/>
              </a:bodyPr>
              <a:lstStyle/>
              <a:p>
                <a:pP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年金保険、医療保険、介護保険、労災保険、雇用保険　など</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40" name="正方形/長方形 39">
                <a:extLst>
                  <a:ext uri="{FF2B5EF4-FFF2-40B4-BE49-F238E27FC236}">
                    <a16:creationId xmlns:a16="http://schemas.microsoft.com/office/drawing/2014/main" id="{B9E7ADE6-456E-49C9-B91E-A0ACC05C62C3}"/>
                  </a:ext>
                </a:extLst>
              </p:cNvPr>
              <p:cNvSpPr/>
              <p:nvPr/>
            </p:nvSpPr>
            <p:spPr>
              <a:xfrm>
                <a:off x="968398" y="2438400"/>
                <a:ext cx="7254429" cy="803653"/>
              </a:xfrm>
              <a:prstGeom prst="rect">
                <a:avLst/>
              </a:prstGeom>
              <a:noFill/>
              <a:ln w="1905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cxnSp>
            <p:nvCxnSpPr>
              <p:cNvPr id="41" name="直線コネクタ 40">
                <a:extLst>
                  <a:ext uri="{FF2B5EF4-FFF2-40B4-BE49-F238E27FC236}">
                    <a16:creationId xmlns:a16="http://schemas.microsoft.com/office/drawing/2014/main" id="{5C75E3E7-4D1D-4D55-A10D-D3BBEBD9D7BA}"/>
                  </a:ext>
                </a:extLst>
              </p:cNvPr>
              <p:cNvCxnSpPr>
                <a:cxnSpLocks/>
              </p:cNvCxnSpPr>
              <p:nvPr/>
            </p:nvCxnSpPr>
            <p:spPr>
              <a:xfrm>
                <a:off x="2221654" y="2438400"/>
                <a:ext cx="0" cy="803653"/>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56C63697-CDAB-4E3F-B43D-C9A643AA85CD}"/>
                  </a:ext>
                </a:extLst>
              </p:cNvPr>
              <p:cNvCxnSpPr/>
              <p:nvPr/>
            </p:nvCxnSpPr>
            <p:spPr>
              <a:xfrm>
                <a:off x="968398" y="2842357"/>
                <a:ext cx="7254429" cy="0"/>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D4F16A2A-C2A4-4286-AAFF-6E5FFB699170}"/>
                  </a:ext>
                </a:extLst>
              </p:cNvPr>
              <p:cNvCxnSpPr/>
              <p:nvPr/>
            </p:nvCxnSpPr>
            <p:spPr>
              <a:xfrm>
                <a:off x="968398" y="3246314"/>
                <a:ext cx="7254429" cy="0"/>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BF1190D7-3807-4820-AFBB-4F01AE0F9761}"/>
                  </a:ext>
                </a:extLst>
              </p:cNvPr>
              <p:cNvSpPr txBox="1"/>
              <p:nvPr/>
            </p:nvSpPr>
            <p:spPr>
              <a:xfrm>
                <a:off x="1040527" y="2489376"/>
                <a:ext cx="1181127" cy="294311"/>
              </a:xfrm>
              <a:prstGeom prst="rect">
                <a:avLst/>
              </a:prstGeom>
              <a:noFill/>
            </p:spPr>
            <p:txBody>
              <a:bodyPr wrap="square" lIns="0" tIns="0" rIns="0" bIns="0" rtlCol="0">
                <a:spAutoFit/>
              </a:bodyPr>
              <a:lstStyle/>
              <a:p>
                <a:pPr algn="ctr">
                  <a:lnSpc>
                    <a:spcPts val="2500"/>
                  </a:lnSpc>
                </a:pPr>
                <a:r>
                  <a:rPr lang="ja-JP" altLang="en-US" sz="1400" spc="100" dirty="0">
                    <a:solidFill>
                      <a:schemeClr val="bg2">
                        <a:lumMod val="10000"/>
                      </a:schemeClr>
                    </a:solidFill>
                    <a:latin typeface="メイリオ" panose="020B0604030504040204" pitchFamily="50" charset="-128"/>
                    <a:ea typeface="メイリオ" panose="020B0604030504040204" pitchFamily="50" charset="-128"/>
                  </a:rPr>
                  <a:t>公的保険</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C76AE53A-BDC6-4A36-A129-CB7F86940C54}"/>
                  </a:ext>
                </a:extLst>
              </p:cNvPr>
              <p:cNvSpPr txBox="1"/>
              <p:nvPr/>
            </p:nvSpPr>
            <p:spPr>
              <a:xfrm>
                <a:off x="2293781" y="2889311"/>
                <a:ext cx="5881819" cy="302006"/>
              </a:xfrm>
              <a:prstGeom prst="rect">
                <a:avLst/>
              </a:prstGeom>
              <a:noFill/>
            </p:spPr>
            <p:txBody>
              <a:bodyPr wrap="square" lIns="0" tIns="0" rIns="0" bIns="0" rtlCol="0">
                <a:spAutoFit/>
              </a:bodyPr>
              <a:lstStyle/>
              <a:p>
                <a:pP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生命保険、損害保険　など</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46" name="テキスト ボックス 45">
                <a:extLst>
                  <a:ext uri="{FF2B5EF4-FFF2-40B4-BE49-F238E27FC236}">
                    <a16:creationId xmlns:a16="http://schemas.microsoft.com/office/drawing/2014/main" id="{F6E33D6C-87DA-440E-9D15-1853F30D04ED}"/>
                  </a:ext>
                </a:extLst>
              </p:cNvPr>
              <p:cNvSpPr txBox="1"/>
              <p:nvPr/>
            </p:nvSpPr>
            <p:spPr>
              <a:xfrm>
                <a:off x="1040528" y="2889311"/>
                <a:ext cx="1181126" cy="302006"/>
              </a:xfrm>
              <a:prstGeom prst="rect">
                <a:avLst/>
              </a:prstGeom>
              <a:noFill/>
            </p:spPr>
            <p:txBody>
              <a:bodyPr wrap="square" lIns="0" tIns="0" rIns="0" bIns="0" rtlCol="0">
                <a:spAutoFit/>
              </a:bodyPr>
              <a:lstStyle/>
              <a:p>
                <a:pPr algn="ctr">
                  <a:lnSpc>
                    <a:spcPts val="2500"/>
                  </a:lnSpc>
                </a:pPr>
                <a:r>
                  <a:rPr lang="ja-JP" altLang="en-US" sz="1400" spc="100" dirty="0">
                    <a:solidFill>
                      <a:schemeClr val="bg2">
                        <a:lumMod val="10000"/>
                      </a:schemeClr>
                    </a:solidFill>
                    <a:latin typeface="メイリオ" panose="020B0604030504040204" pitchFamily="50" charset="-128"/>
                    <a:ea typeface="メイリオ" panose="020B0604030504040204" pitchFamily="50" charset="-128"/>
                  </a:rPr>
                  <a:t>私的保険</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grpSp>
        <p:grpSp>
          <p:nvGrpSpPr>
            <p:cNvPr id="47" name="グループ化 46">
              <a:extLst>
                <a:ext uri="{FF2B5EF4-FFF2-40B4-BE49-F238E27FC236}">
                  <a16:creationId xmlns:a16="http://schemas.microsoft.com/office/drawing/2014/main" id="{7B57A4CC-0611-4CFD-AAE6-672BE0A3CCB1}"/>
                </a:ext>
              </a:extLst>
            </p:cNvPr>
            <p:cNvGrpSpPr/>
            <p:nvPr/>
          </p:nvGrpSpPr>
          <p:grpSpPr>
            <a:xfrm>
              <a:off x="968398" y="3408651"/>
              <a:ext cx="7254429" cy="807914"/>
              <a:chOff x="968398" y="2438400"/>
              <a:chExt cx="7254429" cy="807914"/>
            </a:xfrm>
          </p:grpSpPr>
          <p:sp>
            <p:nvSpPr>
              <p:cNvPr id="48" name="正方形/長方形 47">
                <a:extLst>
                  <a:ext uri="{FF2B5EF4-FFF2-40B4-BE49-F238E27FC236}">
                    <a16:creationId xmlns:a16="http://schemas.microsoft.com/office/drawing/2014/main" id="{5F15FDDA-8614-4452-B13E-FE2B3BFC7328}"/>
                  </a:ext>
                </a:extLst>
              </p:cNvPr>
              <p:cNvSpPr/>
              <p:nvPr/>
            </p:nvSpPr>
            <p:spPr>
              <a:xfrm>
                <a:off x="968399" y="2438401"/>
                <a:ext cx="1253256" cy="803652"/>
              </a:xfrm>
              <a:prstGeom prst="rect">
                <a:avLst/>
              </a:prstGeom>
              <a:solidFill>
                <a:srgbClr val="EB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49" name="テキスト ボックス 48">
                <a:extLst>
                  <a:ext uri="{FF2B5EF4-FFF2-40B4-BE49-F238E27FC236}">
                    <a16:creationId xmlns:a16="http://schemas.microsoft.com/office/drawing/2014/main" id="{88E7C435-3935-4CA3-8944-ED33BEF21925}"/>
                  </a:ext>
                </a:extLst>
              </p:cNvPr>
              <p:cNvSpPr txBox="1"/>
              <p:nvPr/>
            </p:nvSpPr>
            <p:spPr>
              <a:xfrm>
                <a:off x="2293781" y="2489376"/>
                <a:ext cx="5881819" cy="302006"/>
              </a:xfrm>
              <a:prstGeom prst="rect">
                <a:avLst/>
              </a:prstGeom>
              <a:noFill/>
            </p:spPr>
            <p:txBody>
              <a:bodyPr wrap="square" lIns="0" tIns="0" rIns="0" bIns="0" rtlCol="0">
                <a:spAutoFit/>
              </a:bodyPr>
              <a:lstStyle/>
              <a:p>
                <a:pP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人の死亡や老後の生活費などに備える保険</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50" name="正方形/長方形 49">
                <a:extLst>
                  <a:ext uri="{FF2B5EF4-FFF2-40B4-BE49-F238E27FC236}">
                    <a16:creationId xmlns:a16="http://schemas.microsoft.com/office/drawing/2014/main" id="{B99EA1B8-B192-40E8-B9A2-8A509F09790E}"/>
                  </a:ext>
                </a:extLst>
              </p:cNvPr>
              <p:cNvSpPr/>
              <p:nvPr/>
            </p:nvSpPr>
            <p:spPr>
              <a:xfrm>
                <a:off x="968398" y="2438400"/>
                <a:ext cx="7254429" cy="803653"/>
              </a:xfrm>
              <a:prstGeom prst="rect">
                <a:avLst/>
              </a:prstGeom>
              <a:noFill/>
              <a:ln w="1905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cxnSp>
            <p:nvCxnSpPr>
              <p:cNvPr id="51" name="直線コネクタ 50">
                <a:extLst>
                  <a:ext uri="{FF2B5EF4-FFF2-40B4-BE49-F238E27FC236}">
                    <a16:creationId xmlns:a16="http://schemas.microsoft.com/office/drawing/2014/main" id="{4A002FCB-B821-4385-837A-D7447E031B99}"/>
                  </a:ext>
                </a:extLst>
              </p:cNvPr>
              <p:cNvCxnSpPr>
                <a:cxnSpLocks/>
              </p:cNvCxnSpPr>
              <p:nvPr/>
            </p:nvCxnSpPr>
            <p:spPr>
              <a:xfrm>
                <a:off x="2221654" y="2438400"/>
                <a:ext cx="0" cy="803653"/>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23F762E0-767B-43A6-B46F-3988A7938EFC}"/>
                  </a:ext>
                </a:extLst>
              </p:cNvPr>
              <p:cNvCxnSpPr/>
              <p:nvPr/>
            </p:nvCxnSpPr>
            <p:spPr>
              <a:xfrm>
                <a:off x="968398" y="2842357"/>
                <a:ext cx="7254429" cy="0"/>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B4C28EC3-DAE0-4765-9FA1-4300BAD11002}"/>
                  </a:ext>
                </a:extLst>
              </p:cNvPr>
              <p:cNvCxnSpPr/>
              <p:nvPr/>
            </p:nvCxnSpPr>
            <p:spPr>
              <a:xfrm>
                <a:off x="968398" y="3246314"/>
                <a:ext cx="7254429" cy="0"/>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E43EC4B2-B7CC-410B-AA52-B805B7C1A180}"/>
                  </a:ext>
                </a:extLst>
              </p:cNvPr>
              <p:cNvSpPr txBox="1"/>
              <p:nvPr/>
            </p:nvSpPr>
            <p:spPr>
              <a:xfrm>
                <a:off x="1040527" y="2489376"/>
                <a:ext cx="1181127" cy="294311"/>
              </a:xfrm>
              <a:prstGeom prst="rect">
                <a:avLst/>
              </a:prstGeom>
              <a:noFill/>
            </p:spPr>
            <p:txBody>
              <a:bodyPr wrap="square" lIns="0" tIns="0" rIns="0" bIns="0" rtlCol="0">
                <a:spAutoFit/>
              </a:bodyPr>
              <a:lstStyle/>
              <a:p>
                <a:pPr algn="ctr">
                  <a:lnSpc>
                    <a:spcPts val="2500"/>
                  </a:lnSpc>
                </a:pPr>
                <a:r>
                  <a:rPr lang="ja-JP" altLang="en-US" sz="1400" spc="100" dirty="0">
                    <a:solidFill>
                      <a:schemeClr val="bg2">
                        <a:lumMod val="10000"/>
                      </a:schemeClr>
                    </a:solidFill>
                    <a:latin typeface="メイリオ" panose="020B0604030504040204" pitchFamily="50" charset="-128"/>
                    <a:ea typeface="メイリオ" panose="020B0604030504040204" pitchFamily="50" charset="-128"/>
                  </a:rPr>
                  <a:t>生命保険</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55" name="テキスト ボックス 54">
                <a:extLst>
                  <a:ext uri="{FF2B5EF4-FFF2-40B4-BE49-F238E27FC236}">
                    <a16:creationId xmlns:a16="http://schemas.microsoft.com/office/drawing/2014/main" id="{3297C7A9-1574-4ACE-A001-0C4A39C18608}"/>
                  </a:ext>
                </a:extLst>
              </p:cNvPr>
              <p:cNvSpPr txBox="1"/>
              <p:nvPr/>
            </p:nvSpPr>
            <p:spPr>
              <a:xfrm>
                <a:off x="2293781" y="2889311"/>
                <a:ext cx="5881819" cy="302006"/>
              </a:xfrm>
              <a:prstGeom prst="rect">
                <a:avLst/>
              </a:prstGeom>
              <a:noFill/>
            </p:spPr>
            <p:txBody>
              <a:bodyPr wrap="square" lIns="0" tIns="0" rIns="0" bIns="0" rtlCol="0">
                <a:spAutoFit/>
              </a:bodyPr>
              <a:lstStyle/>
              <a:p>
                <a:pP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事故や災害などによる損害に備える保険</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56" name="テキスト ボックス 55">
                <a:extLst>
                  <a:ext uri="{FF2B5EF4-FFF2-40B4-BE49-F238E27FC236}">
                    <a16:creationId xmlns:a16="http://schemas.microsoft.com/office/drawing/2014/main" id="{838D0D0E-887D-4D3D-91A5-430146879C91}"/>
                  </a:ext>
                </a:extLst>
              </p:cNvPr>
              <p:cNvSpPr txBox="1"/>
              <p:nvPr/>
            </p:nvSpPr>
            <p:spPr>
              <a:xfrm>
                <a:off x="1040528" y="2889311"/>
                <a:ext cx="1181126" cy="302006"/>
              </a:xfrm>
              <a:prstGeom prst="rect">
                <a:avLst/>
              </a:prstGeom>
              <a:noFill/>
            </p:spPr>
            <p:txBody>
              <a:bodyPr wrap="square" lIns="0" tIns="0" rIns="0" bIns="0" rtlCol="0">
                <a:spAutoFit/>
              </a:bodyPr>
              <a:lstStyle/>
              <a:p>
                <a:pPr algn="ctr">
                  <a:lnSpc>
                    <a:spcPts val="2500"/>
                  </a:lnSpc>
                </a:pPr>
                <a:r>
                  <a:rPr lang="ja-JP" altLang="en-US" sz="1400" spc="100" dirty="0">
                    <a:solidFill>
                      <a:schemeClr val="bg2">
                        <a:lumMod val="10000"/>
                      </a:schemeClr>
                    </a:solidFill>
                    <a:latin typeface="メイリオ" panose="020B0604030504040204" pitchFamily="50" charset="-128"/>
                    <a:ea typeface="メイリオ" panose="020B0604030504040204" pitchFamily="50" charset="-128"/>
                  </a:rPr>
                  <a:t>損害保険</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grpSp>
        <p:grpSp>
          <p:nvGrpSpPr>
            <p:cNvPr id="57" name="グループ化 56">
              <a:extLst>
                <a:ext uri="{FF2B5EF4-FFF2-40B4-BE49-F238E27FC236}">
                  <a16:creationId xmlns:a16="http://schemas.microsoft.com/office/drawing/2014/main" id="{3663A715-DBDA-4EC7-AF96-0F179B29E8F2}"/>
                </a:ext>
              </a:extLst>
            </p:cNvPr>
            <p:cNvGrpSpPr/>
            <p:nvPr/>
          </p:nvGrpSpPr>
          <p:grpSpPr>
            <a:xfrm>
              <a:off x="797865" y="4440552"/>
              <a:ext cx="2507522" cy="360000"/>
              <a:chOff x="797865" y="1884383"/>
              <a:chExt cx="2507522" cy="360000"/>
            </a:xfrm>
          </p:grpSpPr>
          <p:sp>
            <p:nvSpPr>
              <p:cNvPr id="58" name="正方形/長方形 57">
                <a:extLst>
                  <a:ext uri="{FF2B5EF4-FFF2-40B4-BE49-F238E27FC236}">
                    <a16:creationId xmlns:a16="http://schemas.microsoft.com/office/drawing/2014/main" id="{284C7295-C178-43FF-9845-FC0367624A75}"/>
                  </a:ext>
                </a:extLst>
              </p:cNvPr>
              <p:cNvSpPr/>
              <p:nvPr/>
            </p:nvSpPr>
            <p:spPr>
              <a:xfrm>
                <a:off x="968398" y="1884383"/>
                <a:ext cx="2336989" cy="360000"/>
              </a:xfrm>
              <a:prstGeom prst="rect">
                <a:avLst/>
              </a:prstGeom>
              <a:solidFill>
                <a:srgbClr val="E1F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59" name="テキスト ボックス 58">
                <a:extLst>
                  <a:ext uri="{FF2B5EF4-FFF2-40B4-BE49-F238E27FC236}">
                    <a16:creationId xmlns:a16="http://schemas.microsoft.com/office/drawing/2014/main" id="{FADD7205-FEA3-4DC0-B6D5-59564BA93034}"/>
                  </a:ext>
                </a:extLst>
              </p:cNvPr>
              <p:cNvSpPr txBox="1"/>
              <p:nvPr/>
            </p:nvSpPr>
            <p:spPr>
              <a:xfrm>
                <a:off x="1072218" y="1905829"/>
                <a:ext cx="2178981" cy="338554"/>
              </a:xfrm>
              <a:prstGeom prst="rect">
                <a:avLst/>
              </a:prstGeom>
              <a:noFill/>
            </p:spPr>
            <p:txBody>
              <a:bodyPr wrap="square" rtlCol="0">
                <a:spAutoFit/>
              </a:bodyPr>
              <a:lstStyle/>
              <a:p>
                <a:r>
                  <a:rPr kumimoji="1" lang="ja-JP" altLang="en-US" sz="1600" b="1" spc="100" dirty="0">
                    <a:solidFill>
                      <a:schemeClr val="bg2">
                        <a:lumMod val="10000"/>
                      </a:schemeClr>
                    </a:solidFill>
                    <a:latin typeface="メイリオ" panose="020B0604030504040204" pitchFamily="50" charset="-128"/>
                    <a:ea typeface="メイリオ" panose="020B0604030504040204" pitchFamily="50" charset="-128"/>
                  </a:rPr>
                  <a:t>損害保険のいろいろ</a:t>
                </a:r>
                <a:endParaRPr kumimoji="1" lang="ja-JP" altLang="en-US" sz="2000" b="1" spc="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60" name="楕円 59">
                <a:extLst>
                  <a:ext uri="{FF2B5EF4-FFF2-40B4-BE49-F238E27FC236}">
                    <a16:creationId xmlns:a16="http://schemas.microsoft.com/office/drawing/2014/main" id="{DB02C48F-3084-48E0-93D8-9DBA3984413F}"/>
                  </a:ext>
                </a:extLst>
              </p:cNvPr>
              <p:cNvSpPr/>
              <p:nvPr/>
            </p:nvSpPr>
            <p:spPr>
              <a:xfrm>
                <a:off x="804746" y="1909788"/>
                <a:ext cx="288000" cy="288000"/>
              </a:xfrm>
              <a:prstGeom prst="ellipse">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61" name="テキスト ボックス 60">
                <a:extLst>
                  <a:ext uri="{FF2B5EF4-FFF2-40B4-BE49-F238E27FC236}">
                    <a16:creationId xmlns:a16="http://schemas.microsoft.com/office/drawing/2014/main" id="{217E7908-8A4F-49FD-A5BA-23D9828A6663}"/>
                  </a:ext>
                </a:extLst>
              </p:cNvPr>
              <p:cNvSpPr txBox="1"/>
              <p:nvPr/>
            </p:nvSpPr>
            <p:spPr>
              <a:xfrm>
                <a:off x="797865" y="1884511"/>
                <a:ext cx="218687" cy="338554"/>
              </a:xfrm>
              <a:prstGeom prst="rect">
                <a:avLst/>
              </a:prstGeom>
              <a:noFill/>
            </p:spPr>
            <p:txBody>
              <a:bodyPr wrap="square" rtlCol="0">
                <a:spAutoFit/>
              </a:bodyPr>
              <a:lstStyle/>
              <a:p>
                <a:r>
                  <a:rPr kumimoji="1" lang="en-US" altLang="ja-JP" sz="1600" b="1" dirty="0">
                    <a:solidFill>
                      <a:schemeClr val="bg1"/>
                    </a:solidFill>
                    <a:latin typeface="Arial" panose="020B0604020202020204" pitchFamily="34" charset="0"/>
                    <a:ea typeface="メイリオ" panose="020B0604030504040204" pitchFamily="50" charset="-128"/>
                    <a:cs typeface="Arial" panose="020B0604020202020204" pitchFamily="34" charset="0"/>
                  </a:rPr>
                  <a:t>3</a:t>
                </a:r>
                <a:endParaRPr kumimoji="1" lang="ja-JP" altLang="en-US" b="1"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grpSp>
        <p:grpSp>
          <p:nvGrpSpPr>
            <p:cNvPr id="62" name="グループ化 61">
              <a:extLst>
                <a:ext uri="{FF2B5EF4-FFF2-40B4-BE49-F238E27FC236}">
                  <a16:creationId xmlns:a16="http://schemas.microsoft.com/office/drawing/2014/main" id="{827D3964-52BD-4F03-B9A8-A3212BB08A12}"/>
                </a:ext>
              </a:extLst>
            </p:cNvPr>
            <p:cNvGrpSpPr/>
            <p:nvPr/>
          </p:nvGrpSpPr>
          <p:grpSpPr>
            <a:xfrm>
              <a:off x="968398" y="4932651"/>
              <a:ext cx="7254429" cy="1244625"/>
              <a:chOff x="968398" y="2438400"/>
              <a:chExt cx="7254429" cy="1244625"/>
            </a:xfrm>
          </p:grpSpPr>
          <p:sp>
            <p:nvSpPr>
              <p:cNvPr id="63" name="正方形/長方形 62">
                <a:extLst>
                  <a:ext uri="{FF2B5EF4-FFF2-40B4-BE49-F238E27FC236}">
                    <a16:creationId xmlns:a16="http://schemas.microsoft.com/office/drawing/2014/main" id="{6CE59B67-CB57-43FE-9DC7-4B9BAC817AA6}"/>
                  </a:ext>
                </a:extLst>
              </p:cNvPr>
              <p:cNvSpPr/>
              <p:nvPr/>
            </p:nvSpPr>
            <p:spPr>
              <a:xfrm>
                <a:off x="968398" y="2438400"/>
                <a:ext cx="3556181" cy="1244625"/>
              </a:xfrm>
              <a:prstGeom prst="rect">
                <a:avLst/>
              </a:prstGeom>
              <a:solidFill>
                <a:srgbClr val="EB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64" name="テキスト ボックス 63">
                <a:extLst>
                  <a:ext uri="{FF2B5EF4-FFF2-40B4-BE49-F238E27FC236}">
                    <a16:creationId xmlns:a16="http://schemas.microsoft.com/office/drawing/2014/main" id="{C0F8E6C6-7BFD-4189-B710-BF399DC861F3}"/>
                  </a:ext>
                </a:extLst>
              </p:cNvPr>
              <p:cNvSpPr txBox="1"/>
              <p:nvPr/>
            </p:nvSpPr>
            <p:spPr>
              <a:xfrm>
                <a:off x="4619417" y="2489376"/>
                <a:ext cx="3556183" cy="302006"/>
              </a:xfrm>
              <a:prstGeom prst="rect">
                <a:avLst/>
              </a:prstGeom>
              <a:noFill/>
            </p:spPr>
            <p:txBody>
              <a:bodyPr wrap="square" lIns="0" tIns="0" rIns="0" bIns="0" rtlCol="0">
                <a:spAutoFit/>
              </a:bodyPr>
              <a:lstStyle/>
              <a:p>
                <a:pP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自賠責保険　自動車保険　など</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65" name="正方形/長方形 64">
                <a:extLst>
                  <a:ext uri="{FF2B5EF4-FFF2-40B4-BE49-F238E27FC236}">
                    <a16:creationId xmlns:a16="http://schemas.microsoft.com/office/drawing/2014/main" id="{FF48EFB2-26B6-4221-B669-F17576BF29A2}"/>
                  </a:ext>
                </a:extLst>
              </p:cNvPr>
              <p:cNvSpPr/>
              <p:nvPr/>
            </p:nvSpPr>
            <p:spPr>
              <a:xfrm>
                <a:off x="968398" y="2438400"/>
                <a:ext cx="7254429" cy="1244622"/>
              </a:xfrm>
              <a:prstGeom prst="rect">
                <a:avLst/>
              </a:prstGeom>
              <a:noFill/>
              <a:ln w="1905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cxnSp>
            <p:nvCxnSpPr>
              <p:cNvPr id="66" name="直線コネクタ 65">
                <a:extLst>
                  <a:ext uri="{FF2B5EF4-FFF2-40B4-BE49-F238E27FC236}">
                    <a16:creationId xmlns:a16="http://schemas.microsoft.com/office/drawing/2014/main" id="{5E190E06-B84B-4B5A-B245-47BA167613B0}"/>
                  </a:ext>
                </a:extLst>
              </p:cNvPr>
              <p:cNvCxnSpPr>
                <a:cxnSpLocks/>
              </p:cNvCxnSpPr>
              <p:nvPr/>
            </p:nvCxnSpPr>
            <p:spPr>
              <a:xfrm>
                <a:off x="4524580" y="2438400"/>
                <a:ext cx="0" cy="1244625"/>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31DF72AA-0410-436E-9230-A299C231DD51}"/>
                  </a:ext>
                </a:extLst>
              </p:cNvPr>
              <p:cNvCxnSpPr/>
              <p:nvPr/>
            </p:nvCxnSpPr>
            <p:spPr>
              <a:xfrm>
                <a:off x="968398" y="2889768"/>
                <a:ext cx="7254429" cy="0"/>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1F5D6C98-A361-4811-A19E-3E7C6EB9659D}"/>
                  </a:ext>
                </a:extLst>
              </p:cNvPr>
              <p:cNvCxnSpPr>
                <a:cxnSpLocks/>
              </p:cNvCxnSpPr>
              <p:nvPr/>
            </p:nvCxnSpPr>
            <p:spPr>
              <a:xfrm>
                <a:off x="968398" y="3273406"/>
                <a:ext cx="7254429" cy="0"/>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FE5F4457-49AD-4C9B-AA4A-D804ACE21DE4}"/>
                  </a:ext>
                </a:extLst>
              </p:cNvPr>
              <p:cNvSpPr txBox="1"/>
              <p:nvPr/>
            </p:nvSpPr>
            <p:spPr>
              <a:xfrm>
                <a:off x="1040527" y="2489376"/>
                <a:ext cx="3389214" cy="390492"/>
              </a:xfrm>
              <a:prstGeom prst="rect">
                <a:avLst/>
              </a:prstGeom>
              <a:noFill/>
            </p:spPr>
            <p:txBody>
              <a:bodyPr wrap="square" lIns="0" tIns="0" rIns="0" bIns="0" rtlCol="0">
                <a:spAutoFit/>
              </a:bodyPr>
              <a:lstStyle/>
              <a:p>
                <a:pPr>
                  <a:lnSpc>
                    <a:spcPts val="1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くるまの保険（自動車事故による自分のケガや相手の補償など）</a:t>
                </a:r>
                <a:endParaRPr kumimoji="1" lang="ja-JP" altLang="en-US" sz="1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70" name="テキスト ボックス 69">
                <a:extLst>
                  <a:ext uri="{FF2B5EF4-FFF2-40B4-BE49-F238E27FC236}">
                    <a16:creationId xmlns:a16="http://schemas.microsoft.com/office/drawing/2014/main" id="{22DB8BD2-397F-4CF2-815E-67FBAAA5AC12}"/>
                  </a:ext>
                </a:extLst>
              </p:cNvPr>
              <p:cNvSpPr txBox="1"/>
              <p:nvPr/>
            </p:nvSpPr>
            <p:spPr>
              <a:xfrm>
                <a:off x="4619417" y="2929949"/>
                <a:ext cx="3556183" cy="302006"/>
              </a:xfrm>
              <a:prstGeom prst="rect">
                <a:avLst/>
              </a:prstGeom>
              <a:noFill/>
            </p:spPr>
            <p:txBody>
              <a:bodyPr wrap="square" lIns="0" tIns="0" rIns="0" bIns="0" rtlCol="0">
                <a:spAutoFit/>
              </a:bodyPr>
              <a:lstStyle/>
              <a:p>
                <a:pP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火災保険　地震保険　など</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71" name="テキスト ボックス 70">
                <a:extLst>
                  <a:ext uri="{FF2B5EF4-FFF2-40B4-BE49-F238E27FC236}">
                    <a16:creationId xmlns:a16="http://schemas.microsoft.com/office/drawing/2014/main" id="{D7340B4E-CD84-4415-9477-F0622CD5BC1A}"/>
                  </a:ext>
                </a:extLst>
              </p:cNvPr>
              <p:cNvSpPr txBox="1"/>
              <p:nvPr/>
            </p:nvSpPr>
            <p:spPr>
              <a:xfrm>
                <a:off x="1040527" y="2929949"/>
                <a:ext cx="3389213" cy="302006"/>
              </a:xfrm>
              <a:prstGeom prst="rect">
                <a:avLst/>
              </a:prstGeom>
              <a:noFill/>
            </p:spPr>
            <p:txBody>
              <a:bodyPr wrap="square" lIns="0" tIns="0" rIns="0" bIns="0" rtlCol="0">
                <a:spAutoFit/>
              </a:bodyPr>
              <a:lstStyle/>
              <a:p>
                <a:pPr>
                  <a:lnSpc>
                    <a:spcPts val="2500"/>
                  </a:lnSpc>
                </a:pPr>
                <a:r>
                  <a:rPr lang="ja-JP" altLang="en-US" sz="1400" spc="100" dirty="0">
                    <a:solidFill>
                      <a:schemeClr val="bg2">
                        <a:lumMod val="10000"/>
                      </a:schemeClr>
                    </a:solidFill>
                    <a:latin typeface="メイリオ" panose="020B0604030504040204" pitchFamily="50" charset="-128"/>
                    <a:ea typeface="メイリオ" panose="020B0604030504040204" pitchFamily="50" charset="-128"/>
                  </a:rPr>
                  <a:t>すまいの保険（火災や自然災害など）</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72" name="テキスト ボックス 71">
                <a:extLst>
                  <a:ext uri="{FF2B5EF4-FFF2-40B4-BE49-F238E27FC236}">
                    <a16:creationId xmlns:a16="http://schemas.microsoft.com/office/drawing/2014/main" id="{6AD31106-8F4B-4B29-ADEE-4CE425A524EF}"/>
                  </a:ext>
                </a:extLst>
              </p:cNvPr>
              <p:cNvSpPr txBox="1"/>
              <p:nvPr/>
            </p:nvSpPr>
            <p:spPr>
              <a:xfrm>
                <a:off x="4619417" y="3325465"/>
                <a:ext cx="3556183" cy="302006"/>
              </a:xfrm>
              <a:prstGeom prst="rect">
                <a:avLst/>
              </a:prstGeom>
              <a:noFill/>
            </p:spPr>
            <p:txBody>
              <a:bodyPr wrap="square" lIns="0" tIns="0" rIns="0" bIns="0" rtlCol="0">
                <a:spAutoFit/>
              </a:bodyPr>
              <a:lstStyle/>
              <a:p>
                <a:pP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傷害保険　医療保険　介護保険　など</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73" name="テキスト ボックス 72">
                <a:extLst>
                  <a:ext uri="{FF2B5EF4-FFF2-40B4-BE49-F238E27FC236}">
                    <a16:creationId xmlns:a16="http://schemas.microsoft.com/office/drawing/2014/main" id="{956F4EF4-A90B-4B44-8F3A-A8A5F59AF80B}"/>
                  </a:ext>
                </a:extLst>
              </p:cNvPr>
              <p:cNvSpPr txBox="1"/>
              <p:nvPr/>
            </p:nvSpPr>
            <p:spPr>
              <a:xfrm>
                <a:off x="1040528" y="3325465"/>
                <a:ext cx="3389212" cy="302006"/>
              </a:xfrm>
              <a:prstGeom prst="rect">
                <a:avLst/>
              </a:prstGeom>
              <a:noFill/>
            </p:spPr>
            <p:txBody>
              <a:bodyPr wrap="square" lIns="0" tIns="0" rIns="0" bIns="0" rtlCol="0">
                <a:spAutoFit/>
              </a:bodyPr>
              <a:lstStyle/>
              <a:p>
                <a:pPr>
                  <a:lnSpc>
                    <a:spcPts val="2500"/>
                  </a:lnSpc>
                </a:pPr>
                <a:r>
                  <a:rPr lang="ja-JP" altLang="en-US" sz="1400" spc="100" dirty="0">
                    <a:solidFill>
                      <a:schemeClr val="bg2">
                        <a:lumMod val="10000"/>
                      </a:schemeClr>
                    </a:solidFill>
                    <a:latin typeface="メイリオ" panose="020B0604030504040204" pitchFamily="50" charset="-128"/>
                    <a:ea typeface="メイリオ" panose="020B0604030504040204" pitchFamily="50" charset="-128"/>
                  </a:rPr>
                  <a:t>からだの保険（ケガや病気など）</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grpSp>
      </p:grpSp>
    </p:spTree>
    <p:extLst>
      <p:ext uri="{BB962C8B-B14F-4D97-AF65-F5344CB8AC3E}">
        <p14:creationId xmlns:p14="http://schemas.microsoft.com/office/powerpoint/2010/main" val="19808098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k object 16">
            <a:extLst>
              <a:ext uri="{FF2B5EF4-FFF2-40B4-BE49-F238E27FC236}">
                <a16:creationId xmlns:a16="http://schemas.microsoft.com/office/drawing/2014/main" id="{48062CF4-489C-436F-BE80-9ABC9C0E0A6D}"/>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126AAE"/>
            </a:solidFill>
          </a:ln>
        </p:spPr>
        <p:txBody>
          <a:bodyPr wrap="square" lIns="0" tIns="0" rIns="0" bIns="0" rtlCol="0"/>
          <a:lstStyle/>
          <a:p>
            <a:endParaRPr/>
          </a:p>
        </p:txBody>
      </p:sp>
      <p:sp>
        <p:nvSpPr>
          <p:cNvPr id="9" name="object 2">
            <a:extLst>
              <a:ext uri="{FF2B5EF4-FFF2-40B4-BE49-F238E27FC236}">
                <a16:creationId xmlns:a16="http://schemas.microsoft.com/office/drawing/2014/main" id="{80B139EB-9D76-466F-AA05-29CFE9906FBF}"/>
              </a:ext>
            </a:extLst>
          </p:cNvPr>
          <p:cNvSpPr/>
          <p:nvPr/>
        </p:nvSpPr>
        <p:spPr>
          <a:xfrm>
            <a:off x="-1" y="232651"/>
            <a:ext cx="8553333"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ED9901"/>
          </a:solidFill>
        </p:spPr>
        <p:txBody>
          <a:bodyPr wrap="square" lIns="0" tIns="0" rIns="0" bIns="0" rtlCol="0"/>
          <a:lstStyle/>
          <a:p>
            <a:endParaRPr dirty="0"/>
          </a:p>
        </p:txBody>
      </p:sp>
      <p:grpSp>
        <p:nvGrpSpPr>
          <p:cNvPr id="23" name="グループ化 22">
            <a:extLst>
              <a:ext uri="{FF2B5EF4-FFF2-40B4-BE49-F238E27FC236}">
                <a16:creationId xmlns:a16="http://schemas.microsoft.com/office/drawing/2014/main" id="{B0079016-4A8B-4046-96DF-098758CF2293}"/>
              </a:ext>
            </a:extLst>
          </p:cNvPr>
          <p:cNvGrpSpPr/>
          <p:nvPr/>
        </p:nvGrpSpPr>
        <p:grpSpPr>
          <a:xfrm>
            <a:off x="76200" y="324000"/>
            <a:ext cx="8428554" cy="628377"/>
            <a:chOff x="76200" y="324000"/>
            <a:chExt cx="8428554" cy="628377"/>
          </a:xfrm>
        </p:grpSpPr>
        <p:sp>
          <p:nvSpPr>
            <p:cNvPr id="11" name="object 3">
              <a:extLst>
                <a:ext uri="{FF2B5EF4-FFF2-40B4-BE49-F238E27FC236}">
                  <a16:creationId xmlns:a16="http://schemas.microsoft.com/office/drawing/2014/main" id="{C4227F71-E657-4075-9458-7264392F2497}"/>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7" name="object 3">
              <a:extLst>
                <a:ext uri="{FF2B5EF4-FFF2-40B4-BE49-F238E27FC236}">
                  <a16:creationId xmlns:a16="http://schemas.microsoft.com/office/drawing/2014/main" id="{4E943721-31AF-4867-A95F-A1786B09DFE7}"/>
                </a:ext>
              </a:extLst>
            </p:cNvPr>
            <p:cNvSpPr txBox="1">
              <a:spLocks/>
            </p:cNvSpPr>
            <p:nvPr/>
          </p:nvSpPr>
          <p:spPr>
            <a:xfrm>
              <a:off x="792000" y="396000"/>
              <a:ext cx="5446627"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自然災害への経済的な備え</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9" name="object 3">
              <a:extLst>
                <a:ext uri="{FF2B5EF4-FFF2-40B4-BE49-F238E27FC236}">
                  <a16:creationId xmlns:a16="http://schemas.microsoft.com/office/drawing/2014/main" id="{79B4A53B-642A-4855-9CEB-3E1430E496E5}"/>
                </a:ext>
              </a:extLst>
            </p:cNvPr>
            <p:cNvSpPr txBox="1">
              <a:spLocks/>
            </p:cNvSpPr>
            <p:nvPr/>
          </p:nvSpPr>
          <p:spPr>
            <a:xfrm>
              <a:off x="5196559" y="457200"/>
              <a:ext cx="3308195"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b="1" kern="0" dirty="0">
                  <a:solidFill>
                    <a:srgbClr val="FFFFFF"/>
                  </a:solidFill>
                  <a:latin typeface="メイリオ" panose="020B0604030504040204" pitchFamily="50" charset="-128"/>
                  <a:ea typeface="メイリオ" panose="020B0604030504040204" pitchFamily="50" charset="-128"/>
                </a:rPr>
                <a:t>（すまいの保険を中心として）</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05825D39-4802-442C-8B85-51CAD5F70806}"/>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３</a:t>
              </a:r>
            </a:p>
          </p:txBody>
        </p:sp>
      </p:grpSp>
      <p:grpSp>
        <p:nvGrpSpPr>
          <p:cNvPr id="2" name="グループ化 1">
            <a:extLst>
              <a:ext uri="{FF2B5EF4-FFF2-40B4-BE49-F238E27FC236}">
                <a16:creationId xmlns:a16="http://schemas.microsoft.com/office/drawing/2014/main" id="{4C665832-A370-46C5-84A2-09C452A45325}"/>
              </a:ext>
            </a:extLst>
          </p:cNvPr>
          <p:cNvGrpSpPr/>
          <p:nvPr/>
        </p:nvGrpSpPr>
        <p:grpSpPr>
          <a:xfrm>
            <a:off x="792480" y="1406347"/>
            <a:ext cx="7618339" cy="3656714"/>
            <a:chOff x="792480" y="1406347"/>
            <a:chExt cx="7618339" cy="3656714"/>
          </a:xfrm>
        </p:grpSpPr>
        <p:sp>
          <p:nvSpPr>
            <p:cNvPr id="74" name="吹き出し: 角を丸めた四角形 73">
              <a:extLst>
                <a:ext uri="{FF2B5EF4-FFF2-40B4-BE49-F238E27FC236}">
                  <a16:creationId xmlns:a16="http://schemas.microsoft.com/office/drawing/2014/main" id="{5B13FBC9-5CD8-4F61-9473-CC945F381569}"/>
                </a:ext>
              </a:extLst>
            </p:cNvPr>
            <p:cNvSpPr/>
            <p:nvPr/>
          </p:nvSpPr>
          <p:spPr>
            <a:xfrm>
              <a:off x="792480" y="1406347"/>
              <a:ext cx="690880" cy="331894"/>
            </a:xfrm>
            <a:prstGeom prst="wedgeRoundRectCallout">
              <a:avLst>
                <a:gd name="adj1" fmla="val 73285"/>
                <a:gd name="adj2" fmla="val -25000"/>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kumimoji="1" lang="ja-JP" altLang="en-US" sz="1600" b="1" spc="200" dirty="0">
                  <a:latin typeface="メイリオ" panose="020B0604030504040204" pitchFamily="50" charset="-128"/>
                  <a:ea typeface="メイリオ" panose="020B0604030504040204" pitchFamily="50" charset="-128"/>
                </a:rPr>
                <a:t>参考</a:t>
              </a:r>
              <a:endParaRPr kumimoji="1" lang="ja-JP" altLang="en-US" sz="2000" b="1" spc="200" dirty="0">
                <a:latin typeface="メイリオ" panose="020B0604030504040204" pitchFamily="50" charset="-128"/>
                <a:ea typeface="メイリオ" panose="020B0604030504040204" pitchFamily="50" charset="-128"/>
              </a:endParaRPr>
            </a:p>
          </p:txBody>
        </p:sp>
        <p:sp>
          <p:nvSpPr>
            <p:cNvPr id="75" name="テキスト ボックス 74">
              <a:extLst>
                <a:ext uri="{FF2B5EF4-FFF2-40B4-BE49-F238E27FC236}">
                  <a16:creationId xmlns:a16="http://schemas.microsoft.com/office/drawing/2014/main" id="{356D3784-6C4C-4408-828C-782C4D0C3AEF}"/>
                </a:ext>
              </a:extLst>
            </p:cNvPr>
            <p:cNvSpPr txBox="1"/>
            <p:nvPr/>
          </p:nvSpPr>
          <p:spPr>
            <a:xfrm>
              <a:off x="1647012" y="1407225"/>
              <a:ext cx="4218693" cy="338554"/>
            </a:xfrm>
            <a:prstGeom prst="rect">
              <a:avLst/>
            </a:prstGeom>
            <a:noFill/>
          </p:spPr>
          <p:txBody>
            <a:bodyPr wrap="square" rtlCol="0">
              <a:spAutoFit/>
            </a:bodyPr>
            <a:lstStyle/>
            <a:p>
              <a:r>
                <a:rPr kumimoji="1" lang="ja-JP" altLang="en-US" sz="1600" b="1" dirty="0">
                  <a:solidFill>
                    <a:schemeClr val="bg2">
                      <a:lumMod val="10000"/>
                    </a:schemeClr>
                  </a:solidFill>
                  <a:latin typeface="メイリオ" panose="020B0604030504040204" pitchFamily="50" charset="-128"/>
                  <a:ea typeface="メイリオ" panose="020B0604030504040204" pitchFamily="50" charset="-128"/>
                </a:rPr>
                <a:t>すまいの保険（火災保険と地震保険）</a:t>
              </a:r>
              <a:endParaRPr kumimoji="1" lang="ja-JP" altLang="en-US" sz="2000" b="1" dirty="0">
                <a:solidFill>
                  <a:schemeClr val="bg2">
                    <a:lumMod val="10000"/>
                  </a:schemeClr>
                </a:solidFill>
                <a:latin typeface="メイリオ" panose="020B0604030504040204" pitchFamily="50" charset="-128"/>
                <a:ea typeface="メイリオ" panose="020B0604030504040204" pitchFamily="50" charset="-128"/>
              </a:endParaRPr>
            </a:p>
          </p:txBody>
        </p:sp>
        <p:grpSp>
          <p:nvGrpSpPr>
            <p:cNvPr id="76" name="グループ化 75">
              <a:extLst>
                <a:ext uri="{FF2B5EF4-FFF2-40B4-BE49-F238E27FC236}">
                  <a16:creationId xmlns:a16="http://schemas.microsoft.com/office/drawing/2014/main" id="{2FFAD53F-630B-4F03-A431-54DF6F272402}"/>
                </a:ext>
              </a:extLst>
            </p:cNvPr>
            <p:cNvGrpSpPr/>
            <p:nvPr/>
          </p:nvGrpSpPr>
          <p:grpSpPr>
            <a:xfrm>
              <a:off x="968398" y="3559388"/>
              <a:ext cx="7254429" cy="1210248"/>
              <a:chOff x="968398" y="2438400"/>
              <a:chExt cx="7254429" cy="1210248"/>
            </a:xfrm>
          </p:grpSpPr>
          <p:sp>
            <p:nvSpPr>
              <p:cNvPr id="77" name="正方形/長方形 76">
                <a:extLst>
                  <a:ext uri="{FF2B5EF4-FFF2-40B4-BE49-F238E27FC236}">
                    <a16:creationId xmlns:a16="http://schemas.microsoft.com/office/drawing/2014/main" id="{98329729-6B49-46A7-B83D-A21E9C7A62CF}"/>
                  </a:ext>
                </a:extLst>
              </p:cNvPr>
              <p:cNvSpPr/>
              <p:nvPr/>
            </p:nvSpPr>
            <p:spPr>
              <a:xfrm>
                <a:off x="968399" y="2438400"/>
                <a:ext cx="1253256" cy="1210247"/>
              </a:xfrm>
              <a:prstGeom prst="rect">
                <a:avLst/>
              </a:prstGeom>
              <a:solidFill>
                <a:srgbClr val="EB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8" name="テキスト ボックス 77">
                <a:extLst>
                  <a:ext uri="{FF2B5EF4-FFF2-40B4-BE49-F238E27FC236}">
                    <a16:creationId xmlns:a16="http://schemas.microsoft.com/office/drawing/2014/main" id="{672AF0A2-FAAD-4BFC-8319-12DE6883910F}"/>
                  </a:ext>
                </a:extLst>
              </p:cNvPr>
              <p:cNvSpPr txBox="1"/>
              <p:nvPr/>
            </p:nvSpPr>
            <p:spPr>
              <a:xfrm>
                <a:off x="2221631" y="2489376"/>
                <a:ext cx="1801680" cy="302006"/>
              </a:xfrm>
              <a:prstGeom prst="rect">
                <a:avLst/>
              </a:prstGeom>
              <a:noFill/>
            </p:spPr>
            <p:txBody>
              <a:bodyPr wrap="square" lIns="0" tIns="0" rIns="0" bIns="0" rtlCol="0">
                <a:spAutoFit/>
              </a:bodyPr>
              <a:lstStyle/>
              <a:p>
                <a:pPr algn="ct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火災・破裂・爆発</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79" name="正方形/長方形 78">
                <a:extLst>
                  <a:ext uri="{FF2B5EF4-FFF2-40B4-BE49-F238E27FC236}">
                    <a16:creationId xmlns:a16="http://schemas.microsoft.com/office/drawing/2014/main" id="{9641D7C9-3D59-4A8C-BF5B-29C4DC165642}"/>
                  </a:ext>
                </a:extLst>
              </p:cNvPr>
              <p:cNvSpPr/>
              <p:nvPr/>
            </p:nvSpPr>
            <p:spPr>
              <a:xfrm>
                <a:off x="968398" y="2438400"/>
                <a:ext cx="7254429" cy="1210248"/>
              </a:xfrm>
              <a:prstGeom prst="rect">
                <a:avLst/>
              </a:prstGeom>
              <a:noFill/>
              <a:ln w="1905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cxnSp>
            <p:nvCxnSpPr>
              <p:cNvPr id="80" name="直線コネクタ 79">
                <a:extLst>
                  <a:ext uri="{FF2B5EF4-FFF2-40B4-BE49-F238E27FC236}">
                    <a16:creationId xmlns:a16="http://schemas.microsoft.com/office/drawing/2014/main" id="{1A1693DF-4788-461D-8D51-E8D58162B577}"/>
                  </a:ext>
                </a:extLst>
              </p:cNvPr>
              <p:cNvCxnSpPr>
                <a:cxnSpLocks/>
              </p:cNvCxnSpPr>
              <p:nvPr/>
            </p:nvCxnSpPr>
            <p:spPr>
              <a:xfrm>
                <a:off x="2221654" y="2438400"/>
                <a:ext cx="0" cy="1210247"/>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C1240897-E13E-4451-8E41-C0F8BA11995E}"/>
                  </a:ext>
                </a:extLst>
              </p:cNvPr>
              <p:cNvCxnSpPr/>
              <p:nvPr/>
            </p:nvCxnSpPr>
            <p:spPr>
              <a:xfrm>
                <a:off x="968398" y="2842357"/>
                <a:ext cx="7254429" cy="0"/>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E32D0CAD-9F05-43B2-827A-413EEFCA2A77}"/>
                  </a:ext>
                </a:extLst>
              </p:cNvPr>
              <p:cNvCxnSpPr/>
              <p:nvPr/>
            </p:nvCxnSpPr>
            <p:spPr>
              <a:xfrm>
                <a:off x="968398" y="3246314"/>
                <a:ext cx="7254429" cy="0"/>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sp>
            <p:nvSpPr>
              <p:cNvPr id="83" name="テキスト ボックス 82">
                <a:extLst>
                  <a:ext uri="{FF2B5EF4-FFF2-40B4-BE49-F238E27FC236}">
                    <a16:creationId xmlns:a16="http://schemas.microsoft.com/office/drawing/2014/main" id="{90A6CF48-04CF-403D-AED8-D5D6B87C0F77}"/>
                  </a:ext>
                </a:extLst>
              </p:cNvPr>
              <p:cNvSpPr txBox="1"/>
              <p:nvPr/>
            </p:nvSpPr>
            <p:spPr>
              <a:xfrm>
                <a:off x="2221653" y="2889311"/>
                <a:ext cx="1808427" cy="320601"/>
              </a:xfrm>
              <a:prstGeom prst="rect">
                <a:avLst/>
              </a:prstGeom>
              <a:noFill/>
            </p:spPr>
            <p:txBody>
              <a:bodyPr wrap="square" lIns="0" tIns="0" rIns="0" bIns="0" rtlCol="0">
                <a:spAutoFit/>
              </a:bodyPr>
              <a:lstStyle/>
              <a:p>
                <a:pPr algn="ctr">
                  <a:lnSpc>
                    <a:spcPts val="2500"/>
                  </a:lnSpc>
                </a:pPr>
                <a:r>
                  <a:rPr lang="ja-JP" altLang="en-US" sz="2000" dirty="0">
                    <a:latin typeface="メイリオ" panose="020B0604030504040204" pitchFamily="50" charset="-128"/>
                    <a:ea typeface="メイリオ" panose="020B0604030504040204" pitchFamily="50" charset="-128"/>
                  </a:rPr>
                  <a:t>〇</a:t>
                </a:r>
                <a:endParaRPr kumimoji="1" lang="ja-JP" altLang="en-US" sz="1100" spc="100" dirty="0">
                  <a:latin typeface="メイリオ" panose="020B0604030504040204" pitchFamily="50" charset="-128"/>
                  <a:ea typeface="メイリオ" panose="020B0604030504040204" pitchFamily="50" charset="-128"/>
                </a:endParaRPr>
              </a:p>
            </p:txBody>
          </p:sp>
          <p:sp>
            <p:nvSpPr>
              <p:cNvPr id="84" name="テキスト ボックス 83">
                <a:extLst>
                  <a:ext uri="{FF2B5EF4-FFF2-40B4-BE49-F238E27FC236}">
                    <a16:creationId xmlns:a16="http://schemas.microsoft.com/office/drawing/2014/main" id="{6ED8D5A6-FC7F-412F-BD8D-DB3A43A26ED1}"/>
                  </a:ext>
                </a:extLst>
              </p:cNvPr>
              <p:cNvSpPr txBox="1"/>
              <p:nvPr/>
            </p:nvSpPr>
            <p:spPr>
              <a:xfrm>
                <a:off x="1040528" y="2889311"/>
                <a:ext cx="1181126" cy="302006"/>
              </a:xfrm>
              <a:prstGeom prst="rect">
                <a:avLst/>
              </a:prstGeom>
              <a:noFill/>
            </p:spPr>
            <p:txBody>
              <a:bodyPr wrap="square" lIns="0" tIns="0" rIns="0" bIns="0" rtlCol="0">
                <a:spAutoFit/>
              </a:bodyPr>
              <a:lstStyle/>
              <a:p>
                <a:pPr algn="ctr">
                  <a:lnSpc>
                    <a:spcPts val="2500"/>
                  </a:lnSpc>
                </a:pPr>
                <a:r>
                  <a:rPr lang="ja-JP" altLang="en-US" sz="1400" spc="100" dirty="0">
                    <a:solidFill>
                      <a:schemeClr val="bg2">
                        <a:lumMod val="10000"/>
                      </a:schemeClr>
                    </a:solidFill>
                    <a:latin typeface="メイリオ" panose="020B0604030504040204" pitchFamily="50" charset="-128"/>
                    <a:ea typeface="メイリオ" panose="020B0604030504040204" pitchFamily="50" charset="-128"/>
                  </a:rPr>
                  <a:t>火災保険</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85" name="テキスト ボックス 84">
                <a:extLst>
                  <a:ext uri="{FF2B5EF4-FFF2-40B4-BE49-F238E27FC236}">
                    <a16:creationId xmlns:a16="http://schemas.microsoft.com/office/drawing/2014/main" id="{8AD4FA0C-031E-4A50-AB4F-57F9DCC73D6B}"/>
                  </a:ext>
                </a:extLst>
              </p:cNvPr>
              <p:cNvSpPr txBox="1"/>
              <p:nvPr/>
            </p:nvSpPr>
            <p:spPr>
              <a:xfrm>
                <a:off x="2221653" y="3292645"/>
                <a:ext cx="1801649" cy="320601"/>
              </a:xfrm>
              <a:prstGeom prst="rect">
                <a:avLst/>
              </a:prstGeom>
              <a:noFill/>
            </p:spPr>
            <p:txBody>
              <a:bodyPr wrap="square" lIns="0" tIns="0" rIns="0" bIns="0" rtlCol="0">
                <a:spAutoFit/>
              </a:bodyPr>
              <a:lstStyle/>
              <a:p>
                <a:pPr algn="ctr">
                  <a:lnSpc>
                    <a:spcPts val="2500"/>
                  </a:lnSpc>
                </a:pPr>
                <a:r>
                  <a:rPr lang="en-US" altLang="ja-JP" sz="2000" spc="-50" dirty="0">
                    <a:latin typeface="メイリオ" panose="020B0604030504040204" pitchFamily="50" charset="-128"/>
                    <a:ea typeface="メイリオ" panose="020B0604030504040204" pitchFamily="50" charset="-128"/>
                  </a:rPr>
                  <a:t>×</a:t>
                </a:r>
                <a:endParaRPr kumimoji="1" lang="ja-JP" altLang="en-US" sz="1600" spc="-50" dirty="0">
                  <a:latin typeface="メイリオ" panose="020B0604030504040204" pitchFamily="50" charset="-128"/>
                  <a:ea typeface="メイリオ" panose="020B0604030504040204" pitchFamily="50" charset="-128"/>
                </a:endParaRPr>
              </a:p>
            </p:txBody>
          </p:sp>
          <p:sp>
            <p:nvSpPr>
              <p:cNvPr id="86" name="テキスト ボックス 85">
                <a:extLst>
                  <a:ext uri="{FF2B5EF4-FFF2-40B4-BE49-F238E27FC236}">
                    <a16:creationId xmlns:a16="http://schemas.microsoft.com/office/drawing/2014/main" id="{98B09BCD-8402-42EB-98FF-C24EE8386C76}"/>
                  </a:ext>
                </a:extLst>
              </p:cNvPr>
              <p:cNvSpPr txBox="1"/>
              <p:nvPr/>
            </p:nvSpPr>
            <p:spPr>
              <a:xfrm>
                <a:off x="1040527" y="3292645"/>
                <a:ext cx="1181127" cy="294311"/>
              </a:xfrm>
              <a:prstGeom prst="rect">
                <a:avLst/>
              </a:prstGeom>
              <a:noFill/>
            </p:spPr>
            <p:txBody>
              <a:bodyPr wrap="square" lIns="0" tIns="0" rIns="0" bIns="0" rtlCol="0">
                <a:spAutoFit/>
              </a:bodyPr>
              <a:lstStyle/>
              <a:p>
                <a:pPr algn="ctr">
                  <a:lnSpc>
                    <a:spcPts val="2500"/>
                  </a:lnSpc>
                </a:pPr>
                <a:r>
                  <a:rPr lang="ja-JP" altLang="en-US" sz="1400" spc="100" dirty="0">
                    <a:solidFill>
                      <a:schemeClr val="bg2">
                        <a:lumMod val="10000"/>
                      </a:schemeClr>
                    </a:solidFill>
                    <a:latin typeface="メイリオ" panose="020B0604030504040204" pitchFamily="50" charset="-128"/>
                    <a:ea typeface="メイリオ" panose="020B0604030504040204" pitchFamily="50" charset="-128"/>
                  </a:rPr>
                  <a:t>地震保険</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cxnSp>
            <p:nvCxnSpPr>
              <p:cNvPr id="87" name="直線コネクタ 86">
                <a:extLst>
                  <a:ext uri="{FF2B5EF4-FFF2-40B4-BE49-F238E27FC236}">
                    <a16:creationId xmlns:a16="http://schemas.microsoft.com/office/drawing/2014/main" id="{254DD1C2-8071-4985-A3F4-B5DD4F12E3F8}"/>
                  </a:ext>
                </a:extLst>
              </p:cNvPr>
              <p:cNvCxnSpPr>
                <a:cxnSpLocks/>
              </p:cNvCxnSpPr>
              <p:nvPr/>
            </p:nvCxnSpPr>
            <p:spPr>
              <a:xfrm>
                <a:off x="4023337" y="2438400"/>
                <a:ext cx="0" cy="1210247"/>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5BFA2B43-52A8-4602-A23D-551A8C04DAA7}"/>
                  </a:ext>
                </a:extLst>
              </p:cNvPr>
              <p:cNvCxnSpPr>
                <a:cxnSpLocks/>
              </p:cNvCxnSpPr>
              <p:nvPr/>
            </p:nvCxnSpPr>
            <p:spPr>
              <a:xfrm>
                <a:off x="6482078" y="2438400"/>
                <a:ext cx="0" cy="1210247"/>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sp>
            <p:nvSpPr>
              <p:cNvPr id="89" name="テキスト ボックス 88">
                <a:extLst>
                  <a:ext uri="{FF2B5EF4-FFF2-40B4-BE49-F238E27FC236}">
                    <a16:creationId xmlns:a16="http://schemas.microsoft.com/office/drawing/2014/main" id="{3348BF30-39F5-4F1E-9240-2A55047D06D1}"/>
                  </a:ext>
                </a:extLst>
              </p:cNvPr>
              <p:cNvSpPr txBox="1"/>
              <p:nvPr/>
            </p:nvSpPr>
            <p:spPr>
              <a:xfrm>
                <a:off x="4030109" y="3292645"/>
                <a:ext cx="2451935" cy="320601"/>
              </a:xfrm>
              <a:prstGeom prst="rect">
                <a:avLst/>
              </a:prstGeom>
              <a:noFill/>
            </p:spPr>
            <p:txBody>
              <a:bodyPr wrap="square" lIns="0" tIns="0" rIns="0" bIns="0" rtlCol="0">
                <a:spAutoFit/>
              </a:bodyPr>
              <a:lstStyle/>
              <a:p>
                <a:pPr algn="ctr">
                  <a:lnSpc>
                    <a:spcPts val="2500"/>
                  </a:lnSpc>
                </a:pPr>
                <a:r>
                  <a:rPr lang="en-US" altLang="ja-JP" sz="2000" spc="-50" dirty="0">
                    <a:latin typeface="メイリオ" panose="020B0604030504040204" pitchFamily="50" charset="-128"/>
                    <a:ea typeface="メイリオ" panose="020B0604030504040204" pitchFamily="50" charset="-128"/>
                  </a:rPr>
                  <a:t>×</a:t>
                </a:r>
                <a:endParaRPr kumimoji="1" lang="ja-JP" altLang="en-US" sz="1600" spc="-50" dirty="0">
                  <a:latin typeface="メイリオ" panose="020B0604030504040204" pitchFamily="50" charset="-128"/>
                  <a:ea typeface="メイリオ" panose="020B0604030504040204" pitchFamily="50" charset="-128"/>
                </a:endParaRPr>
              </a:p>
            </p:txBody>
          </p:sp>
          <p:sp>
            <p:nvSpPr>
              <p:cNvPr id="90" name="テキスト ボックス 89">
                <a:extLst>
                  <a:ext uri="{FF2B5EF4-FFF2-40B4-BE49-F238E27FC236}">
                    <a16:creationId xmlns:a16="http://schemas.microsoft.com/office/drawing/2014/main" id="{FA838129-0159-41B4-ADD4-A2B4AF7B1477}"/>
                  </a:ext>
                </a:extLst>
              </p:cNvPr>
              <p:cNvSpPr txBox="1"/>
              <p:nvPr/>
            </p:nvSpPr>
            <p:spPr>
              <a:xfrm>
                <a:off x="4030110" y="2889311"/>
                <a:ext cx="2451939" cy="320601"/>
              </a:xfrm>
              <a:prstGeom prst="rect">
                <a:avLst/>
              </a:prstGeom>
              <a:noFill/>
            </p:spPr>
            <p:txBody>
              <a:bodyPr wrap="square" lIns="0" tIns="0" rIns="0" bIns="0" rtlCol="0">
                <a:spAutoFit/>
              </a:bodyPr>
              <a:lstStyle/>
              <a:p>
                <a:pPr algn="ctr">
                  <a:lnSpc>
                    <a:spcPts val="2500"/>
                  </a:lnSpc>
                </a:pPr>
                <a:r>
                  <a:rPr lang="ja-JP" altLang="en-US" sz="2000" dirty="0">
                    <a:latin typeface="メイリオ" panose="020B0604030504040204" pitchFamily="50" charset="-128"/>
                    <a:ea typeface="メイリオ" panose="020B0604030504040204" pitchFamily="50" charset="-128"/>
                  </a:rPr>
                  <a:t>〇</a:t>
                </a:r>
                <a:endParaRPr kumimoji="1" lang="ja-JP" altLang="en-US" sz="1100" spc="100" dirty="0">
                  <a:latin typeface="メイリオ" panose="020B0604030504040204" pitchFamily="50" charset="-128"/>
                  <a:ea typeface="メイリオ" panose="020B0604030504040204" pitchFamily="50" charset="-128"/>
                </a:endParaRPr>
              </a:p>
            </p:txBody>
          </p:sp>
          <p:sp>
            <p:nvSpPr>
              <p:cNvPr id="91" name="テキスト ボックス 90">
                <a:extLst>
                  <a:ext uri="{FF2B5EF4-FFF2-40B4-BE49-F238E27FC236}">
                    <a16:creationId xmlns:a16="http://schemas.microsoft.com/office/drawing/2014/main" id="{6F498D91-4075-4EAB-9276-2BACAF592CB0}"/>
                  </a:ext>
                </a:extLst>
              </p:cNvPr>
              <p:cNvSpPr txBox="1"/>
              <p:nvPr/>
            </p:nvSpPr>
            <p:spPr>
              <a:xfrm>
                <a:off x="6482080" y="2889311"/>
                <a:ext cx="1740744" cy="320601"/>
              </a:xfrm>
              <a:prstGeom prst="rect">
                <a:avLst/>
              </a:prstGeom>
              <a:noFill/>
            </p:spPr>
            <p:txBody>
              <a:bodyPr wrap="square" lIns="0" tIns="0" rIns="0" bIns="0" rtlCol="0">
                <a:spAutoFit/>
              </a:bodyPr>
              <a:lstStyle/>
              <a:p>
                <a:pPr algn="ctr">
                  <a:lnSpc>
                    <a:spcPts val="2500"/>
                  </a:lnSpc>
                </a:pPr>
                <a:r>
                  <a:rPr lang="en-US" altLang="ja-JP" sz="2000" spc="-50" dirty="0">
                    <a:latin typeface="メイリオ" panose="020B0604030504040204" pitchFamily="50" charset="-128"/>
                    <a:ea typeface="メイリオ" panose="020B0604030504040204" pitchFamily="50" charset="-128"/>
                  </a:rPr>
                  <a:t>×</a:t>
                </a:r>
                <a:endParaRPr kumimoji="1" lang="ja-JP" altLang="en-US" sz="1600" spc="-50" dirty="0">
                  <a:latin typeface="メイリオ" panose="020B0604030504040204" pitchFamily="50" charset="-128"/>
                  <a:ea typeface="メイリオ" panose="020B0604030504040204" pitchFamily="50" charset="-128"/>
                </a:endParaRPr>
              </a:p>
            </p:txBody>
          </p:sp>
          <p:sp>
            <p:nvSpPr>
              <p:cNvPr id="92" name="テキスト ボックス 91">
                <a:extLst>
                  <a:ext uri="{FF2B5EF4-FFF2-40B4-BE49-F238E27FC236}">
                    <a16:creationId xmlns:a16="http://schemas.microsoft.com/office/drawing/2014/main" id="{0D8F373A-D6F7-4B79-86DA-BEBA7996F74C}"/>
                  </a:ext>
                </a:extLst>
              </p:cNvPr>
              <p:cNvSpPr txBox="1"/>
              <p:nvPr/>
            </p:nvSpPr>
            <p:spPr>
              <a:xfrm>
                <a:off x="4041277" y="2489376"/>
                <a:ext cx="2440775" cy="294311"/>
              </a:xfrm>
              <a:prstGeom prst="rect">
                <a:avLst/>
              </a:prstGeom>
              <a:noFill/>
            </p:spPr>
            <p:txBody>
              <a:bodyPr wrap="square" lIns="0" tIns="0" rIns="0" bIns="0" rtlCol="0">
                <a:spAutoFit/>
              </a:bodyPr>
              <a:lstStyle/>
              <a:p>
                <a:pPr algn="ctr">
                  <a:lnSpc>
                    <a:spcPts val="2500"/>
                  </a:lnSpc>
                </a:pPr>
                <a:r>
                  <a:rPr lang="ja-JP" altLang="en-US" sz="1400" spc="-100" dirty="0">
                    <a:solidFill>
                      <a:schemeClr val="bg2">
                        <a:lumMod val="10000"/>
                      </a:schemeClr>
                    </a:solidFill>
                    <a:latin typeface="メイリオ" panose="020B0604030504040204" pitchFamily="50" charset="-128"/>
                    <a:ea typeface="メイリオ" panose="020B0604030504040204" pitchFamily="50" charset="-128"/>
                  </a:rPr>
                  <a:t>雷・台風・洪水・ひょう・大雪</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93" name="テキスト ボックス 92">
                <a:extLst>
                  <a:ext uri="{FF2B5EF4-FFF2-40B4-BE49-F238E27FC236}">
                    <a16:creationId xmlns:a16="http://schemas.microsoft.com/office/drawing/2014/main" id="{98B292CF-80BF-49B1-B2BB-66A9AC75CCE2}"/>
                  </a:ext>
                </a:extLst>
              </p:cNvPr>
              <p:cNvSpPr txBox="1"/>
              <p:nvPr/>
            </p:nvSpPr>
            <p:spPr>
              <a:xfrm>
                <a:off x="6482079" y="3292645"/>
                <a:ext cx="1740743" cy="320601"/>
              </a:xfrm>
              <a:prstGeom prst="rect">
                <a:avLst/>
              </a:prstGeom>
              <a:noFill/>
            </p:spPr>
            <p:txBody>
              <a:bodyPr wrap="square" lIns="0" tIns="0" rIns="0" bIns="0" rtlCol="0">
                <a:spAutoFit/>
              </a:bodyPr>
              <a:lstStyle/>
              <a:p>
                <a:pPr algn="ctr">
                  <a:lnSpc>
                    <a:spcPts val="2500"/>
                  </a:lnSpc>
                </a:pPr>
                <a:r>
                  <a:rPr lang="ja-JP" altLang="en-US" sz="2000" dirty="0">
                    <a:latin typeface="メイリオ" panose="020B0604030504040204" pitchFamily="50" charset="-128"/>
                    <a:ea typeface="メイリオ" panose="020B0604030504040204" pitchFamily="50" charset="-128"/>
                  </a:rPr>
                  <a:t>〇</a:t>
                </a:r>
                <a:endParaRPr kumimoji="1" lang="ja-JP" altLang="en-US" sz="1100" spc="100" dirty="0">
                  <a:latin typeface="メイリオ" panose="020B0604030504040204" pitchFamily="50" charset="-128"/>
                  <a:ea typeface="メイリオ" panose="020B0604030504040204" pitchFamily="50" charset="-128"/>
                </a:endParaRPr>
              </a:p>
            </p:txBody>
          </p:sp>
          <p:sp>
            <p:nvSpPr>
              <p:cNvPr id="94" name="テキスト ボックス 93">
                <a:extLst>
                  <a:ext uri="{FF2B5EF4-FFF2-40B4-BE49-F238E27FC236}">
                    <a16:creationId xmlns:a16="http://schemas.microsoft.com/office/drawing/2014/main" id="{FFB2E233-8246-4FFF-965A-1A537934F513}"/>
                  </a:ext>
                </a:extLst>
              </p:cNvPr>
              <p:cNvSpPr txBox="1"/>
              <p:nvPr/>
            </p:nvSpPr>
            <p:spPr>
              <a:xfrm>
                <a:off x="6482080" y="2489376"/>
                <a:ext cx="1740721" cy="302006"/>
              </a:xfrm>
              <a:prstGeom prst="rect">
                <a:avLst/>
              </a:prstGeom>
              <a:noFill/>
            </p:spPr>
            <p:txBody>
              <a:bodyPr wrap="square" lIns="0" tIns="0" rIns="0" bIns="0" rtlCol="0">
                <a:spAutoFit/>
              </a:bodyPr>
              <a:lstStyle/>
              <a:p>
                <a:pPr algn="ct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地震・噴火・津波</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grpSp>
        <p:sp>
          <p:nvSpPr>
            <p:cNvPr id="95" name="テキスト ボックス 94">
              <a:extLst>
                <a:ext uri="{FF2B5EF4-FFF2-40B4-BE49-F238E27FC236}">
                  <a16:creationId xmlns:a16="http://schemas.microsoft.com/office/drawing/2014/main" id="{B44F98AB-47F4-4A88-BA34-4E9DCCFD23EC}"/>
                </a:ext>
              </a:extLst>
            </p:cNvPr>
            <p:cNvSpPr txBox="1"/>
            <p:nvPr/>
          </p:nvSpPr>
          <p:spPr>
            <a:xfrm>
              <a:off x="968398" y="1879156"/>
              <a:ext cx="7442421" cy="1408078"/>
            </a:xfrm>
            <a:prstGeom prst="rect">
              <a:avLst/>
            </a:prstGeom>
            <a:noFill/>
          </p:spPr>
          <p:txBody>
            <a:bodyPr wrap="square" lIns="0" tIns="0" rIns="0" bIns="0" rtlCol="0">
              <a:spAutoFit/>
            </a:bodyPr>
            <a:lstStyle/>
            <a:p>
              <a:pPr>
                <a:lnSpc>
                  <a:spcPts val="2800"/>
                </a:lnSpc>
              </a:pPr>
              <a:r>
                <a:rPr kumimoji="1" lang="ja-JP" altLang="en-US" sz="1400" dirty="0">
                  <a:solidFill>
                    <a:schemeClr val="bg2">
                      <a:lumMod val="10000"/>
                    </a:schemeClr>
                  </a:solidFill>
                  <a:latin typeface="メイリオ" panose="020B0604030504040204" pitchFamily="50" charset="-128"/>
                  <a:ea typeface="メイリオ" panose="020B0604030504040204" pitchFamily="50" charset="-128"/>
                </a:rPr>
                <a:t>　火災保険は、名称は「火災」となっていますが、火災だけではなく、自然災害による損害についても補償します。ただし、地震、噴火または津波による損害については、保険金が支払われません。</a:t>
              </a:r>
            </a:p>
            <a:p>
              <a:pPr>
                <a:lnSpc>
                  <a:spcPts val="2800"/>
                </a:lnSpc>
              </a:pPr>
              <a:r>
                <a:rPr kumimoji="1" lang="ja-JP" altLang="en-US" sz="1400" dirty="0">
                  <a:solidFill>
                    <a:schemeClr val="bg2">
                      <a:lumMod val="10000"/>
                    </a:schemeClr>
                  </a:solidFill>
                  <a:latin typeface="メイリオ" panose="020B0604030504040204" pitchFamily="50" charset="-128"/>
                  <a:ea typeface="メイリオ" panose="020B0604030504040204" pitchFamily="50" charset="-128"/>
                </a:rPr>
                <a:t>　地震等による損害については、地震保険で補償します。　</a:t>
              </a:r>
            </a:p>
          </p:txBody>
        </p:sp>
        <p:sp>
          <p:nvSpPr>
            <p:cNvPr id="96" name="テキスト ボックス 95">
              <a:extLst>
                <a:ext uri="{FF2B5EF4-FFF2-40B4-BE49-F238E27FC236}">
                  <a16:creationId xmlns:a16="http://schemas.microsoft.com/office/drawing/2014/main" id="{EEB7EC6D-02A6-4AF8-962A-DEF6395F5F92}"/>
                </a:ext>
              </a:extLst>
            </p:cNvPr>
            <p:cNvSpPr txBox="1"/>
            <p:nvPr/>
          </p:nvSpPr>
          <p:spPr>
            <a:xfrm>
              <a:off x="968399" y="4797604"/>
              <a:ext cx="6983494" cy="265457"/>
            </a:xfrm>
            <a:prstGeom prst="rect">
              <a:avLst/>
            </a:prstGeom>
            <a:noFill/>
          </p:spPr>
          <p:txBody>
            <a:bodyPr wrap="square" rtlCol="0">
              <a:spAutoFit/>
            </a:bodyPr>
            <a:lstStyle/>
            <a:p>
              <a:pPr marL="324000" indent="-457200" algn="l">
                <a:lnSpc>
                  <a:spcPts val="1400"/>
                </a:lnSpc>
              </a:pPr>
              <a:r>
                <a:rPr lang="ja-JP" altLang="en-US" sz="1000" b="0" i="0" u="none" strike="noStrike" baseline="0" dirty="0">
                  <a:solidFill>
                    <a:schemeClr val="bg2">
                      <a:lumMod val="10000"/>
                    </a:schemeClr>
                  </a:solidFill>
                  <a:latin typeface="メイリオ" panose="020B0604030504040204" pitchFamily="50" charset="-128"/>
                  <a:ea typeface="メイリオ" panose="020B0604030504040204" pitchFamily="50" charset="-128"/>
                </a:rPr>
                <a:t>（注）保険金支払いの対象となる事故や災害は、保険商品により異なります。</a:t>
              </a:r>
              <a:endParaRPr kumimoji="1" lang="ja-JP" altLang="en-US" sz="1400" dirty="0">
                <a:solidFill>
                  <a:schemeClr val="bg2">
                    <a:lumMod val="10000"/>
                  </a:schemeClr>
                </a:solidFill>
                <a:latin typeface="Arial" panose="020B0604020202020204" pitchFamily="34" charset="0"/>
                <a:ea typeface="メイリオ" panose="020B0604030504040204" pitchFamily="50" charset="-128"/>
                <a:cs typeface="Arial" panose="020B0604020202020204" pitchFamily="34" charset="0"/>
              </a:endParaRPr>
            </a:p>
          </p:txBody>
        </p:sp>
      </p:grpSp>
    </p:spTree>
    <p:extLst>
      <p:ext uri="{BB962C8B-B14F-4D97-AF65-F5344CB8AC3E}">
        <p14:creationId xmlns:p14="http://schemas.microsoft.com/office/powerpoint/2010/main" val="23561368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k object 16">
            <a:extLst>
              <a:ext uri="{FF2B5EF4-FFF2-40B4-BE49-F238E27FC236}">
                <a16:creationId xmlns:a16="http://schemas.microsoft.com/office/drawing/2014/main" id="{48062CF4-489C-436F-BE80-9ABC9C0E0A6D}"/>
              </a:ext>
            </a:extLst>
          </p:cNvPr>
          <p:cNvSpPr/>
          <p:nvPr/>
        </p:nvSpPr>
        <p:spPr>
          <a:xfrm>
            <a:off x="317500" y="1143000"/>
            <a:ext cx="8509000" cy="3084616"/>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126AAE"/>
            </a:solidFill>
          </a:ln>
        </p:spPr>
        <p:txBody>
          <a:bodyPr wrap="square" lIns="0" tIns="0" rIns="0" bIns="0" rtlCol="0"/>
          <a:lstStyle/>
          <a:p>
            <a:endParaRPr/>
          </a:p>
        </p:txBody>
      </p:sp>
      <p:grpSp>
        <p:nvGrpSpPr>
          <p:cNvPr id="24" name="グループ化 23">
            <a:extLst>
              <a:ext uri="{FF2B5EF4-FFF2-40B4-BE49-F238E27FC236}">
                <a16:creationId xmlns:a16="http://schemas.microsoft.com/office/drawing/2014/main" id="{FCC333D8-0D98-4357-9D5C-CDBEF294982B}"/>
              </a:ext>
            </a:extLst>
          </p:cNvPr>
          <p:cNvGrpSpPr/>
          <p:nvPr/>
        </p:nvGrpSpPr>
        <p:grpSpPr>
          <a:xfrm>
            <a:off x="622259" y="1350000"/>
            <a:ext cx="7391521" cy="817557"/>
            <a:chOff x="622259" y="1238412"/>
            <a:chExt cx="7391521" cy="817557"/>
          </a:xfrm>
        </p:grpSpPr>
        <p:sp>
          <p:nvSpPr>
            <p:cNvPr id="7" name="四角形: 角を丸くする 6">
              <a:extLst>
                <a:ext uri="{FF2B5EF4-FFF2-40B4-BE49-F238E27FC236}">
                  <a16:creationId xmlns:a16="http://schemas.microsoft.com/office/drawing/2014/main" id="{C71FBF1B-5AF5-4C9E-9251-56E9A00F1BB2}"/>
                </a:ext>
              </a:extLst>
            </p:cNvPr>
            <p:cNvSpPr/>
            <p:nvPr/>
          </p:nvSpPr>
          <p:spPr>
            <a:xfrm>
              <a:off x="1435948" y="1361439"/>
              <a:ext cx="6577832" cy="694530"/>
            </a:xfrm>
            <a:prstGeom prst="roundRect">
              <a:avLst>
                <a:gd name="adj" fmla="val 5686"/>
              </a:avLst>
            </a:prstGeom>
            <a:solidFill>
              <a:srgbClr val="DA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 name="テキスト ボックス 2">
              <a:extLst>
                <a:ext uri="{FF2B5EF4-FFF2-40B4-BE49-F238E27FC236}">
                  <a16:creationId xmlns:a16="http://schemas.microsoft.com/office/drawing/2014/main" id="{EF672152-70D8-40F9-B614-E7F0FECFB9A9}"/>
                </a:ext>
              </a:extLst>
            </p:cNvPr>
            <p:cNvSpPr txBox="1"/>
            <p:nvPr/>
          </p:nvSpPr>
          <p:spPr>
            <a:xfrm>
              <a:off x="2099003" y="1400756"/>
              <a:ext cx="5857981" cy="641201"/>
            </a:xfrm>
            <a:prstGeom prst="rect">
              <a:avLst/>
            </a:prstGeom>
            <a:noFill/>
          </p:spPr>
          <p:txBody>
            <a:bodyPr wrap="square" lIns="0" tIns="0" rIns="0" bIns="0" rtlCol="0">
              <a:spAutoFit/>
            </a:bodyPr>
            <a:lstStyle/>
            <a:p>
              <a:pPr algn="l">
                <a:lnSpc>
                  <a:spcPts val="2500"/>
                </a:lnSpc>
              </a:pPr>
              <a:r>
                <a:rPr lang="ja-JP" altLang="en-US" sz="1600" b="1" i="0" u="none" strike="noStrike" baseline="0" dirty="0">
                  <a:solidFill>
                    <a:schemeClr val="bg2">
                      <a:lumMod val="10000"/>
                    </a:schemeClr>
                  </a:solidFill>
                  <a:latin typeface="メイリオ" panose="020B0604030504040204" pitchFamily="50" charset="-128"/>
                  <a:ea typeface="メイリオ" panose="020B0604030504040204" pitchFamily="50" charset="-128"/>
                </a:rPr>
                <a:t>災害に備えて、これからどのようなことができるか、具体的に考えてみよう。</a:t>
              </a:r>
            </a:p>
          </p:txBody>
        </p:sp>
        <p:sp>
          <p:nvSpPr>
            <p:cNvPr id="6" name="四角形: 角を丸くする 5">
              <a:extLst>
                <a:ext uri="{FF2B5EF4-FFF2-40B4-BE49-F238E27FC236}">
                  <a16:creationId xmlns:a16="http://schemas.microsoft.com/office/drawing/2014/main" id="{1F22775E-D133-4BF4-914F-AEF8121FD559}"/>
                </a:ext>
              </a:extLst>
            </p:cNvPr>
            <p:cNvSpPr/>
            <p:nvPr/>
          </p:nvSpPr>
          <p:spPr>
            <a:xfrm>
              <a:off x="733179" y="1353019"/>
              <a:ext cx="1254904" cy="294968"/>
            </a:xfrm>
            <a:prstGeom prst="roundRect">
              <a:avLst>
                <a:gd name="adj" fmla="val 48667"/>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4000" tIns="36000" rIns="0" bIns="0" rtlCol="0" anchor="ctr" anchorCtr="1"/>
            <a:lstStyle/>
            <a:p>
              <a:pPr algn="ctr"/>
              <a:r>
                <a:rPr kumimoji="1" lang="ja-JP" altLang="en-US" sz="1200" b="1" spc="100" dirty="0">
                  <a:latin typeface="メイリオ" panose="020B0604030504040204" pitchFamily="50" charset="-128"/>
                  <a:ea typeface="メイリオ" panose="020B0604030504040204" pitchFamily="50" charset="-128"/>
                </a:rPr>
                <a:t>まとめ</a:t>
              </a:r>
            </a:p>
          </p:txBody>
        </p:sp>
        <p:pic>
          <p:nvPicPr>
            <p:cNvPr id="4" name="グラフィックス 3">
              <a:extLst>
                <a:ext uri="{FF2B5EF4-FFF2-40B4-BE49-F238E27FC236}">
                  <a16:creationId xmlns:a16="http://schemas.microsoft.com/office/drawing/2014/main" id="{25B94B8D-7FA0-42CD-B4A7-D9CF84608F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259" y="1238412"/>
              <a:ext cx="419100" cy="409575"/>
            </a:xfrm>
            <a:prstGeom prst="rect">
              <a:avLst/>
            </a:prstGeom>
          </p:spPr>
        </p:pic>
      </p:grpSp>
      <p:sp>
        <p:nvSpPr>
          <p:cNvPr id="9" name="object 2">
            <a:extLst>
              <a:ext uri="{FF2B5EF4-FFF2-40B4-BE49-F238E27FC236}">
                <a16:creationId xmlns:a16="http://schemas.microsoft.com/office/drawing/2014/main" id="{80B139EB-9D76-466F-AA05-29CFE9906FBF}"/>
              </a:ext>
            </a:extLst>
          </p:cNvPr>
          <p:cNvSpPr/>
          <p:nvPr/>
        </p:nvSpPr>
        <p:spPr>
          <a:xfrm>
            <a:off x="-1" y="232651"/>
            <a:ext cx="8553333"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ED9901"/>
          </a:solidFill>
        </p:spPr>
        <p:txBody>
          <a:bodyPr wrap="square" lIns="0" tIns="0" rIns="0" bIns="0" rtlCol="0"/>
          <a:lstStyle/>
          <a:p>
            <a:endParaRPr dirty="0"/>
          </a:p>
        </p:txBody>
      </p:sp>
      <p:grpSp>
        <p:nvGrpSpPr>
          <p:cNvPr id="23" name="グループ化 22">
            <a:extLst>
              <a:ext uri="{FF2B5EF4-FFF2-40B4-BE49-F238E27FC236}">
                <a16:creationId xmlns:a16="http://schemas.microsoft.com/office/drawing/2014/main" id="{B0079016-4A8B-4046-96DF-098758CF2293}"/>
              </a:ext>
            </a:extLst>
          </p:cNvPr>
          <p:cNvGrpSpPr/>
          <p:nvPr/>
        </p:nvGrpSpPr>
        <p:grpSpPr>
          <a:xfrm>
            <a:off x="76200" y="324000"/>
            <a:ext cx="8428554" cy="628377"/>
            <a:chOff x="76200" y="324000"/>
            <a:chExt cx="8428554" cy="628377"/>
          </a:xfrm>
        </p:grpSpPr>
        <p:sp>
          <p:nvSpPr>
            <p:cNvPr id="11" name="object 3">
              <a:extLst>
                <a:ext uri="{FF2B5EF4-FFF2-40B4-BE49-F238E27FC236}">
                  <a16:creationId xmlns:a16="http://schemas.microsoft.com/office/drawing/2014/main" id="{C4227F71-E657-4075-9458-7264392F2497}"/>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7" name="object 3">
              <a:extLst>
                <a:ext uri="{FF2B5EF4-FFF2-40B4-BE49-F238E27FC236}">
                  <a16:creationId xmlns:a16="http://schemas.microsoft.com/office/drawing/2014/main" id="{4E943721-31AF-4867-A95F-A1786B09DFE7}"/>
                </a:ext>
              </a:extLst>
            </p:cNvPr>
            <p:cNvSpPr txBox="1">
              <a:spLocks/>
            </p:cNvSpPr>
            <p:nvPr/>
          </p:nvSpPr>
          <p:spPr>
            <a:xfrm>
              <a:off x="792000" y="396000"/>
              <a:ext cx="5446627"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自然災害への経済的な備え</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9" name="object 3">
              <a:extLst>
                <a:ext uri="{FF2B5EF4-FFF2-40B4-BE49-F238E27FC236}">
                  <a16:creationId xmlns:a16="http://schemas.microsoft.com/office/drawing/2014/main" id="{79B4A53B-642A-4855-9CEB-3E1430E496E5}"/>
                </a:ext>
              </a:extLst>
            </p:cNvPr>
            <p:cNvSpPr txBox="1">
              <a:spLocks/>
            </p:cNvSpPr>
            <p:nvPr/>
          </p:nvSpPr>
          <p:spPr>
            <a:xfrm>
              <a:off x="5196559" y="457200"/>
              <a:ext cx="3308195"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b="1" kern="0" dirty="0">
                  <a:solidFill>
                    <a:srgbClr val="FFFFFF"/>
                  </a:solidFill>
                  <a:latin typeface="メイリオ" panose="020B0604030504040204" pitchFamily="50" charset="-128"/>
                  <a:ea typeface="メイリオ" panose="020B0604030504040204" pitchFamily="50" charset="-128"/>
                </a:rPr>
                <a:t>（すまいの保険を中心として）</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05825D39-4802-442C-8B85-51CAD5F70806}"/>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３</a:t>
              </a:r>
            </a:p>
          </p:txBody>
        </p:sp>
      </p:grpSp>
      <p:sp>
        <p:nvSpPr>
          <p:cNvPr id="2" name="正方形/長方形 1">
            <a:extLst>
              <a:ext uri="{FF2B5EF4-FFF2-40B4-BE49-F238E27FC236}">
                <a16:creationId xmlns:a16="http://schemas.microsoft.com/office/drawing/2014/main" id="{0E0A3E3A-8A3D-4B1F-A543-7F0E3EC96387}"/>
              </a:ext>
            </a:extLst>
          </p:cNvPr>
          <p:cNvSpPr/>
          <p:nvPr/>
        </p:nvSpPr>
        <p:spPr>
          <a:xfrm>
            <a:off x="943679" y="2425218"/>
            <a:ext cx="7233920" cy="1462209"/>
          </a:xfrm>
          <a:prstGeom prst="rect">
            <a:avLst/>
          </a:prstGeom>
          <a:noFill/>
          <a:ln w="1905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5" name="テキスト ボックス 4">
            <a:extLst>
              <a:ext uri="{FF2B5EF4-FFF2-40B4-BE49-F238E27FC236}">
                <a16:creationId xmlns:a16="http://schemas.microsoft.com/office/drawing/2014/main" id="{EFCB8123-5026-43CD-B0A5-2828F6758B25}"/>
              </a:ext>
            </a:extLst>
          </p:cNvPr>
          <p:cNvSpPr txBox="1"/>
          <p:nvPr/>
        </p:nvSpPr>
        <p:spPr>
          <a:xfrm>
            <a:off x="1342320" y="4924153"/>
            <a:ext cx="6788537" cy="377026"/>
          </a:xfrm>
          <a:prstGeom prst="rect">
            <a:avLst/>
          </a:prstGeom>
          <a:noFill/>
        </p:spPr>
        <p:txBody>
          <a:bodyPr wrap="square" rtlCol="0">
            <a:spAutoFit/>
          </a:bodyPr>
          <a:lstStyle/>
          <a:p>
            <a:pPr algn="l">
              <a:lnSpc>
                <a:spcPts val="2400"/>
              </a:lnSpc>
            </a:pPr>
            <a:r>
              <a:rPr lang="ja-JP" altLang="en-US" sz="1400" b="0" i="0" u="none" strike="noStrike" baseline="0" dirty="0">
                <a:latin typeface="メイリオ" panose="020B0604030504040204" pitchFamily="50" charset="-128"/>
                <a:ea typeface="メイリオ" panose="020B0604030504040204" pitchFamily="50" charset="-128"/>
              </a:rPr>
              <a:t>そう思う（　５　　４　　３　　２　　１　）　　　　そう思わない</a:t>
            </a:r>
            <a:endParaRPr kumimoji="1" lang="ja-JP" altLang="en-US" sz="1400" dirty="0">
              <a:latin typeface="メイリオ" panose="020B0604030504040204" pitchFamily="50" charset="-128"/>
              <a:ea typeface="メイリオ" panose="020B0604030504040204" pitchFamily="50" charset="-128"/>
            </a:endParaRPr>
          </a:p>
        </p:txBody>
      </p:sp>
      <p:grpSp>
        <p:nvGrpSpPr>
          <p:cNvPr id="8" name="グループ化 7">
            <a:extLst>
              <a:ext uri="{FF2B5EF4-FFF2-40B4-BE49-F238E27FC236}">
                <a16:creationId xmlns:a16="http://schemas.microsoft.com/office/drawing/2014/main" id="{B6C43D8A-40B7-4B40-A5DD-01DCCB68DE27}"/>
              </a:ext>
            </a:extLst>
          </p:cNvPr>
          <p:cNvGrpSpPr/>
          <p:nvPr/>
        </p:nvGrpSpPr>
        <p:grpSpPr>
          <a:xfrm>
            <a:off x="943679" y="4547505"/>
            <a:ext cx="6102685" cy="302006"/>
            <a:chOff x="831392" y="4140313"/>
            <a:chExt cx="6102685" cy="302006"/>
          </a:xfrm>
        </p:grpSpPr>
        <p:sp>
          <p:nvSpPr>
            <p:cNvPr id="28" name="テキスト ボックス 27">
              <a:extLst>
                <a:ext uri="{FF2B5EF4-FFF2-40B4-BE49-F238E27FC236}">
                  <a16:creationId xmlns:a16="http://schemas.microsoft.com/office/drawing/2014/main" id="{2EA17DA7-6316-44F8-858E-1F4E91028F38}"/>
                </a:ext>
              </a:extLst>
            </p:cNvPr>
            <p:cNvSpPr txBox="1"/>
            <p:nvPr/>
          </p:nvSpPr>
          <p:spPr>
            <a:xfrm>
              <a:off x="1179095" y="4140313"/>
              <a:ext cx="5754982" cy="302006"/>
            </a:xfrm>
            <a:prstGeom prst="rect">
              <a:avLst/>
            </a:prstGeom>
            <a:noFill/>
          </p:spPr>
          <p:txBody>
            <a:bodyPr wrap="square" lIns="0" tIns="0" rIns="0" bIns="0" rtlCol="0">
              <a:spAutoFit/>
            </a:bodyPr>
            <a:lstStyle/>
            <a:p>
              <a:pPr>
                <a:lnSpc>
                  <a:spcPts val="2500"/>
                </a:lnSpc>
              </a:pPr>
              <a:r>
                <a:rPr lang="ja-JP" altLang="en-US" sz="1600" b="1" dirty="0">
                  <a:solidFill>
                    <a:schemeClr val="bg2">
                      <a:lumMod val="10000"/>
                    </a:schemeClr>
                  </a:solidFill>
                  <a:latin typeface="メイリオ" panose="020B0604030504040204" pitchFamily="50" charset="-128"/>
                  <a:ea typeface="メイリオ" panose="020B0604030504040204" pitchFamily="50" charset="-128"/>
                </a:rPr>
                <a:t>今日の授業は内容に関心をもった。　　　　　</a:t>
              </a:r>
              <a:endParaRPr kumimoji="1" lang="ja-JP" altLang="en-US" sz="1600" b="1" spc="12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29" name="正方形/長方形 28">
              <a:extLst>
                <a:ext uri="{FF2B5EF4-FFF2-40B4-BE49-F238E27FC236}">
                  <a16:creationId xmlns:a16="http://schemas.microsoft.com/office/drawing/2014/main" id="{BF4669FC-025F-4BED-9623-8934FACF7DC5}"/>
                </a:ext>
              </a:extLst>
            </p:cNvPr>
            <p:cNvSpPr/>
            <p:nvPr/>
          </p:nvSpPr>
          <p:spPr>
            <a:xfrm>
              <a:off x="831392" y="4167702"/>
              <a:ext cx="247227" cy="247227"/>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メイリオ" panose="020B0604030504040204" pitchFamily="50" charset="-128"/>
                  <a:cs typeface="Arial" panose="020B0604020202020204" pitchFamily="34" charset="0"/>
                </a:rPr>
                <a:t>1</a:t>
              </a:r>
              <a:endParaRPr kumimoji="1" lang="ja-JP" altLang="en-US" dirty="0">
                <a:latin typeface="Arial" panose="020B0604020202020204" pitchFamily="34" charset="0"/>
                <a:ea typeface="メイリオ" panose="020B0604030504040204" pitchFamily="50" charset="-128"/>
                <a:cs typeface="Arial" panose="020B0604020202020204" pitchFamily="34" charset="0"/>
              </a:endParaRPr>
            </a:p>
          </p:txBody>
        </p:sp>
      </p:grpSp>
      <p:grpSp>
        <p:nvGrpSpPr>
          <p:cNvPr id="30" name="グループ化 29">
            <a:extLst>
              <a:ext uri="{FF2B5EF4-FFF2-40B4-BE49-F238E27FC236}">
                <a16:creationId xmlns:a16="http://schemas.microsoft.com/office/drawing/2014/main" id="{E578CA01-0784-414D-907E-E1438D88074A}"/>
              </a:ext>
            </a:extLst>
          </p:cNvPr>
          <p:cNvGrpSpPr/>
          <p:nvPr/>
        </p:nvGrpSpPr>
        <p:grpSpPr>
          <a:xfrm>
            <a:off x="943679" y="5382100"/>
            <a:ext cx="6102685" cy="302006"/>
            <a:chOff x="831392" y="4140313"/>
            <a:chExt cx="6102685" cy="302006"/>
          </a:xfrm>
        </p:grpSpPr>
        <p:sp>
          <p:nvSpPr>
            <p:cNvPr id="31" name="テキスト ボックス 30">
              <a:extLst>
                <a:ext uri="{FF2B5EF4-FFF2-40B4-BE49-F238E27FC236}">
                  <a16:creationId xmlns:a16="http://schemas.microsoft.com/office/drawing/2014/main" id="{802D7363-072C-4D9C-96CF-D9D3BD888C01}"/>
                </a:ext>
              </a:extLst>
            </p:cNvPr>
            <p:cNvSpPr txBox="1"/>
            <p:nvPr/>
          </p:nvSpPr>
          <p:spPr>
            <a:xfrm>
              <a:off x="1179095" y="4140313"/>
              <a:ext cx="5754982" cy="302006"/>
            </a:xfrm>
            <a:prstGeom prst="rect">
              <a:avLst/>
            </a:prstGeom>
            <a:noFill/>
          </p:spPr>
          <p:txBody>
            <a:bodyPr wrap="square" lIns="0" tIns="0" rIns="0" bIns="0" rtlCol="0">
              <a:spAutoFit/>
            </a:bodyPr>
            <a:lstStyle/>
            <a:p>
              <a:pPr>
                <a:lnSpc>
                  <a:spcPts val="2500"/>
                </a:lnSpc>
              </a:pPr>
              <a:r>
                <a:rPr lang="ja-JP" altLang="en-US" sz="1600" b="1" dirty="0">
                  <a:solidFill>
                    <a:schemeClr val="bg2">
                      <a:lumMod val="10000"/>
                    </a:schemeClr>
                  </a:solidFill>
                  <a:latin typeface="メイリオ" panose="020B0604030504040204" pitchFamily="50" charset="-128"/>
                  <a:ea typeface="メイリオ" panose="020B0604030504040204" pitchFamily="50" charset="-128"/>
                </a:rPr>
                <a:t>今日の授業は気づきや学びがあった。　　　　　</a:t>
              </a:r>
              <a:endParaRPr kumimoji="1" lang="ja-JP" altLang="en-US" sz="1600" b="1" spc="12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32" name="正方形/長方形 31">
              <a:extLst>
                <a:ext uri="{FF2B5EF4-FFF2-40B4-BE49-F238E27FC236}">
                  <a16:creationId xmlns:a16="http://schemas.microsoft.com/office/drawing/2014/main" id="{51AE7C9C-23D8-4A2E-97FA-C4985D962FF1}"/>
                </a:ext>
              </a:extLst>
            </p:cNvPr>
            <p:cNvSpPr/>
            <p:nvPr/>
          </p:nvSpPr>
          <p:spPr>
            <a:xfrm>
              <a:off x="831392" y="4167702"/>
              <a:ext cx="247227" cy="247227"/>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メイリオ" panose="020B0604030504040204" pitchFamily="50" charset="-128"/>
                  <a:cs typeface="Arial" panose="020B0604020202020204" pitchFamily="34" charset="0"/>
                </a:rPr>
                <a:t>2</a:t>
              </a:r>
              <a:endParaRPr kumimoji="1" lang="ja-JP" altLang="en-US" dirty="0">
                <a:latin typeface="Arial" panose="020B0604020202020204" pitchFamily="34" charset="0"/>
                <a:ea typeface="メイリオ" panose="020B0604030504040204" pitchFamily="50" charset="-128"/>
                <a:cs typeface="Arial" panose="020B0604020202020204" pitchFamily="34" charset="0"/>
              </a:endParaRPr>
            </a:p>
          </p:txBody>
        </p:sp>
      </p:grpSp>
      <p:sp>
        <p:nvSpPr>
          <p:cNvPr id="33" name="テキスト ボックス 32">
            <a:extLst>
              <a:ext uri="{FF2B5EF4-FFF2-40B4-BE49-F238E27FC236}">
                <a16:creationId xmlns:a16="http://schemas.microsoft.com/office/drawing/2014/main" id="{210D4BCB-227D-4516-BE17-F8E5EE6D7E9B}"/>
              </a:ext>
            </a:extLst>
          </p:cNvPr>
          <p:cNvSpPr txBox="1"/>
          <p:nvPr/>
        </p:nvSpPr>
        <p:spPr>
          <a:xfrm>
            <a:off x="1342320" y="5765027"/>
            <a:ext cx="6788537" cy="377026"/>
          </a:xfrm>
          <a:prstGeom prst="rect">
            <a:avLst/>
          </a:prstGeom>
          <a:noFill/>
        </p:spPr>
        <p:txBody>
          <a:bodyPr wrap="square" rtlCol="0">
            <a:spAutoFit/>
          </a:bodyPr>
          <a:lstStyle/>
          <a:p>
            <a:pPr algn="l">
              <a:lnSpc>
                <a:spcPts val="2400"/>
              </a:lnSpc>
            </a:pPr>
            <a:r>
              <a:rPr lang="ja-JP" altLang="en-US" sz="1400" b="0" i="0" u="none" strike="noStrike" baseline="0" dirty="0">
                <a:latin typeface="メイリオ" panose="020B0604030504040204" pitchFamily="50" charset="-128"/>
                <a:ea typeface="メイリオ" panose="020B0604030504040204" pitchFamily="50" charset="-128"/>
              </a:rPr>
              <a:t>そう思う（　５　　４　　３　　２　　１　）　　　　そう思わない</a:t>
            </a:r>
            <a:endParaRPr kumimoji="1" lang="ja-JP" altLang="en-US"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47815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300"/>
                                        <p:tgtEl>
                                          <p:spTgt spid="22"/>
                                        </p:tgtEl>
                                      </p:cBhvr>
                                    </p:animEffect>
                                  </p:childTnLst>
                                </p:cTn>
                              </p:par>
                              <p:par>
                                <p:cTn id="18" presetID="47" presetClass="entr" presetSubtype="0" fill="hold" nodeType="withEffect">
                                  <p:stCondLst>
                                    <p:cond delay="30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200"/>
                                        <p:tgtEl>
                                          <p:spTgt spid="24"/>
                                        </p:tgtEl>
                                      </p:cBhvr>
                                    </p:animEffect>
                                    <p:anim calcmode="lin" valueType="num">
                                      <p:cBhvr>
                                        <p:cTn id="21" dur="200" fill="hold"/>
                                        <p:tgtEl>
                                          <p:spTgt spid="24"/>
                                        </p:tgtEl>
                                        <p:attrNameLst>
                                          <p:attrName>ppt_x</p:attrName>
                                        </p:attrNameLst>
                                      </p:cBhvr>
                                      <p:tavLst>
                                        <p:tav tm="0">
                                          <p:val>
                                            <p:strVal val="#ppt_x"/>
                                          </p:val>
                                        </p:tav>
                                        <p:tav tm="100000">
                                          <p:val>
                                            <p:strVal val="#ppt_x"/>
                                          </p:val>
                                        </p:tav>
                                      </p:tavLst>
                                    </p:anim>
                                    <p:anim calcmode="lin" valueType="num">
                                      <p:cBhvr>
                                        <p:cTn id="22" dur="2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300"/>
                                        <p:tgtEl>
                                          <p:spTgt spid="2"/>
                                        </p:tgtEl>
                                      </p:cBhvr>
                                    </p:animEffect>
                                  </p:childTnLst>
                                </p:cTn>
                              </p:par>
                              <p:par>
                                <p:cTn id="27" presetID="10" presetClass="entr" presetSubtype="0" fill="hold" nodeType="withEffect">
                                  <p:stCondLst>
                                    <p:cond delay="3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300"/>
                                        <p:tgtEl>
                                          <p:spTgt spid="8"/>
                                        </p:tgtEl>
                                      </p:cBhvr>
                                    </p:animEffect>
                                  </p:childTnLst>
                                </p:cTn>
                              </p:par>
                              <p:par>
                                <p:cTn id="30" presetID="10" presetClass="entr" presetSubtype="0" fill="hold" grpId="0" nodeType="withEffect">
                                  <p:stCondLst>
                                    <p:cond delay="30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300"/>
                                        <p:tgtEl>
                                          <p:spTgt spid="5"/>
                                        </p:tgtEl>
                                      </p:cBhvr>
                                    </p:animEffect>
                                  </p:childTnLst>
                                </p:cTn>
                              </p:par>
                              <p:par>
                                <p:cTn id="33" presetID="10" presetClass="entr" presetSubtype="0" fill="hold" nodeType="withEffect">
                                  <p:stCondLst>
                                    <p:cond delay="30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300"/>
                                        <p:tgtEl>
                                          <p:spTgt spid="30"/>
                                        </p:tgtEl>
                                      </p:cBhvr>
                                    </p:animEffect>
                                  </p:childTnLst>
                                </p:cTn>
                              </p:par>
                              <p:par>
                                <p:cTn id="36" presetID="10" presetClass="entr" presetSubtype="0" fill="hold" grpId="0" nodeType="withEffect">
                                  <p:stCondLst>
                                    <p:cond delay="30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3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9" grpId="0" animBg="1"/>
      <p:bldP spid="2" grpId="0" animBg="1"/>
      <p:bldP spid="5"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k object 16">
            <a:extLst>
              <a:ext uri="{FF2B5EF4-FFF2-40B4-BE49-F238E27FC236}">
                <a16:creationId xmlns:a16="http://schemas.microsoft.com/office/drawing/2014/main" id="{48062CF4-489C-436F-BE80-9ABC9C0E0A6D}"/>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126AAE"/>
            </a:solidFill>
          </a:ln>
        </p:spPr>
        <p:txBody>
          <a:bodyPr wrap="square" lIns="0" tIns="0" rIns="0" bIns="0" rtlCol="0"/>
          <a:lstStyle/>
          <a:p>
            <a:endParaRPr/>
          </a:p>
        </p:txBody>
      </p:sp>
      <p:pic>
        <p:nvPicPr>
          <p:cNvPr id="5" name="図 4" descr="テキスト, 地図 が含まれている画像&#10;&#10;自動的に生成された説明">
            <a:extLst>
              <a:ext uri="{FF2B5EF4-FFF2-40B4-BE49-F238E27FC236}">
                <a16:creationId xmlns:a16="http://schemas.microsoft.com/office/drawing/2014/main" id="{46271D57-5318-4B7A-AC95-947C50EFA3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0422" y="2140371"/>
            <a:ext cx="5643154" cy="3320578"/>
          </a:xfrm>
          <a:prstGeom prst="rect">
            <a:avLst/>
          </a:prstGeom>
        </p:spPr>
      </p:pic>
      <p:grpSp>
        <p:nvGrpSpPr>
          <p:cNvPr id="24" name="グループ化 23">
            <a:extLst>
              <a:ext uri="{FF2B5EF4-FFF2-40B4-BE49-F238E27FC236}">
                <a16:creationId xmlns:a16="http://schemas.microsoft.com/office/drawing/2014/main" id="{FCC333D8-0D98-4357-9D5C-CDBEF294982B}"/>
              </a:ext>
            </a:extLst>
          </p:cNvPr>
          <p:cNvGrpSpPr/>
          <p:nvPr/>
        </p:nvGrpSpPr>
        <p:grpSpPr>
          <a:xfrm>
            <a:off x="622259" y="1238412"/>
            <a:ext cx="7899482" cy="817557"/>
            <a:chOff x="622259" y="1238412"/>
            <a:chExt cx="7899482" cy="817557"/>
          </a:xfrm>
        </p:grpSpPr>
        <p:sp>
          <p:nvSpPr>
            <p:cNvPr id="7" name="四角形: 角を丸くする 6">
              <a:extLst>
                <a:ext uri="{FF2B5EF4-FFF2-40B4-BE49-F238E27FC236}">
                  <a16:creationId xmlns:a16="http://schemas.microsoft.com/office/drawing/2014/main" id="{C71FBF1B-5AF5-4C9E-9251-56E9A00F1BB2}"/>
                </a:ext>
              </a:extLst>
            </p:cNvPr>
            <p:cNvSpPr/>
            <p:nvPr/>
          </p:nvSpPr>
          <p:spPr>
            <a:xfrm>
              <a:off x="1435947" y="1361439"/>
              <a:ext cx="7085794" cy="694530"/>
            </a:xfrm>
            <a:prstGeom prst="roundRect">
              <a:avLst>
                <a:gd name="adj" fmla="val 5686"/>
              </a:avLst>
            </a:prstGeom>
            <a:solidFill>
              <a:srgbClr val="DA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 name="テキスト ボックス 2">
              <a:extLst>
                <a:ext uri="{FF2B5EF4-FFF2-40B4-BE49-F238E27FC236}">
                  <a16:creationId xmlns:a16="http://schemas.microsoft.com/office/drawing/2014/main" id="{EF672152-70D8-40F9-B614-E7F0FECFB9A9}"/>
                </a:ext>
              </a:extLst>
            </p:cNvPr>
            <p:cNvSpPr txBox="1"/>
            <p:nvPr/>
          </p:nvSpPr>
          <p:spPr>
            <a:xfrm>
              <a:off x="2099003" y="1400756"/>
              <a:ext cx="6056763" cy="641201"/>
            </a:xfrm>
            <a:prstGeom prst="rect">
              <a:avLst/>
            </a:prstGeom>
            <a:noFill/>
          </p:spPr>
          <p:txBody>
            <a:bodyPr wrap="square" lIns="0" tIns="0" rIns="0" bIns="0" rtlCol="0">
              <a:spAutoFit/>
            </a:bodyPr>
            <a:lstStyle/>
            <a:p>
              <a:pPr algn="l">
                <a:lnSpc>
                  <a:spcPts val="2500"/>
                </a:lnSpc>
              </a:pPr>
              <a:r>
                <a:rPr lang="ja-JP" altLang="en-US" sz="1600" b="1" i="0" u="none" strike="noStrike" baseline="0" dirty="0">
                  <a:solidFill>
                    <a:schemeClr val="bg2">
                      <a:lumMod val="10000"/>
                    </a:schemeClr>
                  </a:solidFill>
                  <a:latin typeface="メイリオ" panose="020B0604030504040204" pitchFamily="50" charset="-128"/>
                  <a:ea typeface="メイリオ" panose="020B0604030504040204" pitchFamily="50" charset="-128"/>
                </a:rPr>
                <a:t>大雨や豪雨、強風や竜巻、地震などによって、どのようなことが起こるか、具体的にあげてみよう。</a:t>
              </a:r>
              <a:endParaRPr kumimoji="1" lang="ja-JP" altLang="en-US" sz="1600" b="1" spc="12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6" name="四角形: 角を丸くする 5">
              <a:extLst>
                <a:ext uri="{FF2B5EF4-FFF2-40B4-BE49-F238E27FC236}">
                  <a16:creationId xmlns:a16="http://schemas.microsoft.com/office/drawing/2014/main" id="{1F22775E-D133-4BF4-914F-AEF8121FD559}"/>
                </a:ext>
              </a:extLst>
            </p:cNvPr>
            <p:cNvSpPr/>
            <p:nvPr/>
          </p:nvSpPr>
          <p:spPr>
            <a:xfrm>
              <a:off x="733179" y="1353019"/>
              <a:ext cx="1254904" cy="294968"/>
            </a:xfrm>
            <a:prstGeom prst="roundRect">
              <a:avLst>
                <a:gd name="adj" fmla="val 48667"/>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4000" tIns="36000" rIns="0" bIns="0" rtlCol="0" anchor="ctr" anchorCtr="1"/>
            <a:lstStyle/>
            <a:p>
              <a:pPr algn="ctr"/>
              <a:r>
                <a:rPr kumimoji="1" lang="ja-JP" altLang="en-US" sz="1200" b="1" dirty="0">
                  <a:latin typeface="メイリオ" panose="020B0604030504040204" pitchFamily="50" charset="-128"/>
                  <a:ea typeface="メイリオ" panose="020B0604030504040204" pitchFamily="50" charset="-128"/>
                </a:rPr>
                <a:t>考えてみよう</a:t>
              </a:r>
            </a:p>
          </p:txBody>
        </p:sp>
        <p:pic>
          <p:nvPicPr>
            <p:cNvPr id="4" name="グラフィックス 3">
              <a:extLst>
                <a:ext uri="{FF2B5EF4-FFF2-40B4-BE49-F238E27FC236}">
                  <a16:creationId xmlns:a16="http://schemas.microsoft.com/office/drawing/2014/main" id="{25B94B8D-7FA0-42CD-B4A7-D9CF84608F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2259" y="1238412"/>
              <a:ext cx="419100" cy="409575"/>
            </a:xfrm>
            <a:prstGeom prst="rect">
              <a:avLst/>
            </a:prstGeom>
          </p:spPr>
        </p:pic>
      </p:grpSp>
      <p:sp>
        <p:nvSpPr>
          <p:cNvPr id="10" name="object 10">
            <a:extLst>
              <a:ext uri="{FF2B5EF4-FFF2-40B4-BE49-F238E27FC236}">
                <a16:creationId xmlns:a16="http://schemas.microsoft.com/office/drawing/2014/main" id="{92837FD7-9248-45E8-9A76-03267DF5BC83}"/>
              </a:ext>
            </a:extLst>
          </p:cNvPr>
          <p:cNvSpPr txBox="1"/>
          <p:nvPr/>
        </p:nvSpPr>
        <p:spPr>
          <a:xfrm>
            <a:off x="914948" y="6070297"/>
            <a:ext cx="7495873" cy="247504"/>
          </a:xfrm>
          <a:prstGeom prst="rect">
            <a:avLst/>
          </a:prstGeom>
        </p:spPr>
        <p:txBody>
          <a:bodyPr vert="horz" wrap="square" lIns="0" tIns="12700" rIns="0" bIns="0" spcCol="144000" rtlCol="0">
            <a:spAutoFit/>
          </a:bodyPr>
          <a:lstStyle/>
          <a:p>
            <a:pPr marL="12700">
              <a:lnSpc>
                <a:spcPts val="1800"/>
              </a:lnSpc>
              <a:spcBef>
                <a:spcPts val="100"/>
              </a:spcBef>
            </a:pPr>
            <a:r>
              <a:rPr lang="ja-JP" altLang="en-US" sz="1600" b="1" dirty="0">
                <a:solidFill>
                  <a:srgbClr val="FF0000"/>
                </a:solidFill>
                <a:latin typeface="メイリオ" panose="020B0604030504040204" pitchFamily="50" charset="-128"/>
                <a:ea typeface="メイリオ" panose="020B0604030504040204" pitchFamily="50" charset="-128"/>
              </a:rPr>
              <a:t>洪水（河川はん濫・堤防決壊）、土砂災害（土石流・地滑り・がけ崩れ）など</a:t>
            </a:r>
            <a:endParaRPr lang="ja-JP" altLang="en-US" sz="1200" b="1" dirty="0">
              <a:solidFill>
                <a:srgbClr val="FF0000"/>
              </a:solidFill>
              <a:latin typeface="メイリオ" panose="020B0604030504040204" pitchFamily="50" charset="-128"/>
              <a:ea typeface="メイリオ" panose="020B0604030504040204" pitchFamily="50" charset="-128"/>
              <a:cs typeface="メイリオ"/>
            </a:endParaRPr>
          </a:p>
        </p:txBody>
      </p:sp>
      <p:sp>
        <p:nvSpPr>
          <p:cNvPr id="12" name="テキスト ボックス 11">
            <a:extLst>
              <a:ext uri="{FF2B5EF4-FFF2-40B4-BE49-F238E27FC236}">
                <a16:creationId xmlns:a16="http://schemas.microsoft.com/office/drawing/2014/main" id="{562F17FF-0E78-4BC2-8A6E-BF7327E08714}"/>
              </a:ext>
            </a:extLst>
          </p:cNvPr>
          <p:cNvSpPr txBox="1"/>
          <p:nvPr/>
        </p:nvSpPr>
        <p:spPr>
          <a:xfrm>
            <a:off x="622259" y="5644223"/>
            <a:ext cx="6311818" cy="302006"/>
          </a:xfrm>
          <a:prstGeom prst="rect">
            <a:avLst/>
          </a:prstGeom>
          <a:noFill/>
        </p:spPr>
        <p:txBody>
          <a:bodyPr wrap="square" lIns="0" tIns="0" rIns="0" bIns="0" rtlCol="0">
            <a:spAutoFit/>
          </a:bodyPr>
          <a:lstStyle/>
          <a:p>
            <a:pPr algn="l">
              <a:lnSpc>
                <a:spcPts val="2500"/>
              </a:lnSpc>
            </a:pPr>
            <a:r>
              <a:rPr lang="ja-JP" altLang="en-US" sz="1600" b="1" i="0" u="none" strike="noStrike" baseline="0" dirty="0">
                <a:solidFill>
                  <a:schemeClr val="bg2">
                    <a:lumMod val="10000"/>
                  </a:schemeClr>
                </a:solidFill>
                <a:latin typeface="メイリオ" panose="020B0604030504040204" pitchFamily="50" charset="-128"/>
                <a:ea typeface="メイリオ" panose="020B0604030504040204" pitchFamily="50" charset="-128"/>
              </a:rPr>
              <a:t>（１）大雨・豪雨</a:t>
            </a:r>
            <a:endParaRPr kumimoji="1" lang="ja-JP" altLang="en-US" sz="1600" b="1" spc="12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9" name="object 2">
            <a:extLst>
              <a:ext uri="{FF2B5EF4-FFF2-40B4-BE49-F238E27FC236}">
                <a16:creationId xmlns:a16="http://schemas.microsoft.com/office/drawing/2014/main" id="{80B139EB-9D76-466F-AA05-29CFE9906FBF}"/>
              </a:ext>
            </a:extLst>
          </p:cNvPr>
          <p:cNvSpPr/>
          <p:nvPr/>
        </p:nvSpPr>
        <p:spPr>
          <a:xfrm>
            <a:off x="-1" y="232651"/>
            <a:ext cx="8833686"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ED9901"/>
          </a:solidFill>
        </p:spPr>
        <p:txBody>
          <a:bodyPr wrap="square" lIns="0" tIns="0" rIns="0" bIns="0" rtlCol="0"/>
          <a:lstStyle/>
          <a:p>
            <a:endParaRPr dirty="0"/>
          </a:p>
        </p:txBody>
      </p:sp>
      <p:grpSp>
        <p:nvGrpSpPr>
          <p:cNvPr id="23" name="グループ化 22">
            <a:extLst>
              <a:ext uri="{FF2B5EF4-FFF2-40B4-BE49-F238E27FC236}">
                <a16:creationId xmlns:a16="http://schemas.microsoft.com/office/drawing/2014/main" id="{B0079016-4A8B-4046-96DF-098758CF2293}"/>
              </a:ext>
            </a:extLst>
          </p:cNvPr>
          <p:cNvGrpSpPr/>
          <p:nvPr/>
        </p:nvGrpSpPr>
        <p:grpSpPr>
          <a:xfrm>
            <a:off x="76200" y="324000"/>
            <a:ext cx="8733240" cy="628377"/>
            <a:chOff x="76200" y="324000"/>
            <a:chExt cx="8733240" cy="628377"/>
          </a:xfrm>
        </p:grpSpPr>
        <p:sp>
          <p:nvSpPr>
            <p:cNvPr id="11" name="object 3">
              <a:extLst>
                <a:ext uri="{FF2B5EF4-FFF2-40B4-BE49-F238E27FC236}">
                  <a16:creationId xmlns:a16="http://schemas.microsoft.com/office/drawing/2014/main" id="{C4227F71-E657-4075-9458-7264392F2497}"/>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7" name="object 3">
              <a:extLst>
                <a:ext uri="{FF2B5EF4-FFF2-40B4-BE49-F238E27FC236}">
                  <a16:creationId xmlns:a16="http://schemas.microsoft.com/office/drawing/2014/main" id="{4E943721-31AF-4867-A95F-A1786B09DFE7}"/>
                </a:ext>
              </a:extLst>
            </p:cNvPr>
            <p:cNvSpPr txBox="1">
              <a:spLocks/>
            </p:cNvSpPr>
            <p:nvPr/>
          </p:nvSpPr>
          <p:spPr>
            <a:xfrm>
              <a:off x="792000" y="396000"/>
              <a:ext cx="5446627"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spc="-150" dirty="0">
                  <a:solidFill>
                    <a:srgbClr val="FFFFFF"/>
                  </a:solidFill>
                  <a:latin typeface="メイリオ" panose="020B0604030504040204" pitchFamily="50" charset="-128"/>
                  <a:ea typeface="メイリオ" panose="020B0604030504040204" pitchFamily="50" charset="-128"/>
                </a:rPr>
                <a:t>天災は、忘れたときにやってくる？</a:t>
              </a:r>
              <a:endParaRPr kumimoji="0" lang="ja-JP" altLang="en-US" b="1" kern="0" spc="-150" dirty="0">
                <a:solidFill>
                  <a:sysClr val="windowText" lastClr="000000"/>
                </a:solidFill>
                <a:latin typeface="メイリオ" panose="020B0604030504040204" pitchFamily="50" charset="-128"/>
                <a:ea typeface="メイリオ" panose="020B0604030504040204" pitchFamily="50" charset="-128"/>
              </a:endParaRPr>
            </a:p>
          </p:txBody>
        </p:sp>
        <p:sp>
          <p:nvSpPr>
            <p:cNvPr id="19" name="object 3">
              <a:extLst>
                <a:ext uri="{FF2B5EF4-FFF2-40B4-BE49-F238E27FC236}">
                  <a16:creationId xmlns:a16="http://schemas.microsoft.com/office/drawing/2014/main" id="{79B4A53B-642A-4855-9CEB-3E1430E496E5}"/>
                </a:ext>
              </a:extLst>
            </p:cNvPr>
            <p:cNvSpPr txBox="1">
              <a:spLocks/>
            </p:cNvSpPr>
            <p:nvPr/>
          </p:nvSpPr>
          <p:spPr>
            <a:xfrm>
              <a:off x="6284826" y="457200"/>
              <a:ext cx="2524614"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b="1" kern="0" spc="-150" dirty="0">
                  <a:solidFill>
                    <a:srgbClr val="FFFFFF"/>
                  </a:solidFill>
                  <a:latin typeface="メイリオ" panose="020B0604030504040204" pitchFamily="50" charset="-128"/>
                  <a:ea typeface="メイリオ" panose="020B0604030504040204" pitchFamily="50" charset="-128"/>
                </a:rPr>
                <a:t>（いろいろな自然災害）</a:t>
              </a:r>
              <a:endParaRPr kumimoji="0" lang="ja-JP" altLang="en-US" b="1" kern="0" spc="-150" dirty="0">
                <a:solidFill>
                  <a:sysClr val="windowText" lastClr="000000"/>
                </a:solidFill>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05825D39-4802-442C-8B85-51CAD5F70806}"/>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1</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spTree>
    <p:extLst>
      <p:ext uri="{BB962C8B-B14F-4D97-AF65-F5344CB8AC3E}">
        <p14:creationId xmlns:p14="http://schemas.microsoft.com/office/powerpoint/2010/main" val="32931013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300"/>
                                        <p:tgtEl>
                                          <p:spTgt spid="22"/>
                                        </p:tgtEl>
                                      </p:cBhvr>
                                    </p:animEffect>
                                  </p:childTnLst>
                                </p:cTn>
                              </p:par>
                            </p:childTnLst>
                          </p:cTn>
                        </p:par>
                        <p:par>
                          <p:cTn id="18" fill="hold">
                            <p:stCondLst>
                              <p:cond delay="300"/>
                            </p:stCondLst>
                            <p:childTnLst>
                              <p:par>
                                <p:cTn id="19" presetID="47" presetClass="entr" presetSubtype="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200"/>
                                        <p:tgtEl>
                                          <p:spTgt spid="24"/>
                                        </p:tgtEl>
                                      </p:cBhvr>
                                    </p:animEffect>
                                    <p:anim calcmode="lin" valueType="num">
                                      <p:cBhvr>
                                        <p:cTn id="22" dur="200" fill="hold"/>
                                        <p:tgtEl>
                                          <p:spTgt spid="24"/>
                                        </p:tgtEl>
                                        <p:attrNameLst>
                                          <p:attrName>ppt_x</p:attrName>
                                        </p:attrNameLst>
                                      </p:cBhvr>
                                      <p:tavLst>
                                        <p:tav tm="0">
                                          <p:val>
                                            <p:strVal val="#ppt_x"/>
                                          </p:val>
                                        </p:tav>
                                        <p:tav tm="100000">
                                          <p:val>
                                            <p:strVal val="#ppt_x"/>
                                          </p:val>
                                        </p:tav>
                                      </p:tavLst>
                                    </p:anim>
                                    <p:anim calcmode="lin" valueType="num">
                                      <p:cBhvr>
                                        <p:cTn id="23" dur="2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3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3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repeatCount="200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0" grpId="0"/>
      <p:bldP spid="12" grpId="0"/>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8">
            <a:extLst>
              <a:ext uri="{FF2B5EF4-FFF2-40B4-BE49-F238E27FC236}">
                <a16:creationId xmlns:a16="http://schemas.microsoft.com/office/drawing/2014/main" id="{5DED9B9E-B926-4EB4-9C08-C7550D20F27D}"/>
              </a:ext>
            </a:extLst>
          </p:cNvPr>
          <p:cNvSpPr txBox="1"/>
          <p:nvPr/>
        </p:nvSpPr>
        <p:spPr>
          <a:xfrm>
            <a:off x="5257800" y="5756740"/>
            <a:ext cx="3048000" cy="339260"/>
          </a:xfrm>
          <a:prstGeom prst="rect">
            <a:avLst/>
          </a:prstGeom>
        </p:spPr>
        <p:txBody>
          <a:bodyPr vert="horz" wrap="square" lIns="0" tIns="12700" rIns="0" bIns="0" rtlCol="0">
            <a:spAutoFit/>
          </a:bodyPr>
          <a:lstStyle/>
          <a:p>
            <a:pPr marL="12700" algn="r">
              <a:lnSpc>
                <a:spcPts val="2800"/>
              </a:lnSpc>
              <a:spcBef>
                <a:spcPts val="100"/>
              </a:spcBef>
            </a:pPr>
            <a:r>
              <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cs typeface="游ゴシック"/>
              </a:rPr>
              <a:t>2024</a:t>
            </a: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游ゴシック"/>
              </a:rPr>
              <a:t>年</a:t>
            </a:r>
            <a:r>
              <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cs typeface="游ゴシック"/>
              </a:rPr>
              <a:t>3</a:t>
            </a: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游ゴシック"/>
              </a:rPr>
              <a:t>月</a:t>
            </a:r>
            <a:endParaRPr sz="1400" b="1" dirty="0">
              <a:solidFill>
                <a:schemeClr val="tx1">
                  <a:lumMod val="75000"/>
                  <a:lumOff val="25000"/>
                </a:schemeClr>
              </a:solidFill>
              <a:latin typeface="メイリオ" panose="020B0604030504040204" pitchFamily="50" charset="-128"/>
              <a:ea typeface="メイリオ" panose="020B0604030504040204" pitchFamily="50" charset="-128"/>
              <a:cs typeface="游ゴシック"/>
            </a:endParaRPr>
          </a:p>
        </p:txBody>
      </p:sp>
    </p:spTree>
    <p:extLst>
      <p:ext uri="{BB962C8B-B14F-4D97-AF65-F5344CB8AC3E}">
        <p14:creationId xmlns:p14="http://schemas.microsoft.com/office/powerpoint/2010/main" val="5824922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k object 16">
            <a:extLst>
              <a:ext uri="{FF2B5EF4-FFF2-40B4-BE49-F238E27FC236}">
                <a16:creationId xmlns:a16="http://schemas.microsoft.com/office/drawing/2014/main" id="{48062CF4-489C-436F-BE80-9ABC9C0E0A6D}"/>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126AAE"/>
            </a:solidFill>
          </a:ln>
        </p:spPr>
        <p:txBody>
          <a:bodyPr wrap="square" lIns="0" tIns="0" rIns="0" bIns="0" rtlCol="0"/>
          <a:lstStyle/>
          <a:p>
            <a:endParaRPr/>
          </a:p>
        </p:txBody>
      </p:sp>
      <p:pic>
        <p:nvPicPr>
          <p:cNvPr id="5" name="図 4" descr="テキスト, 地図 が含まれている画像&#10;&#10;自動的に生成された説明">
            <a:extLst>
              <a:ext uri="{FF2B5EF4-FFF2-40B4-BE49-F238E27FC236}">
                <a16:creationId xmlns:a16="http://schemas.microsoft.com/office/drawing/2014/main" id="{46271D57-5318-4B7A-AC95-947C50EFA3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0422" y="2140371"/>
            <a:ext cx="5643154" cy="3320578"/>
          </a:xfrm>
          <a:prstGeom prst="rect">
            <a:avLst/>
          </a:prstGeom>
        </p:spPr>
      </p:pic>
      <p:grpSp>
        <p:nvGrpSpPr>
          <p:cNvPr id="24" name="グループ化 23">
            <a:extLst>
              <a:ext uri="{FF2B5EF4-FFF2-40B4-BE49-F238E27FC236}">
                <a16:creationId xmlns:a16="http://schemas.microsoft.com/office/drawing/2014/main" id="{FCC333D8-0D98-4357-9D5C-CDBEF294982B}"/>
              </a:ext>
            </a:extLst>
          </p:cNvPr>
          <p:cNvGrpSpPr/>
          <p:nvPr/>
        </p:nvGrpSpPr>
        <p:grpSpPr>
          <a:xfrm>
            <a:off x="622259" y="1238412"/>
            <a:ext cx="7899482" cy="817557"/>
            <a:chOff x="622259" y="1238412"/>
            <a:chExt cx="7899482" cy="817557"/>
          </a:xfrm>
        </p:grpSpPr>
        <p:sp>
          <p:nvSpPr>
            <p:cNvPr id="7" name="四角形: 角を丸くする 6">
              <a:extLst>
                <a:ext uri="{FF2B5EF4-FFF2-40B4-BE49-F238E27FC236}">
                  <a16:creationId xmlns:a16="http://schemas.microsoft.com/office/drawing/2014/main" id="{C71FBF1B-5AF5-4C9E-9251-56E9A00F1BB2}"/>
                </a:ext>
              </a:extLst>
            </p:cNvPr>
            <p:cNvSpPr/>
            <p:nvPr/>
          </p:nvSpPr>
          <p:spPr>
            <a:xfrm>
              <a:off x="1435947" y="1361439"/>
              <a:ext cx="7085794" cy="694530"/>
            </a:xfrm>
            <a:prstGeom prst="roundRect">
              <a:avLst>
                <a:gd name="adj" fmla="val 5686"/>
              </a:avLst>
            </a:prstGeom>
            <a:solidFill>
              <a:srgbClr val="DA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 name="テキスト ボックス 2">
              <a:extLst>
                <a:ext uri="{FF2B5EF4-FFF2-40B4-BE49-F238E27FC236}">
                  <a16:creationId xmlns:a16="http://schemas.microsoft.com/office/drawing/2014/main" id="{EF672152-70D8-40F9-B614-E7F0FECFB9A9}"/>
                </a:ext>
              </a:extLst>
            </p:cNvPr>
            <p:cNvSpPr txBox="1"/>
            <p:nvPr/>
          </p:nvSpPr>
          <p:spPr>
            <a:xfrm>
              <a:off x="2099003" y="1400756"/>
              <a:ext cx="6039725" cy="641201"/>
            </a:xfrm>
            <a:prstGeom prst="rect">
              <a:avLst/>
            </a:prstGeom>
            <a:noFill/>
          </p:spPr>
          <p:txBody>
            <a:bodyPr wrap="square" lIns="0" tIns="0" rIns="0" bIns="0" rtlCol="0">
              <a:spAutoFit/>
            </a:bodyPr>
            <a:lstStyle/>
            <a:p>
              <a:pPr algn="l">
                <a:lnSpc>
                  <a:spcPts val="2500"/>
                </a:lnSpc>
              </a:pPr>
              <a:r>
                <a:rPr lang="ja-JP" altLang="en-US" sz="1600" b="1" i="0" u="none" strike="noStrike" baseline="0" dirty="0">
                  <a:solidFill>
                    <a:schemeClr val="bg2">
                      <a:lumMod val="10000"/>
                    </a:schemeClr>
                  </a:solidFill>
                  <a:latin typeface="メイリオ" panose="020B0604030504040204" pitchFamily="50" charset="-128"/>
                  <a:ea typeface="メイリオ" panose="020B0604030504040204" pitchFamily="50" charset="-128"/>
                </a:rPr>
                <a:t>大雨や豪雨、強風や竜巻、地震などによって、どのようなことが起こるか、具体的にあげてみよう。</a:t>
              </a:r>
              <a:endParaRPr kumimoji="1" lang="ja-JP" altLang="en-US" sz="1600" b="1" spc="12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6" name="四角形: 角を丸くする 5">
              <a:extLst>
                <a:ext uri="{FF2B5EF4-FFF2-40B4-BE49-F238E27FC236}">
                  <a16:creationId xmlns:a16="http://schemas.microsoft.com/office/drawing/2014/main" id="{1F22775E-D133-4BF4-914F-AEF8121FD559}"/>
                </a:ext>
              </a:extLst>
            </p:cNvPr>
            <p:cNvSpPr/>
            <p:nvPr/>
          </p:nvSpPr>
          <p:spPr>
            <a:xfrm>
              <a:off x="733179" y="1353019"/>
              <a:ext cx="1254904" cy="294968"/>
            </a:xfrm>
            <a:prstGeom prst="roundRect">
              <a:avLst>
                <a:gd name="adj" fmla="val 48667"/>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4000" tIns="36000" rIns="0" bIns="0" rtlCol="0" anchor="ctr" anchorCtr="1"/>
            <a:lstStyle/>
            <a:p>
              <a:pPr algn="ctr"/>
              <a:r>
                <a:rPr kumimoji="1" lang="ja-JP" altLang="en-US" sz="1200" b="1" dirty="0">
                  <a:latin typeface="メイリオ" panose="020B0604030504040204" pitchFamily="50" charset="-128"/>
                  <a:ea typeface="メイリオ" panose="020B0604030504040204" pitchFamily="50" charset="-128"/>
                </a:rPr>
                <a:t>考えてみよう</a:t>
              </a:r>
            </a:p>
          </p:txBody>
        </p:sp>
        <p:pic>
          <p:nvPicPr>
            <p:cNvPr id="4" name="グラフィックス 3">
              <a:extLst>
                <a:ext uri="{FF2B5EF4-FFF2-40B4-BE49-F238E27FC236}">
                  <a16:creationId xmlns:a16="http://schemas.microsoft.com/office/drawing/2014/main" id="{25B94B8D-7FA0-42CD-B4A7-D9CF84608F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2259" y="1238412"/>
              <a:ext cx="419100" cy="409575"/>
            </a:xfrm>
            <a:prstGeom prst="rect">
              <a:avLst/>
            </a:prstGeom>
          </p:spPr>
        </p:pic>
      </p:grpSp>
      <p:sp>
        <p:nvSpPr>
          <p:cNvPr id="9" name="object 2">
            <a:extLst>
              <a:ext uri="{FF2B5EF4-FFF2-40B4-BE49-F238E27FC236}">
                <a16:creationId xmlns:a16="http://schemas.microsoft.com/office/drawing/2014/main" id="{80B139EB-9D76-466F-AA05-29CFE9906FBF}"/>
              </a:ext>
            </a:extLst>
          </p:cNvPr>
          <p:cNvSpPr/>
          <p:nvPr/>
        </p:nvSpPr>
        <p:spPr>
          <a:xfrm>
            <a:off x="-1" y="232651"/>
            <a:ext cx="8833686"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ED9901"/>
          </a:solidFill>
        </p:spPr>
        <p:txBody>
          <a:bodyPr wrap="square" lIns="0" tIns="0" rIns="0" bIns="0" rtlCol="0"/>
          <a:lstStyle/>
          <a:p>
            <a:endParaRPr dirty="0"/>
          </a:p>
        </p:txBody>
      </p:sp>
      <p:grpSp>
        <p:nvGrpSpPr>
          <p:cNvPr id="23" name="グループ化 22">
            <a:extLst>
              <a:ext uri="{FF2B5EF4-FFF2-40B4-BE49-F238E27FC236}">
                <a16:creationId xmlns:a16="http://schemas.microsoft.com/office/drawing/2014/main" id="{B0079016-4A8B-4046-96DF-098758CF2293}"/>
              </a:ext>
            </a:extLst>
          </p:cNvPr>
          <p:cNvGrpSpPr/>
          <p:nvPr/>
        </p:nvGrpSpPr>
        <p:grpSpPr>
          <a:xfrm>
            <a:off x="76200" y="324000"/>
            <a:ext cx="8733240" cy="628377"/>
            <a:chOff x="76200" y="324000"/>
            <a:chExt cx="8733240" cy="628377"/>
          </a:xfrm>
        </p:grpSpPr>
        <p:sp>
          <p:nvSpPr>
            <p:cNvPr id="11" name="object 3">
              <a:extLst>
                <a:ext uri="{FF2B5EF4-FFF2-40B4-BE49-F238E27FC236}">
                  <a16:creationId xmlns:a16="http://schemas.microsoft.com/office/drawing/2014/main" id="{C4227F71-E657-4075-9458-7264392F2497}"/>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7" name="object 3">
              <a:extLst>
                <a:ext uri="{FF2B5EF4-FFF2-40B4-BE49-F238E27FC236}">
                  <a16:creationId xmlns:a16="http://schemas.microsoft.com/office/drawing/2014/main" id="{4E943721-31AF-4867-A95F-A1786B09DFE7}"/>
                </a:ext>
              </a:extLst>
            </p:cNvPr>
            <p:cNvSpPr txBox="1">
              <a:spLocks/>
            </p:cNvSpPr>
            <p:nvPr/>
          </p:nvSpPr>
          <p:spPr>
            <a:xfrm>
              <a:off x="792000" y="396000"/>
              <a:ext cx="5446627"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spc="-150" dirty="0">
                  <a:solidFill>
                    <a:srgbClr val="FFFFFF"/>
                  </a:solidFill>
                  <a:latin typeface="メイリオ" panose="020B0604030504040204" pitchFamily="50" charset="-128"/>
                  <a:ea typeface="メイリオ" panose="020B0604030504040204" pitchFamily="50" charset="-128"/>
                </a:rPr>
                <a:t>天災は、忘れたときにやってくる？</a:t>
              </a:r>
              <a:endParaRPr kumimoji="0" lang="ja-JP" altLang="en-US" b="1" kern="0" spc="-150" dirty="0">
                <a:solidFill>
                  <a:sysClr val="windowText" lastClr="000000"/>
                </a:solidFill>
                <a:latin typeface="メイリオ" panose="020B0604030504040204" pitchFamily="50" charset="-128"/>
                <a:ea typeface="メイリオ" panose="020B0604030504040204" pitchFamily="50" charset="-128"/>
              </a:endParaRPr>
            </a:p>
          </p:txBody>
        </p:sp>
        <p:sp>
          <p:nvSpPr>
            <p:cNvPr id="19" name="object 3">
              <a:extLst>
                <a:ext uri="{FF2B5EF4-FFF2-40B4-BE49-F238E27FC236}">
                  <a16:creationId xmlns:a16="http://schemas.microsoft.com/office/drawing/2014/main" id="{79B4A53B-642A-4855-9CEB-3E1430E496E5}"/>
                </a:ext>
              </a:extLst>
            </p:cNvPr>
            <p:cNvSpPr txBox="1">
              <a:spLocks/>
            </p:cNvSpPr>
            <p:nvPr/>
          </p:nvSpPr>
          <p:spPr>
            <a:xfrm>
              <a:off x="6284826" y="457200"/>
              <a:ext cx="2524614"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b="1" kern="0" spc="-150" dirty="0">
                  <a:solidFill>
                    <a:srgbClr val="FFFFFF"/>
                  </a:solidFill>
                  <a:latin typeface="メイリオ" panose="020B0604030504040204" pitchFamily="50" charset="-128"/>
                  <a:ea typeface="メイリオ" panose="020B0604030504040204" pitchFamily="50" charset="-128"/>
                </a:rPr>
                <a:t>（いろいろな自然災害）</a:t>
              </a:r>
              <a:endParaRPr kumimoji="0" lang="ja-JP" altLang="en-US" b="1" kern="0" spc="-150" dirty="0">
                <a:solidFill>
                  <a:sysClr val="windowText" lastClr="000000"/>
                </a:solidFill>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05825D39-4802-442C-8B85-51CAD5F70806}"/>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1</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sp>
        <p:nvSpPr>
          <p:cNvPr id="25" name="object 10">
            <a:extLst>
              <a:ext uri="{FF2B5EF4-FFF2-40B4-BE49-F238E27FC236}">
                <a16:creationId xmlns:a16="http://schemas.microsoft.com/office/drawing/2014/main" id="{0BEA43EA-E56E-48C7-ABEB-D2BA7A260236}"/>
              </a:ext>
            </a:extLst>
          </p:cNvPr>
          <p:cNvSpPr txBox="1"/>
          <p:nvPr/>
        </p:nvSpPr>
        <p:spPr>
          <a:xfrm>
            <a:off x="915688" y="6066581"/>
            <a:ext cx="7495873" cy="247504"/>
          </a:xfrm>
          <a:prstGeom prst="rect">
            <a:avLst/>
          </a:prstGeom>
        </p:spPr>
        <p:txBody>
          <a:bodyPr vert="horz" wrap="square" lIns="0" tIns="12700" rIns="0" bIns="0" spcCol="144000" rtlCol="0">
            <a:spAutoFit/>
          </a:bodyPr>
          <a:lstStyle/>
          <a:p>
            <a:pPr marL="12700">
              <a:lnSpc>
                <a:spcPts val="1800"/>
              </a:lnSpc>
              <a:spcBef>
                <a:spcPts val="100"/>
              </a:spcBef>
            </a:pPr>
            <a:r>
              <a:rPr lang="ja-JP" altLang="en-US" sz="1600" b="1" dirty="0">
                <a:solidFill>
                  <a:srgbClr val="FF0000"/>
                </a:solidFill>
                <a:latin typeface="メイリオ" panose="020B0604030504040204" pitchFamily="50" charset="-128"/>
                <a:ea typeface="メイリオ" panose="020B0604030504040204" pitchFamily="50" charset="-128"/>
              </a:rPr>
              <a:t>看板や建物等の損壊・飛散、高波・高潮など</a:t>
            </a:r>
            <a:endParaRPr lang="ja-JP" altLang="en-US" sz="1200" b="1" dirty="0">
              <a:solidFill>
                <a:srgbClr val="FF0000"/>
              </a:solidFill>
              <a:latin typeface="メイリオ" panose="020B0604030504040204" pitchFamily="50" charset="-128"/>
              <a:ea typeface="メイリオ" panose="020B0604030504040204" pitchFamily="50" charset="-128"/>
              <a:cs typeface="メイリオ"/>
            </a:endParaRPr>
          </a:p>
        </p:txBody>
      </p:sp>
      <p:sp>
        <p:nvSpPr>
          <p:cNvPr id="26" name="テキスト ボックス 25">
            <a:extLst>
              <a:ext uri="{FF2B5EF4-FFF2-40B4-BE49-F238E27FC236}">
                <a16:creationId xmlns:a16="http://schemas.microsoft.com/office/drawing/2014/main" id="{715DA04D-FF7C-47E3-A26D-50B8F62C7EDC}"/>
              </a:ext>
            </a:extLst>
          </p:cNvPr>
          <p:cNvSpPr txBox="1"/>
          <p:nvPr/>
        </p:nvSpPr>
        <p:spPr>
          <a:xfrm>
            <a:off x="622999" y="5640507"/>
            <a:ext cx="6311818" cy="302006"/>
          </a:xfrm>
          <a:prstGeom prst="rect">
            <a:avLst/>
          </a:prstGeom>
          <a:noFill/>
        </p:spPr>
        <p:txBody>
          <a:bodyPr wrap="square" lIns="0" tIns="0" rIns="0" bIns="0" rtlCol="0">
            <a:spAutoFit/>
          </a:bodyPr>
          <a:lstStyle/>
          <a:p>
            <a:pPr>
              <a:lnSpc>
                <a:spcPts val="2500"/>
              </a:lnSpc>
            </a:pPr>
            <a:r>
              <a:rPr lang="ja-JP" altLang="en-US" sz="1600" b="1" dirty="0">
                <a:solidFill>
                  <a:schemeClr val="bg2">
                    <a:lumMod val="10000"/>
                  </a:schemeClr>
                </a:solidFill>
                <a:latin typeface="メイリオ" panose="020B0604030504040204" pitchFamily="50" charset="-128"/>
                <a:ea typeface="メイリオ" panose="020B0604030504040204" pitchFamily="50" charset="-128"/>
              </a:rPr>
              <a:t>（２）強風・竜巻</a:t>
            </a:r>
            <a:endParaRPr kumimoji="1" lang="ja-JP" altLang="en-US" sz="1600" b="1" spc="120" dirty="0">
              <a:solidFill>
                <a:schemeClr val="bg2">
                  <a:lumMod val="1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7612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3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200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2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k object 16">
            <a:extLst>
              <a:ext uri="{FF2B5EF4-FFF2-40B4-BE49-F238E27FC236}">
                <a16:creationId xmlns:a16="http://schemas.microsoft.com/office/drawing/2014/main" id="{48062CF4-489C-436F-BE80-9ABC9C0E0A6D}"/>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126AAE"/>
            </a:solidFill>
          </a:ln>
        </p:spPr>
        <p:txBody>
          <a:bodyPr wrap="square" lIns="0" tIns="0" rIns="0" bIns="0" rtlCol="0"/>
          <a:lstStyle/>
          <a:p>
            <a:endParaRPr/>
          </a:p>
        </p:txBody>
      </p:sp>
      <p:pic>
        <p:nvPicPr>
          <p:cNvPr id="5" name="図 4" descr="テキスト, 地図 が含まれている画像&#10;&#10;自動的に生成された説明">
            <a:extLst>
              <a:ext uri="{FF2B5EF4-FFF2-40B4-BE49-F238E27FC236}">
                <a16:creationId xmlns:a16="http://schemas.microsoft.com/office/drawing/2014/main" id="{46271D57-5318-4B7A-AC95-947C50EFA3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0422" y="2140371"/>
            <a:ext cx="5643154" cy="3320578"/>
          </a:xfrm>
          <a:prstGeom prst="rect">
            <a:avLst/>
          </a:prstGeom>
        </p:spPr>
      </p:pic>
      <p:grpSp>
        <p:nvGrpSpPr>
          <p:cNvPr id="24" name="グループ化 23">
            <a:extLst>
              <a:ext uri="{FF2B5EF4-FFF2-40B4-BE49-F238E27FC236}">
                <a16:creationId xmlns:a16="http://schemas.microsoft.com/office/drawing/2014/main" id="{FCC333D8-0D98-4357-9D5C-CDBEF294982B}"/>
              </a:ext>
            </a:extLst>
          </p:cNvPr>
          <p:cNvGrpSpPr/>
          <p:nvPr/>
        </p:nvGrpSpPr>
        <p:grpSpPr>
          <a:xfrm>
            <a:off x="622259" y="1238412"/>
            <a:ext cx="7899482" cy="817557"/>
            <a:chOff x="622259" y="1238412"/>
            <a:chExt cx="7899482" cy="817557"/>
          </a:xfrm>
        </p:grpSpPr>
        <p:sp>
          <p:nvSpPr>
            <p:cNvPr id="7" name="四角形: 角を丸くする 6">
              <a:extLst>
                <a:ext uri="{FF2B5EF4-FFF2-40B4-BE49-F238E27FC236}">
                  <a16:creationId xmlns:a16="http://schemas.microsoft.com/office/drawing/2014/main" id="{C71FBF1B-5AF5-4C9E-9251-56E9A00F1BB2}"/>
                </a:ext>
              </a:extLst>
            </p:cNvPr>
            <p:cNvSpPr/>
            <p:nvPr/>
          </p:nvSpPr>
          <p:spPr>
            <a:xfrm>
              <a:off x="1435947" y="1361439"/>
              <a:ext cx="7085794" cy="694530"/>
            </a:xfrm>
            <a:prstGeom prst="roundRect">
              <a:avLst>
                <a:gd name="adj" fmla="val 5686"/>
              </a:avLst>
            </a:prstGeom>
            <a:solidFill>
              <a:srgbClr val="DA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 name="テキスト ボックス 2">
              <a:extLst>
                <a:ext uri="{FF2B5EF4-FFF2-40B4-BE49-F238E27FC236}">
                  <a16:creationId xmlns:a16="http://schemas.microsoft.com/office/drawing/2014/main" id="{EF672152-70D8-40F9-B614-E7F0FECFB9A9}"/>
                </a:ext>
              </a:extLst>
            </p:cNvPr>
            <p:cNvSpPr txBox="1"/>
            <p:nvPr/>
          </p:nvSpPr>
          <p:spPr>
            <a:xfrm>
              <a:off x="2099003" y="1400756"/>
              <a:ext cx="6051084" cy="641201"/>
            </a:xfrm>
            <a:prstGeom prst="rect">
              <a:avLst/>
            </a:prstGeom>
            <a:noFill/>
          </p:spPr>
          <p:txBody>
            <a:bodyPr wrap="square" lIns="0" tIns="0" rIns="0" bIns="0" rtlCol="0">
              <a:spAutoFit/>
            </a:bodyPr>
            <a:lstStyle/>
            <a:p>
              <a:pPr algn="l">
                <a:lnSpc>
                  <a:spcPts val="2500"/>
                </a:lnSpc>
              </a:pPr>
              <a:r>
                <a:rPr lang="ja-JP" altLang="en-US" sz="1600" b="1" i="0" u="none" strike="noStrike" baseline="0" dirty="0">
                  <a:solidFill>
                    <a:schemeClr val="bg2">
                      <a:lumMod val="10000"/>
                    </a:schemeClr>
                  </a:solidFill>
                  <a:latin typeface="メイリオ" panose="020B0604030504040204" pitchFamily="50" charset="-128"/>
                  <a:ea typeface="メイリオ" panose="020B0604030504040204" pitchFamily="50" charset="-128"/>
                </a:rPr>
                <a:t>大雨や豪雨、強風や竜巻、地震などによって、どのようなことが起こるか、具体的にあげてみよう。</a:t>
              </a:r>
              <a:endParaRPr kumimoji="1" lang="ja-JP" altLang="en-US" sz="1600" b="1" spc="12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6" name="四角形: 角を丸くする 5">
              <a:extLst>
                <a:ext uri="{FF2B5EF4-FFF2-40B4-BE49-F238E27FC236}">
                  <a16:creationId xmlns:a16="http://schemas.microsoft.com/office/drawing/2014/main" id="{1F22775E-D133-4BF4-914F-AEF8121FD559}"/>
                </a:ext>
              </a:extLst>
            </p:cNvPr>
            <p:cNvSpPr/>
            <p:nvPr/>
          </p:nvSpPr>
          <p:spPr>
            <a:xfrm>
              <a:off x="733179" y="1353019"/>
              <a:ext cx="1254904" cy="294968"/>
            </a:xfrm>
            <a:prstGeom prst="roundRect">
              <a:avLst>
                <a:gd name="adj" fmla="val 48667"/>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4000" tIns="36000" rIns="0" bIns="0" rtlCol="0" anchor="ctr" anchorCtr="1"/>
            <a:lstStyle/>
            <a:p>
              <a:pPr algn="ctr"/>
              <a:r>
                <a:rPr kumimoji="1" lang="ja-JP" altLang="en-US" sz="1200" b="1" dirty="0">
                  <a:latin typeface="メイリオ" panose="020B0604030504040204" pitchFamily="50" charset="-128"/>
                  <a:ea typeface="メイリオ" panose="020B0604030504040204" pitchFamily="50" charset="-128"/>
                </a:rPr>
                <a:t>考えてみよう</a:t>
              </a:r>
            </a:p>
          </p:txBody>
        </p:sp>
        <p:pic>
          <p:nvPicPr>
            <p:cNvPr id="4" name="グラフィックス 3">
              <a:extLst>
                <a:ext uri="{FF2B5EF4-FFF2-40B4-BE49-F238E27FC236}">
                  <a16:creationId xmlns:a16="http://schemas.microsoft.com/office/drawing/2014/main" id="{25B94B8D-7FA0-42CD-B4A7-D9CF84608F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2259" y="1238412"/>
              <a:ext cx="419100" cy="409575"/>
            </a:xfrm>
            <a:prstGeom prst="rect">
              <a:avLst/>
            </a:prstGeom>
          </p:spPr>
        </p:pic>
      </p:grpSp>
      <p:sp>
        <p:nvSpPr>
          <p:cNvPr id="9" name="object 2">
            <a:extLst>
              <a:ext uri="{FF2B5EF4-FFF2-40B4-BE49-F238E27FC236}">
                <a16:creationId xmlns:a16="http://schemas.microsoft.com/office/drawing/2014/main" id="{80B139EB-9D76-466F-AA05-29CFE9906FBF}"/>
              </a:ext>
            </a:extLst>
          </p:cNvPr>
          <p:cNvSpPr/>
          <p:nvPr/>
        </p:nvSpPr>
        <p:spPr>
          <a:xfrm>
            <a:off x="-1" y="232651"/>
            <a:ext cx="8833686"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ED9901"/>
          </a:solidFill>
        </p:spPr>
        <p:txBody>
          <a:bodyPr wrap="square" lIns="0" tIns="0" rIns="0" bIns="0" rtlCol="0"/>
          <a:lstStyle/>
          <a:p>
            <a:endParaRPr dirty="0"/>
          </a:p>
        </p:txBody>
      </p:sp>
      <p:grpSp>
        <p:nvGrpSpPr>
          <p:cNvPr id="23" name="グループ化 22">
            <a:extLst>
              <a:ext uri="{FF2B5EF4-FFF2-40B4-BE49-F238E27FC236}">
                <a16:creationId xmlns:a16="http://schemas.microsoft.com/office/drawing/2014/main" id="{B0079016-4A8B-4046-96DF-098758CF2293}"/>
              </a:ext>
            </a:extLst>
          </p:cNvPr>
          <p:cNvGrpSpPr/>
          <p:nvPr/>
        </p:nvGrpSpPr>
        <p:grpSpPr>
          <a:xfrm>
            <a:off x="76200" y="324000"/>
            <a:ext cx="8733240" cy="628377"/>
            <a:chOff x="76200" y="324000"/>
            <a:chExt cx="8733240" cy="628377"/>
          </a:xfrm>
        </p:grpSpPr>
        <p:sp>
          <p:nvSpPr>
            <p:cNvPr id="11" name="object 3">
              <a:extLst>
                <a:ext uri="{FF2B5EF4-FFF2-40B4-BE49-F238E27FC236}">
                  <a16:creationId xmlns:a16="http://schemas.microsoft.com/office/drawing/2014/main" id="{C4227F71-E657-4075-9458-7264392F2497}"/>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7" name="object 3">
              <a:extLst>
                <a:ext uri="{FF2B5EF4-FFF2-40B4-BE49-F238E27FC236}">
                  <a16:creationId xmlns:a16="http://schemas.microsoft.com/office/drawing/2014/main" id="{4E943721-31AF-4867-A95F-A1786B09DFE7}"/>
                </a:ext>
              </a:extLst>
            </p:cNvPr>
            <p:cNvSpPr txBox="1">
              <a:spLocks/>
            </p:cNvSpPr>
            <p:nvPr/>
          </p:nvSpPr>
          <p:spPr>
            <a:xfrm>
              <a:off x="792000" y="396000"/>
              <a:ext cx="5446627"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spc="-150" dirty="0">
                  <a:solidFill>
                    <a:srgbClr val="FFFFFF"/>
                  </a:solidFill>
                  <a:latin typeface="メイリオ" panose="020B0604030504040204" pitchFamily="50" charset="-128"/>
                  <a:ea typeface="メイリオ" panose="020B0604030504040204" pitchFamily="50" charset="-128"/>
                </a:rPr>
                <a:t>天災は、忘れたときにやってくる？</a:t>
              </a:r>
              <a:endParaRPr kumimoji="0" lang="ja-JP" altLang="en-US" b="1" kern="0" spc="-150" dirty="0">
                <a:solidFill>
                  <a:sysClr val="windowText" lastClr="000000"/>
                </a:solidFill>
                <a:latin typeface="メイリオ" panose="020B0604030504040204" pitchFamily="50" charset="-128"/>
                <a:ea typeface="メイリオ" panose="020B0604030504040204" pitchFamily="50" charset="-128"/>
              </a:endParaRPr>
            </a:p>
          </p:txBody>
        </p:sp>
        <p:sp>
          <p:nvSpPr>
            <p:cNvPr id="19" name="object 3">
              <a:extLst>
                <a:ext uri="{FF2B5EF4-FFF2-40B4-BE49-F238E27FC236}">
                  <a16:creationId xmlns:a16="http://schemas.microsoft.com/office/drawing/2014/main" id="{79B4A53B-642A-4855-9CEB-3E1430E496E5}"/>
                </a:ext>
              </a:extLst>
            </p:cNvPr>
            <p:cNvSpPr txBox="1">
              <a:spLocks/>
            </p:cNvSpPr>
            <p:nvPr/>
          </p:nvSpPr>
          <p:spPr>
            <a:xfrm>
              <a:off x="6284826" y="457200"/>
              <a:ext cx="2524614"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b="1" kern="0" spc="-150" dirty="0">
                  <a:solidFill>
                    <a:srgbClr val="FFFFFF"/>
                  </a:solidFill>
                  <a:latin typeface="メイリオ" panose="020B0604030504040204" pitchFamily="50" charset="-128"/>
                  <a:ea typeface="メイリオ" panose="020B0604030504040204" pitchFamily="50" charset="-128"/>
                </a:rPr>
                <a:t>（いろいろな自然災害）</a:t>
              </a:r>
              <a:endParaRPr kumimoji="0" lang="ja-JP" altLang="en-US" b="1" kern="0" spc="-150" dirty="0">
                <a:solidFill>
                  <a:sysClr val="windowText" lastClr="000000"/>
                </a:solidFill>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05825D39-4802-442C-8B85-51CAD5F70806}"/>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1</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sp>
        <p:nvSpPr>
          <p:cNvPr id="25" name="object 10">
            <a:extLst>
              <a:ext uri="{FF2B5EF4-FFF2-40B4-BE49-F238E27FC236}">
                <a16:creationId xmlns:a16="http://schemas.microsoft.com/office/drawing/2014/main" id="{0BEA43EA-E56E-48C7-ABEB-D2BA7A260236}"/>
              </a:ext>
            </a:extLst>
          </p:cNvPr>
          <p:cNvSpPr txBox="1"/>
          <p:nvPr/>
        </p:nvSpPr>
        <p:spPr>
          <a:xfrm>
            <a:off x="915688" y="6066581"/>
            <a:ext cx="7495873" cy="247504"/>
          </a:xfrm>
          <a:prstGeom prst="rect">
            <a:avLst/>
          </a:prstGeom>
        </p:spPr>
        <p:txBody>
          <a:bodyPr vert="horz" wrap="square" lIns="0" tIns="12700" rIns="0" bIns="0" spcCol="144000" rtlCol="0">
            <a:spAutoFit/>
          </a:bodyPr>
          <a:lstStyle/>
          <a:p>
            <a:pPr marL="12700">
              <a:lnSpc>
                <a:spcPts val="1800"/>
              </a:lnSpc>
              <a:spcBef>
                <a:spcPts val="100"/>
              </a:spcBef>
            </a:pPr>
            <a:r>
              <a:rPr lang="ja-JP" altLang="en-US" sz="1600" b="1" dirty="0">
                <a:solidFill>
                  <a:srgbClr val="FF0000"/>
                </a:solidFill>
                <a:latin typeface="メイリオ" panose="020B0604030504040204" pitchFamily="50" charset="-128"/>
                <a:ea typeface="メイリオ" panose="020B0604030504040204" pitchFamily="50" charset="-128"/>
              </a:rPr>
              <a:t>建物の損壊、火災、地盤沈下、液状化、土砂災害、津波など</a:t>
            </a:r>
            <a:endParaRPr lang="ja-JP" altLang="en-US" sz="1200" b="1" dirty="0">
              <a:solidFill>
                <a:srgbClr val="FF0000"/>
              </a:solidFill>
              <a:latin typeface="メイリオ" panose="020B0604030504040204" pitchFamily="50" charset="-128"/>
              <a:ea typeface="メイリオ" panose="020B0604030504040204" pitchFamily="50" charset="-128"/>
              <a:cs typeface="メイリオ"/>
            </a:endParaRPr>
          </a:p>
        </p:txBody>
      </p:sp>
      <p:sp>
        <p:nvSpPr>
          <p:cNvPr id="26" name="テキスト ボックス 25">
            <a:extLst>
              <a:ext uri="{FF2B5EF4-FFF2-40B4-BE49-F238E27FC236}">
                <a16:creationId xmlns:a16="http://schemas.microsoft.com/office/drawing/2014/main" id="{715DA04D-FF7C-47E3-A26D-50B8F62C7EDC}"/>
              </a:ext>
            </a:extLst>
          </p:cNvPr>
          <p:cNvSpPr txBox="1"/>
          <p:nvPr/>
        </p:nvSpPr>
        <p:spPr>
          <a:xfrm>
            <a:off x="622999" y="5640507"/>
            <a:ext cx="6311818" cy="302006"/>
          </a:xfrm>
          <a:prstGeom prst="rect">
            <a:avLst/>
          </a:prstGeom>
          <a:noFill/>
        </p:spPr>
        <p:txBody>
          <a:bodyPr wrap="square" lIns="0" tIns="0" rIns="0" bIns="0" rtlCol="0">
            <a:spAutoFit/>
          </a:bodyPr>
          <a:lstStyle/>
          <a:p>
            <a:pPr>
              <a:lnSpc>
                <a:spcPts val="2500"/>
              </a:lnSpc>
            </a:pPr>
            <a:r>
              <a:rPr lang="ja-JP" altLang="en-US" sz="1600" b="1" dirty="0">
                <a:solidFill>
                  <a:schemeClr val="bg2">
                    <a:lumMod val="10000"/>
                  </a:schemeClr>
                </a:solidFill>
                <a:latin typeface="メイリオ" panose="020B0604030504040204" pitchFamily="50" charset="-128"/>
                <a:ea typeface="メイリオ" panose="020B0604030504040204" pitchFamily="50" charset="-128"/>
              </a:rPr>
              <a:t>（３）地震</a:t>
            </a:r>
            <a:endParaRPr kumimoji="1" lang="ja-JP" altLang="en-US" sz="1600" b="1" spc="120" dirty="0">
              <a:solidFill>
                <a:schemeClr val="bg2">
                  <a:lumMod val="1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6802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3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200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2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k object 16">
            <a:extLst>
              <a:ext uri="{FF2B5EF4-FFF2-40B4-BE49-F238E27FC236}">
                <a16:creationId xmlns:a16="http://schemas.microsoft.com/office/drawing/2014/main" id="{48062CF4-489C-436F-BE80-9ABC9C0E0A6D}"/>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126AAE"/>
            </a:solidFill>
          </a:ln>
        </p:spPr>
        <p:txBody>
          <a:bodyPr wrap="square" lIns="0" tIns="0" rIns="0" bIns="0" rtlCol="0"/>
          <a:lstStyle/>
          <a:p>
            <a:endParaRPr/>
          </a:p>
        </p:txBody>
      </p:sp>
      <p:sp>
        <p:nvSpPr>
          <p:cNvPr id="9" name="object 2">
            <a:extLst>
              <a:ext uri="{FF2B5EF4-FFF2-40B4-BE49-F238E27FC236}">
                <a16:creationId xmlns:a16="http://schemas.microsoft.com/office/drawing/2014/main" id="{80B139EB-9D76-466F-AA05-29CFE9906FBF}"/>
              </a:ext>
            </a:extLst>
          </p:cNvPr>
          <p:cNvSpPr/>
          <p:nvPr/>
        </p:nvSpPr>
        <p:spPr>
          <a:xfrm>
            <a:off x="-1" y="232651"/>
            <a:ext cx="8833686"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ED9901"/>
          </a:solidFill>
        </p:spPr>
        <p:txBody>
          <a:bodyPr wrap="square" lIns="0" tIns="0" rIns="0" bIns="0" rtlCol="0"/>
          <a:lstStyle/>
          <a:p>
            <a:endParaRPr dirty="0"/>
          </a:p>
        </p:txBody>
      </p:sp>
      <p:grpSp>
        <p:nvGrpSpPr>
          <p:cNvPr id="23" name="グループ化 22">
            <a:extLst>
              <a:ext uri="{FF2B5EF4-FFF2-40B4-BE49-F238E27FC236}">
                <a16:creationId xmlns:a16="http://schemas.microsoft.com/office/drawing/2014/main" id="{B0079016-4A8B-4046-96DF-098758CF2293}"/>
              </a:ext>
            </a:extLst>
          </p:cNvPr>
          <p:cNvGrpSpPr/>
          <p:nvPr/>
        </p:nvGrpSpPr>
        <p:grpSpPr>
          <a:xfrm>
            <a:off x="76200" y="324000"/>
            <a:ext cx="8733240" cy="628377"/>
            <a:chOff x="76200" y="324000"/>
            <a:chExt cx="8733240" cy="628377"/>
          </a:xfrm>
        </p:grpSpPr>
        <p:sp>
          <p:nvSpPr>
            <p:cNvPr id="11" name="object 3">
              <a:extLst>
                <a:ext uri="{FF2B5EF4-FFF2-40B4-BE49-F238E27FC236}">
                  <a16:creationId xmlns:a16="http://schemas.microsoft.com/office/drawing/2014/main" id="{C4227F71-E657-4075-9458-7264392F2497}"/>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7" name="object 3">
              <a:extLst>
                <a:ext uri="{FF2B5EF4-FFF2-40B4-BE49-F238E27FC236}">
                  <a16:creationId xmlns:a16="http://schemas.microsoft.com/office/drawing/2014/main" id="{4E943721-31AF-4867-A95F-A1786B09DFE7}"/>
                </a:ext>
              </a:extLst>
            </p:cNvPr>
            <p:cNvSpPr txBox="1">
              <a:spLocks/>
            </p:cNvSpPr>
            <p:nvPr/>
          </p:nvSpPr>
          <p:spPr>
            <a:xfrm>
              <a:off x="792000" y="396000"/>
              <a:ext cx="5446627"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spc="-150" dirty="0">
                  <a:solidFill>
                    <a:srgbClr val="FFFFFF"/>
                  </a:solidFill>
                  <a:latin typeface="メイリオ" panose="020B0604030504040204" pitchFamily="50" charset="-128"/>
                  <a:ea typeface="メイリオ" panose="020B0604030504040204" pitchFamily="50" charset="-128"/>
                </a:rPr>
                <a:t>天災は、忘れたときにやってくる？</a:t>
              </a:r>
              <a:endParaRPr kumimoji="0" lang="ja-JP" altLang="en-US" b="1" kern="0" spc="-150" dirty="0">
                <a:solidFill>
                  <a:sysClr val="windowText" lastClr="000000"/>
                </a:solidFill>
                <a:latin typeface="メイリオ" panose="020B0604030504040204" pitchFamily="50" charset="-128"/>
                <a:ea typeface="メイリオ" panose="020B0604030504040204" pitchFamily="50" charset="-128"/>
              </a:endParaRPr>
            </a:p>
          </p:txBody>
        </p:sp>
        <p:sp>
          <p:nvSpPr>
            <p:cNvPr id="19" name="object 3">
              <a:extLst>
                <a:ext uri="{FF2B5EF4-FFF2-40B4-BE49-F238E27FC236}">
                  <a16:creationId xmlns:a16="http://schemas.microsoft.com/office/drawing/2014/main" id="{79B4A53B-642A-4855-9CEB-3E1430E496E5}"/>
                </a:ext>
              </a:extLst>
            </p:cNvPr>
            <p:cNvSpPr txBox="1">
              <a:spLocks/>
            </p:cNvSpPr>
            <p:nvPr/>
          </p:nvSpPr>
          <p:spPr>
            <a:xfrm>
              <a:off x="6284826" y="457200"/>
              <a:ext cx="2524614"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b="1" kern="0" spc="-150" dirty="0">
                  <a:solidFill>
                    <a:srgbClr val="FFFFFF"/>
                  </a:solidFill>
                  <a:latin typeface="メイリオ" panose="020B0604030504040204" pitchFamily="50" charset="-128"/>
                  <a:ea typeface="メイリオ" panose="020B0604030504040204" pitchFamily="50" charset="-128"/>
                </a:rPr>
                <a:t>（いろいろな自然災害）</a:t>
              </a:r>
              <a:endParaRPr kumimoji="0" lang="ja-JP" altLang="en-US" b="1" kern="0" spc="-150" dirty="0">
                <a:solidFill>
                  <a:sysClr val="windowText" lastClr="000000"/>
                </a:solidFill>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05825D39-4802-442C-8B85-51CAD5F70806}"/>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1</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sp>
        <p:nvSpPr>
          <p:cNvPr id="18" name="正方形/長方形 17">
            <a:extLst>
              <a:ext uri="{FF2B5EF4-FFF2-40B4-BE49-F238E27FC236}">
                <a16:creationId xmlns:a16="http://schemas.microsoft.com/office/drawing/2014/main" id="{95B1FB1A-C02C-4522-9387-97DB863F8AA7}"/>
              </a:ext>
            </a:extLst>
          </p:cNvPr>
          <p:cNvSpPr/>
          <p:nvPr/>
        </p:nvSpPr>
        <p:spPr>
          <a:xfrm>
            <a:off x="622259" y="1338364"/>
            <a:ext cx="2836558" cy="467225"/>
          </a:xfrm>
          <a:prstGeom prst="rect">
            <a:avLst/>
          </a:prstGeom>
          <a:solidFill>
            <a:srgbClr val="DE521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b="1" spc="100" dirty="0">
                <a:solidFill>
                  <a:srgbClr val="FFFFFF"/>
                </a:solidFill>
                <a:latin typeface="メイリオ" panose="020B0604030504040204" pitchFamily="50" charset="-128"/>
                <a:ea typeface="メイリオ" panose="020B0604030504040204" pitchFamily="50" charset="-128"/>
                <a:cs typeface="メイリオ"/>
              </a:rPr>
              <a:t>混同しやすい自然災害</a:t>
            </a:r>
          </a:p>
        </p:txBody>
      </p:sp>
      <p:grpSp>
        <p:nvGrpSpPr>
          <p:cNvPr id="8" name="グループ化 7">
            <a:extLst>
              <a:ext uri="{FF2B5EF4-FFF2-40B4-BE49-F238E27FC236}">
                <a16:creationId xmlns:a16="http://schemas.microsoft.com/office/drawing/2014/main" id="{964B3565-314F-4EE1-B510-FF442C7D1D31}"/>
              </a:ext>
            </a:extLst>
          </p:cNvPr>
          <p:cNvGrpSpPr/>
          <p:nvPr/>
        </p:nvGrpSpPr>
        <p:grpSpPr>
          <a:xfrm>
            <a:off x="804638" y="2009333"/>
            <a:ext cx="7187239" cy="3045077"/>
            <a:chOff x="804638" y="2009333"/>
            <a:chExt cx="7187239" cy="3045077"/>
          </a:xfrm>
        </p:grpSpPr>
        <p:grpSp>
          <p:nvGrpSpPr>
            <p:cNvPr id="20" name="グループ化 19">
              <a:extLst>
                <a:ext uri="{FF2B5EF4-FFF2-40B4-BE49-F238E27FC236}">
                  <a16:creationId xmlns:a16="http://schemas.microsoft.com/office/drawing/2014/main" id="{6784E0C9-FEDE-418B-AD93-04558B6044E2}"/>
                </a:ext>
              </a:extLst>
            </p:cNvPr>
            <p:cNvGrpSpPr/>
            <p:nvPr/>
          </p:nvGrpSpPr>
          <p:grpSpPr>
            <a:xfrm>
              <a:off x="1009119" y="2584504"/>
              <a:ext cx="3169372" cy="2469906"/>
              <a:chOff x="1009119" y="2374357"/>
              <a:chExt cx="3169372" cy="2469906"/>
            </a:xfrm>
          </p:grpSpPr>
          <p:sp>
            <p:nvSpPr>
              <p:cNvPr id="27" name="テキスト ボックス 26">
                <a:extLst>
                  <a:ext uri="{FF2B5EF4-FFF2-40B4-BE49-F238E27FC236}">
                    <a16:creationId xmlns:a16="http://schemas.microsoft.com/office/drawing/2014/main" id="{2FB33659-8347-476F-B8E5-B8B18D02C497}"/>
                  </a:ext>
                </a:extLst>
              </p:cNvPr>
              <p:cNvSpPr txBox="1"/>
              <p:nvPr/>
            </p:nvSpPr>
            <p:spPr>
              <a:xfrm>
                <a:off x="1009119" y="3848552"/>
                <a:ext cx="3169372" cy="302006"/>
              </a:xfrm>
              <a:prstGeom prst="rect">
                <a:avLst/>
              </a:prstGeom>
              <a:noFill/>
            </p:spPr>
            <p:txBody>
              <a:bodyPr wrap="square" lIns="0" tIns="0" rIns="0" bIns="0" rtlCol="0">
                <a:spAutoFit/>
              </a:bodyPr>
              <a:lstStyle/>
              <a:p>
                <a:pPr algn="l">
                  <a:lnSpc>
                    <a:spcPts val="2500"/>
                  </a:lnSpc>
                </a:pPr>
                <a:r>
                  <a:rPr lang="en-US" altLang="ja-JP" sz="1400" b="1" i="0" u="none" strike="noStrike" baseline="0" dirty="0">
                    <a:solidFill>
                      <a:schemeClr val="bg2">
                        <a:lumMod val="10000"/>
                      </a:schemeClr>
                    </a:solidFill>
                    <a:latin typeface="メイリオ" panose="020B0604030504040204" pitchFamily="50" charset="-128"/>
                    <a:ea typeface="メイリオ" panose="020B0604030504040204" pitchFamily="50" charset="-128"/>
                  </a:rPr>
                  <a:t>【</a:t>
                </a:r>
                <a:r>
                  <a:rPr lang="ja-JP" altLang="en-US" sz="1400" b="1" i="0" u="none" strike="noStrike" baseline="0" dirty="0">
                    <a:solidFill>
                      <a:schemeClr val="bg2">
                        <a:lumMod val="10000"/>
                      </a:schemeClr>
                    </a:solidFill>
                    <a:latin typeface="メイリオ" panose="020B0604030504040204" pitchFamily="50" charset="-128"/>
                    <a:ea typeface="メイリオ" panose="020B0604030504040204" pitchFamily="50" charset="-128"/>
                  </a:rPr>
                  <a:t>高潮</a:t>
                </a:r>
                <a:r>
                  <a:rPr lang="en-US" altLang="ja-JP" sz="1400" b="1" i="0" u="none" strike="noStrike" baseline="0" dirty="0">
                    <a:solidFill>
                      <a:schemeClr val="bg2">
                        <a:lumMod val="10000"/>
                      </a:schemeClr>
                    </a:solidFill>
                    <a:latin typeface="メイリオ" panose="020B0604030504040204" pitchFamily="50" charset="-128"/>
                    <a:ea typeface="メイリオ" panose="020B0604030504040204" pitchFamily="50" charset="-128"/>
                  </a:rPr>
                  <a:t>】</a:t>
                </a:r>
                <a:endParaRPr kumimoji="1" lang="ja-JP" altLang="en-US" sz="1400" b="1" spc="120" dirty="0">
                  <a:solidFill>
                    <a:schemeClr val="bg2">
                      <a:lumMod val="10000"/>
                    </a:schemeClr>
                  </a:solidFill>
                  <a:latin typeface="メイリオ" panose="020B0604030504040204" pitchFamily="50" charset="-128"/>
                  <a:ea typeface="メイリオ" panose="020B0604030504040204" pitchFamily="50" charset="-128"/>
                </a:endParaRPr>
              </a:p>
            </p:txBody>
          </p:sp>
          <p:pic>
            <p:nvPicPr>
              <p:cNvPr id="28" name="図 27" descr="テキスト, 地図 が含まれている画像&#10;&#10;自動的に生成された説明">
                <a:extLst>
                  <a:ext uri="{FF2B5EF4-FFF2-40B4-BE49-F238E27FC236}">
                    <a16:creationId xmlns:a16="http://schemas.microsoft.com/office/drawing/2014/main" id="{22DFE6AB-9791-4CC7-A2F5-3170F088B7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682" y="2374357"/>
                <a:ext cx="2267712" cy="1382050"/>
              </a:xfrm>
              <a:prstGeom prst="rect">
                <a:avLst/>
              </a:prstGeom>
            </p:spPr>
          </p:pic>
          <p:sp>
            <p:nvSpPr>
              <p:cNvPr id="29" name="テキスト ボックス 28">
                <a:extLst>
                  <a:ext uri="{FF2B5EF4-FFF2-40B4-BE49-F238E27FC236}">
                    <a16:creationId xmlns:a16="http://schemas.microsoft.com/office/drawing/2014/main" id="{24443071-F01C-43E7-906E-BE8AFAC9753B}"/>
                  </a:ext>
                </a:extLst>
              </p:cNvPr>
              <p:cNvSpPr txBox="1"/>
              <p:nvPr/>
            </p:nvSpPr>
            <p:spPr>
              <a:xfrm>
                <a:off x="1009119" y="4229351"/>
                <a:ext cx="3169372" cy="614912"/>
              </a:xfrm>
              <a:prstGeom prst="rect">
                <a:avLst/>
              </a:prstGeom>
              <a:noFill/>
            </p:spPr>
            <p:txBody>
              <a:bodyPr wrap="square" lIns="0" tIns="0" rIns="0" bIns="0" rtlCol="0">
                <a:spAutoFit/>
              </a:bodyPr>
              <a:lstStyle/>
              <a:p>
                <a:pP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強風により海水が吹き寄せられたり、気圧の低下により海面が上昇すること。</a:t>
                </a:r>
                <a:endParaRPr kumimoji="1" lang="ja-JP" altLang="en-US" sz="1600" spc="120" dirty="0">
                  <a:solidFill>
                    <a:schemeClr val="bg2">
                      <a:lumMod val="10000"/>
                    </a:schemeClr>
                  </a:solidFill>
                  <a:latin typeface="メイリオ" panose="020B0604030504040204" pitchFamily="50" charset="-128"/>
                  <a:ea typeface="メイリオ" panose="020B0604030504040204" pitchFamily="50" charset="-128"/>
                </a:endParaRPr>
              </a:p>
            </p:txBody>
          </p:sp>
        </p:grpSp>
        <p:grpSp>
          <p:nvGrpSpPr>
            <p:cNvPr id="30" name="グループ化 29">
              <a:extLst>
                <a:ext uri="{FF2B5EF4-FFF2-40B4-BE49-F238E27FC236}">
                  <a16:creationId xmlns:a16="http://schemas.microsoft.com/office/drawing/2014/main" id="{79E4DD61-2155-4852-A833-DB3928697694}"/>
                </a:ext>
              </a:extLst>
            </p:cNvPr>
            <p:cNvGrpSpPr/>
            <p:nvPr/>
          </p:nvGrpSpPr>
          <p:grpSpPr>
            <a:xfrm>
              <a:off x="4822505" y="2584504"/>
              <a:ext cx="3169372" cy="2469906"/>
              <a:chOff x="4822505" y="2374357"/>
              <a:chExt cx="3169372" cy="2469906"/>
            </a:xfrm>
          </p:grpSpPr>
          <p:pic>
            <p:nvPicPr>
              <p:cNvPr id="31" name="図 30">
                <a:extLst>
                  <a:ext uri="{FF2B5EF4-FFF2-40B4-BE49-F238E27FC236}">
                    <a16:creationId xmlns:a16="http://schemas.microsoft.com/office/drawing/2014/main" id="{A5D452E2-231A-4BFF-906B-EBD484FDA86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838620" y="2374357"/>
                <a:ext cx="2262487" cy="1382050"/>
              </a:xfrm>
              <a:prstGeom prst="rect">
                <a:avLst/>
              </a:prstGeom>
            </p:spPr>
          </p:pic>
          <p:sp>
            <p:nvSpPr>
              <p:cNvPr id="32" name="テキスト ボックス 31">
                <a:extLst>
                  <a:ext uri="{FF2B5EF4-FFF2-40B4-BE49-F238E27FC236}">
                    <a16:creationId xmlns:a16="http://schemas.microsoft.com/office/drawing/2014/main" id="{1A99936F-5C5A-44D3-8785-30997F545211}"/>
                  </a:ext>
                </a:extLst>
              </p:cNvPr>
              <p:cNvSpPr txBox="1"/>
              <p:nvPr/>
            </p:nvSpPr>
            <p:spPr>
              <a:xfrm>
                <a:off x="4822505" y="3848552"/>
                <a:ext cx="3169372" cy="302006"/>
              </a:xfrm>
              <a:prstGeom prst="rect">
                <a:avLst/>
              </a:prstGeom>
              <a:noFill/>
            </p:spPr>
            <p:txBody>
              <a:bodyPr wrap="square" lIns="0" tIns="0" rIns="0" bIns="0" rtlCol="0">
                <a:spAutoFit/>
              </a:bodyPr>
              <a:lstStyle/>
              <a:p>
                <a:pPr algn="l">
                  <a:lnSpc>
                    <a:spcPts val="2500"/>
                  </a:lnSpc>
                </a:pPr>
                <a:r>
                  <a:rPr lang="en-US" altLang="ja-JP" sz="1400" b="1" i="0" u="none" strike="noStrike" baseline="0" dirty="0">
                    <a:solidFill>
                      <a:schemeClr val="bg2">
                        <a:lumMod val="10000"/>
                      </a:schemeClr>
                    </a:solidFill>
                    <a:latin typeface="メイリオ" panose="020B0604030504040204" pitchFamily="50" charset="-128"/>
                    <a:ea typeface="メイリオ" panose="020B0604030504040204" pitchFamily="50" charset="-128"/>
                  </a:rPr>
                  <a:t>【</a:t>
                </a:r>
                <a:r>
                  <a:rPr lang="ja-JP" altLang="en-US" sz="1400" b="1" i="0" u="none" strike="noStrike" baseline="0" dirty="0">
                    <a:solidFill>
                      <a:schemeClr val="bg2">
                        <a:lumMod val="10000"/>
                      </a:schemeClr>
                    </a:solidFill>
                    <a:latin typeface="メイリオ" panose="020B0604030504040204" pitchFamily="50" charset="-128"/>
                    <a:ea typeface="メイリオ" panose="020B0604030504040204" pitchFamily="50" charset="-128"/>
                  </a:rPr>
                  <a:t>津波</a:t>
                </a:r>
                <a:r>
                  <a:rPr lang="en-US" altLang="ja-JP" sz="1400" b="1" i="0" u="none" strike="noStrike" baseline="0" dirty="0">
                    <a:solidFill>
                      <a:schemeClr val="bg2">
                        <a:lumMod val="10000"/>
                      </a:schemeClr>
                    </a:solidFill>
                    <a:latin typeface="メイリオ" panose="020B0604030504040204" pitchFamily="50" charset="-128"/>
                    <a:ea typeface="メイリオ" panose="020B0604030504040204" pitchFamily="50" charset="-128"/>
                  </a:rPr>
                  <a:t>】</a:t>
                </a:r>
                <a:endParaRPr kumimoji="1" lang="ja-JP" altLang="en-US" sz="1400" b="1" spc="12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B3172518-867D-451A-8F3C-1D973A9C9679}"/>
                  </a:ext>
                </a:extLst>
              </p:cNvPr>
              <p:cNvSpPr txBox="1"/>
              <p:nvPr/>
            </p:nvSpPr>
            <p:spPr>
              <a:xfrm>
                <a:off x="4822505" y="4229351"/>
                <a:ext cx="3169372" cy="614912"/>
              </a:xfrm>
              <a:prstGeom prst="rect">
                <a:avLst/>
              </a:prstGeom>
              <a:noFill/>
            </p:spPr>
            <p:txBody>
              <a:bodyPr wrap="square" lIns="0" tIns="0" rIns="0" bIns="0" rtlCol="0">
                <a:spAutoFit/>
              </a:bodyPr>
              <a:lstStyle/>
              <a:p>
                <a:pP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海底で起きた地震などにより起こる、非常に強くて大きな波のこと。</a:t>
                </a:r>
                <a:endParaRPr kumimoji="1" lang="ja-JP" altLang="en-US" sz="1600" spc="120" dirty="0">
                  <a:solidFill>
                    <a:schemeClr val="bg2">
                      <a:lumMod val="10000"/>
                    </a:schemeClr>
                  </a:solidFill>
                  <a:latin typeface="メイリオ" panose="020B0604030504040204" pitchFamily="50" charset="-128"/>
                  <a:ea typeface="メイリオ" panose="020B0604030504040204" pitchFamily="50" charset="-128"/>
                </a:endParaRPr>
              </a:p>
            </p:txBody>
          </p:sp>
        </p:grpSp>
        <p:grpSp>
          <p:nvGrpSpPr>
            <p:cNvPr id="34" name="グループ化 33">
              <a:extLst>
                <a:ext uri="{FF2B5EF4-FFF2-40B4-BE49-F238E27FC236}">
                  <a16:creationId xmlns:a16="http://schemas.microsoft.com/office/drawing/2014/main" id="{AF0F9DDA-BBC6-4247-BF5A-BE8A1100E47C}"/>
                </a:ext>
              </a:extLst>
            </p:cNvPr>
            <p:cNvGrpSpPr/>
            <p:nvPr/>
          </p:nvGrpSpPr>
          <p:grpSpPr>
            <a:xfrm>
              <a:off x="804638" y="2009333"/>
              <a:ext cx="1773856" cy="360000"/>
              <a:chOff x="804638" y="1884383"/>
              <a:chExt cx="1773856" cy="360000"/>
            </a:xfrm>
          </p:grpSpPr>
          <p:sp>
            <p:nvSpPr>
              <p:cNvPr id="35" name="正方形/長方形 34">
                <a:extLst>
                  <a:ext uri="{FF2B5EF4-FFF2-40B4-BE49-F238E27FC236}">
                    <a16:creationId xmlns:a16="http://schemas.microsoft.com/office/drawing/2014/main" id="{578080BA-5FBE-4313-A2AB-E4930B849408}"/>
                  </a:ext>
                </a:extLst>
              </p:cNvPr>
              <p:cNvSpPr/>
              <p:nvPr/>
            </p:nvSpPr>
            <p:spPr>
              <a:xfrm>
                <a:off x="968399" y="1884383"/>
                <a:ext cx="1610095" cy="360000"/>
              </a:xfrm>
              <a:prstGeom prst="rect">
                <a:avLst/>
              </a:prstGeom>
              <a:solidFill>
                <a:srgbClr val="E1F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AF31FCA4-7DF9-43A4-8C78-1D7DFA9D5BFE}"/>
                  </a:ext>
                </a:extLst>
              </p:cNvPr>
              <p:cNvSpPr txBox="1"/>
              <p:nvPr/>
            </p:nvSpPr>
            <p:spPr>
              <a:xfrm>
                <a:off x="1072220" y="1905829"/>
                <a:ext cx="1455160" cy="338554"/>
              </a:xfrm>
              <a:prstGeom prst="rect">
                <a:avLst/>
              </a:prstGeom>
              <a:noFill/>
            </p:spPr>
            <p:txBody>
              <a:bodyPr wrap="square" rtlCol="0">
                <a:spAutoFit/>
              </a:bodyPr>
              <a:lstStyle/>
              <a:p>
                <a:r>
                  <a:rPr kumimoji="1" lang="ja-JP" altLang="en-US" sz="1600" b="1" dirty="0">
                    <a:solidFill>
                      <a:schemeClr val="bg2">
                        <a:lumMod val="10000"/>
                      </a:schemeClr>
                    </a:solidFill>
                    <a:latin typeface="メイリオ" panose="020B0604030504040204" pitchFamily="50" charset="-128"/>
                    <a:ea typeface="メイリオ" panose="020B0604030504040204" pitchFamily="50" charset="-128"/>
                  </a:rPr>
                  <a:t>高潮・津波</a:t>
                </a:r>
              </a:p>
            </p:txBody>
          </p:sp>
          <p:sp>
            <p:nvSpPr>
              <p:cNvPr id="37" name="楕円 36">
                <a:extLst>
                  <a:ext uri="{FF2B5EF4-FFF2-40B4-BE49-F238E27FC236}">
                    <a16:creationId xmlns:a16="http://schemas.microsoft.com/office/drawing/2014/main" id="{674FD695-F629-46DF-A376-F374B519C3F5}"/>
                  </a:ext>
                </a:extLst>
              </p:cNvPr>
              <p:cNvSpPr/>
              <p:nvPr/>
            </p:nvSpPr>
            <p:spPr>
              <a:xfrm>
                <a:off x="804746" y="1909788"/>
                <a:ext cx="288000" cy="288000"/>
              </a:xfrm>
              <a:prstGeom prst="ellipse">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75039724-D6F1-4FED-BC8C-B041549F49A4}"/>
                  </a:ext>
                </a:extLst>
              </p:cNvPr>
              <p:cNvSpPr txBox="1"/>
              <p:nvPr/>
            </p:nvSpPr>
            <p:spPr>
              <a:xfrm>
                <a:off x="804638" y="1884511"/>
                <a:ext cx="218687" cy="338554"/>
              </a:xfrm>
              <a:prstGeom prst="rect">
                <a:avLst/>
              </a:prstGeom>
              <a:noFill/>
            </p:spPr>
            <p:txBody>
              <a:bodyPr wrap="square" rtlCol="0">
                <a:spAutoFit/>
              </a:bodyPr>
              <a:lstStyle/>
              <a:p>
                <a:r>
                  <a:rPr kumimoji="1" lang="en-US" altLang="ja-JP" sz="1600" b="1" dirty="0">
                    <a:solidFill>
                      <a:schemeClr val="bg1"/>
                    </a:solidFill>
                    <a:latin typeface="Arial" panose="020B0604020202020204" pitchFamily="34" charset="0"/>
                    <a:ea typeface="メイリオ" panose="020B0604030504040204" pitchFamily="50" charset="-128"/>
                    <a:cs typeface="Arial" panose="020B0604020202020204" pitchFamily="34" charset="0"/>
                  </a:rPr>
                  <a:t>1</a:t>
                </a:r>
                <a:endParaRPr kumimoji="1" lang="ja-JP" altLang="en-US" b="1"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grpSp>
      </p:grpSp>
    </p:spTree>
    <p:extLst>
      <p:ext uri="{BB962C8B-B14F-4D97-AF65-F5344CB8AC3E}">
        <p14:creationId xmlns:p14="http://schemas.microsoft.com/office/powerpoint/2010/main" val="62933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k object 16">
            <a:extLst>
              <a:ext uri="{FF2B5EF4-FFF2-40B4-BE49-F238E27FC236}">
                <a16:creationId xmlns:a16="http://schemas.microsoft.com/office/drawing/2014/main" id="{48062CF4-489C-436F-BE80-9ABC9C0E0A6D}"/>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126AAE"/>
            </a:solidFill>
          </a:ln>
        </p:spPr>
        <p:txBody>
          <a:bodyPr wrap="square" lIns="0" tIns="0" rIns="0" bIns="0" rtlCol="0"/>
          <a:lstStyle/>
          <a:p>
            <a:endParaRPr/>
          </a:p>
        </p:txBody>
      </p:sp>
      <p:sp>
        <p:nvSpPr>
          <p:cNvPr id="9" name="object 2">
            <a:extLst>
              <a:ext uri="{FF2B5EF4-FFF2-40B4-BE49-F238E27FC236}">
                <a16:creationId xmlns:a16="http://schemas.microsoft.com/office/drawing/2014/main" id="{80B139EB-9D76-466F-AA05-29CFE9906FBF}"/>
              </a:ext>
            </a:extLst>
          </p:cNvPr>
          <p:cNvSpPr/>
          <p:nvPr/>
        </p:nvSpPr>
        <p:spPr>
          <a:xfrm>
            <a:off x="-1" y="232651"/>
            <a:ext cx="8833686"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ED9901"/>
          </a:solidFill>
        </p:spPr>
        <p:txBody>
          <a:bodyPr wrap="square" lIns="0" tIns="0" rIns="0" bIns="0" rtlCol="0"/>
          <a:lstStyle/>
          <a:p>
            <a:endParaRPr dirty="0"/>
          </a:p>
        </p:txBody>
      </p:sp>
      <p:grpSp>
        <p:nvGrpSpPr>
          <p:cNvPr id="23" name="グループ化 22">
            <a:extLst>
              <a:ext uri="{FF2B5EF4-FFF2-40B4-BE49-F238E27FC236}">
                <a16:creationId xmlns:a16="http://schemas.microsoft.com/office/drawing/2014/main" id="{B0079016-4A8B-4046-96DF-098758CF2293}"/>
              </a:ext>
            </a:extLst>
          </p:cNvPr>
          <p:cNvGrpSpPr/>
          <p:nvPr/>
        </p:nvGrpSpPr>
        <p:grpSpPr>
          <a:xfrm>
            <a:off x="76200" y="324000"/>
            <a:ext cx="8733240" cy="628377"/>
            <a:chOff x="76200" y="324000"/>
            <a:chExt cx="8733240" cy="628377"/>
          </a:xfrm>
        </p:grpSpPr>
        <p:sp>
          <p:nvSpPr>
            <p:cNvPr id="11" name="object 3">
              <a:extLst>
                <a:ext uri="{FF2B5EF4-FFF2-40B4-BE49-F238E27FC236}">
                  <a16:creationId xmlns:a16="http://schemas.microsoft.com/office/drawing/2014/main" id="{C4227F71-E657-4075-9458-7264392F2497}"/>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7" name="object 3">
              <a:extLst>
                <a:ext uri="{FF2B5EF4-FFF2-40B4-BE49-F238E27FC236}">
                  <a16:creationId xmlns:a16="http://schemas.microsoft.com/office/drawing/2014/main" id="{4E943721-31AF-4867-A95F-A1786B09DFE7}"/>
                </a:ext>
              </a:extLst>
            </p:cNvPr>
            <p:cNvSpPr txBox="1">
              <a:spLocks/>
            </p:cNvSpPr>
            <p:nvPr/>
          </p:nvSpPr>
          <p:spPr>
            <a:xfrm>
              <a:off x="792000" y="396000"/>
              <a:ext cx="5446627"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spc="-150" dirty="0">
                  <a:solidFill>
                    <a:srgbClr val="FFFFFF"/>
                  </a:solidFill>
                  <a:latin typeface="メイリオ" panose="020B0604030504040204" pitchFamily="50" charset="-128"/>
                  <a:ea typeface="メイリオ" panose="020B0604030504040204" pitchFamily="50" charset="-128"/>
                </a:rPr>
                <a:t>天災は、忘れたときにやってくる？</a:t>
              </a:r>
              <a:endParaRPr kumimoji="0" lang="ja-JP" altLang="en-US" b="1" kern="0" spc="-150" dirty="0">
                <a:solidFill>
                  <a:sysClr val="windowText" lastClr="000000"/>
                </a:solidFill>
                <a:latin typeface="メイリオ" panose="020B0604030504040204" pitchFamily="50" charset="-128"/>
                <a:ea typeface="メイリオ" panose="020B0604030504040204" pitchFamily="50" charset="-128"/>
              </a:endParaRPr>
            </a:p>
          </p:txBody>
        </p:sp>
        <p:sp>
          <p:nvSpPr>
            <p:cNvPr id="19" name="object 3">
              <a:extLst>
                <a:ext uri="{FF2B5EF4-FFF2-40B4-BE49-F238E27FC236}">
                  <a16:creationId xmlns:a16="http://schemas.microsoft.com/office/drawing/2014/main" id="{79B4A53B-642A-4855-9CEB-3E1430E496E5}"/>
                </a:ext>
              </a:extLst>
            </p:cNvPr>
            <p:cNvSpPr txBox="1">
              <a:spLocks/>
            </p:cNvSpPr>
            <p:nvPr/>
          </p:nvSpPr>
          <p:spPr>
            <a:xfrm>
              <a:off x="6284826" y="457200"/>
              <a:ext cx="2524614"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b="1" kern="0" spc="-150" dirty="0">
                  <a:solidFill>
                    <a:srgbClr val="FFFFFF"/>
                  </a:solidFill>
                  <a:latin typeface="メイリオ" panose="020B0604030504040204" pitchFamily="50" charset="-128"/>
                  <a:ea typeface="メイリオ" panose="020B0604030504040204" pitchFamily="50" charset="-128"/>
                </a:rPr>
                <a:t>（いろいろな自然災害）</a:t>
              </a:r>
              <a:endParaRPr kumimoji="0" lang="ja-JP" altLang="en-US" b="1" kern="0" spc="-150" dirty="0">
                <a:solidFill>
                  <a:sysClr val="windowText" lastClr="000000"/>
                </a:solidFill>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05825D39-4802-442C-8B85-51CAD5F70806}"/>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1</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sp>
        <p:nvSpPr>
          <p:cNvPr id="18" name="正方形/長方形 17">
            <a:extLst>
              <a:ext uri="{FF2B5EF4-FFF2-40B4-BE49-F238E27FC236}">
                <a16:creationId xmlns:a16="http://schemas.microsoft.com/office/drawing/2014/main" id="{95B1FB1A-C02C-4522-9387-97DB863F8AA7}"/>
              </a:ext>
            </a:extLst>
          </p:cNvPr>
          <p:cNvSpPr/>
          <p:nvPr/>
        </p:nvSpPr>
        <p:spPr>
          <a:xfrm>
            <a:off x="622259" y="1338364"/>
            <a:ext cx="2836558" cy="467225"/>
          </a:xfrm>
          <a:prstGeom prst="rect">
            <a:avLst/>
          </a:prstGeom>
          <a:solidFill>
            <a:srgbClr val="DE521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b="1" spc="100" dirty="0">
                <a:solidFill>
                  <a:srgbClr val="FFFFFF"/>
                </a:solidFill>
                <a:latin typeface="メイリオ" panose="020B0604030504040204" pitchFamily="50" charset="-128"/>
                <a:ea typeface="メイリオ" panose="020B0604030504040204" pitchFamily="50" charset="-128"/>
                <a:cs typeface="メイリオ"/>
              </a:rPr>
              <a:t>混同しやすい自然災害</a:t>
            </a:r>
          </a:p>
        </p:txBody>
      </p:sp>
      <p:grpSp>
        <p:nvGrpSpPr>
          <p:cNvPr id="2" name="グループ化 1">
            <a:extLst>
              <a:ext uri="{FF2B5EF4-FFF2-40B4-BE49-F238E27FC236}">
                <a16:creationId xmlns:a16="http://schemas.microsoft.com/office/drawing/2014/main" id="{6E43DE91-2043-45F1-8F12-96154118B1E3}"/>
              </a:ext>
            </a:extLst>
          </p:cNvPr>
          <p:cNvGrpSpPr/>
          <p:nvPr/>
        </p:nvGrpSpPr>
        <p:grpSpPr>
          <a:xfrm>
            <a:off x="804638" y="2015015"/>
            <a:ext cx="7455472" cy="3680598"/>
            <a:chOff x="804638" y="2015015"/>
            <a:chExt cx="7455472" cy="3680598"/>
          </a:xfrm>
        </p:grpSpPr>
        <p:sp>
          <p:nvSpPr>
            <p:cNvPr id="24" name="正方形/長方形 23">
              <a:extLst>
                <a:ext uri="{FF2B5EF4-FFF2-40B4-BE49-F238E27FC236}">
                  <a16:creationId xmlns:a16="http://schemas.microsoft.com/office/drawing/2014/main" id="{9AD553AB-3537-47D2-9D89-B043D079326E}"/>
                </a:ext>
              </a:extLst>
            </p:cNvPr>
            <p:cNvSpPr/>
            <p:nvPr/>
          </p:nvSpPr>
          <p:spPr>
            <a:xfrm>
              <a:off x="977398" y="2015015"/>
              <a:ext cx="3162960" cy="360000"/>
            </a:xfrm>
            <a:prstGeom prst="rect">
              <a:avLst/>
            </a:prstGeom>
            <a:solidFill>
              <a:srgbClr val="E1F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2ADF8B3D-6856-4C01-91AC-7BB78CBF3B23}"/>
                </a:ext>
              </a:extLst>
            </p:cNvPr>
            <p:cNvSpPr txBox="1"/>
            <p:nvPr/>
          </p:nvSpPr>
          <p:spPr>
            <a:xfrm>
              <a:off x="1086922" y="2036461"/>
              <a:ext cx="3101385" cy="338554"/>
            </a:xfrm>
            <a:prstGeom prst="rect">
              <a:avLst/>
            </a:prstGeom>
            <a:noFill/>
          </p:spPr>
          <p:txBody>
            <a:bodyPr wrap="square" rtlCol="0">
              <a:spAutoFit/>
            </a:bodyPr>
            <a:lstStyle/>
            <a:p>
              <a:r>
                <a:rPr kumimoji="1" lang="ja-JP" altLang="en-US" sz="1600" b="1" dirty="0">
                  <a:solidFill>
                    <a:schemeClr val="bg2">
                      <a:lumMod val="10000"/>
                    </a:schemeClr>
                  </a:solidFill>
                  <a:latin typeface="メイリオ" panose="020B0604030504040204" pitchFamily="50" charset="-128"/>
                  <a:ea typeface="メイリオ" panose="020B0604030504040204" pitchFamily="50" charset="-128"/>
                </a:rPr>
                <a:t>土石流・地滑り・がけ崩れ</a:t>
              </a:r>
            </a:p>
          </p:txBody>
        </p:sp>
        <p:sp>
          <p:nvSpPr>
            <p:cNvPr id="26" name="楕円 25">
              <a:extLst>
                <a:ext uri="{FF2B5EF4-FFF2-40B4-BE49-F238E27FC236}">
                  <a16:creationId xmlns:a16="http://schemas.microsoft.com/office/drawing/2014/main" id="{0E2CBBB8-785F-4730-BA8C-ECBC40C1861F}"/>
                </a:ext>
              </a:extLst>
            </p:cNvPr>
            <p:cNvSpPr/>
            <p:nvPr/>
          </p:nvSpPr>
          <p:spPr>
            <a:xfrm>
              <a:off x="804752" y="2040420"/>
              <a:ext cx="303826" cy="288000"/>
            </a:xfrm>
            <a:prstGeom prst="ellipse">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7ED2672F-551C-4C01-BB84-A230BD6F2563}"/>
                </a:ext>
              </a:extLst>
            </p:cNvPr>
            <p:cNvSpPr txBox="1"/>
            <p:nvPr/>
          </p:nvSpPr>
          <p:spPr>
            <a:xfrm>
              <a:off x="804638" y="2015143"/>
              <a:ext cx="230704" cy="338554"/>
            </a:xfrm>
            <a:prstGeom prst="rect">
              <a:avLst/>
            </a:prstGeom>
            <a:noFill/>
          </p:spPr>
          <p:txBody>
            <a:bodyPr wrap="square" rtlCol="0">
              <a:spAutoFit/>
            </a:bodyPr>
            <a:lstStyle/>
            <a:p>
              <a:r>
                <a:rPr kumimoji="1" lang="en-US" altLang="ja-JP" sz="1600" b="1" dirty="0">
                  <a:solidFill>
                    <a:schemeClr val="bg1"/>
                  </a:solidFill>
                  <a:latin typeface="Arial" panose="020B0604020202020204" pitchFamily="34" charset="0"/>
                  <a:ea typeface="メイリオ" panose="020B0604030504040204" pitchFamily="50" charset="-128"/>
                  <a:cs typeface="Arial" panose="020B0604020202020204" pitchFamily="34" charset="0"/>
                </a:rPr>
                <a:t>2</a:t>
              </a:r>
              <a:endParaRPr kumimoji="1" lang="ja-JP" altLang="en-US" b="1"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grpSp>
          <p:nvGrpSpPr>
            <p:cNvPr id="40" name="グループ化 39">
              <a:extLst>
                <a:ext uri="{FF2B5EF4-FFF2-40B4-BE49-F238E27FC236}">
                  <a16:creationId xmlns:a16="http://schemas.microsoft.com/office/drawing/2014/main" id="{D69A48D8-B6CE-4E5C-A241-2EB629CD04AB}"/>
                </a:ext>
              </a:extLst>
            </p:cNvPr>
            <p:cNvGrpSpPr/>
            <p:nvPr/>
          </p:nvGrpSpPr>
          <p:grpSpPr>
            <a:xfrm>
              <a:off x="1009119" y="2584506"/>
              <a:ext cx="2178851" cy="3111107"/>
              <a:chOff x="1009119" y="2374357"/>
              <a:chExt cx="2178851" cy="3111107"/>
            </a:xfrm>
          </p:grpSpPr>
          <p:sp>
            <p:nvSpPr>
              <p:cNvPr id="41" name="テキスト ボックス 40">
                <a:extLst>
                  <a:ext uri="{FF2B5EF4-FFF2-40B4-BE49-F238E27FC236}">
                    <a16:creationId xmlns:a16="http://schemas.microsoft.com/office/drawing/2014/main" id="{CA311AEE-FE61-4BD4-9A2C-62EFD7537F81}"/>
                  </a:ext>
                </a:extLst>
              </p:cNvPr>
              <p:cNvSpPr txBox="1"/>
              <p:nvPr/>
            </p:nvSpPr>
            <p:spPr>
              <a:xfrm>
                <a:off x="1009119" y="3848552"/>
                <a:ext cx="2178851" cy="302006"/>
              </a:xfrm>
              <a:prstGeom prst="rect">
                <a:avLst/>
              </a:prstGeom>
              <a:noFill/>
            </p:spPr>
            <p:txBody>
              <a:bodyPr wrap="square" lIns="0" tIns="0" rIns="0" bIns="0" rtlCol="0">
                <a:spAutoFit/>
              </a:bodyPr>
              <a:lstStyle/>
              <a:p>
                <a:pPr algn="l">
                  <a:lnSpc>
                    <a:spcPts val="2500"/>
                  </a:lnSpc>
                </a:pPr>
                <a:r>
                  <a:rPr lang="en-US" altLang="ja-JP" sz="1400" b="1" i="0" u="none" strike="noStrike" baseline="0" dirty="0">
                    <a:solidFill>
                      <a:schemeClr val="bg2">
                        <a:lumMod val="10000"/>
                      </a:schemeClr>
                    </a:solidFill>
                    <a:latin typeface="メイリオ" panose="020B0604030504040204" pitchFamily="50" charset="-128"/>
                    <a:ea typeface="メイリオ" panose="020B0604030504040204" pitchFamily="50" charset="-128"/>
                  </a:rPr>
                  <a:t>【</a:t>
                </a:r>
                <a:r>
                  <a:rPr lang="ja-JP" altLang="en-US" sz="1400" b="1" i="0" u="none" strike="noStrike" baseline="0" dirty="0">
                    <a:solidFill>
                      <a:schemeClr val="bg2">
                        <a:lumMod val="10000"/>
                      </a:schemeClr>
                    </a:solidFill>
                    <a:latin typeface="メイリオ" panose="020B0604030504040204" pitchFamily="50" charset="-128"/>
                    <a:ea typeface="メイリオ" panose="020B0604030504040204" pitchFamily="50" charset="-128"/>
                  </a:rPr>
                  <a:t>土石流</a:t>
                </a:r>
                <a:r>
                  <a:rPr lang="en-US" altLang="ja-JP" sz="1400" b="1" i="0" u="none" strike="noStrike" baseline="0" dirty="0">
                    <a:solidFill>
                      <a:schemeClr val="bg2">
                        <a:lumMod val="10000"/>
                      </a:schemeClr>
                    </a:solidFill>
                    <a:latin typeface="メイリオ" panose="020B0604030504040204" pitchFamily="50" charset="-128"/>
                    <a:ea typeface="メイリオ" panose="020B0604030504040204" pitchFamily="50" charset="-128"/>
                  </a:rPr>
                  <a:t>】</a:t>
                </a:r>
                <a:endParaRPr kumimoji="1" lang="ja-JP" altLang="en-US" sz="1400" b="1" spc="120" dirty="0">
                  <a:solidFill>
                    <a:schemeClr val="bg2">
                      <a:lumMod val="10000"/>
                    </a:schemeClr>
                  </a:solidFill>
                  <a:latin typeface="メイリオ" panose="020B0604030504040204" pitchFamily="50" charset="-128"/>
                  <a:ea typeface="メイリオ" panose="020B0604030504040204" pitchFamily="50" charset="-128"/>
                </a:endParaRPr>
              </a:p>
            </p:txBody>
          </p:sp>
          <p:pic>
            <p:nvPicPr>
              <p:cNvPr id="42" name="図 41">
                <a:extLst>
                  <a:ext uri="{FF2B5EF4-FFF2-40B4-BE49-F238E27FC236}">
                    <a16:creationId xmlns:a16="http://schemas.microsoft.com/office/drawing/2014/main" id="{084D7557-E82C-4209-A58D-C49070A5DA3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37704" y="2374357"/>
                <a:ext cx="1837703" cy="1382050"/>
              </a:xfrm>
              <a:prstGeom prst="rect">
                <a:avLst/>
              </a:prstGeom>
            </p:spPr>
          </p:pic>
          <p:sp>
            <p:nvSpPr>
              <p:cNvPr id="43" name="テキスト ボックス 42">
                <a:extLst>
                  <a:ext uri="{FF2B5EF4-FFF2-40B4-BE49-F238E27FC236}">
                    <a16:creationId xmlns:a16="http://schemas.microsoft.com/office/drawing/2014/main" id="{066B7E57-FF39-456C-BA9B-6CEC545DED5F}"/>
                  </a:ext>
                </a:extLst>
              </p:cNvPr>
              <p:cNvSpPr txBox="1"/>
              <p:nvPr/>
            </p:nvSpPr>
            <p:spPr>
              <a:xfrm>
                <a:off x="1009119" y="4229351"/>
                <a:ext cx="2178851" cy="1256113"/>
              </a:xfrm>
              <a:prstGeom prst="rect">
                <a:avLst/>
              </a:prstGeom>
              <a:noFill/>
            </p:spPr>
            <p:txBody>
              <a:bodyPr wrap="square" lIns="0" tIns="0" rIns="0" bIns="0" rtlCol="0">
                <a:spAutoFit/>
              </a:bodyPr>
              <a:lstStyle/>
              <a:p>
                <a:pP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山の斜面や谷に堆積した石や土砂が、長雨や集中豪雨により速いスピードで一気に流れ下る現象。</a:t>
                </a:r>
                <a:endParaRPr kumimoji="1" lang="ja-JP" altLang="en-US" sz="1600" spc="120" dirty="0">
                  <a:solidFill>
                    <a:schemeClr val="bg2">
                      <a:lumMod val="10000"/>
                    </a:schemeClr>
                  </a:solidFill>
                  <a:latin typeface="メイリオ" panose="020B0604030504040204" pitchFamily="50" charset="-128"/>
                  <a:ea typeface="メイリオ" panose="020B0604030504040204" pitchFamily="50" charset="-128"/>
                </a:endParaRPr>
              </a:p>
            </p:txBody>
          </p:sp>
        </p:grpSp>
        <p:grpSp>
          <p:nvGrpSpPr>
            <p:cNvPr id="44" name="グループ化 43">
              <a:extLst>
                <a:ext uri="{FF2B5EF4-FFF2-40B4-BE49-F238E27FC236}">
                  <a16:creationId xmlns:a16="http://schemas.microsoft.com/office/drawing/2014/main" id="{DDF47525-85AF-49C6-9880-484FBE0016D2}"/>
                </a:ext>
              </a:extLst>
            </p:cNvPr>
            <p:cNvGrpSpPr/>
            <p:nvPr/>
          </p:nvGrpSpPr>
          <p:grpSpPr>
            <a:xfrm>
              <a:off x="3545189" y="2584506"/>
              <a:ext cx="2178851" cy="2790507"/>
              <a:chOff x="1009119" y="2374357"/>
              <a:chExt cx="2178851" cy="2790507"/>
            </a:xfrm>
          </p:grpSpPr>
          <p:sp>
            <p:nvSpPr>
              <p:cNvPr id="45" name="テキスト ボックス 44">
                <a:extLst>
                  <a:ext uri="{FF2B5EF4-FFF2-40B4-BE49-F238E27FC236}">
                    <a16:creationId xmlns:a16="http://schemas.microsoft.com/office/drawing/2014/main" id="{736DCCD5-3E17-440F-A8DF-56C8D81BE1BC}"/>
                  </a:ext>
                </a:extLst>
              </p:cNvPr>
              <p:cNvSpPr txBox="1"/>
              <p:nvPr/>
            </p:nvSpPr>
            <p:spPr>
              <a:xfrm>
                <a:off x="1009119" y="3848552"/>
                <a:ext cx="2178851" cy="302006"/>
              </a:xfrm>
              <a:prstGeom prst="rect">
                <a:avLst/>
              </a:prstGeom>
              <a:noFill/>
            </p:spPr>
            <p:txBody>
              <a:bodyPr wrap="square" lIns="0" tIns="0" rIns="0" bIns="0" rtlCol="0">
                <a:spAutoFit/>
              </a:bodyPr>
              <a:lstStyle/>
              <a:p>
                <a:pPr algn="l">
                  <a:lnSpc>
                    <a:spcPts val="2500"/>
                  </a:lnSpc>
                </a:pPr>
                <a:r>
                  <a:rPr lang="en-US" altLang="ja-JP" sz="1400" b="1" i="0" u="none" strike="noStrike" baseline="0" dirty="0">
                    <a:solidFill>
                      <a:schemeClr val="bg2">
                        <a:lumMod val="10000"/>
                      </a:schemeClr>
                    </a:solidFill>
                    <a:latin typeface="メイリオ" panose="020B0604030504040204" pitchFamily="50" charset="-128"/>
                    <a:ea typeface="メイリオ" panose="020B0604030504040204" pitchFamily="50" charset="-128"/>
                  </a:rPr>
                  <a:t>【</a:t>
                </a:r>
                <a:r>
                  <a:rPr lang="ja-JP" altLang="en-US" sz="1400" b="1" i="0" u="none" strike="noStrike" baseline="0" dirty="0">
                    <a:solidFill>
                      <a:schemeClr val="bg2">
                        <a:lumMod val="10000"/>
                      </a:schemeClr>
                    </a:solidFill>
                    <a:latin typeface="メイリオ" panose="020B0604030504040204" pitchFamily="50" charset="-128"/>
                    <a:ea typeface="メイリオ" panose="020B0604030504040204" pitchFamily="50" charset="-128"/>
                  </a:rPr>
                  <a:t>地滑り</a:t>
                </a:r>
                <a:r>
                  <a:rPr lang="en-US" altLang="ja-JP" sz="1400" b="1" i="0" u="none" strike="noStrike" baseline="0" dirty="0">
                    <a:solidFill>
                      <a:schemeClr val="bg2">
                        <a:lumMod val="10000"/>
                      </a:schemeClr>
                    </a:solidFill>
                    <a:latin typeface="メイリオ" panose="020B0604030504040204" pitchFamily="50" charset="-128"/>
                    <a:ea typeface="メイリオ" panose="020B0604030504040204" pitchFamily="50" charset="-128"/>
                  </a:rPr>
                  <a:t>】</a:t>
                </a:r>
                <a:endParaRPr kumimoji="1" lang="ja-JP" altLang="en-US" sz="1400" b="1" spc="120" dirty="0">
                  <a:solidFill>
                    <a:schemeClr val="bg2">
                      <a:lumMod val="10000"/>
                    </a:schemeClr>
                  </a:solidFill>
                  <a:latin typeface="メイリオ" panose="020B0604030504040204" pitchFamily="50" charset="-128"/>
                  <a:ea typeface="メイリオ" panose="020B0604030504040204" pitchFamily="50" charset="-128"/>
                </a:endParaRPr>
              </a:p>
            </p:txBody>
          </p:sp>
          <p:pic>
            <p:nvPicPr>
              <p:cNvPr id="46" name="図 45">
                <a:extLst>
                  <a:ext uri="{FF2B5EF4-FFF2-40B4-BE49-F238E27FC236}">
                    <a16:creationId xmlns:a16="http://schemas.microsoft.com/office/drawing/2014/main" id="{330A35A9-976A-49E1-9669-534EC75DF6A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37701" y="2374357"/>
                <a:ext cx="1837703" cy="1382049"/>
              </a:xfrm>
              <a:prstGeom prst="rect">
                <a:avLst/>
              </a:prstGeom>
            </p:spPr>
          </p:pic>
          <p:sp>
            <p:nvSpPr>
              <p:cNvPr id="47" name="テキスト ボックス 46">
                <a:extLst>
                  <a:ext uri="{FF2B5EF4-FFF2-40B4-BE49-F238E27FC236}">
                    <a16:creationId xmlns:a16="http://schemas.microsoft.com/office/drawing/2014/main" id="{8EEF57ED-58F1-4734-A39B-40F5049426B2}"/>
                  </a:ext>
                </a:extLst>
              </p:cNvPr>
              <p:cNvSpPr txBox="1"/>
              <p:nvPr/>
            </p:nvSpPr>
            <p:spPr>
              <a:xfrm>
                <a:off x="1009119" y="4229351"/>
                <a:ext cx="2178851" cy="935513"/>
              </a:xfrm>
              <a:prstGeom prst="rect">
                <a:avLst/>
              </a:prstGeom>
              <a:noFill/>
            </p:spPr>
            <p:txBody>
              <a:bodyPr wrap="square" lIns="0" tIns="0" rIns="0" bIns="0" rtlCol="0">
                <a:spAutoFit/>
              </a:bodyPr>
              <a:lstStyle/>
              <a:p>
                <a:pP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速度は遅いが、広い範囲で土砂が滑り降りる現象。</a:t>
                </a:r>
                <a:endParaRPr lang="en-US" altLang="ja-JP" sz="1400" dirty="0">
                  <a:solidFill>
                    <a:schemeClr val="bg2">
                      <a:lumMod val="10000"/>
                    </a:schemeClr>
                  </a:solidFill>
                  <a:latin typeface="メイリオ" panose="020B0604030504040204" pitchFamily="50" charset="-128"/>
                  <a:ea typeface="メイリオ" panose="020B0604030504040204" pitchFamily="50" charset="-128"/>
                </a:endParaRPr>
              </a:p>
              <a:p>
                <a:pP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長期にわたって危険が続く。</a:t>
                </a:r>
                <a:endParaRPr kumimoji="1" lang="ja-JP" altLang="en-US" sz="1600" spc="120" dirty="0">
                  <a:solidFill>
                    <a:schemeClr val="bg2">
                      <a:lumMod val="10000"/>
                    </a:schemeClr>
                  </a:solidFill>
                  <a:latin typeface="メイリオ" panose="020B0604030504040204" pitchFamily="50" charset="-128"/>
                  <a:ea typeface="メイリオ" panose="020B0604030504040204" pitchFamily="50" charset="-128"/>
                </a:endParaRPr>
              </a:p>
            </p:txBody>
          </p:sp>
        </p:grpSp>
        <p:grpSp>
          <p:nvGrpSpPr>
            <p:cNvPr id="48" name="グループ化 47">
              <a:extLst>
                <a:ext uri="{FF2B5EF4-FFF2-40B4-BE49-F238E27FC236}">
                  <a16:creationId xmlns:a16="http://schemas.microsoft.com/office/drawing/2014/main" id="{3E9A11D3-616C-4201-B1D6-B78E973DA4D4}"/>
                </a:ext>
              </a:extLst>
            </p:cNvPr>
            <p:cNvGrpSpPr/>
            <p:nvPr/>
          </p:nvGrpSpPr>
          <p:grpSpPr>
            <a:xfrm>
              <a:off x="6081259" y="2584506"/>
              <a:ext cx="2178851" cy="3111107"/>
              <a:chOff x="1009119" y="2374357"/>
              <a:chExt cx="2178851" cy="3111107"/>
            </a:xfrm>
          </p:grpSpPr>
          <p:sp>
            <p:nvSpPr>
              <p:cNvPr id="49" name="テキスト ボックス 48">
                <a:extLst>
                  <a:ext uri="{FF2B5EF4-FFF2-40B4-BE49-F238E27FC236}">
                    <a16:creationId xmlns:a16="http://schemas.microsoft.com/office/drawing/2014/main" id="{5CA2BDB7-C8B0-43BA-9749-54EE4A40CFB9}"/>
                  </a:ext>
                </a:extLst>
              </p:cNvPr>
              <p:cNvSpPr txBox="1"/>
              <p:nvPr/>
            </p:nvSpPr>
            <p:spPr>
              <a:xfrm>
                <a:off x="1009119" y="3848552"/>
                <a:ext cx="2178851" cy="302006"/>
              </a:xfrm>
              <a:prstGeom prst="rect">
                <a:avLst/>
              </a:prstGeom>
              <a:noFill/>
            </p:spPr>
            <p:txBody>
              <a:bodyPr wrap="square" lIns="0" tIns="0" rIns="0" bIns="0" rtlCol="0">
                <a:spAutoFit/>
              </a:bodyPr>
              <a:lstStyle/>
              <a:p>
                <a:pPr algn="l">
                  <a:lnSpc>
                    <a:spcPts val="2500"/>
                  </a:lnSpc>
                </a:pPr>
                <a:r>
                  <a:rPr lang="en-US" altLang="ja-JP" sz="1400" b="1" i="0" u="none" strike="noStrike" baseline="0" dirty="0">
                    <a:solidFill>
                      <a:schemeClr val="bg2">
                        <a:lumMod val="10000"/>
                      </a:schemeClr>
                    </a:solidFill>
                    <a:latin typeface="メイリオ" panose="020B0604030504040204" pitchFamily="50" charset="-128"/>
                    <a:ea typeface="メイリオ" panose="020B0604030504040204" pitchFamily="50" charset="-128"/>
                  </a:rPr>
                  <a:t>【</a:t>
                </a:r>
                <a:r>
                  <a:rPr lang="ja-JP" altLang="en-US" sz="1400" b="1" i="0" u="none" strike="noStrike" baseline="0" dirty="0">
                    <a:solidFill>
                      <a:schemeClr val="bg2">
                        <a:lumMod val="10000"/>
                      </a:schemeClr>
                    </a:solidFill>
                    <a:latin typeface="メイリオ" panose="020B0604030504040204" pitchFamily="50" charset="-128"/>
                    <a:ea typeface="メイリオ" panose="020B0604030504040204" pitchFamily="50" charset="-128"/>
                  </a:rPr>
                  <a:t>がけ崩れ</a:t>
                </a:r>
                <a:r>
                  <a:rPr lang="en-US" altLang="ja-JP" sz="1400" b="1" i="0" u="none" strike="noStrike" baseline="0" dirty="0">
                    <a:solidFill>
                      <a:schemeClr val="bg2">
                        <a:lumMod val="10000"/>
                      </a:schemeClr>
                    </a:solidFill>
                    <a:latin typeface="メイリオ" panose="020B0604030504040204" pitchFamily="50" charset="-128"/>
                    <a:ea typeface="メイリオ" panose="020B0604030504040204" pitchFamily="50" charset="-128"/>
                  </a:rPr>
                  <a:t>】</a:t>
                </a:r>
                <a:endParaRPr kumimoji="1" lang="ja-JP" altLang="en-US" sz="1400" b="1" spc="120" dirty="0">
                  <a:solidFill>
                    <a:schemeClr val="bg2">
                      <a:lumMod val="10000"/>
                    </a:schemeClr>
                  </a:solidFill>
                  <a:latin typeface="メイリオ" panose="020B0604030504040204" pitchFamily="50" charset="-128"/>
                  <a:ea typeface="メイリオ" panose="020B0604030504040204" pitchFamily="50" charset="-128"/>
                </a:endParaRPr>
              </a:p>
            </p:txBody>
          </p:sp>
          <p:pic>
            <p:nvPicPr>
              <p:cNvPr id="50" name="図 49">
                <a:extLst>
                  <a:ext uri="{FF2B5EF4-FFF2-40B4-BE49-F238E27FC236}">
                    <a16:creationId xmlns:a16="http://schemas.microsoft.com/office/drawing/2014/main" id="{6AF21C1F-77EA-4CE2-84D6-F7EE7B51B06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37699" y="2374357"/>
                <a:ext cx="1837703" cy="1382049"/>
              </a:xfrm>
              <a:prstGeom prst="rect">
                <a:avLst/>
              </a:prstGeom>
            </p:spPr>
          </p:pic>
          <p:sp>
            <p:nvSpPr>
              <p:cNvPr id="51" name="テキスト ボックス 50">
                <a:extLst>
                  <a:ext uri="{FF2B5EF4-FFF2-40B4-BE49-F238E27FC236}">
                    <a16:creationId xmlns:a16="http://schemas.microsoft.com/office/drawing/2014/main" id="{3671364F-C67F-494F-8676-08EE1DD5FB0D}"/>
                  </a:ext>
                </a:extLst>
              </p:cNvPr>
              <p:cNvSpPr txBox="1"/>
              <p:nvPr/>
            </p:nvSpPr>
            <p:spPr>
              <a:xfrm>
                <a:off x="1009119" y="4229351"/>
                <a:ext cx="2178851" cy="1256113"/>
              </a:xfrm>
              <a:prstGeom prst="rect">
                <a:avLst/>
              </a:prstGeom>
              <a:noFill/>
            </p:spPr>
            <p:txBody>
              <a:bodyPr wrap="square" lIns="0" tIns="0" rIns="0" bIns="0" rtlCol="0">
                <a:spAutoFit/>
              </a:bodyPr>
              <a:lstStyle/>
              <a:p>
                <a:pP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大雨や地震により、急に斜面が崩れ落ちる現象。</a:t>
                </a:r>
                <a:endParaRPr lang="en-US" altLang="ja-JP" sz="1400" dirty="0">
                  <a:solidFill>
                    <a:schemeClr val="bg2">
                      <a:lumMod val="10000"/>
                    </a:schemeClr>
                  </a:solidFill>
                  <a:latin typeface="メイリオ" panose="020B0604030504040204" pitchFamily="50" charset="-128"/>
                  <a:ea typeface="メイリオ" panose="020B0604030504040204" pitchFamily="50" charset="-128"/>
                </a:endParaRPr>
              </a:p>
              <a:p>
                <a:pP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突然起きるため、死者が発生する場合もある。</a:t>
                </a:r>
                <a:endParaRPr kumimoji="1" lang="ja-JP" altLang="en-US" sz="1600" spc="120" dirty="0">
                  <a:solidFill>
                    <a:schemeClr val="bg2">
                      <a:lumMod val="10000"/>
                    </a:schemeClr>
                  </a:solidFill>
                  <a:latin typeface="メイリオ" panose="020B0604030504040204" pitchFamily="50" charset="-128"/>
                  <a:ea typeface="メイリオ" panose="020B0604030504040204" pitchFamily="50" charset="-128"/>
                </a:endParaRPr>
              </a:p>
            </p:txBody>
          </p:sp>
        </p:grpSp>
      </p:grpSp>
    </p:spTree>
    <p:extLst>
      <p:ext uri="{BB962C8B-B14F-4D97-AF65-F5344CB8AC3E}">
        <p14:creationId xmlns:p14="http://schemas.microsoft.com/office/powerpoint/2010/main" val="47581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k object 16">
            <a:extLst>
              <a:ext uri="{FF2B5EF4-FFF2-40B4-BE49-F238E27FC236}">
                <a16:creationId xmlns:a16="http://schemas.microsoft.com/office/drawing/2014/main" id="{48062CF4-489C-436F-BE80-9ABC9C0E0A6D}"/>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126AAE"/>
            </a:solidFill>
          </a:ln>
        </p:spPr>
        <p:txBody>
          <a:bodyPr wrap="square" lIns="0" tIns="0" rIns="0" bIns="0" rtlCol="0"/>
          <a:lstStyle/>
          <a:p>
            <a:endParaRPr/>
          </a:p>
        </p:txBody>
      </p:sp>
      <p:sp>
        <p:nvSpPr>
          <p:cNvPr id="9" name="object 2">
            <a:extLst>
              <a:ext uri="{FF2B5EF4-FFF2-40B4-BE49-F238E27FC236}">
                <a16:creationId xmlns:a16="http://schemas.microsoft.com/office/drawing/2014/main" id="{80B139EB-9D76-466F-AA05-29CFE9906FBF}"/>
              </a:ext>
            </a:extLst>
          </p:cNvPr>
          <p:cNvSpPr/>
          <p:nvPr/>
        </p:nvSpPr>
        <p:spPr>
          <a:xfrm>
            <a:off x="-1" y="232651"/>
            <a:ext cx="8833686"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ED9901"/>
          </a:solidFill>
        </p:spPr>
        <p:txBody>
          <a:bodyPr wrap="square" lIns="0" tIns="0" rIns="0" bIns="0" rtlCol="0"/>
          <a:lstStyle/>
          <a:p>
            <a:endParaRPr dirty="0"/>
          </a:p>
        </p:txBody>
      </p:sp>
      <p:grpSp>
        <p:nvGrpSpPr>
          <p:cNvPr id="23" name="グループ化 22">
            <a:extLst>
              <a:ext uri="{FF2B5EF4-FFF2-40B4-BE49-F238E27FC236}">
                <a16:creationId xmlns:a16="http://schemas.microsoft.com/office/drawing/2014/main" id="{B0079016-4A8B-4046-96DF-098758CF2293}"/>
              </a:ext>
            </a:extLst>
          </p:cNvPr>
          <p:cNvGrpSpPr/>
          <p:nvPr/>
        </p:nvGrpSpPr>
        <p:grpSpPr>
          <a:xfrm>
            <a:off x="76200" y="324000"/>
            <a:ext cx="8733240" cy="628377"/>
            <a:chOff x="76200" y="324000"/>
            <a:chExt cx="8733240" cy="628377"/>
          </a:xfrm>
        </p:grpSpPr>
        <p:sp>
          <p:nvSpPr>
            <p:cNvPr id="11" name="object 3">
              <a:extLst>
                <a:ext uri="{FF2B5EF4-FFF2-40B4-BE49-F238E27FC236}">
                  <a16:creationId xmlns:a16="http://schemas.microsoft.com/office/drawing/2014/main" id="{C4227F71-E657-4075-9458-7264392F2497}"/>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7" name="object 3">
              <a:extLst>
                <a:ext uri="{FF2B5EF4-FFF2-40B4-BE49-F238E27FC236}">
                  <a16:creationId xmlns:a16="http://schemas.microsoft.com/office/drawing/2014/main" id="{4E943721-31AF-4867-A95F-A1786B09DFE7}"/>
                </a:ext>
              </a:extLst>
            </p:cNvPr>
            <p:cNvSpPr txBox="1">
              <a:spLocks/>
            </p:cNvSpPr>
            <p:nvPr/>
          </p:nvSpPr>
          <p:spPr>
            <a:xfrm>
              <a:off x="792000" y="396000"/>
              <a:ext cx="5446627"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spc="-150" dirty="0">
                  <a:solidFill>
                    <a:srgbClr val="FFFFFF"/>
                  </a:solidFill>
                  <a:latin typeface="メイリオ" panose="020B0604030504040204" pitchFamily="50" charset="-128"/>
                  <a:ea typeface="メイリオ" panose="020B0604030504040204" pitchFamily="50" charset="-128"/>
                </a:rPr>
                <a:t>天災は、忘れたときにやってくる？</a:t>
              </a:r>
              <a:endParaRPr kumimoji="0" lang="ja-JP" altLang="en-US" b="1" kern="0" spc="-150" dirty="0">
                <a:solidFill>
                  <a:sysClr val="windowText" lastClr="000000"/>
                </a:solidFill>
                <a:latin typeface="メイリオ" panose="020B0604030504040204" pitchFamily="50" charset="-128"/>
                <a:ea typeface="メイリオ" panose="020B0604030504040204" pitchFamily="50" charset="-128"/>
              </a:endParaRPr>
            </a:p>
          </p:txBody>
        </p:sp>
        <p:sp>
          <p:nvSpPr>
            <p:cNvPr id="19" name="object 3">
              <a:extLst>
                <a:ext uri="{FF2B5EF4-FFF2-40B4-BE49-F238E27FC236}">
                  <a16:creationId xmlns:a16="http://schemas.microsoft.com/office/drawing/2014/main" id="{79B4A53B-642A-4855-9CEB-3E1430E496E5}"/>
                </a:ext>
              </a:extLst>
            </p:cNvPr>
            <p:cNvSpPr txBox="1">
              <a:spLocks/>
            </p:cNvSpPr>
            <p:nvPr/>
          </p:nvSpPr>
          <p:spPr>
            <a:xfrm>
              <a:off x="6284826" y="457200"/>
              <a:ext cx="2524614"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b="1" kern="0" spc="-150" dirty="0">
                  <a:solidFill>
                    <a:srgbClr val="FFFFFF"/>
                  </a:solidFill>
                  <a:latin typeface="メイリオ" panose="020B0604030504040204" pitchFamily="50" charset="-128"/>
                  <a:ea typeface="メイリオ" panose="020B0604030504040204" pitchFamily="50" charset="-128"/>
                </a:rPr>
                <a:t>（いろいろな自然災害）</a:t>
              </a:r>
              <a:endParaRPr kumimoji="0" lang="ja-JP" altLang="en-US" b="1" kern="0" spc="-150" dirty="0">
                <a:solidFill>
                  <a:sysClr val="windowText" lastClr="000000"/>
                </a:solidFill>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05825D39-4802-442C-8B85-51CAD5F70806}"/>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1</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sp>
        <p:nvSpPr>
          <p:cNvPr id="18" name="正方形/長方形 17">
            <a:extLst>
              <a:ext uri="{FF2B5EF4-FFF2-40B4-BE49-F238E27FC236}">
                <a16:creationId xmlns:a16="http://schemas.microsoft.com/office/drawing/2014/main" id="{95B1FB1A-C02C-4522-9387-97DB863F8AA7}"/>
              </a:ext>
            </a:extLst>
          </p:cNvPr>
          <p:cNvSpPr/>
          <p:nvPr/>
        </p:nvSpPr>
        <p:spPr>
          <a:xfrm>
            <a:off x="622259" y="1338364"/>
            <a:ext cx="2836558" cy="467225"/>
          </a:xfrm>
          <a:prstGeom prst="rect">
            <a:avLst/>
          </a:prstGeom>
          <a:solidFill>
            <a:srgbClr val="DE521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b="1" spc="100" dirty="0">
                <a:solidFill>
                  <a:srgbClr val="FFFFFF"/>
                </a:solidFill>
                <a:latin typeface="メイリオ" panose="020B0604030504040204" pitchFamily="50" charset="-128"/>
                <a:ea typeface="メイリオ" panose="020B0604030504040204" pitchFamily="50" charset="-128"/>
                <a:cs typeface="メイリオ"/>
              </a:rPr>
              <a:t>混同しやすい自然災害</a:t>
            </a:r>
          </a:p>
        </p:txBody>
      </p:sp>
      <p:grpSp>
        <p:nvGrpSpPr>
          <p:cNvPr id="3" name="グループ化 2">
            <a:extLst>
              <a:ext uri="{FF2B5EF4-FFF2-40B4-BE49-F238E27FC236}">
                <a16:creationId xmlns:a16="http://schemas.microsoft.com/office/drawing/2014/main" id="{EC3AF0DB-8759-4EEB-AE8F-3240A7CC5D87}"/>
              </a:ext>
            </a:extLst>
          </p:cNvPr>
          <p:cNvGrpSpPr/>
          <p:nvPr/>
        </p:nvGrpSpPr>
        <p:grpSpPr>
          <a:xfrm>
            <a:off x="804638" y="2015017"/>
            <a:ext cx="7187239" cy="3359996"/>
            <a:chOff x="804638" y="2015017"/>
            <a:chExt cx="7187239" cy="3359996"/>
          </a:xfrm>
        </p:grpSpPr>
        <p:grpSp>
          <p:nvGrpSpPr>
            <p:cNvPr id="27" name="グループ化 26">
              <a:extLst>
                <a:ext uri="{FF2B5EF4-FFF2-40B4-BE49-F238E27FC236}">
                  <a16:creationId xmlns:a16="http://schemas.microsoft.com/office/drawing/2014/main" id="{CD819775-B9DF-4CE7-906F-87186C98E56A}"/>
                </a:ext>
              </a:extLst>
            </p:cNvPr>
            <p:cNvGrpSpPr/>
            <p:nvPr/>
          </p:nvGrpSpPr>
          <p:grpSpPr>
            <a:xfrm>
              <a:off x="1009119" y="2588663"/>
              <a:ext cx="3169372" cy="2465749"/>
              <a:chOff x="1009119" y="2378514"/>
              <a:chExt cx="3169372" cy="2465749"/>
            </a:xfrm>
          </p:grpSpPr>
          <p:sp>
            <p:nvSpPr>
              <p:cNvPr id="28" name="テキスト ボックス 27">
                <a:extLst>
                  <a:ext uri="{FF2B5EF4-FFF2-40B4-BE49-F238E27FC236}">
                    <a16:creationId xmlns:a16="http://schemas.microsoft.com/office/drawing/2014/main" id="{7AF9600A-D969-401B-B820-B48BD8152BF3}"/>
                  </a:ext>
                </a:extLst>
              </p:cNvPr>
              <p:cNvSpPr txBox="1"/>
              <p:nvPr/>
            </p:nvSpPr>
            <p:spPr>
              <a:xfrm>
                <a:off x="1009119" y="3848552"/>
                <a:ext cx="3169372" cy="302006"/>
              </a:xfrm>
              <a:prstGeom prst="rect">
                <a:avLst/>
              </a:prstGeom>
              <a:noFill/>
            </p:spPr>
            <p:txBody>
              <a:bodyPr wrap="square" lIns="0" tIns="0" rIns="0" bIns="0" rtlCol="0">
                <a:spAutoFit/>
              </a:bodyPr>
              <a:lstStyle/>
              <a:p>
                <a:pPr algn="l">
                  <a:lnSpc>
                    <a:spcPts val="2500"/>
                  </a:lnSpc>
                </a:pPr>
                <a:r>
                  <a:rPr lang="en-US" altLang="ja-JP" sz="1400" b="1" i="0" u="none" strike="noStrike" baseline="0" dirty="0">
                    <a:solidFill>
                      <a:schemeClr val="bg2">
                        <a:lumMod val="10000"/>
                      </a:schemeClr>
                    </a:solidFill>
                    <a:latin typeface="メイリオ" panose="020B0604030504040204" pitchFamily="50" charset="-128"/>
                    <a:ea typeface="メイリオ" panose="020B0604030504040204" pitchFamily="50" charset="-128"/>
                  </a:rPr>
                  <a:t>【</a:t>
                </a:r>
                <a:r>
                  <a:rPr lang="ja-JP" altLang="en-US" sz="1400" b="1" i="0" u="none" strike="noStrike" baseline="0" dirty="0">
                    <a:solidFill>
                      <a:schemeClr val="bg2">
                        <a:lumMod val="10000"/>
                      </a:schemeClr>
                    </a:solidFill>
                    <a:latin typeface="メイリオ" panose="020B0604030504040204" pitchFamily="50" charset="-128"/>
                    <a:ea typeface="メイリオ" panose="020B0604030504040204" pitchFamily="50" charset="-128"/>
                  </a:rPr>
                  <a:t>外水氾濫</a:t>
                </a:r>
                <a:r>
                  <a:rPr lang="en-US" altLang="ja-JP" sz="1400" b="1" i="0" u="none" strike="noStrike" baseline="0" dirty="0">
                    <a:solidFill>
                      <a:schemeClr val="bg2">
                        <a:lumMod val="10000"/>
                      </a:schemeClr>
                    </a:solidFill>
                    <a:latin typeface="メイリオ" panose="020B0604030504040204" pitchFamily="50" charset="-128"/>
                    <a:ea typeface="メイリオ" panose="020B0604030504040204" pitchFamily="50" charset="-128"/>
                  </a:rPr>
                  <a:t>】</a:t>
                </a:r>
                <a:endParaRPr kumimoji="1" lang="ja-JP" altLang="en-US" sz="1400" b="1" spc="120" dirty="0">
                  <a:solidFill>
                    <a:schemeClr val="bg2">
                      <a:lumMod val="10000"/>
                    </a:schemeClr>
                  </a:solidFill>
                  <a:latin typeface="メイリオ" panose="020B0604030504040204" pitchFamily="50" charset="-128"/>
                  <a:ea typeface="メイリオ" panose="020B0604030504040204" pitchFamily="50" charset="-128"/>
                </a:endParaRPr>
              </a:p>
            </p:txBody>
          </p:sp>
          <p:pic>
            <p:nvPicPr>
              <p:cNvPr id="29" name="図 28">
                <a:extLst>
                  <a:ext uri="{FF2B5EF4-FFF2-40B4-BE49-F238E27FC236}">
                    <a16:creationId xmlns:a16="http://schemas.microsoft.com/office/drawing/2014/main" id="{8AB1D530-9E9F-4DE7-96AE-DC6403D5E2A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25004" y="2378514"/>
                <a:ext cx="2267712" cy="1373735"/>
              </a:xfrm>
              <a:prstGeom prst="rect">
                <a:avLst/>
              </a:prstGeom>
            </p:spPr>
          </p:pic>
          <p:sp>
            <p:nvSpPr>
              <p:cNvPr id="30" name="テキスト ボックス 29">
                <a:extLst>
                  <a:ext uri="{FF2B5EF4-FFF2-40B4-BE49-F238E27FC236}">
                    <a16:creationId xmlns:a16="http://schemas.microsoft.com/office/drawing/2014/main" id="{10EB5C0C-4639-4288-9E6F-DC16D322A7D9}"/>
                  </a:ext>
                </a:extLst>
              </p:cNvPr>
              <p:cNvSpPr txBox="1"/>
              <p:nvPr/>
            </p:nvSpPr>
            <p:spPr>
              <a:xfrm>
                <a:off x="1009119" y="4229351"/>
                <a:ext cx="3169372" cy="614912"/>
              </a:xfrm>
              <a:prstGeom prst="rect">
                <a:avLst/>
              </a:prstGeom>
              <a:noFill/>
            </p:spPr>
            <p:txBody>
              <a:bodyPr wrap="square" lIns="0" tIns="0" rIns="0" bIns="0" rtlCol="0">
                <a:spAutoFit/>
              </a:bodyPr>
              <a:lstStyle/>
              <a:p>
                <a:pP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川の堤防が壊れたり溢れたり</a:t>
                </a:r>
                <a:endParaRPr lang="en-US" altLang="ja-JP" sz="1400" dirty="0">
                  <a:solidFill>
                    <a:schemeClr val="bg2">
                      <a:lumMod val="10000"/>
                    </a:schemeClr>
                  </a:solidFill>
                  <a:latin typeface="メイリオ" panose="020B0604030504040204" pitchFamily="50" charset="-128"/>
                  <a:ea typeface="メイリオ" panose="020B0604030504040204" pitchFamily="50" charset="-128"/>
                </a:endParaRPr>
              </a:p>
              <a:p>
                <a:pP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する現象。被害が広範囲に及ぶ。</a:t>
                </a:r>
                <a:endParaRPr kumimoji="1" lang="ja-JP" altLang="en-US" sz="1600" spc="120" dirty="0">
                  <a:solidFill>
                    <a:schemeClr val="bg2">
                      <a:lumMod val="10000"/>
                    </a:schemeClr>
                  </a:solidFill>
                  <a:latin typeface="メイリオ" panose="020B0604030504040204" pitchFamily="50" charset="-128"/>
                  <a:ea typeface="メイリオ" panose="020B0604030504040204" pitchFamily="50" charset="-128"/>
                </a:endParaRPr>
              </a:p>
            </p:txBody>
          </p:sp>
        </p:grpSp>
        <p:grpSp>
          <p:nvGrpSpPr>
            <p:cNvPr id="31" name="グループ化 30">
              <a:extLst>
                <a:ext uri="{FF2B5EF4-FFF2-40B4-BE49-F238E27FC236}">
                  <a16:creationId xmlns:a16="http://schemas.microsoft.com/office/drawing/2014/main" id="{0567FE37-5DC4-43F0-B7E7-D81E4C1F056E}"/>
                </a:ext>
              </a:extLst>
            </p:cNvPr>
            <p:cNvGrpSpPr/>
            <p:nvPr/>
          </p:nvGrpSpPr>
          <p:grpSpPr>
            <a:xfrm>
              <a:off x="4822505" y="2590246"/>
              <a:ext cx="3169372" cy="2784767"/>
              <a:chOff x="4822505" y="2380097"/>
              <a:chExt cx="3169372" cy="2784767"/>
            </a:xfrm>
          </p:grpSpPr>
          <p:pic>
            <p:nvPicPr>
              <p:cNvPr id="32" name="図 31">
                <a:extLst>
                  <a:ext uri="{FF2B5EF4-FFF2-40B4-BE49-F238E27FC236}">
                    <a16:creationId xmlns:a16="http://schemas.microsoft.com/office/drawing/2014/main" id="{BA0F9B03-3B8B-42AC-9377-96CE898277B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844293" y="2380097"/>
                <a:ext cx="2262487" cy="1370569"/>
              </a:xfrm>
              <a:prstGeom prst="rect">
                <a:avLst/>
              </a:prstGeom>
            </p:spPr>
          </p:pic>
          <p:sp>
            <p:nvSpPr>
              <p:cNvPr id="33" name="テキスト ボックス 32">
                <a:extLst>
                  <a:ext uri="{FF2B5EF4-FFF2-40B4-BE49-F238E27FC236}">
                    <a16:creationId xmlns:a16="http://schemas.microsoft.com/office/drawing/2014/main" id="{83F0EAE9-A692-484C-A7AA-150545CAAC50}"/>
                  </a:ext>
                </a:extLst>
              </p:cNvPr>
              <p:cNvSpPr txBox="1"/>
              <p:nvPr/>
            </p:nvSpPr>
            <p:spPr>
              <a:xfrm>
                <a:off x="4822505" y="3848552"/>
                <a:ext cx="3169372" cy="302006"/>
              </a:xfrm>
              <a:prstGeom prst="rect">
                <a:avLst/>
              </a:prstGeom>
              <a:noFill/>
            </p:spPr>
            <p:txBody>
              <a:bodyPr wrap="square" lIns="0" tIns="0" rIns="0" bIns="0" rtlCol="0">
                <a:spAutoFit/>
              </a:bodyPr>
              <a:lstStyle/>
              <a:p>
                <a:pPr algn="l">
                  <a:lnSpc>
                    <a:spcPts val="2500"/>
                  </a:lnSpc>
                </a:pPr>
                <a:r>
                  <a:rPr lang="en-US" altLang="ja-JP" sz="1400" b="1" i="0" u="none" strike="noStrike" baseline="0" dirty="0">
                    <a:solidFill>
                      <a:schemeClr val="bg2">
                        <a:lumMod val="10000"/>
                      </a:schemeClr>
                    </a:solidFill>
                    <a:latin typeface="メイリオ" panose="020B0604030504040204" pitchFamily="50" charset="-128"/>
                    <a:ea typeface="メイリオ" panose="020B0604030504040204" pitchFamily="50" charset="-128"/>
                  </a:rPr>
                  <a:t>【</a:t>
                </a:r>
                <a:r>
                  <a:rPr lang="ja-JP" altLang="en-US" sz="1400" b="1" i="0" u="none" strike="noStrike" baseline="0" dirty="0">
                    <a:solidFill>
                      <a:schemeClr val="bg2">
                        <a:lumMod val="10000"/>
                      </a:schemeClr>
                    </a:solidFill>
                    <a:latin typeface="メイリオ" panose="020B0604030504040204" pitchFamily="50" charset="-128"/>
                    <a:ea typeface="メイリオ" panose="020B0604030504040204" pitchFamily="50" charset="-128"/>
                  </a:rPr>
                  <a:t>内水氾濫</a:t>
                </a:r>
                <a:r>
                  <a:rPr lang="en-US" altLang="ja-JP" sz="1400" b="1" i="0" u="none" strike="noStrike" baseline="0" dirty="0">
                    <a:solidFill>
                      <a:schemeClr val="bg2">
                        <a:lumMod val="10000"/>
                      </a:schemeClr>
                    </a:solidFill>
                    <a:latin typeface="メイリオ" panose="020B0604030504040204" pitchFamily="50" charset="-128"/>
                    <a:ea typeface="メイリオ" panose="020B0604030504040204" pitchFamily="50" charset="-128"/>
                  </a:rPr>
                  <a:t>】</a:t>
                </a:r>
                <a:endParaRPr kumimoji="1" lang="ja-JP" altLang="en-US" sz="1400" b="1" spc="12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D1CE8660-5157-4DC5-B33F-8ABE639C7FE1}"/>
                  </a:ext>
                </a:extLst>
              </p:cNvPr>
              <p:cNvSpPr txBox="1"/>
              <p:nvPr/>
            </p:nvSpPr>
            <p:spPr>
              <a:xfrm>
                <a:off x="4822505" y="4229351"/>
                <a:ext cx="3169372" cy="935513"/>
              </a:xfrm>
              <a:prstGeom prst="rect">
                <a:avLst/>
              </a:prstGeom>
              <a:noFill/>
            </p:spPr>
            <p:txBody>
              <a:bodyPr wrap="square" lIns="0" tIns="0" rIns="0" bIns="0" rtlCol="0">
                <a:spAutoFit/>
              </a:bodyPr>
              <a:lstStyle/>
              <a:p>
                <a:pP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排水路などの水が川に流れ込まず、溢れる現象。外水氾濫より発生頻度は高いとされる。</a:t>
                </a:r>
                <a:endParaRPr kumimoji="1" lang="ja-JP" altLang="en-US" sz="1600" spc="120" dirty="0">
                  <a:solidFill>
                    <a:schemeClr val="bg2">
                      <a:lumMod val="10000"/>
                    </a:schemeClr>
                  </a:solidFill>
                  <a:latin typeface="メイリオ" panose="020B0604030504040204" pitchFamily="50" charset="-128"/>
                  <a:ea typeface="メイリオ" panose="020B0604030504040204" pitchFamily="50" charset="-128"/>
                </a:endParaRPr>
              </a:p>
            </p:txBody>
          </p:sp>
        </p:grpSp>
        <p:sp>
          <p:nvSpPr>
            <p:cNvPr id="35" name="正方形/長方形 34">
              <a:extLst>
                <a:ext uri="{FF2B5EF4-FFF2-40B4-BE49-F238E27FC236}">
                  <a16:creationId xmlns:a16="http://schemas.microsoft.com/office/drawing/2014/main" id="{D436A8B3-8C40-4997-9EB4-D0A193F113A5}"/>
                </a:ext>
              </a:extLst>
            </p:cNvPr>
            <p:cNvSpPr/>
            <p:nvPr/>
          </p:nvSpPr>
          <p:spPr>
            <a:xfrm>
              <a:off x="968399" y="2015017"/>
              <a:ext cx="2520000" cy="360000"/>
            </a:xfrm>
            <a:prstGeom prst="rect">
              <a:avLst/>
            </a:prstGeom>
            <a:solidFill>
              <a:srgbClr val="E1F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4E543099-A913-44E1-8F56-1FF4339DF38D}"/>
                </a:ext>
              </a:extLst>
            </p:cNvPr>
            <p:cNvSpPr txBox="1"/>
            <p:nvPr/>
          </p:nvSpPr>
          <p:spPr>
            <a:xfrm>
              <a:off x="1072219" y="2036463"/>
              <a:ext cx="2369560" cy="338554"/>
            </a:xfrm>
            <a:prstGeom prst="rect">
              <a:avLst/>
            </a:prstGeom>
            <a:noFill/>
          </p:spPr>
          <p:txBody>
            <a:bodyPr wrap="square" rtlCol="0">
              <a:spAutoFit/>
            </a:bodyPr>
            <a:lstStyle/>
            <a:p>
              <a:r>
                <a:rPr kumimoji="1" lang="ja-JP" altLang="en-US" sz="1600" b="1" dirty="0">
                  <a:solidFill>
                    <a:schemeClr val="bg2">
                      <a:lumMod val="10000"/>
                    </a:schemeClr>
                  </a:solidFill>
                  <a:latin typeface="メイリオ" panose="020B0604030504040204" pitchFamily="50" charset="-128"/>
                  <a:ea typeface="メイリオ" panose="020B0604030504040204" pitchFamily="50" charset="-128"/>
                </a:rPr>
                <a:t>外水氾濫・内水氾濫</a:t>
              </a:r>
            </a:p>
          </p:txBody>
        </p:sp>
        <p:sp>
          <p:nvSpPr>
            <p:cNvPr id="37" name="楕円 36">
              <a:extLst>
                <a:ext uri="{FF2B5EF4-FFF2-40B4-BE49-F238E27FC236}">
                  <a16:creationId xmlns:a16="http://schemas.microsoft.com/office/drawing/2014/main" id="{19A76B0A-C132-460E-9DFC-51A87C18B9AD}"/>
                </a:ext>
              </a:extLst>
            </p:cNvPr>
            <p:cNvSpPr/>
            <p:nvPr/>
          </p:nvSpPr>
          <p:spPr>
            <a:xfrm>
              <a:off x="804746" y="2040422"/>
              <a:ext cx="288000" cy="288000"/>
            </a:xfrm>
            <a:prstGeom prst="ellipse">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7A53EC5D-6F88-4A6D-B5E8-84DFF659915D}"/>
                </a:ext>
              </a:extLst>
            </p:cNvPr>
            <p:cNvSpPr txBox="1"/>
            <p:nvPr/>
          </p:nvSpPr>
          <p:spPr>
            <a:xfrm>
              <a:off x="804638" y="2015145"/>
              <a:ext cx="218687" cy="338554"/>
            </a:xfrm>
            <a:prstGeom prst="rect">
              <a:avLst/>
            </a:prstGeom>
            <a:noFill/>
          </p:spPr>
          <p:txBody>
            <a:bodyPr wrap="square" rtlCol="0">
              <a:spAutoFit/>
            </a:bodyPr>
            <a:lstStyle/>
            <a:p>
              <a:r>
                <a:rPr kumimoji="1" lang="en-US" altLang="ja-JP" sz="1600" b="1" dirty="0">
                  <a:solidFill>
                    <a:schemeClr val="bg1"/>
                  </a:solidFill>
                  <a:latin typeface="Arial" panose="020B0604020202020204" pitchFamily="34" charset="0"/>
                  <a:ea typeface="メイリオ" panose="020B0604030504040204" pitchFamily="50" charset="-128"/>
                  <a:cs typeface="Arial" panose="020B0604020202020204" pitchFamily="34" charset="0"/>
                </a:rPr>
                <a:t>3</a:t>
              </a:r>
              <a:endParaRPr kumimoji="1" lang="ja-JP" altLang="en-US" b="1"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grpSp>
    </p:spTree>
    <p:extLst>
      <p:ext uri="{BB962C8B-B14F-4D97-AF65-F5344CB8AC3E}">
        <p14:creationId xmlns:p14="http://schemas.microsoft.com/office/powerpoint/2010/main" val="581260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k object 16">
            <a:extLst>
              <a:ext uri="{FF2B5EF4-FFF2-40B4-BE49-F238E27FC236}">
                <a16:creationId xmlns:a16="http://schemas.microsoft.com/office/drawing/2014/main" id="{48062CF4-489C-436F-BE80-9ABC9C0E0A6D}"/>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126AAE"/>
            </a:solidFill>
          </a:ln>
        </p:spPr>
        <p:txBody>
          <a:bodyPr wrap="square" lIns="0" tIns="0" rIns="0" bIns="0" rtlCol="0"/>
          <a:lstStyle/>
          <a:p>
            <a:endParaRPr/>
          </a:p>
        </p:txBody>
      </p:sp>
      <p:grpSp>
        <p:nvGrpSpPr>
          <p:cNvPr id="24" name="グループ化 23">
            <a:extLst>
              <a:ext uri="{FF2B5EF4-FFF2-40B4-BE49-F238E27FC236}">
                <a16:creationId xmlns:a16="http://schemas.microsoft.com/office/drawing/2014/main" id="{FCC333D8-0D98-4357-9D5C-CDBEF294982B}"/>
              </a:ext>
            </a:extLst>
          </p:cNvPr>
          <p:cNvGrpSpPr/>
          <p:nvPr/>
        </p:nvGrpSpPr>
        <p:grpSpPr>
          <a:xfrm>
            <a:off x="622259" y="2794608"/>
            <a:ext cx="7391521" cy="817557"/>
            <a:chOff x="622259" y="1238412"/>
            <a:chExt cx="7391521" cy="817557"/>
          </a:xfrm>
        </p:grpSpPr>
        <p:sp>
          <p:nvSpPr>
            <p:cNvPr id="7" name="四角形: 角を丸くする 6">
              <a:extLst>
                <a:ext uri="{FF2B5EF4-FFF2-40B4-BE49-F238E27FC236}">
                  <a16:creationId xmlns:a16="http://schemas.microsoft.com/office/drawing/2014/main" id="{C71FBF1B-5AF5-4C9E-9251-56E9A00F1BB2}"/>
                </a:ext>
              </a:extLst>
            </p:cNvPr>
            <p:cNvSpPr/>
            <p:nvPr/>
          </p:nvSpPr>
          <p:spPr>
            <a:xfrm>
              <a:off x="1435948" y="1361439"/>
              <a:ext cx="6577832" cy="694530"/>
            </a:xfrm>
            <a:prstGeom prst="roundRect">
              <a:avLst>
                <a:gd name="adj" fmla="val 5686"/>
              </a:avLst>
            </a:prstGeom>
            <a:solidFill>
              <a:srgbClr val="DA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 name="テキスト ボックス 2">
              <a:extLst>
                <a:ext uri="{FF2B5EF4-FFF2-40B4-BE49-F238E27FC236}">
                  <a16:creationId xmlns:a16="http://schemas.microsoft.com/office/drawing/2014/main" id="{EF672152-70D8-40F9-B614-E7F0FECFB9A9}"/>
                </a:ext>
              </a:extLst>
            </p:cNvPr>
            <p:cNvSpPr txBox="1"/>
            <p:nvPr/>
          </p:nvSpPr>
          <p:spPr>
            <a:xfrm>
              <a:off x="2099003" y="1400756"/>
              <a:ext cx="5857981" cy="641201"/>
            </a:xfrm>
            <a:prstGeom prst="rect">
              <a:avLst/>
            </a:prstGeom>
            <a:noFill/>
          </p:spPr>
          <p:txBody>
            <a:bodyPr wrap="square" lIns="0" tIns="0" rIns="0" bIns="0" rtlCol="0">
              <a:spAutoFit/>
            </a:bodyPr>
            <a:lstStyle/>
            <a:p>
              <a:pPr algn="l">
                <a:lnSpc>
                  <a:spcPts val="2500"/>
                </a:lnSpc>
              </a:pPr>
              <a:r>
                <a:rPr lang="ja-JP" altLang="en-US" sz="1600" b="1" i="0" u="none" strike="noStrike" baseline="0" dirty="0">
                  <a:solidFill>
                    <a:schemeClr val="bg2">
                      <a:lumMod val="10000"/>
                    </a:schemeClr>
                  </a:solidFill>
                  <a:latin typeface="メイリオ" panose="020B0604030504040204" pitchFamily="50" charset="-128"/>
                  <a:ea typeface="メイリオ" panose="020B0604030504040204" pitchFamily="50" charset="-128"/>
                </a:rPr>
                <a:t>あなたの家では、実際にどのような自然災害の備えをしているだろうか。</a:t>
              </a:r>
              <a:endParaRPr kumimoji="1" lang="ja-JP" altLang="en-US" sz="1600" b="1" spc="12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6" name="四角形: 角を丸くする 5">
              <a:extLst>
                <a:ext uri="{FF2B5EF4-FFF2-40B4-BE49-F238E27FC236}">
                  <a16:creationId xmlns:a16="http://schemas.microsoft.com/office/drawing/2014/main" id="{1F22775E-D133-4BF4-914F-AEF8121FD559}"/>
                </a:ext>
              </a:extLst>
            </p:cNvPr>
            <p:cNvSpPr/>
            <p:nvPr/>
          </p:nvSpPr>
          <p:spPr>
            <a:xfrm>
              <a:off x="733179" y="1353019"/>
              <a:ext cx="1254904" cy="294968"/>
            </a:xfrm>
            <a:prstGeom prst="roundRect">
              <a:avLst>
                <a:gd name="adj" fmla="val 48667"/>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4000" tIns="36000" rIns="0" bIns="0" rtlCol="0" anchor="ctr" anchorCtr="1"/>
            <a:lstStyle/>
            <a:p>
              <a:pPr algn="ctr"/>
              <a:r>
                <a:rPr kumimoji="1" lang="ja-JP" altLang="en-US" sz="1200" b="1" dirty="0">
                  <a:latin typeface="メイリオ" panose="020B0604030504040204" pitchFamily="50" charset="-128"/>
                  <a:ea typeface="メイリオ" panose="020B0604030504040204" pitchFamily="50" charset="-128"/>
                </a:rPr>
                <a:t>考えてみよう</a:t>
              </a:r>
            </a:p>
          </p:txBody>
        </p:sp>
        <p:pic>
          <p:nvPicPr>
            <p:cNvPr id="4" name="グラフィックス 3">
              <a:extLst>
                <a:ext uri="{FF2B5EF4-FFF2-40B4-BE49-F238E27FC236}">
                  <a16:creationId xmlns:a16="http://schemas.microsoft.com/office/drawing/2014/main" id="{25B94B8D-7FA0-42CD-B4A7-D9CF84608F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259" y="1238412"/>
              <a:ext cx="419100" cy="409575"/>
            </a:xfrm>
            <a:prstGeom prst="rect">
              <a:avLst/>
            </a:prstGeom>
          </p:spPr>
        </p:pic>
      </p:grpSp>
      <p:sp>
        <p:nvSpPr>
          <p:cNvPr id="9" name="object 2">
            <a:extLst>
              <a:ext uri="{FF2B5EF4-FFF2-40B4-BE49-F238E27FC236}">
                <a16:creationId xmlns:a16="http://schemas.microsoft.com/office/drawing/2014/main" id="{80B139EB-9D76-466F-AA05-29CFE9906FBF}"/>
              </a:ext>
            </a:extLst>
          </p:cNvPr>
          <p:cNvSpPr/>
          <p:nvPr/>
        </p:nvSpPr>
        <p:spPr>
          <a:xfrm>
            <a:off x="-1" y="232651"/>
            <a:ext cx="7178893"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ED9901"/>
          </a:solidFill>
        </p:spPr>
        <p:txBody>
          <a:bodyPr wrap="square" lIns="0" tIns="0" rIns="0" bIns="0" rtlCol="0"/>
          <a:lstStyle/>
          <a:p>
            <a:endParaRPr dirty="0"/>
          </a:p>
        </p:txBody>
      </p:sp>
      <p:grpSp>
        <p:nvGrpSpPr>
          <p:cNvPr id="23" name="グループ化 22">
            <a:extLst>
              <a:ext uri="{FF2B5EF4-FFF2-40B4-BE49-F238E27FC236}">
                <a16:creationId xmlns:a16="http://schemas.microsoft.com/office/drawing/2014/main" id="{B0079016-4A8B-4046-96DF-098758CF2293}"/>
              </a:ext>
            </a:extLst>
          </p:cNvPr>
          <p:cNvGrpSpPr/>
          <p:nvPr/>
        </p:nvGrpSpPr>
        <p:grpSpPr>
          <a:xfrm>
            <a:off x="76200" y="324000"/>
            <a:ext cx="7006331" cy="628377"/>
            <a:chOff x="76200" y="324000"/>
            <a:chExt cx="7006331" cy="628377"/>
          </a:xfrm>
        </p:grpSpPr>
        <p:sp>
          <p:nvSpPr>
            <p:cNvPr id="11" name="object 3">
              <a:extLst>
                <a:ext uri="{FF2B5EF4-FFF2-40B4-BE49-F238E27FC236}">
                  <a16:creationId xmlns:a16="http://schemas.microsoft.com/office/drawing/2014/main" id="{C4227F71-E657-4075-9458-7264392F2497}"/>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7" name="object 3">
              <a:extLst>
                <a:ext uri="{FF2B5EF4-FFF2-40B4-BE49-F238E27FC236}">
                  <a16:creationId xmlns:a16="http://schemas.microsoft.com/office/drawing/2014/main" id="{4E943721-31AF-4867-A95F-A1786B09DFE7}"/>
                </a:ext>
              </a:extLst>
            </p:cNvPr>
            <p:cNvSpPr txBox="1">
              <a:spLocks/>
            </p:cNvSpPr>
            <p:nvPr/>
          </p:nvSpPr>
          <p:spPr>
            <a:xfrm>
              <a:off x="792000" y="396000"/>
              <a:ext cx="5446627"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備えあれば憂いなし！</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9" name="object 3">
              <a:extLst>
                <a:ext uri="{FF2B5EF4-FFF2-40B4-BE49-F238E27FC236}">
                  <a16:creationId xmlns:a16="http://schemas.microsoft.com/office/drawing/2014/main" id="{79B4A53B-642A-4855-9CEB-3E1430E496E5}"/>
                </a:ext>
              </a:extLst>
            </p:cNvPr>
            <p:cNvSpPr txBox="1">
              <a:spLocks/>
            </p:cNvSpPr>
            <p:nvPr/>
          </p:nvSpPr>
          <p:spPr>
            <a:xfrm>
              <a:off x="4557917" y="457200"/>
              <a:ext cx="2524614"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b="1" kern="0" dirty="0">
                  <a:solidFill>
                    <a:srgbClr val="FFFFFF"/>
                  </a:solidFill>
                  <a:latin typeface="メイリオ" panose="020B0604030504040204" pitchFamily="50" charset="-128"/>
                  <a:ea typeface="メイリオ" panose="020B0604030504040204" pitchFamily="50" charset="-128"/>
                </a:rPr>
                <a:t>（自然災害への備え）</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05825D39-4802-442C-8B85-51CAD5F70806}"/>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2</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sp>
        <p:nvSpPr>
          <p:cNvPr id="18" name="テキスト ボックス 17">
            <a:extLst>
              <a:ext uri="{FF2B5EF4-FFF2-40B4-BE49-F238E27FC236}">
                <a16:creationId xmlns:a16="http://schemas.microsoft.com/office/drawing/2014/main" id="{BE073728-E4E4-4969-93E8-A8622B99D9C3}"/>
              </a:ext>
            </a:extLst>
          </p:cNvPr>
          <p:cNvSpPr txBox="1"/>
          <p:nvPr/>
        </p:nvSpPr>
        <p:spPr>
          <a:xfrm>
            <a:off x="733178" y="1658830"/>
            <a:ext cx="7677641" cy="645048"/>
          </a:xfrm>
          <a:prstGeom prst="rect">
            <a:avLst/>
          </a:prstGeom>
          <a:noFill/>
        </p:spPr>
        <p:txBody>
          <a:bodyPr wrap="square" lIns="0" tIns="0" rIns="0" bIns="0" rtlCol="0">
            <a:spAutoFit/>
          </a:bodyPr>
          <a:lstStyle/>
          <a:p>
            <a:pPr>
              <a:lnSpc>
                <a:spcPts val="2600"/>
              </a:lnSpc>
            </a:pPr>
            <a:r>
              <a:rPr kumimoji="1" lang="ja-JP" altLang="en-US" sz="1600" b="1" spc="100" dirty="0">
                <a:solidFill>
                  <a:schemeClr val="bg2">
                    <a:lumMod val="10000"/>
                  </a:schemeClr>
                </a:solidFill>
                <a:latin typeface="メイリオ" panose="020B0604030504040204" pitchFamily="50" charset="-128"/>
                <a:ea typeface="メイリオ" panose="020B0604030504040204" pitchFamily="50" charset="-128"/>
              </a:rPr>
              <a:t>災害の怖さを知り、災害後の状況をイメージして、備えの大切さに気づくことが防災の第一歩です。</a:t>
            </a:r>
          </a:p>
        </p:txBody>
      </p:sp>
      <p:sp>
        <p:nvSpPr>
          <p:cNvPr id="2" name="正方形/長方形 1">
            <a:extLst>
              <a:ext uri="{FF2B5EF4-FFF2-40B4-BE49-F238E27FC236}">
                <a16:creationId xmlns:a16="http://schemas.microsoft.com/office/drawing/2014/main" id="{0E0A3E3A-8A3D-4B1F-A543-7F0E3EC96387}"/>
              </a:ext>
            </a:extLst>
          </p:cNvPr>
          <p:cNvSpPr/>
          <p:nvPr/>
        </p:nvSpPr>
        <p:spPr>
          <a:xfrm>
            <a:off x="943679" y="4065727"/>
            <a:ext cx="7233920" cy="1971040"/>
          </a:xfrm>
          <a:prstGeom prst="rect">
            <a:avLst/>
          </a:prstGeom>
          <a:noFill/>
          <a:ln w="1905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Tree>
    <p:extLst>
      <p:ext uri="{BB962C8B-B14F-4D97-AF65-F5344CB8AC3E}">
        <p14:creationId xmlns:p14="http://schemas.microsoft.com/office/powerpoint/2010/main" val="25236900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300"/>
                                        <p:tgtEl>
                                          <p:spTgt spid="22"/>
                                        </p:tgtEl>
                                      </p:cBhvr>
                                    </p:animEffect>
                                  </p:childTnLst>
                                </p:cTn>
                              </p:par>
                            </p:childTnLst>
                          </p:cTn>
                        </p:par>
                        <p:par>
                          <p:cTn id="18" fill="hold">
                            <p:stCondLst>
                              <p:cond delay="300"/>
                            </p:stCondLst>
                            <p:childTnLst>
                              <p:par>
                                <p:cTn id="19" presetID="10" presetClass="entr" presetSubtype="0" fill="hold" grpId="0" nodeType="afterEffect">
                                  <p:stCondLst>
                                    <p:cond delay="3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3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200"/>
                                        <p:tgtEl>
                                          <p:spTgt spid="24"/>
                                        </p:tgtEl>
                                      </p:cBhvr>
                                    </p:animEffect>
                                    <p:anim calcmode="lin" valueType="num">
                                      <p:cBhvr>
                                        <p:cTn id="27" dur="200" fill="hold"/>
                                        <p:tgtEl>
                                          <p:spTgt spid="24"/>
                                        </p:tgtEl>
                                        <p:attrNameLst>
                                          <p:attrName>ppt_x</p:attrName>
                                        </p:attrNameLst>
                                      </p:cBhvr>
                                      <p:tavLst>
                                        <p:tav tm="0">
                                          <p:val>
                                            <p:strVal val="#ppt_x"/>
                                          </p:val>
                                        </p:tav>
                                        <p:tav tm="100000">
                                          <p:val>
                                            <p:strVal val="#ppt_x"/>
                                          </p:val>
                                        </p:tav>
                                      </p:tavLst>
                                    </p:anim>
                                    <p:anim calcmode="lin" valueType="num">
                                      <p:cBhvr>
                                        <p:cTn id="28" dur="200" fill="hold"/>
                                        <p:tgtEl>
                                          <p:spTgt spid="24"/>
                                        </p:tgtEl>
                                        <p:attrNameLst>
                                          <p:attrName>ppt_y</p:attrName>
                                        </p:attrNameLst>
                                      </p:cBhvr>
                                      <p:tavLst>
                                        <p:tav tm="0">
                                          <p:val>
                                            <p:strVal val="#ppt_y-.1"/>
                                          </p:val>
                                        </p:tav>
                                        <p:tav tm="100000">
                                          <p:val>
                                            <p:strVal val="#ppt_y"/>
                                          </p:val>
                                        </p:tav>
                                      </p:tavLst>
                                    </p:anim>
                                  </p:childTnLst>
                                </p:cTn>
                              </p:par>
                            </p:childTnLst>
                          </p:cTn>
                        </p:par>
                        <p:par>
                          <p:cTn id="29" fill="hold">
                            <p:stCondLst>
                              <p:cond delay="200"/>
                            </p:stCondLst>
                            <p:childTnLst>
                              <p:par>
                                <p:cTn id="30" presetID="10" presetClass="entr" presetSubtype="0"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9" grpId="0" animBg="1"/>
      <p:bldP spid="18" grpId="0"/>
      <p:bldP spid="2"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EF255273158624A81016C377070D172" ma:contentTypeVersion="" ma:contentTypeDescription="新しいドキュメントを作成します。" ma:contentTypeScope="" ma:versionID="a1d6adcc8da869426de60ca7b83823e8">
  <xsd:schema xmlns:xsd="http://www.w3.org/2001/XMLSchema" xmlns:xs="http://www.w3.org/2001/XMLSchema" xmlns:p="http://schemas.microsoft.com/office/2006/metadata/properties" xmlns:ns2="2b94cecb-f9b5-4a2a-ba2e-d30f9cb9bfaa" xmlns:ns3="54d7915c-8155-41e6-8583-0bf1714184ae" xmlns:ns4="5b8f1f48-a59c-4316-9b4f-c8925e5a6422" targetNamespace="http://schemas.microsoft.com/office/2006/metadata/properties" ma:root="true" ma:fieldsID="5fad165fafad948173ac52f54d72a038" ns2:_="" ns3:_="" ns4:_="">
    <xsd:import namespace="2b94cecb-f9b5-4a2a-ba2e-d30f9cb9bfaa"/>
    <xsd:import namespace="54d7915c-8155-41e6-8583-0bf1714184ae"/>
    <xsd:import namespace="5b8f1f48-a59c-4316-9b4f-c8925e5a64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94cecb-f9b5-4a2a-ba2e-d30f9cb9bf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画像タグ" ma:readOnly="false" ma:fieldId="{5cf76f15-5ced-4ddc-b409-7134ff3c332f}" ma:taxonomyMulti="true" ma:sspId="8b5f3d0b-0122-40ab-9be4-69120fa01e6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d7915c-8155-41e6-8583-0bf1714184a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E8317B7-F851-4CB5-BE4E-8D230011E819}" ma:internalName="TaxCatchAll" ma:showField="CatchAllData" ma:web="{5b8f1f48-a59c-4316-9b4f-c8925e5a642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b8f1f48-a59c-4316-9b4f-c8925e5a6422" elementFormDefault="qualified">
    <xsd:import namespace="http://schemas.microsoft.com/office/2006/documentManagement/types"/>
    <xsd:import namespace="http://schemas.microsoft.com/office/infopath/2007/PartnerControls"/>
    <xsd:element name="SharedWithUsers" ma:index="2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4d7915c-8155-41e6-8583-0bf1714184ae" xsi:nil="true"/>
    <lcf76f155ced4ddcb4097134ff3c332f xmlns="2b94cecb-f9b5-4a2a-ba2e-d30f9cb9bfa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3A76602-D91A-4497-B797-5622FD2721A6}">
  <ds:schemaRefs>
    <ds:schemaRef ds:uri="http://schemas.microsoft.com/sharepoint/v3/contenttype/forms"/>
  </ds:schemaRefs>
</ds:datastoreItem>
</file>

<file path=customXml/itemProps2.xml><?xml version="1.0" encoding="utf-8"?>
<ds:datastoreItem xmlns:ds="http://schemas.openxmlformats.org/officeDocument/2006/customXml" ds:itemID="{0AEC3477-1984-4ECC-953D-F6E6510FAA40}"/>
</file>

<file path=customXml/itemProps3.xml><?xml version="1.0" encoding="utf-8"?>
<ds:datastoreItem xmlns:ds="http://schemas.openxmlformats.org/officeDocument/2006/customXml" ds:itemID="{E6ADC13F-BFAE-470C-9ED3-0A0F9EDC0453}">
  <ds:schemaRefs>
    <ds:schemaRef ds:uri="http://schemas.microsoft.com/office/infopath/2007/PartnerControls"/>
    <ds:schemaRef ds:uri="http://schemas.openxmlformats.org/package/2006/metadata/core-properties"/>
    <ds:schemaRef ds:uri="http://schemas.microsoft.com/office/2006/documentManagement/types"/>
    <ds:schemaRef ds:uri="http://purl.org/dc/dcmitype/"/>
    <ds:schemaRef ds:uri="http://www.w3.org/XML/1998/namespace"/>
    <ds:schemaRef ds:uri="http://purl.org/dc/terms/"/>
    <ds:schemaRef ds:uri="http://purl.org/dc/elements/1.1/"/>
    <ds:schemaRef ds:uri="2b94cecb-f9b5-4a2a-ba2e-d30f9cb9bfa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18927</TotalTime>
  <Words>6151</Words>
  <Application>Microsoft Office PowerPoint</Application>
  <PresentationFormat>画面に合わせる (4:3)</PresentationFormat>
  <Paragraphs>564</Paragraphs>
  <Slides>30</Slides>
  <Notes>30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30</vt:i4>
      </vt:variant>
    </vt:vector>
  </HeadingPairs>
  <TitlesOfParts>
    <vt:vector size="34" baseType="lpstr">
      <vt:lpstr>UDShinGoPro-Regular</vt:lpstr>
      <vt:lpstr>メイリオ</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Itoh Shingo</dc:creator>
  <cp:lastModifiedBy>八木 康之</cp:lastModifiedBy>
  <cp:revision>177</cp:revision>
  <dcterms:created xsi:type="dcterms:W3CDTF">2020-08-18T05:30:54Z</dcterms:created>
  <dcterms:modified xsi:type="dcterms:W3CDTF">2024-01-24T04:00:19Z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0x0101007EF255273158624A81016C377070D172</vt:lpwstr>
  </property>
  <property fmtid="{D5CDD505-2E9C-101B-9397-08002B2CF9AE}" pid="3" name="MediaServiceImageTags">
    <vt:lpwstr/>
  </property>
</Properties>
</file>